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sdt>
      <w:sdtPr>
        <w:rPr>
          <w:b/>
        </w:rPr>
        <w:id w:val="310384016"/>
        <w:lock w:val="contentLocked"/>
        <w:placeholder>
          <w:docPart w:val="67EA605267154AE597A22AA97EAF2ECA"/>
        </w:placeholder>
        <w:group/>
      </w:sdtPr>
      <w:sdtEndPr>
        <w:rPr>
          <w:b w:val="0"/>
        </w:rPr>
      </w:sdtEndPr>
      <w:sdtContent>
        <w:p w14:paraId="2D4BF4DA"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71BA501A" wp14:editId="139FDDF9">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55FD2164" w14:textId="1533480A" w:rsidR="00907069" w:rsidRDefault="00C85FE1" w:rsidP="001C2731">
          <w:pPr>
            <w:pStyle w:val="Sidhuvud"/>
            <w:ind w:left="3969" w:right="-567"/>
          </w:pPr>
          <w:r>
            <w:t>Riksdagså</w:t>
          </w:r>
          <w:r w:rsidR="00907069">
            <w:t xml:space="preserve">r: </w:t>
          </w:r>
          <w:sdt>
            <w:sdtPr>
              <w:alias w:val="Ar"/>
              <w:tag w:val="Ar"/>
              <w:id w:val="-280807286"/>
              <w:placeholder>
                <w:docPart w:val="3C4310070A3B4FBE9D8A0CD70282F3E1"/>
              </w:placeholder>
              <w:dataBinding w:prefixMappings="xmlns:ns0='http://rk.se/faktapm' " w:xpath="/ns0:faktaPM[1]/ns0:Ar[1]" w:storeItemID="{0B9A7431-9D19-4C2A-8E12-639802D7B40B}"/>
              <w:comboBox w:lastValue="2024/25">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AF42E6">
                <w:t>2024/25</w:t>
              </w:r>
            </w:sdtContent>
          </w:sdt>
        </w:p>
        <w:p w14:paraId="6AF6DD21" w14:textId="19A7CC9D"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B3AFD7C2CACE45ADB699D81F962F8976"/>
              </w:placeholder>
              <w:dataBinding w:prefixMappings="xmlns:ns0='http://rk.se/faktapm' " w:xpath="/ns0:faktaPM[1]/ns0:Nr[1]" w:storeItemID="{0B9A7431-9D19-4C2A-8E12-639802D7B40B}"/>
              <w:text/>
            </w:sdtPr>
            <w:sdtEndPr/>
            <w:sdtContent>
              <w:r w:rsidR="00AF42E6">
                <w:t>64</w:t>
              </w:r>
            </w:sdtContent>
          </w:sdt>
        </w:p>
        <w:sdt>
          <w:sdtPr>
            <w:alias w:val="Datum"/>
            <w:tag w:val="Datum"/>
            <w:id w:val="-363979562"/>
            <w:placeholder>
              <w:docPart w:val="0AE0C0E6DDE445229B624CCCDF965649"/>
            </w:placeholder>
            <w:dataBinding w:prefixMappings="xmlns:ns0='http://rk.se/faktapm' " w:xpath="/ns0:faktaPM[1]/ns0:UppDat[1]" w:storeItemID="{0B9A7431-9D19-4C2A-8E12-639802D7B40B}"/>
            <w:date w:fullDate="2025-08-25T00:00:00Z">
              <w:dateFormat w:val="yyyy-MM-dd"/>
              <w:lid w:val="sv-SE"/>
              <w:storeMappedDataAs w:val="dateTime"/>
              <w:calendar w:val="gregorian"/>
            </w:date>
          </w:sdtPr>
          <w:sdtEndPr/>
          <w:sdtContent>
            <w:p w14:paraId="1B8E3918" w14:textId="1B2ECDF9" w:rsidR="00907069" w:rsidRDefault="00AF42E6" w:rsidP="001C2731">
              <w:pPr>
                <w:pStyle w:val="Sidhuvud"/>
                <w:spacing w:after="960"/>
                <w:ind w:left="3969" w:right="-567"/>
              </w:pPr>
              <w:r>
                <w:t>2025-08-25</w:t>
              </w:r>
            </w:p>
          </w:sdtContent>
        </w:sdt>
      </w:sdtContent>
    </w:sdt>
    <w:p w14:paraId="3A311C2B" w14:textId="07FF639E" w:rsidR="007D542F" w:rsidRDefault="00FE5CE6" w:rsidP="007D542F">
      <w:pPr>
        <w:pStyle w:val="Rubrik"/>
      </w:pPr>
      <w:sdt>
        <w:sdtPr>
          <w:id w:val="886605850"/>
          <w:lock w:val="contentLocked"/>
          <w:placeholder>
            <w:docPart w:val="67EA605267154AE597A22AA97EAF2ECA"/>
          </w:placeholder>
          <w:group/>
        </w:sdtPr>
        <w:sdtEndPr/>
        <w:sdtContent>
          <w:sdt>
            <w:sdtPr>
              <w:id w:val="-1141882450"/>
              <w:placeholder>
                <w:docPart w:val="439379EF1CD24177819029FE7A020B13"/>
              </w:placeholder>
              <w:dataBinding w:prefixMappings="xmlns:ns0='http://rk.se/faktapm' " w:xpath="/ns0:faktaPM[1]/ns0:Titel[1]" w:storeItemID="{0B9A7431-9D19-4C2A-8E12-639802D7B40B}"/>
              <w:text/>
            </w:sdtPr>
            <w:sdtEndPr/>
            <w:sdtContent>
              <w:r w:rsidR="00AF42E6" w:rsidRPr="00AF42E6">
                <w:t>Meddelande om kvantstra</w:t>
              </w:r>
              <w:r w:rsidR="00AF42E6">
                <w:t>tegi</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7779BEAE049D416FB6D60AFE0CAE00A5"/>
            </w:placeholder>
            <w15:repeatingSectionItem/>
          </w:sdtPr>
          <w:sdtEndPr/>
          <w:sdtContent>
            <w:p w14:paraId="09127E48" w14:textId="044AE5F5" w:rsidR="007D542F" w:rsidRDefault="00FE5CE6" w:rsidP="007D542F">
              <w:pPr>
                <w:pStyle w:val="Brdtext"/>
              </w:pPr>
              <w:sdt>
                <w:sdtPr>
                  <w:rPr>
                    <w:rStyle w:val="Departement"/>
                  </w:rPr>
                  <w:id w:val="19440330"/>
                  <w:placeholder>
                    <w:docPart w:val="10B5DFCB3E2D46C19E68A93F5E5DC117"/>
                  </w:placeholder>
                  <w:dataBinding w:prefixMappings="xmlns:ns0='http://rk.se/faktapm' " w:xpath="/ns0:faktaPM[1]/ns0:DepLista[1]/ns0:Item[1]/ns0:Departementsnamn[1]" w:storeItemID="{0B9A7431-9D19-4C2A-8E12-639802D7B40B}"/>
                  <w:comboBox w:lastValue="Utbildnings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AF42E6">
                    <w:rPr>
                      <w:rStyle w:val="Departement"/>
                    </w:rPr>
                    <w:t>Utbildningsdepartementet</w:t>
                  </w:r>
                </w:sdtContent>
              </w:sdt>
              <w:r w:rsidR="007D542F">
                <w:t xml:space="preserve"> </w:t>
              </w:r>
            </w:p>
          </w:sdtContent>
        </w:sdt>
      </w:sdtContent>
    </w:sdt>
    <w:bookmarkStart w:id="0" w:name="_Toc93996727"/>
    <w:p w14:paraId="25834FC6" w14:textId="77777777" w:rsidR="007D542F" w:rsidRDefault="00FE5CE6" w:rsidP="00AC59D3">
      <w:pPr>
        <w:pStyle w:val="Rubrik2utannumrering"/>
      </w:pPr>
      <w:sdt>
        <w:sdtPr>
          <w:id w:val="-208794150"/>
          <w:lock w:val="contentLocked"/>
          <w:placeholder>
            <w:docPart w:val="67EA605267154AE597A22AA97EAF2ECA"/>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7779BEAE049D416FB6D60AFE0CAE00A5"/>
            </w:placeholder>
            <w15:repeatingSectionItem/>
          </w:sdtPr>
          <w:sdtEndPr/>
          <w:sdtContent>
            <w:p w14:paraId="39981A93" w14:textId="074CA924" w:rsidR="00390335" w:rsidRDefault="00FE5CE6" w:rsidP="002F204A">
              <w:pPr>
                <w:pStyle w:val="Brdtext"/>
                <w:tabs>
                  <w:tab w:val="clear" w:pos="1701"/>
                  <w:tab w:val="clear" w:pos="3600"/>
                  <w:tab w:val="left" w:pos="2835"/>
                </w:tabs>
                <w:spacing w:after="80"/>
                <w:ind w:left="2835" w:hanging="2835"/>
              </w:pPr>
              <w:sdt>
                <w:sdtPr>
                  <w:id w:val="-1666781584"/>
                  <w:placeholder>
                    <w:docPart w:val="9648DD2278C84D08A6C0DE1363637E6A"/>
                  </w:placeholder>
                  <w:dataBinding w:prefixMappings="xmlns:ns0='http://rk.se/faktapm' " w:xpath="/ns0:faktaPM[1]/ns0:DokLista[1]/ns0:DokItem[1]/ns0:Beteckning[1]" w:storeItemID="{0B9A7431-9D19-4C2A-8E12-639802D7B40B}"/>
                  <w:text/>
                </w:sdtPr>
                <w:sdtEndPr/>
                <w:sdtContent>
                  <w:proofErr w:type="gramStart"/>
                  <w:r w:rsidR="00AF42E6">
                    <w:t>COM(</w:t>
                  </w:r>
                  <w:proofErr w:type="gramEnd"/>
                  <w:r w:rsidR="00AF42E6">
                    <w:t>2025) 363</w:t>
                  </w:r>
                </w:sdtContent>
              </w:sdt>
              <w:r w:rsidR="007D542F">
                <w:t xml:space="preserve"> </w:t>
              </w:r>
              <w:r w:rsidR="007D542F">
                <w:tab/>
              </w:r>
              <w:proofErr w:type="spellStart"/>
              <w:r w:rsidR="007D542F">
                <w:t>Celexnummer</w:t>
              </w:r>
              <w:proofErr w:type="spellEnd"/>
              <w:r w:rsidR="007D542F">
                <w:t xml:space="preserve"> </w:t>
              </w:r>
              <w:sdt>
                <w:sdtPr>
                  <w:id w:val="403725708"/>
                  <w:placeholder>
                    <w:docPart w:val="16294F853C054051B8240CEDF59EA66F"/>
                  </w:placeholder>
                  <w:dataBinding w:prefixMappings="xmlns:ns0='http://rk.se/faktapm' " w:xpath="/ns0:faktaPM[1]/ns0:DokLista[1]/ns0:DokItem[1]/ns0:Celexnummer[1]" w:storeItemID="{0B9A7431-9D19-4C2A-8E12-639802D7B40B}"/>
                  <w:text/>
                </w:sdtPr>
                <w:sdtEndPr/>
                <w:sdtContent>
                  <w:r w:rsidR="00AF42E6">
                    <w:t>52025DC0363</w:t>
                  </w:r>
                </w:sdtContent>
              </w:sdt>
            </w:p>
            <w:p w14:paraId="1B40435C" w14:textId="29EBD80B" w:rsidR="007D542F" w:rsidRDefault="00FE5CE6" w:rsidP="00390335">
              <w:pPr>
                <w:pStyle w:val="Brdtext"/>
                <w:tabs>
                  <w:tab w:val="clear" w:pos="1701"/>
                  <w:tab w:val="clear" w:pos="3600"/>
                </w:tabs>
              </w:pPr>
              <w:sdt>
                <w:sdtPr>
                  <w:id w:val="-1736688595"/>
                  <w:placeholder>
                    <w:docPart w:val="BEF5A1CD3B1B4B12BE4069FA02AABDDC"/>
                  </w:placeholder>
                  <w:dataBinding w:prefixMappings="xmlns:ns0='http://rk.se/faktapm' " w:xpath="/ns0:faktaPM[1]/ns0:DokLista[1]/ns0:DokItem[1]/ns0:DokTitel[1]" w:storeItemID="{0B9A7431-9D19-4C2A-8E12-639802D7B40B}"/>
                  <w:text/>
                </w:sdtPr>
                <w:sdtEndPr/>
                <w:sdtContent>
                  <w:r w:rsidR="00AF42E6">
                    <w:t>Meddelande till Europaparlamentet och rådet: Kvant Europa-strategin: Kvant Europa i en föränderlig värld</w:t>
                  </w:r>
                </w:sdtContent>
              </w:sdt>
            </w:p>
          </w:sdtContent>
        </w:sdt>
      </w:sdtContent>
    </w:sdt>
    <w:bookmarkStart w:id="1" w:name="_Toc93996728"/>
    <w:p w14:paraId="0B64DE9E" w14:textId="77777777" w:rsidR="007D542F" w:rsidRDefault="00FE5CE6" w:rsidP="00721D8B">
      <w:pPr>
        <w:pStyle w:val="Rubrik1utannumrering"/>
      </w:pPr>
      <w:sdt>
        <w:sdtPr>
          <w:id w:val="1122497011"/>
          <w:lock w:val="contentLocked"/>
          <w:placeholder>
            <w:docPart w:val="67EA605267154AE597A22AA97EAF2ECA"/>
          </w:placeholder>
          <w:group/>
        </w:sdtPr>
        <w:sdtEndPr/>
        <w:sdtContent>
          <w:r w:rsidR="007D542F">
            <w:t>Sammanfattning</w:t>
          </w:r>
          <w:bookmarkEnd w:id="1"/>
        </w:sdtContent>
      </w:sdt>
    </w:p>
    <w:p w14:paraId="37BCFDBC" w14:textId="7654DADF" w:rsidR="007D542F" w:rsidRDefault="00AF42E6" w:rsidP="007D542F">
      <w:pPr>
        <w:pStyle w:val="Brdtext"/>
      </w:pPr>
      <w:bookmarkStart w:id="2" w:name="_Toc93996729"/>
      <w:r>
        <w:t xml:space="preserve">Den 2 juli 2025 presenterade kommissionen ett meddelande med förslag till en strategi för kvantteknik, nedan kallad kvantstrategi, som syftar till att samordna satsningar inom kvantteknik och bygga vidare på Europas förmågor för att göra EU ledande på kvantområdet.  Regeringen välkomnar kommissionens förslag till en kvantstrategi för detta strategiskt viktiga område som kan bidra till europeisk konkurrenskraft, tillväxt och säkerhet. Regeringen håller med om ansatsen att stärka områden som forskning och innovation för kvantteknik, kompetensförsörjning, kvantekosystemet och internationella samarbeten med betrodda partners. </w:t>
      </w:r>
      <w:r w:rsidRPr="00371F1C">
        <w:t>Regeringen välkomnar kommissionens ansats att främja övergången till kvantsäker kryptografi för att stärka informations- och cybersäkerheten i EU.</w:t>
      </w:r>
      <w:r>
        <w:t xml:space="preserve"> </w:t>
      </w:r>
      <w:r w:rsidR="007D542F">
        <w:t xml:space="preserve">  </w:t>
      </w:r>
    </w:p>
    <w:sdt>
      <w:sdtPr>
        <w:id w:val="181785833"/>
        <w:lock w:val="contentLocked"/>
        <w:placeholder>
          <w:docPart w:val="67EA605267154AE597A22AA97EAF2ECA"/>
        </w:placeholder>
        <w:group/>
      </w:sdtPr>
      <w:sdtEndPr/>
      <w:sdtContent>
        <w:p w14:paraId="685EE0D3" w14:textId="77777777" w:rsidR="007D542F" w:rsidRDefault="007D542F" w:rsidP="00B84500">
          <w:pPr>
            <w:pStyle w:val="Rubrik1"/>
            <w:spacing w:before="720"/>
          </w:pPr>
          <w:r>
            <w:t>Förslaget</w:t>
          </w:r>
        </w:p>
        <w:bookmarkEnd w:id="2" w:displacedByCustomXml="next"/>
      </w:sdtContent>
    </w:sdt>
    <w:bookmarkStart w:id="3" w:name="_Toc93996730"/>
    <w:p w14:paraId="1AE3DC17" w14:textId="77777777" w:rsidR="007D542F" w:rsidRDefault="00FE5CE6" w:rsidP="007D542F">
      <w:pPr>
        <w:pStyle w:val="Rubrik2"/>
      </w:pPr>
      <w:sdt>
        <w:sdtPr>
          <w:id w:val="400485695"/>
          <w:lock w:val="contentLocked"/>
          <w:placeholder>
            <w:docPart w:val="67EA605267154AE597A22AA97EAF2ECA"/>
          </w:placeholder>
          <w:group/>
        </w:sdtPr>
        <w:sdtEndPr/>
        <w:sdtContent>
          <w:r w:rsidR="007D542F">
            <w:t>Ärendets bakgrund</w:t>
          </w:r>
          <w:bookmarkEnd w:id="3"/>
        </w:sdtContent>
      </w:sdt>
    </w:p>
    <w:p w14:paraId="27335790" w14:textId="77777777" w:rsidR="00D84BDE" w:rsidRDefault="00D84BDE" w:rsidP="00D84BDE">
      <w:pPr>
        <w:pStyle w:val="Brdtext"/>
      </w:pPr>
      <w:r>
        <w:t xml:space="preserve">Kommissionen identifierade i början av 2025 i sin färdplan Konkurrenskrafts-kompassen kvantteknik som ett av tio kritiska områden inom framväxande teknik med viktiga civila och militära tillämpningar. Rapporterna om den inre marknaden, konkurrenskraft och säkerhet från </w:t>
      </w:r>
      <w:proofErr w:type="spellStart"/>
      <w:r>
        <w:t>Letta</w:t>
      </w:r>
      <w:proofErr w:type="spellEnd"/>
      <w:r>
        <w:t xml:space="preserve">, </w:t>
      </w:r>
      <w:proofErr w:type="spellStart"/>
      <w:r>
        <w:t>Draghi</w:t>
      </w:r>
      <w:proofErr w:type="spellEnd"/>
      <w:r>
        <w:t xml:space="preserve"> och Niinistö som </w:t>
      </w:r>
      <w:r>
        <w:lastRenderedPageBreak/>
        <w:t xml:space="preserve">publicerades under 2024 framhöll den globala kapplöpningen inom framväxande tekniker och angav att Europa halkar efter. </w:t>
      </w:r>
    </w:p>
    <w:p w14:paraId="77B302EE" w14:textId="77777777" w:rsidR="00D84BDE" w:rsidRDefault="00D84BDE" w:rsidP="00D84BDE">
      <w:pPr>
        <w:pStyle w:val="Brdtext"/>
      </w:pPr>
      <w:r>
        <w:t>Kommissionen har lagt fram ett antal initiativ för kvantteknik de senaste åren som kvantflaggskeppssatsningen 2018, den europeiska kvantkommunikations-infrastrukturen (</w:t>
      </w:r>
      <w:proofErr w:type="spellStart"/>
      <w:r>
        <w:t>EuroQCI</w:t>
      </w:r>
      <w:proofErr w:type="spellEnd"/>
      <w:r>
        <w:t>) 2019 samt kvantdatorsatsningen 2022 inom det gemensamma företaget för europeiska högpresterande datorsystem (</w:t>
      </w:r>
      <w:proofErr w:type="spellStart"/>
      <w:r>
        <w:t>EuroHPC</w:t>
      </w:r>
      <w:proofErr w:type="spellEnd"/>
      <w:r>
        <w:t xml:space="preserve"> Joint </w:t>
      </w:r>
      <w:proofErr w:type="spellStart"/>
      <w:r>
        <w:t>Undertaking</w:t>
      </w:r>
      <w:proofErr w:type="spellEnd"/>
      <w:r>
        <w:t xml:space="preserve">). I början av 2024 presenterade kommissionen en vitbok som omfattade </w:t>
      </w:r>
      <w:r w:rsidRPr="00A313E3">
        <w:t xml:space="preserve">säkra och </w:t>
      </w:r>
      <w:proofErr w:type="spellStart"/>
      <w:r w:rsidRPr="00A313E3">
        <w:t>resilienta</w:t>
      </w:r>
      <w:proofErr w:type="spellEnd"/>
      <w:r w:rsidRPr="00A313E3">
        <w:t xml:space="preserve"> digitala infrastrukturer</w:t>
      </w:r>
      <w:r>
        <w:t>, i vilken det framhölls</w:t>
      </w:r>
      <w:r w:rsidRPr="00A313E3">
        <w:t xml:space="preserve"> att EU behöver stå redo inför utvecklingen inom post-kvant-teknologier och påbörja utvecklingen av en kvantsäker digital infrastruktur för att kunna säkerställa säker kommunikation i elektroniska kommunikationsnätverk.</w:t>
      </w:r>
      <w:r>
        <w:t xml:space="preserve"> Kvantteknik ingår även i EU: s halvledarförordning.</w:t>
      </w:r>
    </w:p>
    <w:p w14:paraId="29845993" w14:textId="77777777" w:rsidR="00D84BDE" w:rsidRPr="00CC0E7E" w:rsidRDefault="00D84BDE" w:rsidP="00D84BDE">
      <w:pPr>
        <w:pStyle w:val="Brdtext"/>
      </w:pPr>
      <w:r w:rsidRPr="00362985">
        <w:t>Kvantstr</w:t>
      </w:r>
      <w:r>
        <w:t xml:space="preserve">ategin utgår från den europeiska deklarationen om kvantteknologi från 2023. Kvantstrategin är kommissionens ansats att knyta ihop olika satsningar och bygga vidare på Europas styrkor för att göra EU ledande inom kvantteknik. </w:t>
      </w:r>
    </w:p>
    <w:p w14:paraId="556D32A5" w14:textId="77777777" w:rsidR="00D84BDE" w:rsidRDefault="00FE5CE6" w:rsidP="00D84BDE">
      <w:pPr>
        <w:pStyle w:val="Rubrik2"/>
      </w:pPr>
      <w:sdt>
        <w:sdtPr>
          <w:id w:val="-1352952988"/>
          <w:lock w:val="contentLocked"/>
          <w:placeholder>
            <w:docPart w:val="8734296444DF4D708F2CBF17D8C8590C"/>
          </w:placeholder>
          <w:group/>
        </w:sdtPr>
        <w:sdtEndPr/>
        <w:sdtContent>
          <w:r w:rsidR="00D84BDE">
            <w:t>Förslagets innehåll</w:t>
          </w:r>
        </w:sdtContent>
      </w:sdt>
    </w:p>
    <w:p w14:paraId="593CC067" w14:textId="77777777" w:rsidR="00D84BDE" w:rsidRDefault="00D84BDE" w:rsidP="00D84BDE">
      <w:pPr>
        <w:pStyle w:val="Brdtext"/>
      </w:pPr>
      <w:r>
        <w:t>Kvantstrategin är uppbyggd kring fem sammanlänkade områden, som alla behandlar viktiga aspekter av kvantteknikutveckling och tillämpning. Därutöver föreslås i kvantstrategin ett ramverk för genomförande, styrning samt internationellt samarbete.</w:t>
      </w:r>
    </w:p>
    <w:p w14:paraId="0AAE0ECE" w14:textId="77777777" w:rsidR="00D84BDE" w:rsidRDefault="00D84BDE" w:rsidP="00D84BDE">
      <w:pPr>
        <w:pStyle w:val="Rubrik3utannumrering"/>
      </w:pPr>
      <w:r>
        <w:t>Forskning och innovation</w:t>
      </w:r>
    </w:p>
    <w:p w14:paraId="527AB114" w14:textId="77777777" w:rsidR="00D84BDE" w:rsidRDefault="00D84BDE" w:rsidP="00D84BDE">
      <w:pPr>
        <w:pStyle w:val="Brdtext"/>
      </w:pPr>
      <w:r>
        <w:t>Kvantstrategin betonar vikten av att konsolidera Europas spetskompetens inom kvantvetenskap och dess industriella omvandling. Kvantstrategin innehåller ett särskilt initiativ för forskning och innovation för att samordna EU:s och medlemsstaternas insatser kring en gemensam agenda. Detta initiativ kommer att fokusera på tre nyckelinsatser: att stödja grundläggande forskning, investera i toppmoderna kvantinfrastrukturer och utveckla tillämpningar i verkliga miljöer. Målet är att undvika dubbelarbete, bygga kritisk massa och säkerställa samordning mellan kvantforskningsinsatser.</w:t>
      </w:r>
    </w:p>
    <w:p w14:paraId="47E8279A" w14:textId="77777777" w:rsidR="00D84BDE" w:rsidRDefault="00D84BDE" w:rsidP="00D84BDE">
      <w:pPr>
        <w:pStyle w:val="Rubrik3utannumrering"/>
      </w:pPr>
      <w:r>
        <w:lastRenderedPageBreak/>
        <w:t>Kvantinfrastrukturer</w:t>
      </w:r>
    </w:p>
    <w:p w14:paraId="304428E5" w14:textId="77777777" w:rsidR="00D84BDE" w:rsidRDefault="00D84BDE" w:rsidP="00D84BDE">
      <w:pPr>
        <w:pStyle w:val="Brdtext"/>
      </w:pPr>
      <w:r>
        <w:t xml:space="preserve">Europa investerar i stora initiativ för kvantinfrastruktur, såsom kvantdatorsystem inom ramen för </w:t>
      </w:r>
      <w:proofErr w:type="spellStart"/>
      <w:r>
        <w:t>EuroHPC</w:t>
      </w:r>
      <w:proofErr w:type="spellEnd"/>
      <w:r>
        <w:t xml:space="preserve"> Joint </w:t>
      </w:r>
      <w:proofErr w:type="spellStart"/>
      <w:r>
        <w:t>Undertaking</w:t>
      </w:r>
      <w:proofErr w:type="spellEnd"/>
      <w:r>
        <w:t xml:space="preserve"> och den europeiska kvantkommunikationsinfrastrukturen (</w:t>
      </w:r>
      <w:proofErr w:type="spellStart"/>
      <w:r>
        <w:t>EuroQCI</w:t>
      </w:r>
      <w:proofErr w:type="spellEnd"/>
      <w:r>
        <w:t>). Dessa infrastrukturer framhålls som avgörande för att påskynda användningen av kvantteknik, bygga industriell kapacitet och säkerställa breda fördelar över hela unionen. Kvantstrategin syftar till att upprätthålla och utöka investeringar i offentliga kvantinfrastrukturer, inklusive teknik för beräkning, kommunikation och sensorer.</w:t>
      </w:r>
    </w:p>
    <w:p w14:paraId="41E1ACE3" w14:textId="77777777" w:rsidR="00D84BDE" w:rsidRDefault="00D84BDE" w:rsidP="00D84BDE">
      <w:pPr>
        <w:pStyle w:val="Rubrik3utannumrering"/>
      </w:pPr>
      <w:r>
        <w:t>Förstärkning</w:t>
      </w:r>
      <w:r w:rsidRPr="00A126AA">
        <w:t xml:space="preserve"> av EU:s kvantekosystem</w:t>
      </w:r>
    </w:p>
    <w:p w14:paraId="09B25630" w14:textId="77777777" w:rsidR="00D84BDE" w:rsidRPr="00A126AA" w:rsidRDefault="00D84BDE" w:rsidP="00D84BDE">
      <w:pPr>
        <w:pStyle w:val="Brdtext"/>
      </w:pPr>
      <w:r w:rsidRPr="00A126AA">
        <w:t xml:space="preserve">För att säkra leveranskedjor och industrialisera kvantteknologier fokuserar </w:t>
      </w:r>
      <w:r>
        <w:t>kvant</w:t>
      </w:r>
      <w:r w:rsidRPr="00A126AA">
        <w:t xml:space="preserve">strategin på investeringar i </w:t>
      </w:r>
      <w:proofErr w:type="spellStart"/>
      <w:r w:rsidRPr="00A126AA">
        <w:t>startups</w:t>
      </w:r>
      <w:proofErr w:type="spellEnd"/>
      <w:r w:rsidRPr="00A126AA">
        <w:t xml:space="preserve"> och </w:t>
      </w:r>
      <w:proofErr w:type="spellStart"/>
      <w:r w:rsidRPr="00A126AA">
        <w:t>scaleups</w:t>
      </w:r>
      <w:proofErr w:type="spellEnd"/>
      <w:r w:rsidRPr="00A126AA">
        <w:t xml:space="preserve">. </w:t>
      </w:r>
      <w:r>
        <w:t>I d</w:t>
      </w:r>
      <w:r w:rsidRPr="00A126AA">
        <w:t>en föreslå</w:t>
      </w:r>
      <w:r>
        <w:t>s</w:t>
      </w:r>
      <w:r w:rsidRPr="00A126AA">
        <w:t xml:space="preserve"> att sex nya pilotproduktionslinjer för kvantteknik etableras inom ramen för Chips Joint </w:t>
      </w:r>
      <w:proofErr w:type="spellStart"/>
      <w:r w:rsidRPr="00A126AA">
        <w:t>Undertaking</w:t>
      </w:r>
      <w:proofErr w:type="spellEnd"/>
      <w:r w:rsidRPr="00A126AA">
        <w:t xml:space="preserve"> samt att ett designcenter för kvantteknik lanseras. </w:t>
      </w:r>
      <w:r>
        <w:t xml:space="preserve">Betydelsen av kompetensförsörjningssatsningar för ett digitalt Europa inom bl.a. mjukvara för kvantteknik lyfts. </w:t>
      </w:r>
      <w:r w:rsidRPr="00A126AA">
        <w:t xml:space="preserve">Dessutom kommer en färdplan för industrialisering av </w:t>
      </w:r>
      <w:proofErr w:type="spellStart"/>
      <w:r w:rsidRPr="00A126AA">
        <w:t>kvantchip</w:t>
      </w:r>
      <w:proofErr w:type="spellEnd"/>
      <w:r w:rsidRPr="00A126AA">
        <w:t xml:space="preserve"> att publiceras för att </w:t>
      </w:r>
      <w:r w:rsidRPr="00912EBB">
        <w:t xml:space="preserve">visa vägen </w:t>
      </w:r>
      <w:r>
        <w:t xml:space="preserve">till </w:t>
      </w:r>
      <w:r w:rsidRPr="00912EBB">
        <w:t xml:space="preserve">att förverkliga dessa </w:t>
      </w:r>
      <w:r w:rsidRPr="00A126AA">
        <w:t xml:space="preserve">insatser. </w:t>
      </w:r>
      <w:r>
        <w:t>Kvants</w:t>
      </w:r>
      <w:r w:rsidRPr="00A126AA">
        <w:t>trategin syftar också till att utöka nätverket av kompetenskluster inom kvantteknik och genomföra bedömningar av sårbarheter i leveranskedjan</w:t>
      </w:r>
      <w:r>
        <w:t xml:space="preserve"> på EU-nivå</w:t>
      </w:r>
      <w:r w:rsidRPr="00A126AA">
        <w:t>.</w:t>
      </w:r>
    </w:p>
    <w:p w14:paraId="19A11B20" w14:textId="77777777" w:rsidR="00D84BDE" w:rsidRDefault="00D84BDE" w:rsidP="00D84BDE">
      <w:pPr>
        <w:pStyle w:val="Rubrik3utannumrering"/>
      </w:pPr>
      <w:r w:rsidRPr="00A126AA">
        <w:t>Rymd och dubbla användningsområden för kvanttekn</w:t>
      </w:r>
      <w:r>
        <w:t>ik</w:t>
      </w:r>
    </w:p>
    <w:p w14:paraId="549A4A21" w14:textId="77777777" w:rsidR="00D84BDE" w:rsidRPr="00A126AA" w:rsidRDefault="00D84BDE" w:rsidP="00D84BDE">
      <w:pPr>
        <w:pStyle w:val="Brdtext"/>
        <w:rPr>
          <w:b/>
          <w:bCs/>
        </w:rPr>
      </w:pPr>
      <w:r w:rsidRPr="00A126AA">
        <w:t>Kvanttekn</w:t>
      </w:r>
      <w:r>
        <w:t>ik</w:t>
      </w:r>
      <w:r w:rsidRPr="00A126AA">
        <w:t xml:space="preserve"> har stor potential för säkerhets- och försvarstillämpningar. </w:t>
      </w:r>
      <w:r>
        <w:t>I kvants</w:t>
      </w:r>
      <w:r w:rsidRPr="00A126AA">
        <w:t>trategin föreslå</w:t>
      </w:r>
      <w:r>
        <w:t>s</w:t>
      </w:r>
      <w:r w:rsidRPr="00A126AA">
        <w:t xml:space="preserve"> att </w:t>
      </w:r>
      <w:r>
        <w:t xml:space="preserve">det nuvarande </w:t>
      </w:r>
      <w:r w:rsidRPr="00A126AA">
        <w:t>samarbetsavtal</w:t>
      </w:r>
      <w:r>
        <w:t>et</w:t>
      </w:r>
      <w:r w:rsidRPr="00A126AA">
        <w:t xml:space="preserve"> </w:t>
      </w:r>
      <w:r>
        <w:t xml:space="preserve">mellan kommissionen och </w:t>
      </w:r>
      <w:proofErr w:type="gramStart"/>
      <w:r w:rsidRPr="00A126AA">
        <w:t>Europeiska</w:t>
      </w:r>
      <w:proofErr w:type="gramEnd"/>
      <w:r w:rsidRPr="00A126AA">
        <w:t xml:space="preserve"> rymdorganisationen (ESA) </w:t>
      </w:r>
      <w:r>
        <w:t xml:space="preserve">utökas med ett initiativ </w:t>
      </w:r>
      <w:r w:rsidRPr="00A126AA">
        <w:t xml:space="preserve">för att utveckla en färdplan för kvantteknik i rymden. </w:t>
      </w:r>
      <w:r>
        <w:t xml:space="preserve">Kvantstrategin </w:t>
      </w:r>
      <w:r w:rsidRPr="00A126AA">
        <w:t xml:space="preserve">syftar också till att ta fram en färdplan för kvantsensorer inom rymd- och försvarsteknik samt bidra till den europeiska färdplanen för </w:t>
      </w:r>
      <w:r>
        <w:t>försvarsteknologi</w:t>
      </w:r>
      <w:r w:rsidRPr="00A126AA">
        <w:t xml:space="preserve">. Initiativ för att </w:t>
      </w:r>
      <w:r>
        <w:t xml:space="preserve">bättre tillvarata civil innovation inom kvantteknik för </w:t>
      </w:r>
      <w:r w:rsidRPr="00A126AA">
        <w:t>säkerhets- och försvarsapplikationer kommer att lanseras.</w:t>
      </w:r>
    </w:p>
    <w:p w14:paraId="3E1AB3F9" w14:textId="77777777" w:rsidR="00D84BDE" w:rsidRPr="000570C0" w:rsidRDefault="00D84BDE" w:rsidP="00D84BDE">
      <w:pPr>
        <w:pStyle w:val="Rubrik3utannumrering"/>
      </w:pPr>
      <w:r>
        <w:t>Kompetensförsörjning</w:t>
      </w:r>
    </w:p>
    <w:p w14:paraId="21772516" w14:textId="77777777" w:rsidR="00D84BDE" w:rsidRPr="00A126AA" w:rsidRDefault="00D84BDE" w:rsidP="00D84BDE">
      <w:pPr>
        <w:pStyle w:val="Brdtext"/>
      </w:pPr>
      <w:r w:rsidRPr="00A126AA">
        <w:t>Europa har en stark akademisk bas inom kvantvetenskap, men står inför brist på färdigheter</w:t>
      </w:r>
      <w:r>
        <w:t xml:space="preserve"> inom tillämpning</w:t>
      </w:r>
      <w:r w:rsidRPr="00A126AA">
        <w:t xml:space="preserve"> som är avgörande för kommersialisering. </w:t>
      </w:r>
      <w:r>
        <w:t>I kvants</w:t>
      </w:r>
      <w:r w:rsidRPr="00A126AA">
        <w:t xml:space="preserve">trategin </w:t>
      </w:r>
      <w:r>
        <w:t xml:space="preserve">föreslås att </w:t>
      </w:r>
      <w:r w:rsidRPr="00A126AA">
        <w:t xml:space="preserve">en virtuell europeisk akademi för </w:t>
      </w:r>
      <w:r>
        <w:t xml:space="preserve">kvantkunskap ska </w:t>
      </w:r>
      <w:r w:rsidRPr="00A126AA">
        <w:lastRenderedPageBreak/>
        <w:t xml:space="preserve">etableras som en central kontaktpunkt för utbildning inom kvantteknik. Denna akademi </w:t>
      </w:r>
      <w:r>
        <w:t xml:space="preserve">skulle </w:t>
      </w:r>
      <w:r w:rsidRPr="00A126AA">
        <w:t xml:space="preserve">samarbeta med universitet, utbildningsinstitutioner och industripartners för att utforma och leverera utbildningsprogram. Dessutom </w:t>
      </w:r>
      <w:r>
        <w:t>avser kommissionen att lansera</w:t>
      </w:r>
      <w:r w:rsidRPr="00A126AA">
        <w:t xml:space="preserve"> ett europeiskt program för mobilitet av kvant</w:t>
      </w:r>
      <w:r>
        <w:t>t</w:t>
      </w:r>
      <w:r w:rsidRPr="00A126AA">
        <w:t>alanger för att främja internationell arbetskraftsrörlighet och kompetensutveckling.</w:t>
      </w:r>
    </w:p>
    <w:p w14:paraId="72D6775C" w14:textId="77777777" w:rsidR="00D84BDE" w:rsidRDefault="00D84BDE" w:rsidP="00D84BDE">
      <w:pPr>
        <w:pStyle w:val="Rubrik3utannumrering"/>
      </w:pPr>
      <w:r w:rsidRPr="00DF0353">
        <w:t>Strategisk implementeringsram</w:t>
      </w:r>
    </w:p>
    <w:p w14:paraId="28ADF15F" w14:textId="77777777" w:rsidR="00D84BDE" w:rsidRPr="00DF0353" w:rsidRDefault="00D84BDE" w:rsidP="00D84BDE">
      <w:pPr>
        <w:pStyle w:val="Brdtext"/>
      </w:pPr>
      <w:r>
        <w:t>Kvants</w:t>
      </w:r>
      <w:r w:rsidRPr="00DF0353">
        <w:t>trategin antar ett livscykelperspektiv för att integrera forskning, innovation, infrastruktur och tidig marknads</w:t>
      </w:r>
      <w:r>
        <w:t>etablering</w:t>
      </w:r>
      <w:r w:rsidRPr="00DF0353">
        <w:t xml:space="preserve"> i en kontinuerlig loop. Detta tillvägagångssätt </w:t>
      </w:r>
      <w:r>
        <w:t xml:space="preserve">ska underlätta </w:t>
      </w:r>
      <w:r w:rsidRPr="00DF0353">
        <w:t>att hantera vetenskapliga och tekniska hinder samt snabbt överföra lösningar till marknads</w:t>
      </w:r>
      <w:r>
        <w:t>färdiga</w:t>
      </w:r>
      <w:r w:rsidRPr="00DF0353">
        <w:t xml:space="preserve"> tillämpningar. Nyckelindikatorer (</w:t>
      </w:r>
      <w:proofErr w:type="spellStart"/>
      <w:r w:rsidRPr="00DF0353">
        <w:t>KPI:er</w:t>
      </w:r>
      <w:proofErr w:type="spellEnd"/>
      <w:r w:rsidRPr="00DF0353">
        <w:t>) och uppföljning av milstolpar kommer att införas för att säkerställa att livscykel</w:t>
      </w:r>
      <w:r>
        <w:t>utformningen</w:t>
      </w:r>
      <w:r w:rsidRPr="00DF0353">
        <w:t xml:space="preserve"> är robust och ändamålsenlig.</w:t>
      </w:r>
    </w:p>
    <w:p w14:paraId="3411812F" w14:textId="77777777" w:rsidR="00D84BDE" w:rsidRDefault="00D84BDE" w:rsidP="00D84BDE">
      <w:pPr>
        <w:pStyle w:val="Rubrik3utannumrering"/>
      </w:pPr>
      <w:r w:rsidRPr="00DF0353">
        <w:t>Internationellt samarbete</w:t>
      </w:r>
    </w:p>
    <w:p w14:paraId="1E95C058" w14:textId="77777777" w:rsidR="00D84BDE" w:rsidRPr="00DF0353" w:rsidRDefault="00D84BDE" w:rsidP="00D84BDE">
      <w:pPr>
        <w:pStyle w:val="Brdtext"/>
      </w:pPr>
      <w:r>
        <w:t xml:space="preserve">I kvantstrategin föreslås att </w:t>
      </w:r>
      <w:r w:rsidRPr="00DF0353">
        <w:t xml:space="preserve">Europa </w:t>
      </w:r>
      <w:r>
        <w:t xml:space="preserve">ska </w:t>
      </w:r>
      <w:r w:rsidRPr="00DF0353">
        <w:t>samarbeta proaktivt med betrodda partner</w:t>
      </w:r>
      <w:r>
        <w:t>s</w:t>
      </w:r>
      <w:r w:rsidRPr="00DF0353">
        <w:t xml:space="preserve"> för att </w:t>
      </w:r>
      <w:r>
        <w:t>stärka</w:t>
      </w:r>
      <w:r w:rsidRPr="00DF0353">
        <w:t xml:space="preserve"> samarbetet inom kvantteknologier. Detta inkluderar att lansera bilaterala och multilaterala samarbetsinitiativ, arbeta tillsammans med medlemsstaterna för att etablera e</w:t>
      </w:r>
      <w:r>
        <w:t>tt</w:t>
      </w:r>
      <w:r w:rsidRPr="00DF0353">
        <w:t xml:space="preserve"> europeisk</w:t>
      </w:r>
      <w:r>
        <w:t>t</w:t>
      </w:r>
      <w:r w:rsidRPr="00DF0353">
        <w:t xml:space="preserve"> ram</w:t>
      </w:r>
      <w:r>
        <w:t>verk</w:t>
      </w:r>
      <w:r w:rsidRPr="00DF0353">
        <w:t xml:space="preserve"> för internationellt kvantsamarbete samt stärka Europas närvaro i internationella standardiseringsorgan och multilaterala kvantallianser.</w:t>
      </w:r>
    </w:p>
    <w:p w14:paraId="7200A265" w14:textId="77777777" w:rsidR="00D84BDE" w:rsidRDefault="00D84BDE" w:rsidP="00D84BDE">
      <w:pPr>
        <w:pStyle w:val="Rubrik3utannumrering"/>
      </w:pPr>
      <w:r w:rsidRPr="00DF0353">
        <w:t>Styrning</w:t>
      </w:r>
    </w:p>
    <w:p w14:paraId="1D62DFE6" w14:textId="77777777" w:rsidR="00D84BDE" w:rsidRPr="00DF0353" w:rsidRDefault="00D84BDE" w:rsidP="00D84BDE">
      <w:pPr>
        <w:pStyle w:val="Brdtext"/>
      </w:pPr>
      <w:r w:rsidRPr="00DF0353">
        <w:t xml:space="preserve">En rådgivande styrelse </w:t>
      </w:r>
      <w:r>
        <w:t xml:space="preserve">med ledande kvantforskare föreslås inrättas för </w:t>
      </w:r>
      <w:r w:rsidRPr="00DF0353">
        <w:t xml:space="preserve">att ge </w:t>
      </w:r>
      <w:r>
        <w:t xml:space="preserve">oberoende </w:t>
      </w:r>
      <w:r w:rsidRPr="00DF0353">
        <w:t>strategisk vägledning</w:t>
      </w:r>
      <w:r>
        <w:t xml:space="preserve"> för genomförandet av kvantstrategin</w:t>
      </w:r>
      <w:r w:rsidRPr="00DF0353">
        <w:t xml:space="preserve">, och </w:t>
      </w:r>
      <w:r>
        <w:t>ett</w:t>
      </w:r>
      <w:r w:rsidRPr="00DF0353">
        <w:t xml:space="preserve"> strukturera</w:t>
      </w:r>
      <w:r>
        <w:t>t</w:t>
      </w:r>
      <w:r w:rsidRPr="00DF0353">
        <w:t xml:space="preserve"> samarbets</w:t>
      </w:r>
      <w:r>
        <w:t>ramverk</w:t>
      </w:r>
      <w:r w:rsidRPr="00DF0353">
        <w:t xml:space="preserve"> med medlemsstaterna </w:t>
      </w:r>
      <w:r>
        <w:t xml:space="preserve">föreslås för att </w:t>
      </w:r>
      <w:r w:rsidRPr="00DF0353">
        <w:t>säkerställa en samordnad implementering mellan EU-nivån och nationella program.</w:t>
      </w:r>
    </w:p>
    <w:p w14:paraId="753440E9" w14:textId="77777777" w:rsidR="00D84BDE" w:rsidRDefault="00FE5CE6" w:rsidP="00D84BDE">
      <w:pPr>
        <w:pStyle w:val="Rubrik2"/>
      </w:pPr>
      <w:sdt>
        <w:sdtPr>
          <w:id w:val="-2087607690"/>
          <w:lock w:val="contentLocked"/>
          <w:placeholder>
            <w:docPart w:val="8734296444DF4D708F2CBF17D8C8590C"/>
          </w:placeholder>
          <w:group/>
        </w:sdtPr>
        <w:sdtEndPr/>
        <w:sdtContent>
          <w:r w:rsidR="00D84BDE">
            <w:t>Gällande svenska regler och förslagets effekt på dessa</w:t>
          </w:r>
        </w:sdtContent>
      </w:sdt>
    </w:p>
    <w:p w14:paraId="70AB19FC" w14:textId="77777777" w:rsidR="00D84BDE" w:rsidRPr="00472EBA" w:rsidRDefault="00D84BDE" w:rsidP="00D84BDE">
      <w:pPr>
        <w:pStyle w:val="Brdtext"/>
      </w:pPr>
      <w:r w:rsidRPr="00543FC9">
        <w:t>Meddelandet utgör inte bindande lagstiftning och har därför ingen omedelbar effekt på gällande svenska regelverk.</w:t>
      </w:r>
    </w:p>
    <w:p w14:paraId="6F10D5C0" w14:textId="77777777" w:rsidR="00D84BDE" w:rsidRDefault="00FE5CE6" w:rsidP="00D84BDE">
      <w:pPr>
        <w:pStyle w:val="Rubrik2"/>
      </w:pPr>
      <w:sdt>
        <w:sdtPr>
          <w:id w:val="-1431199353"/>
          <w:lock w:val="contentLocked"/>
          <w:placeholder>
            <w:docPart w:val="8734296444DF4D708F2CBF17D8C8590C"/>
          </w:placeholder>
          <w:group/>
        </w:sdtPr>
        <w:sdtEndPr/>
        <w:sdtContent>
          <w:r w:rsidR="00D84BDE">
            <w:t>Budgetära konsekvenser och konsekvensanalys</w:t>
          </w:r>
        </w:sdtContent>
      </w:sdt>
    </w:p>
    <w:p w14:paraId="73E514AB" w14:textId="77777777" w:rsidR="00D84BDE" w:rsidRPr="00472EBA" w:rsidRDefault="00D84BDE" w:rsidP="00D84BDE">
      <w:pPr>
        <w:pStyle w:val="Brdtext"/>
      </w:pPr>
      <w:r>
        <w:t xml:space="preserve">De budgetära konsekvenserna kommer att kunna bedömas först när de specifika initiativen som anges i meddelandet presenteras. Eventuella nya uppgifter och åtaganden som innebär kostnader för statsbudgeten ska </w:t>
      </w:r>
      <w:r w:rsidRPr="00B90AA5">
        <w:t>hanteras inom beslutade ramar</w:t>
      </w:r>
      <w:r>
        <w:t xml:space="preserve">. </w:t>
      </w:r>
      <w:r w:rsidRPr="00B90AA5">
        <w:t>Utgiftsdrivande åtgärder på EU-budgeten behöver finansieras genom omprioriteringar inom programmen i den fleråriga budgetramen (MFF).</w:t>
      </w:r>
      <w:r>
        <w:t xml:space="preserve"> </w:t>
      </w:r>
    </w:p>
    <w:sdt>
      <w:sdtPr>
        <w:id w:val="830331803"/>
        <w:lock w:val="contentLocked"/>
        <w:placeholder>
          <w:docPart w:val="8734296444DF4D708F2CBF17D8C8590C"/>
        </w:placeholder>
        <w:group/>
      </w:sdtPr>
      <w:sdtEndPr/>
      <w:sdtContent>
        <w:p w14:paraId="3656CFF2" w14:textId="77777777" w:rsidR="00D84BDE" w:rsidRDefault="00D84BDE" w:rsidP="00D84BDE">
          <w:pPr>
            <w:pStyle w:val="Rubrik1"/>
          </w:pPr>
          <w:r>
            <w:t>Ståndpunkter</w:t>
          </w:r>
        </w:p>
      </w:sdtContent>
    </w:sdt>
    <w:p w14:paraId="3B743914" w14:textId="77777777" w:rsidR="00D84BDE" w:rsidRDefault="00FE5CE6" w:rsidP="00D84BDE">
      <w:pPr>
        <w:pStyle w:val="Rubrik2"/>
      </w:pPr>
      <w:sdt>
        <w:sdtPr>
          <w:id w:val="-483085086"/>
          <w:lock w:val="contentLocked"/>
          <w:placeholder>
            <w:docPart w:val="8734296444DF4D708F2CBF17D8C8590C"/>
          </w:placeholder>
          <w:group/>
        </w:sdtPr>
        <w:sdtEndPr/>
        <w:sdtContent>
          <w:r w:rsidR="00D84BDE">
            <w:t>Preliminär svensk ståndpunkt</w:t>
          </w:r>
        </w:sdtContent>
      </w:sdt>
    </w:p>
    <w:p w14:paraId="74BE76A6" w14:textId="77777777" w:rsidR="00D84BDE" w:rsidRDefault="00D84BDE" w:rsidP="00D84BDE">
      <w:pPr>
        <w:pStyle w:val="Brdtext"/>
      </w:pPr>
      <w:r w:rsidRPr="006D71F5">
        <w:t>Regeringen</w:t>
      </w:r>
      <w:r>
        <w:t xml:space="preserve"> välkomnar kommissionens förslag till en strategi för kvantteknik, som är ett strategiskt viktigt område som kan bidra till europeisk konkurrenskraft, tillväxt och säkerhet.</w:t>
      </w:r>
    </w:p>
    <w:p w14:paraId="49DABBF6" w14:textId="77777777" w:rsidR="00D84BDE" w:rsidRDefault="00D84BDE" w:rsidP="00D84BDE">
      <w:pPr>
        <w:pStyle w:val="Brdtext"/>
      </w:pPr>
      <w:r>
        <w:t xml:space="preserve">Regeringen anser att det </w:t>
      </w:r>
      <w:r w:rsidRPr="00B914F4">
        <w:t xml:space="preserve">finns en stor potential att använda kvantteknik, inte minst kvantsensorer och även kvantdatorer och simuleringar för tjänster och applikationer inom </w:t>
      </w:r>
      <w:r>
        <w:t xml:space="preserve">flera tillämpningsområden som exempelvis hälso- och </w:t>
      </w:r>
      <w:r w:rsidRPr="00B914F4">
        <w:t>sjukvård.</w:t>
      </w:r>
    </w:p>
    <w:p w14:paraId="6769975E" w14:textId="77777777" w:rsidR="00D84BDE" w:rsidRDefault="00D84BDE" w:rsidP="00D84BDE">
      <w:pPr>
        <w:pStyle w:val="Brdtext"/>
      </w:pPr>
      <w:r>
        <w:t xml:space="preserve">Regeringen uppskattar kvantstrategins ansats till ett livscykelperspektiv för att få ut forskning till marknadstillämpningar, liksom ambitionen att uppmuntra små innovativa eller nystartade företag att satsa på kvantteknikutveckling. </w:t>
      </w:r>
    </w:p>
    <w:p w14:paraId="58E0EA88" w14:textId="77777777" w:rsidR="00D84BDE" w:rsidRDefault="00D84BDE" w:rsidP="00D84BDE">
      <w:pPr>
        <w:pStyle w:val="Brdtext"/>
      </w:pPr>
      <w:r w:rsidRPr="00371F1C">
        <w:t>Regeringen välkomnar kommissionens ansats att främja övergången till kvantsäker kryptografi för att stärka informations- och cybersäkerheten i EU. Regeringen anser att det i dagsläget i första hand är viktigt att säkerställa fortsatt implementering av rekommendationerna i den samordnade färdplanen för genomförandet av övergången till kvantsäker kryptografi. Detta utgör på kort och medellång sikt det primära handlingsalternativet för att hantera hotet som kvantdatorer skulle utgöra mot öppen nyckel-system. Kvantkommunikation är än så länge en framväxande teknologi som inte är tillämpbar i en bredare omfattning.</w:t>
      </w:r>
    </w:p>
    <w:p w14:paraId="47924723" w14:textId="77777777" w:rsidR="00D84BDE" w:rsidRDefault="00D84BDE" w:rsidP="00D84BDE">
      <w:pPr>
        <w:pStyle w:val="Brdtext"/>
      </w:pPr>
      <w:r>
        <w:t xml:space="preserve">Regeringen uppskattar att kvantstrategin uppmärksammar utmaningen för EU med kompetensförsörjning inom kvantteknik, och anser att flera av idéerna </w:t>
      </w:r>
      <w:r>
        <w:lastRenderedPageBreak/>
        <w:t xml:space="preserve">som aviseras kan vara verkningsfulla men att de behöver utvecklas ytterligare innan de lanseras. </w:t>
      </w:r>
    </w:p>
    <w:p w14:paraId="51BFDA7D" w14:textId="77777777" w:rsidR="00D84BDE" w:rsidRDefault="00D84BDE" w:rsidP="00D84BDE">
      <w:pPr>
        <w:pStyle w:val="Brdtext"/>
      </w:pPr>
      <w:r>
        <w:t xml:space="preserve">Regeringen håller med om vikten för EU av internationella samarbeten med betrodda partners för att utveckla kvantteknik, inte minst då området sannolikt kommer få en stor betydelse för användning för säkerhet, försvar och rymd. </w:t>
      </w:r>
    </w:p>
    <w:p w14:paraId="482DBFE8" w14:textId="77777777" w:rsidR="00D84BDE" w:rsidRPr="00472EBA" w:rsidRDefault="00D84BDE" w:rsidP="00D84BDE">
      <w:pPr>
        <w:pStyle w:val="Brdtext"/>
      </w:pPr>
    </w:p>
    <w:p w14:paraId="1E280099" w14:textId="77777777" w:rsidR="00D84BDE" w:rsidRDefault="00FE5CE6" w:rsidP="00D84BDE">
      <w:pPr>
        <w:pStyle w:val="Rubrik2"/>
      </w:pPr>
      <w:sdt>
        <w:sdtPr>
          <w:id w:val="1941718165"/>
          <w:lock w:val="contentLocked"/>
          <w:placeholder>
            <w:docPart w:val="8734296444DF4D708F2CBF17D8C8590C"/>
          </w:placeholder>
          <w:group/>
        </w:sdtPr>
        <w:sdtEndPr/>
        <w:sdtContent>
          <w:r w:rsidR="00D84BDE">
            <w:t>Medlemsstaternas ståndpunkter</w:t>
          </w:r>
        </w:sdtContent>
      </w:sdt>
    </w:p>
    <w:p w14:paraId="7FABB4D6" w14:textId="77777777" w:rsidR="00D84BDE" w:rsidRPr="00472EBA" w:rsidRDefault="00D84BDE" w:rsidP="00D84BDE">
      <w:pPr>
        <w:pStyle w:val="Brdtext"/>
      </w:pPr>
      <w:r>
        <w:t xml:space="preserve">Medlemsstaternas </w:t>
      </w:r>
      <w:r w:rsidRPr="006958AB">
        <w:t xml:space="preserve">ståndpunkter </w:t>
      </w:r>
      <w:r>
        <w:t>är ännu inte kända.</w:t>
      </w:r>
    </w:p>
    <w:p w14:paraId="79456BFA" w14:textId="77777777" w:rsidR="00D84BDE" w:rsidRDefault="00FE5CE6" w:rsidP="00D84BDE">
      <w:pPr>
        <w:pStyle w:val="Rubrik2"/>
      </w:pPr>
      <w:sdt>
        <w:sdtPr>
          <w:id w:val="-1927257506"/>
          <w:lock w:val="contentLocked"/>
          <w:placeholder>
            <w:docPart w:val="8734296444DF4D708F2CBF17D8C8590C"/>
          </w:placeholder>
          <w:group/>
        </w:sdtPr>
        <w:sdtEndPr/>
        <w:sdtContent>
          <w:r w:rsidR="00D84BDE">
            <w:t>Institutionernas ståndpunkter</w:t>
          </w:r>
        </w:sdtContent>
      </w:sdt>
    </w:p>
    <w:p w14:paraId="774C47EF" w14:textId="77777777" w:rsidR="00D84BDE" w:rsidRPr="00472EBA" w:rsidRDefault="00D84BDE" w:rsidP="00D84BDE">
      <w:pPr>
        <w:pStyle w:val="Brdtext"/>
      </w:pPr>
      <w:r>
        <w:t xml:space="preserve">Institutionernas </w:t>
      </w:r>
      <w:r w:rsidRPr="006958AB">
        <w:t xml:space="preserve">ståndpunkter </w:t>
      </w:r>
      <w:r>
        <w:t>är ännu inte kända.</w:t>
      </w:r>
    </w:p>
    <w:p w14:paraId="44708E3D" w14:textId="77777777" w:rsidR="00D84BDE" w:rsidRDefault="00FE5CE6" w:rsidP="00D84BDE">
      <w:pPr>
        <w:pStyle w:val="Rubrik2"/>
      </w:pPr>
      <w:sdt>
        <w:sdtPr>
          <w:id w:val="-497725553"/>
          <w:lock w:val="contentLocked"/>
          <w:placeholder>
            <w:docPart w:val="8734296444DF4D708F2CBF17D8C8590C"/>
          </w:placeholder>
          <w:group/>
        </w:sdtPr>
        <w:sdtEndPr/>
        <w:sdtContent>
          <w:r w:rsidR="00D84BDE">
            <w:t>Remissinstansernas och andra intressenters ståndpunkter</w:t>
          </w:r>
        </w:sdtContent>
      </w:sdt>
    </w:p>
    <w:p w14:paraId="2D0DA216" w14:textId="77777777" w:rsidR="00D84BDE" w:rsidRPr="00472EBA" w:rsidRDefault="00D84BDE" w:rsidP="00D84BDE">
      <w:pPr>
        <w:pStyle w:val="Brdtext"/>
      </w:pPr>
      <w:r>
        <w:t>Meddelandet har inte remitterats.</w:t>
      </w:r>
    </w:p>
    <w:sdt>
      <w:sdtPr>
        <w:id w:val="511343921"/>
        <w:lock w:val="contentLocked"/>
        <w:placeholder>
          <w:docPart w:val="8734296444DF4D708F2CBF17D8C8590C"/>
        </w:placeholder>
        <w:group/>
      </w:sdtPr>
      <w:sdtEndPr/>
      <w:sdtContent>
        <w:p w14:paraId="7F0FFD5B" w14:textId="77777777" w:rsidR="00D84BDE" w:rsidRDefault="00D84BDE" w:rsidP="00D84BDE">
          <w:pPr>
            <w:pStyle w:val="Rubrik1"/>
          </w:pPr>
          <w:r>
            <w:t>Förslagets förutsättningar</w:t>
          </w:r>
        </w:p>
      </w:sdtContent>
    </w:sdt>
    <w:p w14:paraId="23778452" w14:textId="77777777" w:rsidR="00D84BDE" w:rsidRDefault="00FE5CE6" w:rsidP="00D84BDE">
      <w:pPr>
        <w:pStyle w:val="Rubrik2"/>
      </w:pPr>
      <w:sdt>
        <w:sdtPr>
          <w:id w:val="1163133293"/>
          <w:lock w:val="contentLocked"/>
          <w:placeholder>
            <w:docPart w:val="8734296444DF4D708F2CBF17D8C8590C"/>
          </w:placeholder>
          <w:group/>
        </w:sdtPr>
        <w:sdtEndPr/>
        <w:sdtContent>
          <w:r w:rsidR="00D84BDE">
            <w:t>Rättslig grund och beslutsförfarande</w:t>
          </w:r>
        </w:sdtContent>
      </w:sdt>
    </w:p>
    <w:p w14:paraId="3B1C05CC" w14:textId="77777777" w:rsidR="00D84BDE" w:rsidRPr="00472EBA" w:rsidRDefault="00D84BDE" w:rsidP="00D84BDE">
      <w:pPr>
        <w:pStyle w:val="Brdtext"/>
      </w:pPr>
      <w:r w:rsidRPr="00217F62">
        <w:t>Inte aktuellt då det rör sig om ett meddelande</w:t>
      </w:r>
      <w:r>
        <w:t xml:space="preserve">. </w:t>
      </w:r>
    </w:p>
    <w:p w14:paraId="3D172BF1" w14:textId="77777777" w:rsidR="00D84BDE" w:rsidRDefault="00FE5CE6" w:rsidP="00D84BDE">
      <w:pPr>
        <w:pStyle w:val="Rubrik2"/>
      </w:pPr>
      <w:sdt>
        <w:sdtPr>
          <w:id w:val="-463277102"/>
          <w:lock w:val="contentLocked"/>
          <w:placeholder>
            <w:docPart w:val="8734296444DF4D708F2CBF17D8C8590C"/>
          </w:placeholder>
          <w:group/>
        </w:sdtPr>
        <w:sdtEndPr/>
        <w:sdtContent>
          <w:r w:rsidR="00D84BDE">
            <w:t>Subsidiaritets- och proportionalitetsprinciperna</w:t>
          </w:r>
        </w:sdtContent>
      </w:sdt>
    </w:p>
    <w:p w14:paraId="3CFD854F" w14:textId="77777777" w:rsidR="00D84BDE" w:rsidRDefault="00D84BDE" w:rsidP="00D84BDE">
      <w:pPr>
        <w:pStyle w:val="Brdtext"/>
      </w:pPr>
      <w:r w:rsidRPr="00217F62">
        <w:t>Inte aktuellt då det rör sig om ett meddelande</w:t>
      </w:r>
      <w:r>
        <w:t xml:space="preserve">. </w:t>
      </w:r>
    </w:p>
    <w:p w14:paraId="64EFE97C" w14:textId="77777777" w:rsidR="00D84BDE" w:rsidRPr="00472EBA" w:rsidRDefault="00D84BDE" w:rsidP="00D84BDE">
      <w:pPr>
        <w:pStyle w:val="Brdtext"/>
      </w:pPr>
    </w:p>
    <w:sdt>
      <w:sdtPr>
        <w:id w:val="211079442"/>
        <w:lock w:val="contentLocked"/>
        <w:placeholder>
          <w:docPart w:val="8734296444DF4D708F2CBF17D8C8590C"/>
        </w:placeholder>
        <w:group/>
      </w:sdtPr>
      <w:sdtEndPr/>
      <w:sdtContent>
        <w:p w14:paraId="62DD2651" w14:textId="77777777" w:rsidR="00D84BDE" w:rsidRDefault="00D84BDE" w:rsidP="00D84BDE">
          <w:pPr>
            <w:pStyle w:val="Rubrik1"/>
          </w:pPr>
          <w:r>
            <w:t>Övrigt</w:t>
          </w:r>
        </w:p>
      </w:sdtContent>
    </w:sdt>
    <w:p w14:paraId="5913DD52" w14:textId="77777777" w:rsidR="00D84BDE" w:rsidRDefault="00FE5CE6" w:rsidP="00D84BDE">
      <w:pPr>
        <w:pStyle w:val="Rubrik2"/>
      </w:pPr>
      <w:sdt>
        <w:sdtPr>
          <w:id w:val="-1578510440"/>
          <w:lock w:val="contentLocked"/>
          <w:placeholder>
            <w:docPart w:val="8734296444DF4D708F2CBF17D8C8590C"/>
          </w:placeholder>
          <w:group/>
        </w:sdtPr>
        <w:sdtEndPr/>
        <w:sdtContent>
          <w:r w:rsidR="00D84BDE">
            <w:t>Fortsatt behandling av ärendet</w:t>
          </w:r>
        </w:sdtContent>
      </w:sdt>
    </w:p>
    <w:p w14:paraId="6A1E8235" w14:textId="77777777" w:rsidR="00D84BDE" w:rsidRDefault="00D84BDE" w:rsidP="00D84BDE">
      <w:pPr>
        <w:pStyle w:val="Brdtext"/>
      </w:pPr>
      <w:r w:rsidRPr="00A7102B">
        <w:t>Det danska ordförandeskapet har meddelat att de inte avser att behandla meddelandet i rådet</w:t>
      </w:r>
      <w:r>
        <w:t xml:space="preserve"> med särskilda </w:t>
      </w:r>
      <w:proofErr w:type="spellStart"/>
      <w:r>
        <w:t>rådsslutsatser</w:t>
      </w:r>
      <w:proofErr w:type="spellEnd"/>
      <w:r>
        <w:t xml:space="preserve">. </w:t>
      </w:r>
      <w:r w:rsidRPr="00A7102B">
        <w:t>De åtgärder som tas upp i meddelandet kommer att behandlas i olika spår.</w:t>
      </w:r>
    </w:p>
    <w:p w14:paraId="2F7608EA" w14:textId="77777777" w:rsidR="00D84BDE" w:rsidRDefault="00FE5CE6" w:rsidP="00D84BDE">
      <w:pPr>
        <w:pStyle w:val="Rubrik2"/>
      </w:pPr>
      <w:sdt>
        <w:sdtPr>
          <w:id w:val="839665539"/>
          <w:lock w:val="contentLocked"/>
          <w:placeholder>
            <w:docPart w:val="8734296444DF4D708F2CBF17D8C8590C"/>
          </w:placeholder>
          <w:group/>
        </w:sdtPr>
        <w:sdtEndPr/>
        <w:sdtContent>
          <w:r w:rsidR="00D84BDE">
            <w:t>Fackuttryck och termer</w:t>
          </w:r>
        </w:sdtContent>
      </w:sdt>
    </w:p>
    <w:p w14:paraId="5E40D4CB" w14:textId="77777777" w:rsidR="00D84BDE" w:rsidRDefault="00D84BDE" w:rsidP="00D84BDE">
      <w:pPr>
        <w:pStyle w:val="Brdtext"/>
      </w:pPr>
      <w:r>
        <w:t xml:space="preserve">Kvantteknik är tillämpningar av kvantmekanik, en gren av fysiken som studerar hur materia och energi beter sig på den minsta skalan, såsom atomer och partiklar. Kvantteknik inbegriper vanligen områdena kvantdatorer, kvantsimuleringar, kvantsensorer och kvantkommunikation.   </w:t>
      </w:r>
    </w:p>
    <w:p w14:paraId="78305D23" w14:textId="77777777" w:rsidR="00D84BDE" w:rsidRDefault="00D84BDE" w:rsidP="00D84BDE">
      <w:pPr>
        <w:pStyle w:val="Brdtext"/>
      </w:pPr>
      <w:r>
        <w:t>P</w:t>
      </w:r>
      <w:r w:rsidRPr="00A313E3">
        <w:t>ost-kvant-teknologier</w:t>
      </w:r>
      <w:r>
        <w:t xml:space="preserve"> är de tekniker och säkerhetslösningar som utvecklas för att skydda information och digital infrastruktur mot de hot som uppstår när kvantdatorer blir praktiskt användbara och tillräckligt kraftfulla för att knäcka dagens krypterade kommunikation.</w:t>
      </w:r>
    </w:p>
    <w:p w14:paraId="41F511D8" w14:textId="72720F68" w:rsidR="007D542F" w:rsidRDefault="007D542F" w:rsidP="00A45A84">
      <w:pPr>
        <w:pStyle w:val="Brdtext"/>
      </w:pPr>
    </w:p>
    <w:sectPr w:rsidR="007D542F"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4D986F26" w14:textId="77777777" w:rsidR="00AF42E6" w:rsidRDefault="00AF42E6" w:rsidP="00A87A54">
      <w:pPr>
        <w:spacing w:after="0" w:line="240" w:lineRule="auto"/>
      </w:pPr>
      <w:r>
        <w:separator/>
      </w:r>
    </w:p>
  </w:endnote>
  <w:endnote w:type="continuationSeparator" w:id="0">
    <w:p w14:paraId="7931B118" w14:textId="77777777" w:rsidR="00AF42E6" w:rsidRDefault="00AF42E6"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0C28ADA"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525456"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890C953"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787527C" w14:textId="77777777" w:rsidR="00AF42E6" w:rsidRDefault="00AF42E6" w:rsidP="00A87A54">
      <w:pPr>
        <w:spacing w:after="0" w:line="240" w:lineRule="auto"/>
      </w:pPr>
      <w:r>
        <w:separator/>
      </w:r>
    </w:p>
  </w:footnote>
  <w:footnote w:type="continuationSeparator" w:id="0">
    <w:p w14:paraId="3B1F5786" w14:textId="77777777" w:rsidR="00AF42E6" w:rsidRDefault="00AF42E6"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AF47D73"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AC56CB0" w14:textId="11E4B567" w:rsidR="003C3720" w:rsidRDefault="00FE5CE6" w:rsidP="00CD3BFC">
    <w:pPr>
      <w:pStyle w:val="Sidhuvud"/>
      <w:spacing w:before="240"/>
      <w:jc w:val="right"/>
    </w:pPr>
    <w:sdt>
      <w:sdtPr>
        <w:alias w:val="Ar"/>
        <w:tag w:val="Ar"/>
        <w:id w:val="375123316"/>
        <w:placeholder>
          <w:docPart w:val="2BBFF41967BD4CE69162E5BD76E22A25"/>
        </w:placeholder>
        <w:dataBinding w:prefixMappings="xmlns:ns0='http://rk.se/faktapm' " w:xpath="/ns0:faktaPM[1]/ns0:Ar[1]" w:storeItemID="{0B9A7431-9D19-4C2A-8E12-639802D7B40B}"/>
        <w:comboBox w:lastValue="2024/25">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AF42E6">
          <w:t>2024/25</w:t>
        </w:r>
      </w:sdtContent>
    </w:sdt>
    <w:r w:rsidR="0009572A">
      <w:t>:</w:t>
    </w:r>
    <w:r w:rsidR="00002B4B">
      <w:t>FPM</w:t>
    </w:r>
    <w:sdt>
      <w:sdtPr>
        <w:alias w:val="FPMNummer"/>
        <w:tag w:val="FPMNummer"/>
        <w:id w:val="-2000957076"/>
        <w:placeholder>
          <w:docPart w:val="4F90F6072DB54394B0AE712F4072CA28"/>
        </w:placeholder>
        <w:dataBinding w:prefixMappings="xmlns:ns0='http://rk.se/faktapm' " w:xpath="/ns0:faktaPM[1]/ns0:Nr[1]" w:storeItemID="{0B9A7431-9D19-4C2A-8E12-639802D7B40B}"/>
        <w:text/>
      </w:sdtPr>
      <w:sdtEndPr/>
      <w:sdtContent>
        <w:r w:rsidR="00AF42E6">
          <w:t>64</w:t>
        </w:r>
      </w:sdtContent>
    </w:sdt>
  </w:p>
  <w:p w14:paraId="52E74E37"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DB5E720"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num w:numId="1">
    <w:abstractNumId w:val="25"/>
  </w:num>
  <w:num w:numId="2">
    <w:abstractNumId w:val="32"/>
  </w:num>
  <w:num w:numId="3">
    <w:abstractNumId w:val="8"/>
  </w:num>
  <w:num w:numId="4">
    <w:abstractNumId w:val="3"/>
  </w:num>
  <w:num w:numId="5">
    <w:abstractNumId w:val="9"/>
  </w:num>
  <w:num w:numId="6">
    <w:abstractNumId w:val="7"/>
  </w:num>
  <w:num w:numId="7">
    <w:abstractNumId w:val="22"/>
  </w:num>
  <w:num w:numId="8">
    <w:abstractNumId w:val="20"/>
  </w:num>
  <w:num w:numId="9">
    <w:abstractNumId w:val="12"/>
  </w:num>
  <w:num w:numId="10">
    <w:abstractNumId w:val="17"/>
  </w:num>
  <w:num w:numId="11">
    <w:abstractNumId w:val="21"/>
  </w:num>
  <w:num w:numId="12">
    <w:abstractNumId w:val="37"/>
  </w:num>
  <w:num w:numId="13">
    <w:abstractNumId w:val="30"/>
  </w:num>
  <w:num w:numId="14">
    <w:abstractNumId w:val="13"/>
  </w:num>
  <w:num w:numId="15">
    <w:abstractNumId w:val="11"/>
  </w:num>
  <w:num w:numId="16">
    <w:abstractNumId w:val="34"/>
  </w:num>
  <w:num w:numId="17">
    <w:abstractNumId w:val="31"/>
  </w:num>
  <w:num w:numId="18">
    <w:abstractNumId w:val="10"/>
  </w:num>
  <w:num w:numId="19">
    <w:abstractNumId w:val="2"/>
  </w:num>
  <w:num w:numId="20">
    <w:abstractNumId w:val="6"/>
  </w:num>
  <w:num w:numId="21">
    <w:abstractNumId w:val="19"/>
  </w:num>
  <w:num w:numId="22">
    <w:abstractNumId w:val="14"/>
  </w:num>
  <w:num w:numId="23">
    <w:abstractNumId w:val="27"/>
  </w:num>
  <w:num w:numId="24">
    <w:abstractNumId w:val="28"/>
  </w:num>
  <w:num w:numId="25">
    <w:abstractNumId w:val="38"/>
  </w:num>
  <w:num w:numId="26">
    <w:abstractNumId w:val="23"/>
  </w:num>
  <w:num w:numId="27">
    <w:abstractNumId w:val="35"/>
  </w:num>
  <w:num w:numId="28">
    <w:abstractNumId w:val="18"/>
  </w:num>
  <w:num w:numId="29">
    <w:abstractNumId w:val="16"/>
  </w:num>
  <w:num w:numId="30">
    <w:abstractNumId w:val="36"/>
  </w:num>
  <w:num w:numId="31">
    <w:abstractNumId w:val="15"/>
  </w:num>
  <w:num w:numId="32">
    <w:abstractNumId w:val="29"/>
  </w:num>
  <w:num w:numId="33">
    <w:abstractNumId w:val="33"/>
  </w:num>
  <w:num w:numId="34">
    <w:abstractNumId w:val="39"/>
  </w:num>
  <w:num w:numId="35">
    <w:abstractNumId w:val="26"/>
  </w:num>
  <w:num w:numId="36">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8"/>
  </w:num>
  <w:num w:numId="38">
    <w:abstractNumId w:val="24"/>
  </w:num>
  <w:num w:numId="39">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1"/>
  </w:num>
  <w:num w:numId="41">
    <w:abstractNumId w:val="0"/>
  </w:num>
  <w:num w:numId="42">
    <w:abstractNumId w:val="5"/>
  </w:num>
  <w:num w:numId="43">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5-08-25"/>
    <w:docVar w:name="Ar" w:val="2024/25"/>
    <w:docVar w:name="Dep" w:val="Utbildningsdepartementet"/>
    <w:docVar w:name="GDB1" w:val="COM(2025) 363"/>
    <w:docVar w:name="GDB10" w:val=" "/>
    <w:docVar w:name="GDB11" w:val=" "/>
    <w:docVar w:name="GDB12" w:val=" "/>
    <w:docVar w:name="GDB13" w:val=" "/>
    <w:docVar w:name="GDB2" w:val=" "/>
    <w:docVar w:name="GDB3" w:val=" "/>
    <w:docVar w:name="GDB4" w:val=" "/>
    <w:docVar w:name="GDB5" w:val=" "/>
    <w:docVar w:name="GDB6" w:val=" "/>
    <w:docVar w:name="GDB7" w:val=" "/>
    <w:docVar w:name="GDB8" w:val=" "/>
    <w:docVar w:name="GDB9" w:val=" "/>
    <w:docVar w:name="GDT1" w:val="Meddelande till Europaparlamentet och rådet: Kvant Europa-strategin: Kvant Europa i en föränderlig värld"/>
    <w:docVar w:name="GDT10" w:val=" "/>
    <w:docVar w:name="GDT11" w:val=" "/>
    <w:docVar w:name="GDT12" w:val=" "/>
    <w:docVar w:name="GDT13" w:val=" "/>
    <w:docVar w:name="GDT2" w:val=" "/>
    <w:docVar w:name="GDT3" w:val=" "/>
    <w:docVar w:name="GDT4" w:val=" "/>
    <w:docVar w:name="GDT5" w:val=" "/>
    <w:docVar w:name="GDT6" w:val=" "/>
    <w:docVar w:name="GDT7" w:val=" "/>
    <w:docVar w:name="GDT8" w:val=" "/>
    <w:docVar w:name="GDT9" w:val=" "/>
    <w:docVar w:name="GDTWeb" w:val="COM(2025) 363"/>
    <w:docVar w:name="Nr" w:val="64"/>
    <w:docVar w:name="Rub" w:val="Meddelande om kvantstrategi"/>
    <w:docVar w:name="UppDat" w:val="2025-08-25"/>
    <w:docVar w:name="Utsk" w:val="Utbildningsutskottet"/>
  </w:docVars>
  <w:rsids>
    <w:rsidRoot w:val="00AF42E6"/>
    <w:rsid w:val="00000290"/>
    <w:rsid w:val="00001068"/>
    <w:rsid w:val="00002B4B"/>
    <w:rsid w:val="0000412C"/>
    <w:rsid w:val="00004D5C"/>
    <w:rsid w:val="00005F68"/>
    <w:rsid w:val="00006CA7"/>
    <w:rsid w:val="000128EB"/>
    <w:rsid w:val="00012B00"/>
    <w:rsid w:val="00014EF6"/>
    <w:rsid w:val="00016730"/>
    <w:rsid w:val="00017197"/>
    <w:rsid w:val="0001725B"/>
    <w:rsid w:val="00017265"/>
    <w:rsid w:val="000203B0"/>
    <w:rsid w:val="000205ED"/>
    <w:rsid w:val="0002213F"/>
    <w:rsid w:val="000241FA"/>
    <w:rsid w:val="00024737"/>
    <w:rsid w:val="00025992"/>
    <w:rsid w:val="00026711"/>
    <w:rsid w:val="0002708E"/>
    <w:rsid w:val="0002763D"/>
    <w:rsid w:val="00030DEF"/>
    <w:rsid w:val="0003679E"/>
    <w:rsid w:val="00041EDC"/>
    <w:rsid w:val="00042CE5"/>
    <w:rsid w:val="0004352E"/>
    <w:rsid w:val="00044C69"/>
    <w:rsid w:val="00051341"/>
    <w:rsid w:val="0005264F"/>
    <w:rsid w:val="00053CAA"/>
    <w:rsid w:val="00055875"/>
    <w:rsid w:val="00057FE0"/>
    <w:rsid w:val="000620FD"/>
    <w:rsid w:val="000631D7"/>
    <w:rsid w:val="00063DCB"/>
    <w:rsid w:val="000647D2"/>
    <w:rsid w:val="000656A1"/>
    <w:rsid w:val="00066BC9"/>
    <w:rsid w:val="000675A3"/>
    <w:rsid w:val="0007033C"/>
    <w:rsid w:val="000707E9"/>
    <w:rsid w:val="00072C86"/>
    <w:rsid w:val="00072FFC"/>
    <w:rsid w:val="00073B75"/>
    <w:rsid w:val="000757FC"/>
    <w:rsid w:val="00075FF0"/>
    <w:rsid w:val="00076667"/>
    <w:rsid w:val="000769B8"/>
    <w:rsid w:val="00080631"/>
    <w:rsid w:val="00082374"/>
    <w:rsid w:val="000862E0"/>
    <w:rsid w:val="000873C3"/>
    <w:rsid w:val="00093408"/>
    <w:rsid w:val="00093BBF"/>
    <w:rsid w:val="0009435C"/>
    <w:rsid w:val="0009572A"/>
    <w:rsid w:val="00096DF5"/>
    <w:rsid w:val="000A13CA"/>
    <w:rsid w:val="000A456A"/>
    <w:rsid w:val="000A5E43"/>
    <w:rsid w:val="000B56A9"/>
    <w:rsid w:val="000B5E2C"/>
    <w:rsid w:val="000C61D1"/>
    <w:rsid w:val="000D31A9"/>
    <w:rsid w:val="000D370F"/>
    <w:rsid w:val="000D5449"/>
    <w:rsid w:val="000D7110"/>
    <w:rsid w:val="000D7D18"/>
    <w:rsid w:val="000E12D9"/>
    <w:rsid w:val="000E431B"/>
    <w:rsid w:val="000E59A9"/>
    <w:rsid w:val="000E638A"/>
    <w:rsid w:val="000E6472"/>
    <w:rsid w:val="000E64CB"/>
    <w:rsid w:val="000F00B8"/>
    <w:rsid w:val="000F1EA7"/>
    <w:rsid w:val="000F2084"/>
    <w:rsid w:val="000F2A8A"/>
    <w:rsid w:val="000F3A92"/>
    <w:rsid w:val="000F6462"/>
    <w:rsid w:val="00101DE6"/>
    <w:rsid w:val="001055DA"/>
    <w:rsid w:val="00106F29"/>
    <w:rsid w:val="00113168"/>
    <w:rsid w:val="0011413E"/>
    <w:rsid w:val="00116BC4"/>
    <w:rsid w:val="0012033A"/>
    <w:rsid w:val="00121002"/>
    <w:rsid w:val="00121EA2"/>
    <w:rsid w:val="00121FFC"/>
    <w:rsid w:val="0012208C"/>
    <w:rsid w:val="00122D16"/>
    <w:rsid w:val="001235D9"/>
    <w:rsid w:val="001242F3"/>
    <w:rsid w:val="0012582E"/>
    <w:rsid w:val="00125B5E"/>
    <w:rsid w:val="00126408"/>
    <w:rsid w:val="00126E6B"/>
    <w:rsid w:val="00130EC3"/>
    <w:rsid w:val="001318F5"/>
    <w:rsid w:val="001331B1"/>
    <w:rsid w:val="00133CB0"/>
    <w:rsid w:val="00134837"/>
    <w:rsid w:val="00135111"/>
    <w:rsid w:val="001428E2"/>
    <w:rsid w:val="001431C6"/>
    <w:rsid w:val="00143E09"/>
    <w:rsid w:val="001573AF"/>
    <w:rsid w:val="00160B48"/>
    <w:rsid w:val="0016294F"/>
    <w:rsid w:val="00164463"/>
    <w:rsid w:val="00167FA8"/>
    <w:rsid w:val="0017099B"/>
    <w:rsid w:val="00170CE4"/>
    <w:rsid w:val="00170E3E"/>
    <w:rsid w:val="0017300E"/>
    <w:rsid w:val="00173126"/>
    <w:rsid w:val="00176A26"/>
    <w:rsid w:val="001774F8"/>
    <w:rsid w:val="0018096C"/>
    <w:rsid w:val="00180BE1"/>
    <w:rsid w:val="001813DF"/>
    <w:rsid w:val="001857B5"/>
    <w:rsid w:val="00187E1F"/>
    <w:rsid w:val="0019051C"/>
    <w:rsid w:val="0019127B"/>
    <w:rsid w:val="00192350"/>
    <w:rsid w:val="00192E34"/>
    <w:rsid w:val="0019308B"/>
    <w:rsid w:val="001941B9"/>
    <w:rsid w:val="00195806"/>
    <w:rsid w:val="00196C02"/>
    <w:rsid w:val="00197A8A"/>
    <w:rsid w:val="001A1B33"/>
    <w:rsid w:val="001A2A61"/>
    <w:rsid w:val="001B0B48"/>
    <w:rsid w:val="001B4824"/>
    <w:rsid w:val="001C1C7D"/>
    <w:rsid w:val="001C2731"/>
    <w:rsid w:val="001C4566"/>
    <w:rsid w:val="001C4980"/>
    <w:rsid w:val="001C5DC9"/>
    <w:rsid w:val="001C6B85"/>
    <w:rsid w:val="001C71A9"/>
    <w:rsid w:val="001D12FC"/>
    <w:rsid w:val="001D3805"/>
    <w:rsid w:val="001D3851"/>
    <w:rsid w:val="001D512F"/>
    <w:rsid w:val="001D761A"/>
    <w:rsid w:val="001E0BD5"/>
    <w:rsid w:val="001E1A13"/>
    <w:rsid w:val="001E20CC"/>
    <w:rsid w:val="001E3C02"/>
    <w:rsid w:val="001E3D83"/>
    <w:rsid w:val="001E5DF7"/>
    <w:rsid w:val="001E6477"/>
    <w:rsid w:val="001E72EE"/>
    <w:rsid w:val="001F0629"/>
    <w:rsid w:val="001F0736"/>
    <w:rsid w:val="001F4302"/>
    <w:rsid w:val="001F50BE"/>
    <w:rsid w:val="001F525B"/>
    <w:rsid w:val="001F6BBE"/>
    <w:rsid w:val="00201498"/>
    <w:rsid w:val="00204079"/>
    <w:rsid w:val="00207CF0"/>
    <w:rsid w:val="002102FD"/>
    <w:rsid w:val="00210DAC"/>
    <w:rsid w:val="002116FE"/>
    <w:rsid w:val="00211B4E"/>
    <w:rsid w:val="00211E2A"/>
    <w:rsid w:val="00213204"/>
    <w:rsid w:val="00213258"/>
    <w:rsid w:val="002161F5"/>
    <w:rsid w:val="0021657C"/>
    <w:rsid w:val="0022187E"/>
    <w:rsid w:val="00222258"/>
    <w:rsid w:val="00223AD6"/>
    <w:rsid w:val="0022666A"/>
    <w:rsid w:val="00227E43"/>
    <w:rsid w:val="002315F5"/>
    <w:rsid w:val="00232EC3"/>
    <w:rsid w:val="00233D52"/>
    <w:rsid w:val="00237147"/>
    <w:rsid w:val="00242AD1"/>
    <w:rsid w:val="0024412C"/>
    <w:rsid w:val="0024537C"/>
    <w:rsid w:val="002479CD"/>
    <w:rsid w:val="00253CC8"/>
    <w:rsid w:val="00260D2D"/>
    <w:rsid w:val="00261975"/>
    <w:rsid w:val="00264503"/>
    <w:rsid w:val="00271D00"/>
    <w:rsid w:val="00274AA3"/>
    <w:rsid w:val="00275872"/>
    <w:rsid w:val="00276A4F"/>
    <w:rsid w:val="00281106"/>
    <w:rsid w:val="00282263"/>
    <w:rsid w:val="00282417"/>
    <w:rsid w:val="00282D27"/>
    <w:rsid w:val="00287F0D"/>
    <w:rsid w:val="00291249"/>
    <w:rsid w:val="00292420"/>
    <w:rsid w:val="002963B6"/>
    <w:rsid w:val="00296B7A"/>
    <w:rsid w:val="002974DC"/>
    <w:rsid w:val="002A0CB3"/>
    <w:rsid w:val="002A39EF"/>
    <w:rsid w:val="002A422F"/>
    <w:rsid w:val="002A6394"/>
    <w:rsid w:val="002A6820"/>
    <w:rsid w:val="002B00E5"/>
    <w:rsid w:val="002B6849"/>
    <w:rsid w:val="002C1D37"/>
    <w:rsid w:val="002C2A30"/>
    <w:rsid w:val="002C4348"/>
    <w:rsid w:val="002C468B"/>
    <w:rsid w:val="002C476F"/>
    <w:rsid w:val="002C5B48"/>
    <w:rsid w:val="002D014F"/>
    <w:rsid w:val="002D2647"/>
    <w:rsid w:val="002D4298"/>
    <w:rsid w:val="002D4829"/>
    <w:rsid w:val="002D6541"/>
    <w:rsid w:val="002E150B"/>
    <w:rsid w:val="002E2C89"/>
    <w:rsid w:val="002E3609"/>
    <w:rsid w:val="002E4D3F"/>
    <w:rsid w:val="002E5668"/>
    <w:rsid w:val="002E61A5"/>
    <w:rsid w:val="002F204A"/>
    <w:rsid w:val="002F3675"/>
    <w:rsid w:val="002F59E0"/>
    <w:rsid w:val="002F66A6"/>
    <w:rsid w:val="002F7FAD"/>
    <w:rsid w:val="00300342"/>
    <w:rsid w:val="0030414B"/>
    <w:rsid w:val="00304401"/>
    <w:rsid w:val="003050DB"/>
    <w:rsid w:val="00310561"/>
    <w:rsid w:val="00310F17"/>
    <w:rsid w:val="00311D8C"/>
    <w:rsid w:val="0031273D"/>
    <w:rsid w:val="003128E2"/>
    <w:rsid w:val="003153D9"/>
    <w:rsid w:val="003172B4"/>
    <w:rsid w:val="00320EA7"/>
    <w:rsid w:val="00321621"/>
    <w:rsid w:val="00323EF7"/>
    <w:rsid w:val="003240E1"/>
    <w:rsid w:val="00325F89"/>
    <w:rsid w:val="00326C03"/>
    <w:rsid w:val="00327474"/>
    <w:rsid w:val="003277B5"/>
    <w:rsid w:val="003342B4"/>
    <w:rsid w:val="00336940"/>
    <w:rsid w:val="00336CD1"/>
    <w:rsid w:val="00340DE0"/>
    <w:rsid w:val="00341F47"/>
    <w:rsid w:val="0034210D"/>
    <w:rsid w:val="00342327"/>
    <w:rsid w:val="0034250B"/>
    <w:rsid w:val="00342EE1"/>
    <w:rsid w:val="00344234"/>
    <w:rsid w:val="0034750A"/>
    <w:rsid w:val="00347C69"/>
    <w:rsid w:val="00347E11"/>
    <w:rsid w:val="003503DD"/>
    <w:rsid w:val="00350696"/>
    <w:rsid w:val="00350C92"/>
    <w:rsid w:val="0035266C"/>
    <w:rsid w:val="003542C5"/>
    <w:rsid w:val="00360397"/>
    <w:rsid w:val="00364EFF"/>
    <w:rsid w:val="00365461"/>
    <w:rsid w:val="00367EDA"/>
    <w:rsid w:val="00370311"/>
    <w:rsid w:val="00380663"/>
    <w:rsid w:val="003807B5"/>
    <w:rsid w:val="003853E3"/>
    <w:rsid w:val="0038587E"/>
    <w:rsid w:val="00386B49"/>
    <w:rsid w:val="00390335"/>
    <w:rsid w:val="00392ED4"/>
    <w:rsid w:val="00393680"/>
    <w:rsid w:val="00394D4C"/>
    <w:rsid w:val="003953B3"/>
    <w:rsid w:val="00395D9F"/>
    <w:rsid w:val="00397242"/>
    <w:rsid w:val="003A1315"/>
    <w:rsid w:val="003A2E73"/>
    <w:rsid w:val="003A3071"/>
    <w:rsid w:val="003A3A54"/>
    <w:rsid w:val="003A5969"/>
    <w:rsid w:val="003A5C58"/>
    <w:rsid w:val="003B0C81"/>
    <w:rsid w:val="003B201F"/>
    <w:rsid w:val="003C36FA"/>
    <w:rsid w:val="003C3720"/>
    <w:rsid w:val="003C7BE0"/>
    <w:rsid w:val="003D0DD3"/>
    <w:rsid w:val="003D17EF"/>
    <w:rsid w:val="003D3535"/>
    <w:rsid w:val="003D4246"/>
    <w:rsid w:val="003D4CA1"/>
    <w:rsid w:val="003D4D9F"/>
    <w:rsid w:val="003D6C46"/>
    <w:rsid w:val="003D7B03"/>
    <w:rsid w:val="003E30BD"/>
    <w:rsid w:val="003E38CE"/>
    <w:rsid w:val="003E5A50"/>
    <w:rsid w:val="003E6020"/>
    <w:rsid w:val="003E7CA0"/>
    <w:rsid w:val="003F1F1F"/>
    <w:rsid w:val="003F2278"/>
    <w:rsid w:val="003F299F"/>
    <w:rsid w:val="003F2F1D"/>
    <w:rsid w:val="003F59B4"/>
    <w:rsid w:val="003F6B53"/>
    <w:rsid w:val="003F6B92"/>
    <w:rsid w:val="004008FB"/>
    <w:rsid w:val="0040090E"/>
    <w:rsid w:val="00403D11"/>
    <w:rsid w:val="00404DB4"/>
    <w:rsid w:val="004060B1"/>
    <w:rsid w:val="0041093C"/>
    <w:rsid w:val="0041223B"/>
    <w:rsid w:val="004137EE"/>
    <w:rsid w:val="00413A4E"/>
    <w:rsid w:val="00415163"/>
    <w:rsid w:val="00415273"/>
    <w:rsid w:val="004157BE"/>
    <w:rsid w:val="0042068E"/>
    <w:rsid w:val="00421C61"/>
    <w:rsid w:val="00422030"/>
    <w:rsid w:val="00422A7F"/>
    <w:rsid w:val="00426213"/>
    <w:rsid w:val="00431A7B"/>
    <w:rsid w:val="0043623F"/>
    <w:rsid w:val="00437459"/>
    <w:rsid w:val="00441D70"/>
    <w:rsid w:val="004425C2"/>
    <w:rsid w:val="004451EF"/>
    <w:rsid w:val="00445604"/>
    <w:rsid w:val="00446BAE"/>
    <w:rsid w:val="004508BA"/>
    <w:rsid w:val="004557F3"/>
    <w:rsid w:val="0045607E"/>
    <w:rsid w:val="00456DC3"/>
    <w:rsid w:val="004625D5"/>
    <w:rsid w:val="0046337E"/>
    <w:rsid w:val="004634C8"/>
    <w:rsid w:val="00464CA1"/>
    <w:rsid w:val="004660C8"/>
    <w:rsid w:val="00467DEF"/>
    <w:rsid w:val="00472EBA"/>
    <w:rsid w:val="004735B6"/>
    <w:rsid w:val="004735F0"/>
    <w:rsid w:val="004745D7"/>
    <w:rsid w:val="00474676"/>
    <w:rsid w:val="0047511B"/>
    <w:rsid w:val="0047537A"/>
    <w:rsid w:val="00475B99"/>
    <w:rsid w:val="00477628"/>
    <w:rsid w:val="00480A8A"/>
    <w:rsid w:val="00480EC3"/>
    <w:rsid w:val="0048317E"/>
    <w:rsid w:val="00485601"/>
    <w:rsid w:val="004865B8"/>
    <w:rsid w:val="00486C0D"/>
    <w:rsid w:val="00487B96"/>
    <w:rsid w:val="004911D9"/>
    <w:rsid w:val="00491796"/>
    <w:rsid w:val="00493416"/>
    <w:rsid w:val="0049423C"/>
    <w:rsid w:val="004951AB"/>
    <w:rsid w:val="0049768A"/>
    <w:rsid w:val="004A33C6"/>
    <w:rsid w:val="004A66B1"/>
    <w:rsid w:val="004A7DC4"/>
    <w:rsid w:val="004B1E7B"/>
    <w:rsid w:val="004B3029"/>
    <w:rsid w:val="004B352B"/>
    <w:rsid w:val="004B35E7"/>
    <w:rsid w:val="004B4B73"/>
    <w:rsid w:val="004B63BF"/>
    <w:rsid w:val="004B66DA"/>
    <w:rsid w:val="004B696B"/>
    <w:rsid w:val="004B795E"/>
    <w:rsid w:val="004B7DFF"/>
    <w:rsid w:val="004C0C8D"/>
    <w:rsid w:val="004C3A3F"/>
    <w:rsid w:val="004C52AA"/>
    <w:rsid w:val="004C5686"/>
    <w:rsid w:val="004C70EE"/>
    <w:rsid w:val="004D766C"/>
    <w:rsid w:val="004E0FA8"/>
    <w:rsid w:val="004E1DE3"/>
    <w:rsid w:val="004E251B"/>
    <w:rsid w:val="004E25CD"/>
    <w:rsid w:val="004E2A4B"/>
    <w:rsid w:val="004E4419"/>
    <w:rsid w:val="004E6D22"/>
    <w:rsid w:val="004F0448"/>
    <w:rsid w:val="004F1EA0"/>
    <w:rsid w:val="004F363F"/>
    <w:rsid w:val="004F4021"/>
    <w:rsid w:val="004F5640"/>
    <w:rsid w:val="004F6525"/>
    <w:rsid w:val="004F6FE2"/>
    <w:rsid w:val="004F79F2"/>
    <w:rsid w:val="005011D9"/>
    <w:rsid w:val="0050238B"/>
    <w:rsid w:val="00505905"/>
    <w:rsid w:val="00511A1B"/>
    <w:rsid w:val="00511A68"/>
    <w:rsid w:val="005121C0"/>
    <w:rsid w:val="00513E7D"/>
    <w:rsid w:val="00514A67"/>
    <w:rsid w:val="00515921"/>
    <w:rsid w:val="00520A46"/>
    <w:rsid w:val="00521192"/>
    <w:rsid w:val="0052127C"/>
    <w:rsid w:val="00526AEB"/>
    <w:rsid w:val="005302E0"/>
    <w:rsid w:val="00534E52"/>
    <w:rsid w:val="005365B6"/>
    <w:rsid w:val="00544738"/>
    <w:rsid w:val="005456E4"/>
    <w:rsid w:val="00547B89"/>
    <w:rsid w:val="00551027"/>
    <w:rsid w:val="005527F1"/>
    <w:rsid w:val="005568AF"/>
    <w:rsid w:val="00556AF5"/>
    <w:rsid w:val="005577F2"/>
    <w:rsid w:val="005606BC"/>
    <w:rsid w:val="00562D54"/>
    <w:rsid w:val="00563E73"/>
    <w:rsid w:val="0056426C"/>
    <w:rsid w:val="00565792"/>
    <w:rsid w:val="00567351"/>
    <w:rsid w:val="00567799"/>
    <w:rsid w:val="005710DE"/>
    <w:rsid w:val="00571A0B"/>
    <w:rsid w:val="00573DFD"/>
    <w:rsid w:val="005747D0"/>
    <w:rsid w:val="005822DF"/>
    <w:rsid w:val="005827D5"/>
    <w:rsid w:val="00582918"/>
    <w:rsid w:val="005849E3"/>
    <w:rsid w:val="005850D7"/>
    <w:rsid w:val="0058522F"/>
    <w:rsid w:val="00585282"/>
    <w:rsid w:val="00586266"/>
    <w:rsid w:val="0058703B"/>
    <w:rsid w:val="00592A09"/>
    <w:rsid w:val="00595EDE"/>
    <w:rsid w:val="00596E2B"/>
    <w:rsid w:val="00597DE3"/>
    <w:rsid w:val="005A0CBA"/>
    <w:rsid w:val="005A2022"/>
    <w:rsid w:val="005A3272"/>
    <w:rsid w:val="005A5193"/>
    <w:rsid w:val="005A6034"/>
    <w:rsid w:val="005A7AC1"/>
    <w:rsid w:val="005B115A"/>
    <w:rsid w:val="005B3ADC"/>
    <w:rsid w:val="005B537F"/>
    <w:rsid w:val="005C120D"/>
    <w:rsid w:val="005C15B3"/>
    <w:rsid w:val="005C6F80"/>
    <w:rsid w:val="005D07C2"/>
    <w:rsid w:val="005E2F29"/>
    <w:rsid w:val="005E400D"/>
    <w:rsid w:val="005E49D4"/>
    <w:rsid w:val="005E4E79"/>
    <w:rsid w:val="005E5CE7"/>
    <w:rsid w:val="005E790C"/>
    <w:rsid w:val="005F08C5"/>
    <w:rsid w:val="005F29B4"/>
    <w:rsid w:val="005F6EB0"/>
    <w:rsid w:val="0060318C"/>
    <w:rsid w:val="00604782"/>
    <w:rsid w:val="00605718"/>
    <w:rsid w:val="00605C66"/>
    <w:rsid w:val="00606310"/>
    <w:rsid w:val="00607814"/>
    <w:rsid w:val="00610D87"/>
    <w:rsid w:val="00610E88"/>
    <w:rsid w:val="00613827"/>
    <w:rsid w:val="006153B7"/>
    <w:rsid w:val="006175D7"/>
    <w:rsid w:val="006208E5"/>
    <w:rsid w:val="00622BAB"/>
    <w:rsid w:val="006273E4"/>
    <w:rsid w:val="00631F82"/>
    <w:rsid w:val="006323C5"/>
    <w:rsid w:val="006338D8"/>
    <w:rsid w:val="00633B59"/>
    <w:rsid w:val="00634EF4"/>
    <w:rsid w:val="006357D0"/>
    <w:rsid w:val="006358C8"/>
    <w:rsid w:val="0064133A"/>
    <w:rsid w:val="006416D1"/>
    <w:rsid w:val="00647FD7"/>
    <w:rsid w:val="00650080"/>
    <w:rsid w:val="00651F17"/>
    <w:rsid w:val="0065382D"/>
    <w:rsid w:val="00654B4D"/>
    <w:rsid w:val="0065559D"/>
    <w:rsid w:val="00655A40"/>
    <w:rsid w:val="00657D11"/>
    <w:rsid w:val="00660D84"/>
    <w:rsid w:val="00660EBF"/>
    <w:rsid w:val="0066133A"/>
    <w:rsid w:val="00663196"/>
    <w:rsid w:val="0066378C"/>
    <w:rsid w:val="0066661D"/>
    <w:rsid w:val="006700F0"/>
    <w:rsid w:val="006706EA"/>
    <w:rsid w:val="00670A48"/>
    <w:rsid w:val="00672F6F"/>
    <w:rsid w:val="00674C2F"/>
    <w:rsid w:val="00674C8B"/>
    <w:rsid w:val="006844A2"/>
    <w:rsid w:val="00685C94"/>
    <w:rsid w:val="00691AEE"/>
    <w:rsid w:val="0069523C"/>
    <w:rsid w:val="006962CA"/>
    <w:rsid w:val="00696A95"/>
    <w:rsid w:val="006A09DA"/>
    <w:rsid w:val="006A1835"/>
    <w:rsid w:val="006A2625"/>
    <w:rsid w:val="006B4A30"/>
    <w:rsid w:val="006B7569"/>
    <w:rsid w:val="006C28EE"/>
    <w:rsid w:val="006C4FF1"/>
    <w:rsid w:val="006C5C02"/>
    <w:rsid w:val="006D2998"/>
    <w:rsid w:val="006D3188"/>
    <w:rsid w:val="006D5159"/>
    <w:rsid w:val="006D6779"/>
    <w:rsid w:val="006D7F15"/>
    <w:rsid w:val="006E08FC"/>
    <w:rsid w:val="006E1B38"/>
    <w:rsid w:val="006F2588"/>
    <w:rsid w:val="00710A6C"/>
    <w:rsid w:val="00710D98"/>
    <w:rsid w:val="00711CE9"/>
    <w:rsid w:val="00712266"/>
    <w:rsid w:val="00712593"/>
    <w:rsid w:val="00712D82"/>
    <w:rsid w:val="00716B08"/>
    <w:rsid w:val="00716E22"/>
    <w:rsid w:val="007171AB"/>
    <w:rsid w:val="007213D0"/>
    <w:rsid w:val="007219C0"/>
    <w:rsid w:val="00721D8B"/>
    <w:rsid w:val="0072347F"/>
    <w:rsid w:val="00731C75"/>
    <w:rsid w:val="00732599"/>
    <w:rsid w:val="00743E09"/>
    <w:rsid w:val="00744FCC"/>
    <w:rsid w:val="00747B9C"/>
    <w:rsid w:val="00750C93"/>
    <w:rsid w:val="00751B91"/>
    <w:rsid w:val="00754947"/>
    <w:rsid w:val="00754E24"/>
    <w:rsid w:val="00757B3B"/>
    <w:rsid w:val="007618C5"/>
    <w:rsid w:val="00764FA6"/>
    <w:rsid w:val="00765294"/>
    <w:rsid w:val="00771DFA"/>
    <w:rsid w:val="007720D9"/>
    <w:rsid w:val="00773075"/>
    <w:rsid w:val="00773F36"/>
    <w:rsid w:val="00775BF6"/>
    <w:rsid w:val="00776254"/>
    <w:rsid w:val="007769FC"/>
    <w:rsid w:val="00776C04"/>
    <w:rsid w:val="00777C9B"/>
    <w:rsid w:val="00777CFF"/>
    <w:rsid w:val="007815BC"/>
    <w:rsid w:val="00782B3F"/>
    <w:rsid w:val="00782E3C"/>
    <w:rsid w:val="00785292"/>
    <w:rsid w:val="007900CC"/>
    <w:rsid w:val="0079641B"/>
    <w:rsid w:val="00797A90"/>
    <w:rsid w:val="007A1856"/>
    <w:rsid w:val="007A1887"/>
    <w:rsid w:val="007A629C"/>
    <w:rsid w:val="007A6348"/>
    <w:rsid w:val="007B023C"/>
    <w:rsid w:val="007B03CC"/>
    <w:rsid w:val="007B2F08"/>
    <w:rsid w:val="007C44FF"/>
    <w:rsid w:val="007C6456"/>
    <w:rsid w:val="007C7BDB"/>
    <w:rsid w:val="007D2FF5"/>
    <w:rsid w:val="007D4BCF"/>
    <w:rsid w:val="007D542F"/>
    <w:rsid w:val="007D73AB"/>
    <w:rsid w:val="007D790E"/>
    <w:rsid w:val="007E2712"/>
    <w:rsid w:val="007E3563"/>
    <w:rsid w:val="007E4645"/>
    <w:rsid w:val="007E4A9C"/>
    <w:rsid w:val="007E5516"/>
    <w:rsid w:val="007E7EE2"/>
    <w:rsid w:val="007F06CA"/>
    <w:rsid w:val="007F0DD0"/>
    <w:rsid w:val="007F61D0"/>
    <w:rsid w:val="00800DD8"/>
    <w:rsid w:val="0080228F"/>
    <w:rsid w:val="00802E2B"/>
    <w:rsid w:val="00804C1B"/>
    <w:rsid w:val="0080595A"/>
    <w:rsid w:val="0080608A"/>
    <w:rsid w:val="008150A6"/>
    <w:rsid w:val="00815A8F"/>
    <w:rsid w:val="008162F6"/>
    <w:rsid w:val="00816EF3"/>
    <w:rsid w:val="00817098"/>
    <w:rsid w:val="008178E6"/>
    <w:rsid w:val="00821540"/>
    <w:rsid w:val="0082249C"/>
    <w:rsid w:val="008237FB"/>
    <w:rsid w:val="00824CCE"/>
    <w:rsid w:val="00830B7B"/>
    <w:rsid w:val="00832661"/>
    <w:rsid w:val="008349AA"/>
    <w:rsid w:val="008375D5"/>
    <w:rsid w:val="00841486"/>
    <w:rsid w:val="00842BC9"/>
    <w:rsid w:val="008431AF"/>
    <w:rsid w:val="0084476E"/>
    <w:rsid w:val="00845137"/>
    <w:rsid w:val="00845B9F"/>
    <w:rsid w:val="008504F6"/>
    <w:rsid w:val="0085240E"/>
    <w:rsid w:val="00852484"/>
    <w:rsid w:val="008573B9"/>
    <w:rsid w:val="0085782D"/>
    <w:rsid w:val="00863BB7"/>
    <w:rsid w:val="008730FD"/>
    <w:rsid w:val="00873DA1"/>
    <w:rsid w:val="00875DDD"/>
    <w:rsid w:val="00881BC6"/>
    <w:rsid w:val="00884056"/>
    <w:rsid w:val="008848F6"/>
    <w:rsid w:val="008860CC"/>
    <w:rsid w:val="00886EEE"/>
    <w:rsid w:val="00887F86"/>
    <w:rsid w:val="00890876"/>
    <w:rsid w:val="00891929"/>
    <w:rsid w:val="00893029"/>
    <w:rsid w:val="0089514A"/>
    <w:rsid w:val="00895C2A"/>
    <w:rsid w:val="008A03E9"/>
    <w:rsid w:val="008A0A0D"/>
    <w:rsid w:val="008A32D9"/>
    <w:rsid w:val="008A3961"/>
    <w:rsid w:val="008A4CEA"/>
    <w:rsid w:val="008A5224"/>
    <w:rsid w:val="008A68D0"/>
    <w:rsid w:val="008A7506"/>
    <w:rsid w:val="008A7D14"/>
    <w:rsid w:val="008B1603"/>
    <w:rsid w:val="008B20ED"/>
    <w:rsid w:val="008B6135"/>
    <w:rsid w:val="008B7BEB"/>
    <w:rsid w:val="008C02B8"/>
    <w:rsid w:val="008C4538"/>
    <w:rsid w:val="008C562B"/>
    <w:rsid w:val="008C6717"/>
    <w:rsid w:val="008D0305"/>
    <w:rsid w:val="008D0A21"/>
    <w:rsid w:val="008D2D6B"/>
    <w:rsid w:val="008D3090"/>
    <w:rsid w:val="008D4306"/>
    <w:rsid w:val="008D4508"/>
    <w:rsid w:val="008D4DC4"/>
    <w:rsid w:val="008D5BCA"/>
    <w:rsid w:val="008D5E79"/>
    <w:rsid w:val="008D7CAF"/>
    <w:rsid w:val="008E02EE"/>
    <w:rsid w:val="008E65A8"/>
    <w:rsid w:val="008E77D6"/>
    <w:rsid w:val="009036E7"/>
    <w:rsid w:val="0090605F"/>
    <w:rsid w:val="00907069"/>
    <w:rsid w:val="00907A8F"/>
    <w:rsid w:val="0091053B"/>
    <w:rsid w:val="00912158"/>
    <w:rsid w:val="00912945"/>
    <w:rsid w:val="00912CBD"/>
    <w:rsid w:val="009144EE"/>
    <w:rsid w:val="00915D4C"/>
    <w:rsid w:val="0092135B"/>
    <w:rsid w:val="009279B2"/>
    <w:rsid w:val="00935814"/>
    <w:rsid w:val="0094502D"/>
    <w:rsid w:val="00946561"/>
    <w:rsid w:val="00946B39"/>
    <w:rsid w:val="00947013"/>
    <w:rsid w:val="0095062C"/>
    <w:rsid w:val="009546CB"/>
    <w:rsid w:val="00956EA9"/>
    <w:rsid w:val="00966E40"/>
    <w:rsid w:val="00971BC4"/>
    <w:rsid w:val="00973084"/>
    <w:rsid w:val="00973422"/>
    <w:rsid w:val="00973CBD"/>
    <w:rsid w:val="00974520"/>
    <w:rsid w:val="00974B59"/>
    <w:rsid w:val="00975341"/>
    <w:rsid w:val="0097653D"/>
    <w:rsid w:val="00977A0D"/>
    <w:rsid w:val="00977B21"/>
    <w:rsid w:val="00984EA2"/>
    <w:rsid w:val="00986CC3"/>
    <w:rsid w:val="0099068E"/>
    <w:rsid w:val="009920AA"/>
    <w:rsid w:val="00992943"/>
    <w:rsid w:val="009931B3"/>
    <w:rsid w:val="00995A3F"/>
    <w:rsid w:val="00996279"/>
    <w:rsid w:val="009965F7"/>
    <w:rsid w:val="009A0866"/>
    <w:rsid w:val="009A4D0A"/>
    <w:rsid w:val="009A6156"/>
    <w:rsid w:val="009A759C"/>
    <w:rsid w:val="009B2B2B"/>
    <w:rsid w:val="009B2F70"/>
    <w:rsid w:val="009B4594"/>
    <w:rsid w:val="009B4DEC"/>
    <w:rsid w:val="009B65C2"/>
    <w:rsid w:val="009C2459"/>
    <w:rsid w:val="009C255A"/>
    <w:rsid w:val="009C2B46"/>
    <w:rsid w:val="009C4448"/>
    <w:rsid w:val="009C610D"/>
    <w:rsid w:val="009C6D10"/>
    <w:rsid w:val="009D10E5"/>
    <w:rsid w:val="009D2A20"/>
    <w:rsid w:val="009D2DC4"/>
    <w:rsid w:val="009D43F3"/>
    <w:rsid w:val="009D4E9F"/>
    <w:rsid w:val="009D5D40"/>
    <w:rsid w:val="009D6B1B"/>
    <w:rsid w:val="009E107B"/>
    <w:rsid w:val="009E18D6"/>
    <w:rsid w:val="009E4DCA"/>
    <w:rsid w:val="009E53C8"/>
    <w:rsid w:val="009E5B02"/>
    <w:rsid w:val="009E7B92"/>
    <w:rsid w:val="009E7F45"/>
    <w:rsid w:val="009F19C0"/>
    <w:rsid w:val="009F2CDD"/>
    <w:rsid w:val="009F505F"/>
    <w:rsid w:val="00A00AE4"/>
    <w:rsid w:val="00A00D24"/>
    <w:rsid w:val="00A0129C"/>
    <w:rsid w:val="00A01F5C"/>
    <w:rsid w:val="00A12A69"/>
    <w:rsid w:val="00A2019A"/>
    <w:rsid w:val="00A21091"/>
    <w:rsid w:val="00A222BA"/>
    <w:rsid w:val="00A23493"/>
    <w:rsid w:val="00A2416A"/>
    <w:rsid w:val="00A30E06"/>
    <w:rsid w:val="00A31EC8"/>
    <w:rsid w:val="00A3270B"/>
    <w:rsid w:val="00A333A9"/>
    <w:rsid w:val="00A379E4"/>
    <w:rsid w:val="00A42F07"/>
    <w:rsid w:val="00A43B02"/>
    <w:rsid w:val="00A44946"/>
    <w:rsid w:val="00A45A84"/>
    <w:rsid w:val="00A46B85"/>
    <w:rsid w:val="00A47FC1"/>
    <w:rsid w:val="00A50585"/>
    <w:rsid w:val="00A506F1"/>
    <w:rsid w:val="00A5156E"/>
    <w:rsid w:val="00A53E57"/>
    <w:rsid w:val="00A548EA"/>
    <w:rsid w:val="00A56667"/>
    <w:rsid w:val="00A56824"/>
    <w:rsid w:val="00A572DA"/>
    <w:rsid w:val="00A60D45"/>
    <w:rsid w:val="00A61F6D"/>
    <w:rsid w:val="00A65996"/>
    <w:rsid w:val="00A67276"/>
    <w:rsid w:val="00A67588"/>
    <w:rsid w:val="00A67840"/>
    <w:rsid w:val="00A7164F"/>
    <w:rsid w:val="00A71A9E"/>
    <w:rsid w:val="00A7382D"/>
    <w:rsid w:val="00A743AC"/>
    <w:rsid w:val="00A75AB7"/>
    <w:rsid w:val="00A833B9"/>
    <w:rsid w:val="00A8483F"/>
    <w:rsid w:val="00A870B0"/>
    <w:rsid w:val="00A8728A"/>
    <w:rsid w:val="00A87A54"/>
    <w:rsid w:val="00AA105C"/>
    <w:rsid w:val="00AA1809"/>
    <w:rsid w:val="00AA1FFE"/>
    <w:rsid w:val="00AA3F2E"/>
    <w:rsid w:val="00AA72F4"/>
    <w:rsid w:val="00AB10E7"/>
    <w:rsid w:val="00AB4D25"/>
    <w:rsid w:val="00AB5033"/>
    <w:rsid w:val="00AB5298"/>
    <w:rsid w:val="00AB5519"/>
    <w:rsid w:val="00AB6313"/>
    <w:rsid w:val="00AB6F47"/>
    <w:rsid w:val="00AB71DD"/>
    <w:rsid w:val="00AC15C5"/>
    <w:rsid w:val="00AC59D3"/>
    <w:rsid w:val="00AD0E75"/>
    <w:rsid w:val="00AE77EB"/>
    <w:rsid w:val="00AE7BD8"/>
    <w:rsid w:val="00AE7D02"/>
    <w:rsid w:val="00AF0BB7"/>
    <w:rsid w:val="00AF0BDE"/>
    <w:rsid w:val="00AF0EDE"/>
    <w:rsid w:val="00AF36DC"/>
    <w:rsid w:val="00AF42E6"/>
    <w:rsid w:val="00AF4853"/>
    <w:rsid w:val="00AF53B9"/>
    <w:rsid w:val="00AF73AD"/>
    <w:rsid w:val="00B00702"/>
    <w:rsid w:val="00B0110B"/>
    <w:rsid w:val="00B0234E"/>
    <w:rsid w:val="00B06751"/>
    <w:rsid w:val="00B06B65"/>
    <w:rsid w:val="00B07931"/>
    <w:rsid w:val="00B13241"/>
    <w:rsid w:val="00B13699"/>
    <w:rsid w:val="00B136A7"/>
    <w:rsid w:val="00B149E2"/>
    <w:rsid w:val="00B14E3B"/>
    <w:rsid w:val="00B2131A"/>
    <w:rsid w:val="00B2169D"/>
    <w:rsid w:val="00B21CBB"/>
    <w:rsid w:val="00B252F4"/>
    <w:rsid w:val="00B2606D"/>
    <w:rsid w:val="00B263C0"/>
    <w:rsid w:val="00B26E46"/>
    <w:rsid w:val="00B316CA"/>
    <w:rsid w:val="00B31BFB"/>
    <w:rsid w:val="00B3528F"/>
    <w:rsid w:val="00B357AB"/>
    <w:rsid w:val="00B41704"/>
    <w:rsid w:val="00B41F72"/>
    <w:rsid w:val="00B44E90"/>
    <w:rsid w:val="00B45324"/>
    <w:rsid w:val="00B47018"/>
    <w:rsid w:val="00B47956"/>
    <w:rsid w:val="00B517E1"/>
    <w:rsid w:val="00B556E8"/>
    <w:rsid w:val="00B55E70"/>
    <w:rsid w:val="00B60238"/>
    <w:rsid w:val="00B640A8"/>
    <w:rsid w:val="00B64962"/>
    <w:rsid w:val="00B66AC0"/>
    <w:rsid w:val="00B71634"/>
    <w:rsid w:val="00B73091"/>
    <w:rsid w:val="00B75139"/>
    <w:rsid w:val="00B80840"/>
    <w:rsid w:val="00B815FC"/>
    <w:rsid w:val="00B81623"/>
    <w:rsid w:val="00B82A05"/>
    <w:rsid w:val="00B84409"/>
    <w:rsid w:val="00B84500"/>
    <w:rsid w:val="00B84E2D"/>
    <w:rsid w:val="00B8746A"/>
    <w:rsid w:val="00B9277F"/>
    <w:rsid w:val="00B927C9"/>
    <w:rsid w:val="00B952B7"/>
    <w:rsid w:val="00B96EFA"/>
    <w:rsid w:val="00B97CCF"/>
    <w:rsid w:val="00BA3F43"/>
    <w:rsid w:val="00BA5541"/>
    <w:rsid w:val="00BA61AC"/>
    <w:rsid w:val="00BB03E5"/>
    <w:rsid w:val="00BB17B0"/>
    <w:rsid w:val="00BB28BF"/>
    <w:rsid w:val="00BB2F42"/>
    <w:rsid w:val="00BB4AC0"/>
    <w:rsid w:val="00BB5683"/>
    <w:rsid w:val="00BB5EB6"/>
    <w:rsid w:val="00BC112B"/>
    <w:rsid w:val="00BC17DF"/>
    <w:rsid w:val="00BC3F7E"/>
    <w:rsid w:val="00BC6832"/>
    <w:rsid w:val="00BD0826"/>
    <w:rsid w:val="00BD15AB"/>
    <w:rsid w:val="00BD181D"/>
    <w:rsid w:val="00BD4D7E"/>
    <w:rsid w:val="00BE0567"/>
    <w:rsid w:val="00BE18F0"/>
    <w:rsid w:val="00BE1BAF"/>
    <w:rsid w:val="00BE302F"/>
    <w:rsid w:val="00BE3210"/>
    <w:rsid w:val="00BE350E"/>
    <w:rsid w:val="00BE3E56"/>
    <w:rsid w:val="00BE4BF7"/>
    <w:rsid w:val="00BE56A7"/>
    <w:rsid w:val="00BE62F6"/>
    <w:rsid w:val="00BE638E"/>
    <w:rsid w:val="00BF27B2"/>
    <w:rsid w:val="00BF4F06"/>
    <w:rsid w:val="00BF534E"/>
    <w:rsid w:val="00BF5717"/>
    <w:rsid w:val="00BF5C91"/>
    <w:rsid w:val="00BF66D2"/>
    <w:rsid w:val="00C01348"/>
    <w:rsid w:val="00C01585"/>
    <w:rsid w:val="00C01832"/>
    <w:rsid w:val="00C0764A"/>
    <w:rsid w:val="00C1410E"/>
    <w:rsid w:val="00C141C6"/>
    <w:rsid w:val="00C15663"/>
    <w:rsid w:val="00C156CA"/>
    <w:rsid w:val="00C16508"/>
    <w:rsid w:val="00C16F5A"/>
    <w:rsid w:val="00C2071A"/>
    <w:rsid w:val="00C20ACB"/>
    <w:rsid w:val="00C23703"/>
    <w:rsid w:val="00C26068"/>
    <w:rsid w:val="00C26DF9"/>
    <w:rsid w:val="00C271A8"/>
    <w:rsid w:val="00C3050C"/>
    <w:rsid w:val="00C31F15"/>
    <w:rsid w:val="00C32067"/>
    <w:rsid w:val="00C346AD"/>
    <w:rsid w:val="00C36E3A"/>
    <w:rsid w:val="00C37A77"/>
    <w:rsid w:val="00C41141"/>
    <w:rsid w:val="00C449AD"/>
    <w:rsid w:val="00C44E30"/>
    <w:rsid w:val="00C461E6"/>
    <w:rsid w:val="00C50045"/>
    <w:rsid w:val="00C50771"/>
    <w:rsid w:val="00C508BE"/>
    <w:rsid w:val="00C55FE8"/>
    <w:rsid w:val="00C63EC4"/>
    <w:rsid w:val="00C64CD9"/>
    <w:rsid w:val="00C66E3B"/>
    <w:rsid w:val="00C670F8"/>
    <w:rsid w:val="00C6780B"/>
    <w:rsid w:val="00C73A90"/>
    <w:rsid w:val="00C76D49"/>
    <w:rsid w:val="00C80AD4"/>
    <w:rsid w:val="00C80B5E"/>
    <w:rsid w:val="00C82055"/>
    <w:rsid w:val="00C85FE1"/>
    <w:rsid w:val="00C8630A"/>
    <w:rsid w:val="00C9061B"/>
    <w:rsid w:val="00C93EBA"/>
    <w:rsid w:val="00C97A19"/>
    <w:rsid w:val="00C97EF0"/>
    <w:rsid w:val="00CA0BD8"/>
    <w:rsid w:val="00CA2FD7"/>
    <w:rsid w:val="00CA69E3"/>
    <w:rsid w:val="00CA6B28"/>
    <w:rsid w:val="00CA72BB"/>
    <w:rsid w:val="00CA7FF5"/>
    <w:rsid w:val="00CB0531"/>
    <w:rsid w:val="00CB07E5"/>
    <w:rsid w:val="00CB09E0"/>
    <w:rsid w:val="00CB0A70"/>
    <w:rsid w:val="00CB1C14"/>
    <w:rsid w:val="00CB1E7C"/>
    <w:rsid w:val="00CB2EA1"/>
    <w:rsid w:val="00CB2F84"/>
    <w:rsid w:val="00CB3E75"/>
    <w:rsid w:val="00CB43F1"/>
    <w:rsid w:val="00CB4E5A"/>
    <w:rsid w:val="00CB581E"/>
    <w:rsid w:val="00CB6A8A"/>
    <w:rsid w:val="00CB6EDE"/>
    <w:rsid w:val="00CC41BA"/>
    <w:rsid w:val="00CD09EF"/>
    <w:rsid w:val="00CD1550"/>
    <w:rsid w:val="00CD17C1"/>
    <w:rsid w:val="00CD1C6C"/>
    <w:rsid w:val="00CD37F1"/>
    <w:rsid w:val="00CD3BFC"/>
    <w:rsid w:val="00CD4565"/>
    <w:rsid w:val="00CD6169"/>
    <w:rsid w:val="00CD6D76"/>
    <w:rsid w:val="00CE1C01"/>
    <w:rsid w:val="00CE20BC"/>
    <w:rsid w:val="00CE26C6"/>
    <w:rsid w:val="00CE39E1"/>
    <w:rsid w:val="00CF16D8"/>
    <w:rsid w:val="00CF1FD8"/>
    <w:rsid w:val="00CF20D0"/>
    <w:rsid w:val="00CF2D83"/>
    <w:rsid w:val="00CF44A1"/>
    <w:rsid w:val="00CF45F2"/>
    <w:rsid w:val="00CF4FDC"/>
    <w:rsid w:val="00CF6E13"/>
    <w:rsid w:val="00CF7776"/>
    <w:rsid w:val="00D00E9E"/>
    <w:rsid w:val="00D021D2"/>
    <w:rsid w:val="00D061BB"/>
    <w:rsid w:val="00D07BE1"/>
    <w:rsid w:val="00D116C0"/>
    <w:rsid w:val="00D13433"/>
    <w:rsid w:val="00D13D8A"/>
    <w:rsid w:val="00D172C9"/>
    <w:rsid w:val="00D20DA7"/>
    <w:rsid w:val="00D249A5"/>
    <w:rsid w:val="00D275B7"/>
    <w:rsid w:val="00D2793F"/>
    <w:rsid w:val="00D279D8"/>
    <w:rsid w:val="00D27C8E"/>
    <w:rsid w:val="00D3026A"/>
    <w:rsid w:val="00D32D62"/>
    <w:rsid w:val="00D3621B"/>
    <w:rsid w:val="00D36E44"/>
    <w:rsid w:val="00D40205"/>
    <w:rsid w:val="00D40C72"/>
    <w:rsid w:val="00D41021"/>
    <w:rsid w:val="00D4141B"/>
    <w:rsid w:val="00D4145D"/>
    <w:rsid w:val="00D425CC"/>
    <w:rsid w:val="00D4460B"/>
    <w:rsid w:val="00D458F0"/>
    <w:rsid w:val="00D50668"/>
    <w:rsid w:val="00D50B3B"/>
    <w:rsid w:val="00D51C1C"/>
    <w:rsid w:val="00D51FCC"/>
    <w:rsid w:val="00D5467F"/>
    <w:rsid w:val="00D55837"/>
    <w:rsid w:val="00D56A9F"/>
    <w:rsid w:val="00D57BA2"/>
    <w:rsid w:val="00D60F51"/>
    <w:rsid w:val="00D60FAC"/>
    <w:rsid w:val="00D65E43"/>
    <w:rsid w:val="00D6730A"/>
    <w:rsid w:val="00D674A6"/>
    <w:rsid w:val="00D67C54"/>
    <w:rsid w:val="00D708FC"/>
    <w:rsid w:val="00D7168E"/>
    <w:rsid w:val="00D72719"/>
    <w:rsid w:val="00D73F9D"/>
    <w:rsid w:val="00D74B7C"/>
    <w:rsid w:val="00D76068"/>
    <w:rsid w:val="00D76B01"/>
    <w:rsid w:val="00D804A2"/>
    <w:rsid w:val="00D84704"/>
    <w:rsid w:val="00D84BDE"/>
    <w:rsid w:val="00D84BF9"/>
    <w:rsid w:val="00D8517D"/>
    <w:rsid w:val="00D921FD"/>
    <w:rsid w:val="00D93714"/>
    <w:rsid w:val="00D94034"/>
    <w:rsid w:val="00D95424"/>
    <w:rsid w:val="00D96717"/>
    <w:rsid w:val="00DA4084"/>
    <w:rsid w:val="00DA56ED"/>
    <w:rsid w:val="00DA5A54"/>
    <w:rsid w:val="00DA5C0D"/>
    <w:rsid w:val="00DB423C"/>
    <w:rsid w:val="00DB4E26"/>
    <w:rsid w:val="00DB714B"/>
    <w:rsid w:val="00DC1025"/>
    <w:rsid w:val="00DC10F6"/>
    <w:rsid w:val="00DC115D"/>
    <w:rsid w:val="00DC1EB8"/>
    <w:rsid w:val="00DC3E45"/>
    <w:rsid w:val="00DC4598"/>
    <w:rsid w:val="00DD0722"/>
    <w:rsid w:val="00DD0B3D"/>
    <w:rsid w:val="00DD212F"/>
    <w:rsid w:val="00DE18F5"/>
    <w:rsid w:val="00DE73D2"/>
    <w:rsid w:val="00DF5BFB"/>
    <w:rsid w:val="00DF5CD6"/>
    <w:rsid w:val="00E022DA"/>
    <w:rsid w:val="00E032A1"/>
    <w:rsid w:val="00E03BCB"/>
    <w:rsid w:val="00E124DC"/>
    <w:rsid w:val="00E12EB5"/>
    <w:rsid w:val="00E15A41"/>
    <w:rsid w:val="00E16825"/>
    <w:rsid w:val="00E22D68"/>
    <w:rsid w:val="00E247D9"/>
    <w:rsid w:val="00E258D8"/>
    <w:rsid w:val="00E26DDF"/>
    <w:rsid w:val="00E270E5"/>
    <w:rsid w:val="00E30167"/>
    <w:rsid w:val="00E32C2B"/>
    <w:rsid w:val="00E33493"/>
    <w:rsid w:val="00E37922"/>
    <w:rsid w:val="00E406DF"/>
    <w:rsid w:val="00E415D3"/>
    <w:rsid w:val="00E469E4"/>
    <w:rsid w:val="00E475C3"/>
    <w:rsid w:val="00E509B0"/>
    <w:rsid w:val="00E50B11"/>
    <w:rsid w:val="00E54246"/>
    <w:rsid w:val="00E55D8E"/>
    <w:rsid w:val="00E6641E"/>
    <w:rsid w:val="00E66F18"/>
    <w:rsid w:val="00E70856"/>
    <w:rsid w:val="00E727DE"/>
    <w:rsid w:val="00E74A30"/>
    <w:rsid w:val="00E77778"/>
    <w:rsid w:val="00E77B7E"/>
    <w:rsid w:val="00E77BA8"/>
    <w:rsid w:val="00E8139F"/>
    <w:rsid w:val="00E82DF1"/>
    <w:rsid w:val="00E84754"/>
    <w:rsid w:val="00E90CAA"/>
    <w:rsid w:val="00E93339"/>
    <w:rsid w:val="00E96532"/>
    <w:rsid w:val="00E973A0"/>
    <w:rsid w:val="00EA1688"/>
    <w:rsid w:val="00EA1AFC"/>
    <w:rsid w:val="00EA2317"/>
    <w:rsid w:val="00EA3A7D"/>
    <w:rsid w:val="00EA4C83"/>
    <w:rsid w:val="00EB0A37"/>
    <w:rsid w:val="00EB763D"/>
    <w:rsid w:val="00EB7EC2"/>
    <w:rsid w:val="00EB7FE4"/>
    <w:rsid w:val="00EC0A92"/>
    <w:rsid w:val="00EC1DA0"/>
    <w:rsid w:val="00EC2065"/>
    <w:rsid w:val="00EC329B"/>
    <w:rsid w:val="00EC5EB9"/>
    <w:rsid w:val="00EC6006"/>
    <w:rsid w:val="00EC71A6"/>
    <w:rsid w:val="00EC73EB"/>
    <w:rsid w:val="00ED592E"/>
    <w:rsid w:val="00ED6ABD"/>
    <w:rsid w:val="00ED72E1"/>
    <w:rsid w:val="00EE3C0F"/>
    <w:rsid w:val="00EE5EB8"/>
    <w:rsid w:val="00EE66E5"/>
    <w:rsid w:val="00EE6810"/>
    <w:rsid w:val="00EF1601"/>
    <w:rsid w:val="00EF21FE"/>
    <w:rsid w:val="00EF2A7F"/>
    <w:rsid w:val="00EF2D58"/>
    <w:rsid w:val="00EF37C2"/>
    <w:rsid w:val="00EF4803"/>
    <w:rsid w:val="00EF5127"/>
    <w:rsid w:val="00F02290"/>
    <w:rsid w:val="00F03EAC"/>
    <w:rsid w:val="00F04B7C"/>
    <w:rsid w:val="00F077C9"/>
    <w:rsid w:val="00F078B5"/>
    <w:rsid w:val="00F14024"/>
    <w:rsid w:val="00F14FA3"/>
    <w:rsid w:val="00F15DB1"/>
    <w:rsid w:val="00F24297"/>
    <w:rsid w:val="00F2564A"/>
    <w:rsid w:val="00F25761"/>
    <w:rsid w:val="00F259D7"/>
    <w:rsid w:val="00F32482"/>
    <w:rsid w:val="00F32D05"/>
    <w:rsid w:val="00F34BFC"/>
    <w:rsid w:val="00F35263"/>
    <w:rsid w:val="00F35E34"/>
    <w:rsid w:val="00F403BF"/>
    <w:rsid w:val="00F4342F"/>
    <w:rsid w:val="00F45227"/>
    <w:rsid w:val="00F5045C"/>
    <w:rsid w:val="00F520C7"/>
    <w:rsid w:val="00F53AEA"/>
    <w:rsid w:val="00F547AF"/>
    <w:rsid w:val="00F55AC7"/>
    <w:rsid w:val="00F55FC9"/>
    <w:rsid w:val="00F563CD"/>
    <w:rsid w:val="00F5663B"/>
    <w:rsid w:val="00F5674D"/>
    <w:rsid w:val="00F6392C"/>
    <w:rsid w:val="00F64256"/>
    <w:rsid w:val="00F66093"/>
    <w:rsid w:val="00F66518"/>
    <w:rsid w:val="00F66657"/>
    <w:rsid w:val="00F6751E"/>
    <w:rsid w:val="00F70848"/>
    <w:rsid w:val="00F73A60"/>
    <w:rsid w:val="00F8015D"/>
    <w:rsid w:val="00F829C7"/>
    <w:rsid w:val="00F834AA"/>
    <w:rsid w:val="00F848D6"/>
    <w:rsid w:val="00F859AE"/>
    <w:rsid w:val="00F9071F"/>
    <w:rsid w:val="00F922B2"/>
    <w:rsid w:val="00F943C8"/>
    <w:rsid w:val="00F96B28"/>
    <w:rsid w:val="00FA1564"/>
    <w:rsid w:val="00FA41B4"/>
    <w:rsid w:val="00FA5DDD"/>
    <w:rsid w:val="00FA6255"/>
    <w:rsid w:val="00FA723B"/>
    <w:rsid w:val="00FA7644"/>
    <w:rsid w:val="00FB0647"/>
    <w:rsid w:val="00FB1FA3"/>
    <w:rsid w:val="00FB43A8"/>
    <w:rsid w:val="00FB4D12"/>
    <w:rsid w:val="00FB5279"/>
    <w:rsid w:val="00FB62AE"/>
    <w:rsid w:val="00FB6B2E"/>
    <w:rsid w:val="00FC069A"/>
    <w:rsid w:val="00FC08A9"/>
    <w:rsid w:val="00FC0BA0"/>
    <w:rsid w:val="00FC7600"/>
    <w:rsid w:val="00FD0385"/>
    <w:rsid w:val="00FD0B7B"/>
    <w:rsid w:val="00FD1A46"/>
    <w:rsid w:val="00FD4C08"/>
    <w:rsid w:val="00FD6002"/>
    <w:rsid w:val="00FE1DCC"/>
    <w:rsid w:val="00FE1DD4"/>
    <w:rsid w:val="00FE2B19"/>
    <w:rsid w:val="00FE5CE6"/>
    <w:rsid w:val="00FF0538"/>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F87A416"/>
  <w15:docId w15:val="{66AAFF99-F140-4F16-B7F9-66102DA9EC1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a0502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67EA605267154AE597A22AA97EAF2ECA"/>
        <w:category>
          <w:name w:val="Allmänt"/>
          <w:gallery w:val="placeholder"/>
        </w:category>
        <w:types>
          <w:type w:val="bbPlcHdr"/>
        </w:types>
        <w:behaviors>
          <w:behavior w:val="content"/>
        </w:behaviors>
        <w:guid w:val="{1809BB46-B91A-4CED-AC53-447EBF69AACC}"/>
      </w:docPartPr>
      <w:docPartBody>
        <w:p w:rsidR="00794997" w:rsidRDefault="00794997">
          <w:pPr>
            <w:pStyle w:val="67EA605267154AE597A22AA97EAF2ECA"/>
          </w:pPr>
          <w:r w:rsidRPr="00FC36B9">
            <w:rPr>
              <w:rStyle w:val="Platshllartext"/>
            </w:rPr>
            <w:t>Klicka eller tryck här för att ange text.</w:t>
          </w:r>
        </w:p>
      </w:docPartBody>
    </w:docPart>
    <w:docPart>
      <w:docPartPr>
        <w:name w:val="4F90F6072DB54394B0AE712F4072CA28"/>
        <w:category>
          <w:name w:val="Allmänt"/>
          <w:gallery w:val="placeholder"/>
        </w:category>
        <w:types>
          <w:type w:val="bbPlcHdr"/>
        </w:types>
        <w:behaviors>
          <w:behavior w:val="content"/>
        </w:behaviors>
        <w:guid w:val="{31AB80D7-EE3C-4941-843C-22C0CCFC61C7}"/>
      </w:docPartPr>
      <w:docPartBody>
        <w:p w:rsidR="00794997" w:rsidRDefault="00794997">
          <w:pPr>
            <w:pStyle w:val="4F90F6072DB54394B0AE712F4072CA28"/>
          </w:pPr>
          <w:r>
            <w:rPr>
              <w:rStyle w:val="Platshllartext"/>
            </w:rPr>
            <w:t>(sätts av SB)</w:t>
          </w:r>
        </w:p>
      </w:docPartBody>
    </w:docPart>
    <w:docPart>
      <w:docPartPr>
        <w:name w:val="439379EF1CD24177819029FE7A020B13"/>
        <w:category>
          <w:name w:val="Allmänt"/>
          <w:gallery w:val="placeholder"/>
        </w:category>
        <w:types>
          <w:type w:val="bbPlcHdr"/>
        </w:types>
        <w:behaviors>
          <w:behavior w:val="content"/>
        </w:behaviors>
        <w:guid w:val="{F0F09EEE-4C57-43C8-8165-49407FA57ADE}"/>
      </w:docPartPr>
      <w:docPartBody>
        <w:p w:rsidR="00794997" w:rsidRDefault="00794997">
          <w:pPr>
            <w:pStyle w:val="439379EF1CD24177819029FE7A020B13"/>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7779BEAE049D416FB6D60AFE0CAE00A5"/>
        <w:category>
          <w:name w:val="Allmänt"/>
          <w:gallery w:val="placeholder"/>
        </w:category>
        <w:types>
          <w:type w:val="bbPlcHdr"/>
        </w:types>
        <w:behaviors>
          <w:behavior w:val="content"/>
        </w:behaviors>
        <w:guid w:val="{8ADCCA5D-952E-4303-9EDF-1B031864677F}"/>
      </w:docPartPr>
      <w:docPartBody>
        <w:p w:rsidR="00794997" w:rsidRDefault="00794997">
          <w:pPr>
            <w:pStyle w:val="7779BEAE049D416FB6D60AFE0CAE00A5"/>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10B5DFCB3E2D46C19E68A93F5E5DC117"/>
        <w:category>
          <w:name w:val="Allmänt"/>
          <w:gallery w:val="placeholder"/>
        </w:category>
        <w:types>
          <w:type w:val="bbPlcHdr"/>
        </w:types>
        <w:behaviors>
          <w:behavior w:val="content"/>
        </w:behaviors>
        <w:guid w:val="{916CE2AE-BEFC-4690-B77F-13E7A1B999D1}"/>
      </w:docPartPr>
      <w:docPartBody>
        <w:p w:rsidR="00794997" w:rsidRDefault="00794997">
          <w:pPr>
            <w:pStyle w:val="10B5DFCB3E2D46C19E68A93F5E5DC117"/>
          </w:pPr>
          <w:r>
            <w:rPr>
              <w:rStyle w:val="Platshllartext"/>
            </w:rPr>
            <w:t>Klicka här och v</w:t>
          </w:r>
          <w:r w:rsidRPr="00D31416">
            <w:rPr>
              <w:rStyle w:val="Platshllartext"/>
            </w:rPr>
            <w:t xml:space="preserve">älj ett </w:t>
          </w:r>
          <w:r>
            <w:rPr>
              <w:rStyle w:val="Platshllartext"/>
            </w:rPr>
            <w:t>departement.</w:t>
          </w:r>
        </w:p>
      </w:docPartBody>
    </w:docPart>
    <w:docPart>
      <w:docPartPr>
        <w:name w:val="9648DD2278C84D08A6C0DE1363637E6A"/>
        <w:category>
          <w:name w:val="Allmänt"/>
          <w:gallery w:val="placeholder"/>
        </w:category>
        <w:types>
          <w:type w:val="bbPlcHdr"/>
        </w:types>
        <w:behaviors>
          <w:behavior w:val="content"/>
        </w:behaviors>
        <w:guid w:val="{F7E6A929-0BB3-4039-B871-67728772F122}"/>
      </w:docPartPr>
      <w:docPartBody>
        <w:p w:rsidR="00794997" w:rsidRDefault="00794997">
          <w:pPr>
            <w:pStyle w:val="9648DD2278C84D08A6C0DE1363637E6A"/>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BEF5A1CD3B1B4B12BE4069FA02AABDDC"/>
        <w:category>
          <w:name w:val="Allmänt"/>
          <w:gallery w:val="placeholder"/>
        </w:category>
        <w:types>
          <w:type w:val="bbPlcHdr"/>
        </w:types>
        <w:behaviors>
          <w:behavior w:val="content"/>
        </w:behaviors>
        <w:guid w:val="{7F96DAEB-1255-4B57-BDC3-D8E0ABE497E3}"/>
      </w:docPartPr>
      <w:docPartBody>
        <w:p w:rsidR="00794997" w:rsidRDefault="00794997">
          <w:pPr>
            <w:pStyle w:val="BEF5A1CD3B1B4B12BE4069FA02AABDDC"/>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2BBFF41967BD4CE69162E5BD76E22A25"/>
        <w:category>
          <w:name w:val="Allmänt"/>
          <w:gallery w:val="placeholder"/>
        </w:category>
        <w:types>
          <w:type w:val="bbPlcHdr"/>
        </w:types>
        <w:behaviors>
          <w:behavior w:val="content"/>
        </w:behaviors>
        <w:guid w:val="{B5987EEB-6587-4FB2-9B44-7E6EBF1287E5}"/>
      </w:docPartPr>
      <w:docPartBody>
        <w:p w:rsidR="00794997" w:rsidRDefault="00794997">
          <w:pPr>
            <w:pStyle w:val="2BBFF41967BD4CE69162E5BD76E22A25"/>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8734296444DF4D708F2CBF17D8C8590C"/>
        <w:category>
          <w:name w:val="Allmänt"/>
          <w:gallery w:val="placeholder"/>
        </w:category>
        <w:types>
          <w:type w:val="bbPlcHdr"/>
        </w:types>
        <w:behaviors>
          <w:behavior w:val="content"/>
        </w:behaviors>
        <w:guid w:val="{FF3A103B-A4C2-4F12-AF91-B775C6CF8475}"/>
      </w:docPartPr>
      <w:docPartBody>
        <w:p w:rsidR="00794997" w:rsidRDefault="00794997" w:rsidP="00794997">
          <w:pPr>
            <w:pStyle w:val="8734296444DF4D708F2CBF17D8C8590C"/>
          </w:pPr>
          <w:r w:rsidRPr="00FC36B9">
            <w:rPr>
              <w:rStyle w:val="Platshllartext"/>
            </w:rPr>
            <w:t>Klicka eller tryck här för att ange text.</w:t>
          </w:r>
        </w:p>
      </w:docPartBody>
    </w:docPart>
    <w:docPart>
      <w:docPartPr>
        <w:name w:val="3C4310070A3B4FBE9D8A0CD70282F3E1"/>
        <w:category>
          <w:name w:val="Allmänt"/>
          <w:gallery w:val="placeholder"/>
        </w:category>
        <w:types>
          <w:type w:val="bbPlcHdr"/>
        </w:types>
        <w:behaviors>
          <w:behavior w:val="content"/>
        </w:behaviors>
        <w:guid w:val="{8D551183-BD14-46D1-92E6-BFC170133223}"/>
      </w:docPartPr>
      <w:docPartBody>
        <w:p w:rsidR="00000000" w:rsidRDefault="00085E9F">
          <w:r w:rsidRPr="00793F23">
            <w:rPr>
              <w:rStyle w:val="Platshllartext"/>
            </w:rPr>
            <w:t xml:space="preserve"> </w:t>
          </w:r>
        </w:p>
      </w:docPartBody>
    </w:docPart>
    <w:docPart>
      <w:docPartPr>
        <w:name w:val="B3AFD7C2CACE45ADB699D81F962F8976"/>
        <w:category>
          <w:name w:val="Allmänt"/>
          <w:gallery w:val="placeholder"/>
        </w:category>
        <w:types>
          <w:type w:val="bbPlcHdr"/>
        </w:types>
        <w:behaviors>
          <w:behavior w:val="content"/>
        </w:behaviors>
        <w:guid w:val="{65BD65CF-7EDC-46A8-AAD9-708110245A55}"/>
      </w:docPartPr>
      <w:docPartBody>
        <w:p w:rsidR="00000000" w:rsidRDefault="00085E9F">
          <w:r w:rsidRPr="00793F23">
            <w:rPr>
              <w:rStyle w:val="Platshllartext"/>
            </w:rPr>
            <w:t xml:space="preserve"> </w:t>
          </w:r>
        </w:p>
      </w:docPartBody>
    </w:docPart>
    <w:docPart>
      <w:docPartPr>
        <w:name w:val="0AE0C0E6DDE445229B624CCCDF965649"/>
        <w:category>
          <w:name w:val="Allmänt"/>
          <w:gallery w:val="placeholder"/>
        </w:category>
        <w:types>
          <w:type w:val="bbPlcHdr"/>
        </w:types>
        <w:behaviors>
          <w:behavior w:val="content"/>
        </w:behaviors>
        <w:guid w:val="{F6200ABC-65CA-4F74-A0A1-A67BA26CDD00}"/>
      </w:docPartPr>
      <w:docPartBody>
        <w:p w:rsidR="00000000" w:rsidRDefault="00085E9F">
          <w:r w:rsidRPr="00793F23">
            <w:rPr>
              <w:rStyle w:val="Platshllartext"/>
            </w:rPr>
            <w:t xml:space="preserve"> </w:t>
          </w:r>
        </w:p>
      </w:docPartBody>
    </w:docPart>
    <w:docPart>
      <w:docPartPr>
        <w:name w:val="16294F853C054051B8240CEDF59EA66F"/>
        <w:category>
          <w:name w:val="Allmänt"/>
          <w:gallery w:val="placeholder"/>
        </w:category>
        <w:types>
          <w:type w:val="bbPlcHdr"/>
        </w:types>
        <w:behaviors>
          <w:behavior w:val="content"/>
        </w:behaviors>
        <w:guid w:val="{B7C2A104-9CB3-49BA-96ED-CF99852B577B}"/>
      </w:docPartPr>
      <w:docPartBody>
        <w:p w:rsidR="00000000" w:rsidRDefault="00085E9F">
          <w:r w:rsidRPr="00793F23">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94997"/>
    <w:rsid w:val="00085E9F"/>
    <w:rsid w:val="00276A4F"/>
    <w:rsid w:val="00794997"/>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085E9F"/>
    <w:rPr>
      <w:noProof w:val="0"/>
      <w:color w:val="808080"/>
    </w:rPr>
  </w:style>
  <w:style w:type="paragraph" w:customStyle="1" w:styleId="67EA605267154AE597A22AA97EAF2ECA">
    <w:name w:val="67EA605267154AE597A22AA97EAF2ECA"/>
  </w:style>
  <w:style w:type="paragraph" w:customStyle="1" w:styleId="A88CB7221B3040BBAF9B6E729A02902B">
    <w:name w:val="A88CB7221B3040BBAF9B6E729A02902B"/>
  </w:style>
  <w:style w:type="paragraph" w:customStyle="1" w:styleId="4F90F6072DB54394B0AE712F4072CA28">
    <w:name w:val="4F90F6072DB54394B0AE712F4072CA28"/>
  </w:style>
  <w:style w:type="paragraph" w:customStyle="1" w:styleId="BA095EFAFBF84BC5A272FACAA4670183">
    <w:name w:val="BA095EFAFBF84BC5A272FACAA4670183"/>
  </w:style>
  <w:style w:type="paragraph" w:customStyle="1" w:styleId="439379EF1CD24177819029FE7A020B13">
    <w:name w:val="439379EF1CD24177819029FE7A020B13"/>
  </w:style>
  <w:style w:type="paragraph" w:customStyle="1" w:styleId="7779BEAE049D416FB6D60AFE0CAE00A5">
    <w:name w:val="7779BEAE049D416FB6D60AFE0CAE00A5"/>
  </w:style>
  <w:style w:type="paragraph" w:customStyle="1" w:styleId="10B5DFCB3E2D46C19E68A93F5E5DC117">
    <w:name w:val="10B5DFCB3E2D46C19E68A93F5E5DC117"/>
  </w:style>
  <w:style w:type="paragraph" w:customStyle="1" w:styleId="9648DD2278C84D08A6C0DE1363637E6A">
    <w:name w:val="9648DD2278C84D08A6C0DE1363637E6A"/>
  </w:style>
  <w:style w:type="paragraph" w:customStyle="1" w:styleId="D1CA1DA27CF8465AB70169305729A4AB">
    <w:name w:val="D1CA1DA27CF8465AB70169305729A4AB"/>
  </w:style>
  <w:style w:type="paragraph" w:customStyle="1" w:styleId="BEF5A1CD3B1B4B12BE4069FA02AABDDC">
    <w:name w:val="BEF5A1CD3B1B4B12BE4069FA02AABDDC"/>
  </w:style>
  <w:style w:type="paragraph" w:customStyle="1" w:styleId="2BBFF41967BD4CE69162E5BD76E22A25">
    <w:name w:val="2BBFF41967BD4CE69162E5BD76E22A25"/>
  </w:style>
  <w:style w:type="paragraph" w:customStyle="1" w:styleId="8734296444DF4D708F2CBF17D8C8590C">
    <w:name w:val="8734296444DF4D708F2CBF17D8C8590C"/>
    <w:rsid w:val="00794997"/>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5" ma:contentTypeDescription="Skapa nytt dokument med möjlighet att välja RK-mall" ma:contentTypeScope="" ma:versionID="9042a298c548b75ebe82d9a83c2a6174">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targetNamespace="http://schemas.microsoft.com/office/2006/metadata/properties" ma:root="true" ma:fieldsID="cce5969d620b3c9e62592e6224ab9f97" ns2:_="" ns3:_="" ns4:_="" ns6:_="" ns7:_="" ns8: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haredContentType xmlns="Microsoft.SharePoint.Taxonomy.ContentTypeSync" SourceId="d07acfae-4dfa-4949-99a8-259efd31a6ae" ContentTypeId="0x010100BBA312BF02777149882D207184EC35C032" PreviousValue="true"/>
</file>

<file path=customXml/item3.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2025-08-26</HeaderDate>
    <Office/>
    <Dnr>SB2025/</Dnr>
    <ParagrafNr/>
    <DocumentTitle/>
    <VisitingAddress/>
    <Extra1/>
    <Extra2/>
    <Extra3/>
    <Number/>
    <Recipient/>
    <SenderText/>
    <DocNumber/>
    <Doclanguage>1053</Doclanguage>
    <Appendix/>
    <LogotypeName/>
  </BaseInfo>
</DocumentInfo>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customXsn xmlns="http://schemas.microsoft.com/office/2006/metadata/customXsn">
  <xsnLocation/>
  <cached>True</cached>
  <openByDefault>False</openByDefault>
  <xsnScope/>
</customXsn>
</file>

<file path=customXml/item6.xml><?xml version="1.0" encoding="utf-8"?>
<b:Sources xmlns:b="http://schemas.openxmlformats.org/officeDocument/2006/bibliography" xmlns="http://schemas.openxmlformats.org/officeDocument/2006/bibliography" SelectedStyle="\APASixthEditionOfficeOnline.xsl" StyleName="APA" Version="6"/>
</file>

<file path=customXml/item7.xml><?xml version="1.0" encoding="utf-8"?>
<?mso-contentType ?>
<FormTemplates xmlns="http://schemas.microsoft.com/sharepoint/v3/contenttype/forms">
  <Display>DocumentLibraryForm</Display>
  <Edit>DocumentLibraryForm</Edit>
  <New>DocumentLibraryForm</New>
</FormTemplates>
</file>

<file path=customXml/item8.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IconOverlay xmlns="http://schemas.microsoft.com/sharepoint/v4" xsi:nil="true"/>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documentManagement>
</p:properties>
</file>

<file path=customXml/item9.xml><?xml version="1.0" encoding="utf-8"?>
<faktaPM xmlns="http://rk.se/faktapm">
  <Titel>Meddelande om kvantstrategi</Titel>
  <Ar>2024/25</Ar>
  <Nr>64</Nr>
  <UppDat>2025-08-25</UppDat>
  <Rub>Meddelande om kvantstrategi</Rub>
  <Dep>Utbildningsdepartementet</Dep>
  <Utsk>Utbildningsutskottet</Utsk>
  <AnkDat>2025-08-25</AnkDat>
  <Egenskap1/>
  <Egenskap2/>
  <Egenskap3/>
  <DepLista>
    <Item>
      <itemnr/>
      <Departementsnamn>Utbildningsdepartementet</Departementsnamn>
    </Item>
  </DepLista>
  <DokLista>
    <DokItem>
      <Beteckning>COM(2025) 363</Beteckning>
      <Celexnummer>52025DC0363</Celexnummer>
      <DokTitel>Meddelande till Europaparlamentet och rådet: Kvant Europa-strategin: Kvant Europa i en föränderlig värld</DokTitel>
    </DokItem>
  </DokLista>
  <GDB1>COM(2025) 363</GDB1>
  <GDT1>Meddelande till Europaparlamentet och rådet: Kvant Europa-strategin: Kvant Europa i en föränderlig värld</GDT1>
  <GDTWeb>COM(2025) 363</GDTWeb>
  <Typ>FPM</Typ>
  <Dokumenttyp>FaktaPM</Dokumenttyp>
  <Epostadress>ma0502aa</Epostadress>
</faktaPM>
</file>

<file path=customXml/itemProps1.xml><?xml version="1.0" encoding="utf-8"?>
<ds:datastoreItem xmlns:ds="http://schemas.openxmlformats.org/officeDocument/2006/customXml" ds:itemID="{88C0DA11-5A72-47AA-A0D0-8FF9D9C553B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5525BAC-55AF-4C7D-BAFC-1EC665AEE3BB}">
  <ds:schemaRefs>
    <ds:schemaRef ds:uri="Microsoft.SharePoint.Taxonomy.ContentTypeSync"/>
  </ds:schemaRefs>
</ds:datastoreItem>
</file>

<file path=customXml/itemProps3.xml><?xml version="1.0" encoding="utf-8"?>
<ds:datastoreItem xmlns:ds="http://schemas.openxmlformats.org/officeDocument/2006/customXml" ds:itemID="{CF1BC360-3657-4573-AC18-7DB9D7496BD3}">
  <ds:schemaRefs>
    <ds:schemaRef ds:uri="http://lp/documentinfo/RK"/>
  </ds:schemaRefs>
</ds:datastoreItem>
</file>

<file path=customXml/itemProps4.xml><?xml version="1.0" encoding="utf-8"?>
<ds:datastoreItem xmlns:ds="http://schemas.openxmlformats.org/officeDocument/2006/customXml" ds:itemID="{D748DA0E-DD12-4089-94AF-819514157DE2}">
  <ds:schemaRefs>
    <ds:schemaRef ds:uri="http://schemas.microsoft.com/sharepoint/events"/>
  </ds:schemaRefs>
</ds:datastoreItem>
</file>

<file path=customXml/itemProps5.xml><?xml version="1.0" encoding="utf-8"?>
<ds:datastoreItem xmlns:ds="http://schemas.openxmlformats.org/officeDocument/2006/customXml" ds:itemID="{309D5658-9B56-4074-A453-1DFD29A2C816}">
  <ds:schemaRefs>
    <ds:schemaRef ds:uri="http://schemas.microsoft.com/office/2006/metadata/customXsn"/>
  </ds:schemaRefs>
</ds:datastoreItem>
</file>

<file path=customXml/itemProps6.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7.xml><?xml version="1.0" encoding="utf-8"?>
<ds:datastoreItem xmlns:ds="http://schemas.openxmlformats.org/officeDocument/2006/customXml" ds:itemID="{15B4E59F-AD55-4ABF-9690-C4E88356B8A1}">
  <ds:schemaRefs>
    <ds:schemaRef ds:uri="http://schemas.microsoft.com/sharepoint/v3/contenttype/forms"/>
  </ds:schemaRefs>
</ds:datastoreItem>
</file>

<file path=customXml/itemProps8.xml><?xml version="1.0" encoding="utf-8"?>
<ds:datastoreItem xmlns:ds="http://schemas.openxmlformats.org/officeDocument/2006/customXml" ds:itemID="{F0EBE004-504F-4CEF-8FBE-CD488123D067}">
  <ds:schemaRefs>
    <ds:schemaRef ds:uri="http://schemas.microsoft.com/sharepoint/v4"/>
    <ds:schemaRef ds:uri="http://purl.org/dc/terms/"/>
    <ds:schemaRef ds:uri="http://schemas.openxmlformats.org/package/2006/metadata/core-properties"/>
    <ds:schemaRef ds:uri="8b66ae41-1ec6-402e-b662-35d1932ca064"/>
    <ds:schemaRef ds:uri="http://schemas.microsoft.com/office/2006/documentManagement/types"/>
    <ds:schemaRef ds:uri="http://schemas.microsoft.com/office/infopath/2007/PartnerControls"/>
    <ds:schemaRef ds:uri="9c9941df-7074-4a92-bf99-225d24d78d61"/>
    <ds:schemaRef ds:uri="18f3d968-6251-40b0-9f11-012b293496c2"/>
    <ds:schemaRef ds:uri="http://purl.org/dc/elements/1.1/"/>
    <ds:schemaRef ds:uri="http://schemas.microsoft.com/office/2006/metadata/properties"/>
    <ds:schemaRef ds:uri="cc625d36-bb37-4650-91b9-0c96159295ba"/>
    <ds:schemaRef ds:uri="4e9c2f0c-7bf8-49af-8356-cbf363fc78a7"/>
    <ds:schemaRef ds:uri="http://www.w3.org/XML/1998/namespace"/>
    <ds:schemaRef ds:uri="http://purl.org/dc/dcmitype/"/>
  </ds:schemaRefs>
</ds:datastoreItem>
</file>

<file path=customXml/itemProps9.xml><?xml version="1.0" encoding="utf-8"?>
<ds:datastoreItem xmlns:ds="http://schemas.openxmlformats.org/officeDocument/2006/customXml" ds:itemID="{0B9A7431-9D19-4C2A-8E12-639802D7B40B}">
  <ds:schemaRefs>
    <ds:schemaRef ds:uri="http://rk.se/faktapm"/>
  </ds:schemaRefs>
</ds:datastoreItem>
</file>

<file path=docProps/app.xml><?xml version="1.0" encoding="utf-8"?>
<Properties xmlns="http://schemas.openxmlformats.org/officeDocument/2006/extended-properties" xmlns:vt="http://schemas.openxmlformats.org/officeDocument/2006/docPropsVTypes">
  <Template>FaktaPM.dotm</Template>
  <TotalTime>0</TotalTime>
  <Pages>7</Pages>
  <Words>1341</Words>
  <Characters>9491</Characters>
  <Application>Microsoft Office Word</Application>
  <DocSecurity>0</DocSecurity>
  <Lines>180</Lines>
  <Paragraphs>63</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10818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FPM_202425__64</dc:title>
  <dc:subject/>
  <dc:creator>Inga Jönsson</dc:creator>
  <cp:keywords/>
  <dc:description/>
  <cp:lastModifiedBy>Maria Sundin</cp:lastModifiedBy>
  <cp:revision>2</cp:revision>
  <cp:lastPrinted>2023-02-02T10:01:00Z</cp:lastPrinted>
  <dcterms:created xsi:type="dcterms:W3CDTF">2025-08-26T11:14:00Z</dcterms:created>
  <dcterms:modified xsi:type="dcterms:W3CDTF">2025-08-26T11:14:00Z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Organisation">
    <vt:lpwstr/>
  </property>
  <property fmtid="{D5CDD505-2E9C-101B-9397-08002B2CF9AE}" pid="6" name="ActivityCategory">
    <vt:lpwstr/>
  </property>
  <property fmtid="{D5CDD505-2E9C-101B-9397-08002B2CF9AE}" pid="7" name="GDB1">
    <vt:lpwstr>COM(2025) 363</vt:lpwstr>
  </property>
  <property fmtid="{D5CDD505-2E9C-101B-9397-08002B2CF9AE}" pid="8" name="GDB2">
    <vt:lpwstr> </vt:lpwstr>
  </property>
  <property fmtid="{D5CDD505-2E9C-101B-9397-08002B2CF9AE}" pid="9" name="GDB3">
    <vt:lpwstr> </vt:lpwstr>
  </property>
  <property fmtid="{D5CDD505-2E9C-101B-9397-08002B2CF9AE}" pid="10" name="GDB4">
    <vt:lpwstr> </vt:lpwstr>
  </property>
  <property fmtid="{D5CDD505-2E9C-101B-9397-08002B2CF9AE}" pid="11" name="GDB5">
    <vt:lpwstr> </vt:lpwstr>
  </property>
  <property fmtid="{D5CDD505-2E9C-101B-9397-08002B2CF9AE}" pid="12" name="GDB6">
    <vt:lpwstr> </vt:lpwstr>
  </property>
  <property fmtid="{D5CDD505-2E9C-101B-9397-08002B2CF9AE}" pid="13" name="GDB7">
    <vt:lpwstr> </vt:lpwstr>
  </property>
  <property fmtid="{D5CDD505-2E9C-101B-9397-08002B2CF9AE}" pid="14" name="GDB8">
    <vt:lpwstr> </vt:lpwstr>
  </property>
  <property fmtid="{D5CDD505-2E9C-101B-9397-08002B2CF9AE}" pid="15" name="GDB9">
    <vt:lpwstr> </vt:lpwstr>
  </property>
  <property fmtid="{D5CDD505-2E9C-101B-9397-08002B2CF9AE}" pid="16" name="GDB10">
    <vt:lpwstr> </vt:lpwstr>
  </property>
  <property fmtid="{D5CDD505-2E9C-101B-9397-08002B2CF9AE}" pid="17" name="GDB11">
    <vt:lpwstr> </vt:lpwstr>
  </property>
  <property fmtid="{D5CDD505-2E9C-101B-9397-08002B2CF9AE}" pid="18" name="GDB12">
    <vt:lpwstr> </vt:lpwstr>
  </property>
  <property fmtid="{D5CDD505-2E9C-101B-9397-08002B2CF9AE}" pid="19" name="GDB13">
    <vt:lpwstr> </vt:lpwstr>
  </property>
  <property fmtid="{D5CDD505-2E9C-101B-9397-08002B2CF9AE}" pid="20" name="Rub">
    <vt:lpwstr>Meddelande om kvantstrategi</vt:lpwstr>
  </property>
  <property fmtid="{D5CDD505-2E9C-101B-9397-08002B2CF9AE}" pid="21" name="Ar">
    <vt:lpwstr>2024/25</vt:lpwstr>
  </property>
  <property fmtid="{D5CDD505-2E9C-101B-9397-08002B2CF9AE}" pid="22" name="Nr">
    <vt:lpwstr>64</vt:lpwstr>
  </property>
  <property fmtid="{D5CDD505-2E9C-101B-9397-08002B2CF9AE}" pid="23" name="UppDat">
    <vt:lpwstr>2025-08-25</vt:lpwstr>
  </property>
  <property fmtid="{D5CDD505-2E9C-101B-9397-08002B2CF9AE}" pid="24" name="Dep">
    <vt:lpwstr>Utbildningsdepartementet</vt:lpwstr>
  </property>
  <property fmtid="{D5CDD505-2E9C-101B-9397-08002B2CF9AE}" pid="25" name="GDT1">
    <vt:lpwstr>Meddelande till Europaparlamentet och rådet: Kvant Europa-strategin: Kvant Europa i en föränderlig värld</vt:lpwstr>
  </property>
  <property fmtid="{D5CDD505-2E9C-101B-9397-08002B2CF9AE}" pid="26" name="GDT2">
    <vt:lpwstr> </vt:lpwstr>
  </property>
  <property fmtid="{D5CDD505-2E9C-101B-9397-08002B2CF9AE}" pid="27" name="GDT3">
    <vt:lpwstr> </vt:lpwstr>
  </property>
  <property fmtid="{D5CDD505-2E9C-101B-9397-08002B2CF9AE}" pid="28" name="GDT4">
    <vt:lpwstr> </vt:lpwstr>
  </property>
  <property fmtid="{D5CDD505-2E9C-101B-9397-08002B2CF9AE}" pid="29" name="GDT5">
    <vt:lpwstr> </vt:lpwstr>
  </property>
  <property fmtid="{D5CDD505-2E9C-101B-9397-08002B2CF9AE}" pid="30" name="GDT6">
    <vt:lpwstr> </vt:lpwstr>
  </property>
  <property fmtid="{D5CDD505-2E9C-101B-9397-08002B2CF9AE}" pid="31" name="GDT7">
    <vt:lpwstr> </vt:lpwstr>
  </property>
  <property fmtid="{D5CDD505-2E9C-101B-9397-08002B2CF9AE}" pid="32" name="GDT8">
    <vt:lpwstr> </vt:lpwstr>
  </property>
  <property fmtid="{D5CDD505-2E9C-101B-9397-08002B2CF9AE}" pid="33" name="GDT9">
    <vt:lpwstr> </vt:lpwstr>
  </property>
  <property fmtid="{D5CDD505-2E9C-101B-9397-08002B2CF9AE}" pid="34" name="GDT10">
    <vt:lpwstr> </vt:lpwstr>
  </property>
  <property fmtid="{D5CDD505-2E9C-101B-9397-08002B2CF9AE}" pid="35" name="GDT11">
    <vt:lpwstr> </vt:lpwstr>
  </property>
  <property fmtid="{D5CDD505-2E9C-101B-9397-08002B2CF9AE}" pid="36" name="GDT12">
    <vt:lpwstr> </vt:lpwstr>
  </property>
  <property fmtid="{D5CDD505-2E9C-101B-9397-08002B2CF9AE}" pid="37" name="GDT13">
    <vt:lpwstr> </vt:lpwstr>
  </property>
  <property fmtid="{D5CDD505-2E9C-101B-9397-08002B2CF9AE}" pid="38" name="Typ">
    <vt:lpwstr>FPM</vt:lpwstr>
  </property>
  <property fmtid="{D5CDD505-2E9C-101B-9397-08002B2CF9AE}" pid="39" name="AnkDat">
    <vt:lpwstr>2025-08-25</vt:lpwstr>
  </property>
  <property fmtid="{D5CDD505-2E9C-101B-9397-08002B2CF9AE}" pid="40" name="Utsk">
    <vt:lpwstr>Utbildningsutskottet</vt:lpwstr>
  </property>
  <property fmtid="{D5CDD505-2E9C-101B-9397-08002B2CF9AE}" pid="41" name="Dokumenttyp">
    <vt:lpwstr>FaktaPM</vt:lpwstr>
  </property>
  <property fmtid="{D5CDD505-2E9C-101B-9397-08002B2CF9AE}" pid="42" name="Epostadress">
    <vt:lpwstr>ma0502aa</vt:lpwstr>
  </property>
</Properties>
</file>