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CD222CADD97E469AAD0E69539528C3B8"/>
        </w:placeholder>
        <w:group/>
      </w:sdtPr>
      <w:sdtEndPr>
        <w:rPr>
          <w:b w:val="0"/>
        </w:rPr>
      </w:sdtEndPr>
      <w:sdtContent>
        <w:p w14:paraId="3F75461A"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EA4E297" wp14:editId="7695ABF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10F3707" w14:textId="1FBA1569" w:rsidR="00907069" w:rsidRDefault="00C85FE1" w:rsidP="001C2731">
          <w:pPr>
            <w:pStyle w:val="Sidhuvud"/>
            <w:ind w:left="3969" w:right="-567"/>
          </w:pPr>
          <w:r>
            <w:t>Riksdagså</w:t>
          </w:r>
          <w:r w:rsidR="00907069">
            <w:t xml:space="preserve">r: </w:t>
          </w:r>
          <w:sdt>
            <w:sdtPr>
              <w:alias w:val="Ar"/>
              <w:tag w:val="Ar"/>
              <w:id w:val="-280807286"/>
              <w:placeholder>
                <w:docPart w:val="9B59783CB9F541EEBDAC70368091F3A5"/>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66029">
                <w:t>2025/26</w:t>
              </w:r>
            </w:sdtContent>
          </w:sdt>
        </w:p>
        <w:p w14:paraId="0FBECA62" w14:textId="4D222AAD"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E43CD6A400B74A2F914E9706B3E4CE38"/>
              </w:placeholder>
              <w:dataBinding w:prefixMappings="xmlns:ns0='http://rk.se/faktapm' " w:xpath="/ns0:faktaPM[1]/ns0:Nr[1]" w:storeItemID="{0B9A7431-9D19-4C2A-8E12-639802D7B40B}"/>
              <w:text/>
            </w:sdtPr>
            <w:sdtEndPr/>
            <w:sdtContent>
              <w:r w:rsidR="00C66029">
                <w:t>1</w:t>
              </w:r>
            </w:sdtContent>
          </w:sdt>
        </w:p>
        <w:sdt>
          <w:sdtPr>
            <w:alias w:val="Datum"/>
            <w:tag w:val="Datum"/>
            <w:id w:val="-363979562"/>
            <w:placeholder>
              <w:docPart w:val="B8681947E15C4F04AAC199DDE262B9F8"/>
            </w:placeholder>
            <w:dataBinding w:prefixMappings="xmlns:ns0='http://rk.se/faktapm' " w:xpath="/ns0:faktaPM[1]/ns0:UppDat[1]" w:storeItemID="{0B9A7431-9D19-4C2A-8E12-639802D7B40B}"/>
            <w:date w:fullDate="2025-09-09T00:00:00Z">
              <w:dateFormat w:val="yyyy-MM-dd"/>
              <w:lid w:val="sv-SE"/>
              <w:storeMappedDataAs w:val="dateTime"/>
              <w:calendar w:val="gregorian"/>
            </w:date>
          </w:sdtPr>
          <w:sdtEndPr/>
          <w:sdtContent>
            <w:p w14:paraId="2566C5FA" w14:textId="3198EF2F" w:rsidR="00907069" w:rsidRDefault="00C66029" w:rsidP="001C2731">
              <w:pPr>
                <w:pStyle w:val="Sidhuvud"/>
                <w:spacing w:after="960"/>
                <w:ind w:left="3969" w:right="-567"/>
              </w:pPr>
              <w:r>
                <w:t>2025-09-09</w:t>
              </w:r>
            </w:p>
          </w:sdtContent>
        </w:sdt>
      </w:sdtContent>
    </w:sdt>
    <w:p w14:paraId="72C5E062" w14:textId="400831DC" w:rsidR="007D542F" w:rsidRDefault="009558B1" w:rsidP="007D542F">
      <w:pPr>
        <w:pStyle w:val="Rubrik"/>
      </w:pPr>
      <w:sdt>
        <w:sdtPr>
          <w:id w:val="886605850"/>
          <w:lock w:val="contentLocked"/>
          <w:placeholder>
            <w:docPart w:val="CD222CADD97E469AAD0E69539528C3B8"/>
          </w:placeholder>
          <w:group/>
        </w:sdtPr>
        <w:sdtEndPr/>
        <w:sdtContent>
          <w:sdt>
            <w:sdtPr>
              <w:id w:val="-1141882450"/>
              <w:placeholder>
                <w:docPart w:val="F59F9A28C19A4A678EED2DD202C3AC95"/>
              </w:placeholder>
              <w:dataBinding w:prefixMappings="xmlns:ns0='http://rk.se/faktapm' " w:xpath="/ns0:faktaPM[1]/ns0:Titel[1]" w:storeItemID="{0B9A7431-9D19-4C2A-8E12-639802D7B40B}"/>
              <w:text/>
            </w:sdtPr>
            <w:sdtEndPr/>
            <w:sdtContent>
              <w:r w:rsidR="008171D5">
                <w:t>Ett nytt, omarbetat tobaksskattedirektiv</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EB8C81A45D14D20ACD7AFA13570C91C"/>
            </w:placeholder>
            <w15:repeatingSectionItem/>
          </w:sdtPr>
          <w:sdtEndPr/>
          <w:sdtContent>
            <w:p w14:paraId="2C3E0444" w14:textId="674FF6A2" w:rsidR="007D542F" w:rsidRDefault="009558B1" w:rsidP="007D542F">
              <w:pPr>
                <w:pStyle w:val="Brdtext"/>
              </w:pPr>
              <w:sdt>
                <w:sdtPr>
                  <w:rPr>
                    <w:rStyle w:val="Departement"/>
                  </w:rPr>
                  <w:id w:val="19440330"/>
                  <w:placeholder>
                    <w:docPart w:val="22D8BE366AAE46178EC4582E74074B07"/>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171D5">
                    <w:rPr>
                      <w:rStyle w:val="Departement"/>
                    </w:rPr>
                    <w:t>Finansdepartementet</w:t>
                  </w:r>
                </w:sdtContent>
              </w:sdt>
              <w:r w:rsidR="007D542F">
                <w:t xml:space="preserve"> </w:t>
              </w:r>
            </w:p>
          </w:sdtContent>
        </w:sdt>
      </w:sdtContent>
    </w:sdt>
    <w:bookmarkStart w:id="0" w:name="_Toc93996727"/>
    <w:p w14:paraId="6236777F" w14:textId="2EE2593A" w:rsidR="007D542F" w:rsidRDefault="009558B1" w:rsidP="00AC59D3">
      <w:pPr>
        <w:pStyle w:val="Rubrik2utannumrering"/>
      </w:pPr>
      <w:sdt>
        <w:sdtPr>
          <w:id w:val="-208794150"/>
          <w:lock w:val="contentLocked"/>
          <w:placeholder>
            <w:docPart w:val="CD222CADD97E469AAD0E69539528C3B8"/>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EB8C81A45D14D20ACD7AFA13570C91C"/>
            </w:placeholder>
            <w15:repeatingSectionItem/>
          </w:sdtPr>
          <w:sdtEndPr/>
          <w:sdtContent>
            <w:p w14:paraId="5E933853" w14:textId="0253B9A9" w:rsidR="00390335" w:rsidRDefault="009558B1" w:rsidP="002F204A">
              <w:pPr>
                <w:pStyle w:val="Brdtext"/>
                <w:tabs>
                  <w:tab w:val="clear" w:pos="1701"/>
                  <w:tab w:val="clear" w:pos="3600"/>
                  <w:tab w:val="left" w:pos="2835"/>
                </w:tabs>
                <w:spacing w:after="80"/>
                <w:ind w:left="2835" w:hanging="2835"/>
              </w:pPr>
              <w:sdt>
                <w:sdtPr>
                  <w:id w:val="-1666781584"/>
                  <w:placeholder>
                    <w:docPart w:val="3998413443434E58B1B7F642988626A5"/>
                  </w:placeholder>
                  <w:dataBinding w:prefixMappings="xmlns:ns0='http://rk.se/faktapm' " w:xpath="/ns0:faktaPM[1]/ns0:DokLista[1]/ns0:DokItem[1]/ns0:Beteckning[1]" w:storeItemID="{0B9A7431-9D19-4C2A-8E12-639802D7B40B}"/>
                  <w:text/>
                </w:sdtPr>
                <w:sdtEndPr/>
                <w:sdtContent>
                  <w:r w:rsidR="008171D5">
                    <w:t>COM (2025) 580 final</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B2754547A4064247A60C64344C1F58E4"/>
                  </w:placeholder>
                  <w:dataBinding w:prefixMappings="xmlns:ns0='http://rk.se/faktapm' " w:xpath="/ns0:faktaPM[1]/ns0:DokLista[1]/ns0:DokItem[1]/ns0:Celexnummer[1]" w:storeItemID="{0B9A7431-9D19-4C2A-8E12-639802D7B40B}"/>
                  <w:text/>
                </w:sdtPr>
                <w:sdtEndPr/>
                <w:sdtContent>
                  <w:r w:rsidR="00C66029" w:rsidRPr="00C66029">
                    <w:t>52025PC0580</w:t>
                  </w:r>
                </w:sdtContent>
              </w:sdt>
            </w:p>
            <w:p w14:paraId="50E4A54A" w14:textId="68F239A3" w:rsidR="007D542F" w:rsidRPr="008171D5" w:rsidRDefault="009558B1" w:rsidP="00390335">
              <w:pPr>
                <w:pStyle w:val="Brdtext"/>
                <w:tabs>
                  <w:tab w:val="clear" w:pos="1701"/>
                  <w:tab w:val="clear" w:pos="3600"/>
                </w:tabs>
                <w:rPr>
                  <w:lang w:val="en-GB"/>
                </w:rPr>
              </w:pPr>
              <w:sdt>
                <w:sdtPr>
                  <w:rPr>
                    <w:lang w:val="en-GB"/>
                  </w:rPr>
                  <w:id w:val="-1736688595"/>
                  <w:placeholder>
                    <w:docPart w:val="C2FFAA6C69844E1C9FC43AA876A56726"/>
                  </w:placeholder>
                  <w:dataBinding w:prefixMappings="xmlns:ns0='http://rk.se/faktapm' " w:xpath="/ns0:faktaPM[1]/ns0:DokLista[1]/ns0:DokItem[1]/ns0:DokTitel[1]" w:storeItemID="{0B9A7431-9D19-4C2A-8E12-639802D7B40B}"/>
                  <w:text/>
                </w:sdtPr>
                <w:sdtEndPr/>
                <w:sdtContent>
                  <w:r w:rsidR="008171D5" w:rsidRPr="008171D5">
                    <w:rPr>
                      <w:lang w:val="en-GB"/>
                    </w:rPr>
                    <w:t>Proposal for a council d</w:t>
                  </w:r>
                  <w:r w:rsidR="008171D5">
                    <w:rPr>
                      <w:lang w:val="en-GB"/>
                    </w:rPr>
                    <w:t>irective on the structure and rates of excise duty applied to tobacco and tobacco related products (recast)</w:t>
                  </w:r>
                </w:sdtContent>
              </w:sdt>
            </w:p>
          </w:sdtContent>
        </w:sdt>
      </w:sdtContent>
    </w:sdt>
    <w:bookmarkStart w:id="1" w:name="_Toc93996728"/>
    <w:p w14:paraId="6EA5D941" w14:textId="3C85C456" w:rsidR="007D542F" w:rsidRDefault="009558B1" w:rsidP="00721D8B">
      <w:pPr>
        <w:pStyle w:val="Rubrik1utannumrering"/>
      </w:pPr>
      <w:sdt>
        <w:sdtPr>
          <w:id w:val="1122497011"/>
          <w:lock w:val="contentLocked"/>
          <w:placeholder>
            <w:docPart w:val="CD222CADD97E469AAD0E69539528C3B8"/>
          </w:placeholder>
          <w:group/>
        </w:sdtPr>
        <w:sdtEndPr/>
        <w:sdtContent>
          <w:r w:rsidR="007D542F">
            <w:t>Sammanfattning</w:t>
          </w:r>
          <w:bookmarkEnd w:id="1"/>
        </w:sdtContent>
      </w:sdt>
    </w:p>
    <w:p w14:paraId="4A53AA1A" w14:textId="452E7D84" w:rsidR="00523569" w:rsidRDefault="008171D5" w:rsidP="007D542F">
      <w:pPr>
        <w:pStyle w:val="Brdtext"/>
      </w:pPr>
      <w:bookmarkStart w:id="2" w:name="_Toc93996729"/>
      <w:r w:rsidRPr="008171D5">
        <w:t xml:space="preserve">Kommissionen föreslår att det nuvarande </w:t>
      </w:r>
      <w:r>
        <w:t>tobaks</w:t>
      </w:r>
      <w:r w:rsidRPr="008171D5">
        <w:t xml:space="preserve">skattedirektivet ersätts med ett nytt uppdaterat direktiv. </w:t>
      </w:r>
      <w:r>
        <w:t xml:space="preserve">I samband med detta föreslås flera ändringar. </w:t>
      </w:r>
      <w:r w:rsidR="00523569">
        <w:t>Direktivet utvidgas till att omfatta fler produkter, exempelvis råtobak, e-vätskor och tobaksfritt snus. Tobakssnus är</w:t>
      </w:r>
      <w:r w:rsidR="00593765">
        <w:t xml:space="preserve"> </w:t>
      </w:r>
      <w:r w:rsidR="00985590">
        <w:t xml:space="preserve">dock </w:t>
      </w:r>
      <w:r w:rsidR="00593765">
        <w:t>fortsatt</w:t>
      </w:r>
      <w:r w:rsidR="00523569" w:rsidDel="00593765">
        <w:t xml:space="preserve"> </w:t>
      </w:r>
      <w:r w:rsidR="00523569">
        <w:t>undantaget. Vidare föreslås separata kategorier för upphettade tobaksprodukter och vattenpipstobak. Det föreslås nya minimiskatte</w:t>
      </w:r>
      <w:r w:rsidR="00523569">
        <w:softHyphen/>
        <w:t xml:space="preserve">nivåer för de nya produkterna och minimiskattenivåerna för de produkter som omfattades tidigare höjs kraftigt för samtliga produkter. Samtliga minimiskattenivåer kopplas delvis till nationell köpkraft och kommer </w:t>
      </w:r>
      <w:r w:rsidR="00985590">
        <w:t>därmed</w:t>
      </w:r>
      <w:r w:rsidR="00523569">
        <w:t xml:space="preserve"> att variera mellan olika medlemsstater. Minimiskattenivåerna ska dessutom indexeras var tredje år.</w:t>
      </w:r>
    </w:p>
    <w:p w14:paraId="6B8C767E" w14:textId="5753598B" w:rsidR="007D542F" w:rsidRDefault="00523569" w:rsidP="00D76A6D">
      <w:pPr>
        <w:pStyle w:val="Brdtext"/>
      </w:pPr>
      <w:r>
        <w:t>Regeringen anser att</w:t>
      </w:r>
      <w:r w:rsidR="007D542F">
        <w:t xml:space="preserve"> </w:t>
      </w:r>
      <w:r w:rsidR="00D76A6D">
        <w:t>det generellt är positivt att reglerna om beskattning av tobaks- och nikotinprodukter harmoniseras men det är oacceptabelt</w:t>
      </w:r>
      <w:r w:rsidR="009D6E4B">
        <w:t xml:space="preserve"> med ett krav på EU-nivå om</w:t>
      </w:r>
      <w:r w:rsidR="00D76A6D">
        <w:t xml:space="preserve"> att nikotinpåsar beskattas på samma nivå som viss röktobak. De länder som vill beskatta produkter utifrån deras relativa farlighet måste kunna göra det även i fortsättningen.</w:t>
      </w:r>
      <w:r w:rsidR="007D542F">
        <w:t xml:space="preserve"> </w:t>
      </w:r>
    </w:p>
    <w:sdt>
      <w:sdtPr>
        <w:id w:val="181785833"/>
        <w:lock w:val="contentLocked"/>
        <w:placeholder>
          <w:docPart w:val="CD222CADD97E469AAD0E69539528C3B8"/>
        </w:placeholder>
        <w:group/>
      </w:sdtPr>
      <w:sdtEndPr/>
      <w:sdtContent>
        <w:p w14:paraId="06AA9E90" w14:textId="77777777" w:rsidR="007D542F" w:rsidRDefault="007D542F" w:rsidP="00B84500">
          <w:pPr>
            <w:pStyle w:val="Rubrik1"/>
            <w:spacing w:before="720"/>
          </w:pPr>
          <w:r>
            <w:t>Förslaget</w:t>
          </w:r>
        </w:p>
        <w:bookmarkEnd w:id="2" w:displacedByCustomXml="next"/>
      </w:sdtContent>
    </w:sdt>
    <w:bookmarkStart w:id="3" w:name="_Toc93996730"/>
    <w:p w14:paraId="5A91A53F" w14:textId="29242301" w:rsidR="007D542F" w:rsidRDefault="009558B1" w:rsidP="007D542F">
      <w:pPr>
        <w:pStyle w:val="Rubrik2"/>
      </w:pPr>
      <w:sdt>
        <w:sdtPr>
          <w:id w:val="400485695"/>
          <w:lock w:val="contentLocked"/>
          <w:placeholder>
            <w:docPart w:val="CD222CADD97E469AAD0E69539528C3B8"/>
          </w:placeholder>
          <w:group/>
        </w:sdtPr>
        <w:sdtEndPr/>
        <w:sdtContent>
          <w:r w:rsidR="007D542F">
            <w:t>Ärendets bakgrund</w:t>
          </w:r>
          <w:bookmarkEnd w:id="3"/>
        </w:sdtContent>
      </w:sdt>
    </w:p>
    <w:p w14:paraId="687E49C7" w14:textId="3EC7CAFE" w:rsidR="006658FE" w:rsidRDefault="009C767B" w:rsidP="006658FE">
      <w:pPr>
        <w:pStyle w:val="Brdtext"/>
      </w:pPr>
      <w:r>
        <w:t xml:space="preserve">Den 10 februari 2020 publicerade </w:t>
      </w:r>
      <w:r w:rsidR="00B113AF">
        <w:t>E</w:t>
      </w:r>
      <w:r>
        <w:t xml:space="preserve">uropeiska kommissionen </w:t>
      </w:r>
      <w:r w:rsidR="00897AB7">
        <w:t>(kommissionen)</w:t>
      </w:r>
      <w:r>
        <w:t xml:space="preserve"> en rapport om utvärdering av tobaks</w:t>
      </w:r>
      <w:r w:rsidRPr="00D86AD2">
        <w:t xml:space="preserve">skattedirektivet </w:t>
      </w:r>
      <w:r>
        <w:t xml:space="preserve">(2011/64/EU). I rapporten konstaterades att direktivet fungerade väl på flera områden men att det inte var anpassat till utvecklingen av nya produkter på marknaden. </w:t>
      </w:r>
      <w:r w:rsidR="000737D5">
        <w:t>Vidare angavs att direktivet inte längre påverkar skattenivåerna uppåt trots att beskattning anses vara det mest effektiva sättet att minska tobakskonsumtionen samt att p</w:t>
      </w:r>
      <w:r>
        <w:t>riserna på cigaretter skiljer sig mycket inom EU.</w:t>
      </w:r>
      <w:r w:rsidR="000737D5">
        <w:t xml:space="preserve"> Den 2 juni 2020 </w:t>
      </w:r>
      <w:r w:rsidR="00C57B37">
        <w:t>antog Europeiska unionens råd slutsatser</w:t>
      </w:r>
      <w:r w:rsidR="006658FE">
        <w:t xml:space="preserve"> i vilka rådet uppmanade kommissionen att fortsätta sitt arbete för att förbättra det övergripande funktionssättet för regler om punktskatter på tobaksvaror och begärde att kommissionen, på grundval av uppdaterad information och efter att ha genomfört relevanta tekniska analyser, offentliga samråd och konsekvensbedömningar, lägger fram ett lagstiftningsförslag för rådet.</w:t>
      </w:r>
      <w:r w:rsidR="001D783E">
        <w:t xml:space="preserve"> </w:t>
      </w:r>
      <w:r w:rsidR="006658FE">
        <w:t xml:space="preserve">Den 16 juli 2025 presenterade kommissionen </w:t>
      </w:r>
      <w:r w:rsidR="001D783E">
        <w:t>sitt förslag till ett nytt, omarbetat tobaksskattedirektiv.</w:t>
      </w:r>
    </w:p>
    <w:p w14:paraId="295EDDE8" w14:textId="31383DBD" w:rsidR="001D783E" w:rsidRDefault="001D783E" w:rsidP="006658FE">
      <w:pPr>
        <w:pStyle w:val="Brdtext"/>
      </w:pPr>
      <w:r w:rsidRPr="001D783E">
        <w:t xml:space="preserve">I samband med att kommissionen presenterade förslaget om </w:t>
      </w:r>
      <w:r>
        <w:t>ett nytt tobaksskattedirektiv</w:t>
      </w:r>
      <w:r w:rsidRPr="001D783E">
        <w:t xml:space="preserve"> presenterades även ett förslag om ny</w:t>
      </w:r>
      <w:r>
        <w:t>a egna medel, som bl.a. innehöll ett nytt eget medel kopplat till tobaksskatt</w:t>
      </w:r>
      <w:r w:rsidRPr="001D783E">
        <w:t>. Det förslaget omfattas inte av denna faktapromemoria, utan kommer att behandlas i en separat faktapromemoria.</w:t>
      </w:r>
    </w:p>
    <w:p w14:paraId="7FDEFAF0" w14:textId="069CB631" w:rsidR="007D542F" w:rsidRDefault="009558B1" w:rsidP="007D542F">
      <w:pPr>
        <w:pStyle w:val="Rubrik2"/>
      </w:pPr>
      <w:sdt>
        <w:sdtPr>
          <w:id w:val="-1352952988"/>
          <w:lock w:val="contentLocked"/>
          <w:placeholder>
            <w:docPart w:val="CD222CADD97E469AAD0E69539528C3B8"/>
          </w:placeholder>
          <w:group/>
        </w:sdtPr>
        <w:sdtEndPr/>
        <w:sdtContent>
          <w:r w:rsidR="007D542F">
            <w:t>Förslagets innehåll</w:t>
          </w:r>
        </w:sdtContent>
      </w:sdt>
    </w:p>
    <w:p w14:paraId="274D53E6" w14:textId="3FAE0470" w:rsidR="00D86AD2" w:rsidRDefault="00D86AD2" w:rsidP="00D86AD2">
      <w:pPr>
        <w:pStyle w:val="Brdtext"/>
      </w:pPr>
      <w:r w:rsidRPr="00D86AD2">
        <w:t xml:space="preserve">Kommissionens förslag innebär att det nuvarande </w:t>
      </w:r>
      <w:r>
        <w:t>tobaks</w:t>
      </w:r>
      <w:r w:rsidRPr="00D86AD2">
        <w:t xml:space="preserve">skattedirektivet </w:t>
      </w:r>
      <w:r w:rsidR="005C300D">
        <w:t xml:space="preserve">(2011/64/EU) </w:t>
      </w:r>
      <w:r w:rsidRPr="00D86AD2">
        <w:t>ersätts</w:t>
      </w:r>
      <w:r>
        <w:t xml:space="preserve"> </w:t>
      </w:r>
      <w:r w:rsidRPr="00D86AD2">
        <w:t>med ett nytt direktiv</w:t>
      </w:r>
      <w:r w:rsidR="00FB6C81">
        <w:t xml:space="preserve">, som är en omarbetning av det tidigare direktivet med vissa ändringar. Ändringarna kan delas in i tre huvudsakliga kategorier – </w:t>
      </w:r>
      <w:r w:rsidR="001925CA">
        <w:t xml:space="preserve">nya definitioner, </w:t>
      </w:r>
      <w:r w:rsidR="00FB6C81">
        <w:t>utvidgning till nya produkter och ändringar av minimiskatte</w:t>
      </w:r>
      <w:r w:rsidR="00FB6C81">
        <w:softHyphen/>
        <w:t>nivåerna. Utöver dessa föreslås vissa mindre</w:t>
      </w:r>
      <w:r w:rsidR="004F2127">
        <w:t>, tekniska</w:t>
      </w:r>
      <w:r w:rsidR="00FB6C81">
        <w:t xml:space="preserve"> ändringar.</w:t>
      </w:r>
      <w:r w:rsidR="009E0C3E">
        <w:t xml:space="preserve"> </w:t>
      </w:r>
      <w:r w:rsidR="00D02B1B">
        <w:t>Ändringarna föreslås börja tillämpas från och med den 1 januari 2028.</w:t>
      </w:r>
    </w:p>
    <w:p w14:paraId="31B72EC0" w14:textId="7ED3A211" w:rsidR="001925CA" w:rsidRDefault="001925CA" w:rsidP="001925CA">
      <w:pPr>
        <w:pStyle w:val="Rubrik3"/>
      </w:pPr>
      <w:r>
        <w:lastRenderedPageBreak/>
        <w:t>Nya definitioner</w:t>
      </w:r>
    </w:p>
    <w:p w14:paraId="690AC10A" w14:textId="6A7BF324" w:rsidR="001925CA" w:rsidRPr="001925CA" w:rsidRDefault="001925CA" w:rsidP="001925CA">
      <w:pPr>
        <w:pStyle w:val="Brdtext"/>
      </w:pPr>
      <w:r>
        <w:t>Det nuvarande tobaksskattedirektivet omfattar cigaretter, cigarrer och cigariller samt röktobak. Röktobak är vidare uppdelat i de två underkategorierna ”finskuren röktobak för rullning av cigaretter” och ”annan röktobak”. I det nya direktivet föreslås att cigarrer och cigariller ska delas upp i två separata kategorier snarare än en gemensam kategori. Cigariller definieras som cigarrer som väger maximalt tre gram styck. Vidare föreslås att det införs en separat definition av vattenpipstobak, vilket i dagens direktiv ingår i röktobak. Med vattenpipstobak avses tobak som kan användas i en vattenpipa för att producera</w:t>
      </w:r>
      <w:r w:rsidR="003631FA">
        <w:t xml:space="preserve"> gas som passerar genom en vätska innan den andas in av användaren. Även produkter som helt eller delvis innehåller andra ämnen än tobak men i övrigt uppfyller definitionen anses vara vattenpipstobak. Det föreslås även en separat definition av upphettad tobak. Upphettade tobaksvaror anses i dag vara cigaretter eller röktobak, beroende på hur de är utformade. Med upphettad tobak avses tobak som hettas upp eller annars aktiveras av en kemisk reaktion eller på annat sätt för att skapa en gas som innehåller nikotin eller andra kemikalier som är avsedd att inandas av användare på annat sätt </w:t>
      </w:r>
      <w:r w:rsidR="0021759E">
        <w:t>ä</w:t>
      </w:r>
      <w:r w:rsidR="003631FA">
        <w:t>n genom en vattenpipa.</w:t>
      </w:r>
    </w:p>
    <w:p w14:paraId="284DB96F" w14:textId="727901F7" w:rsidR="007D542F" w:rsidRDefault="00D86AD2" w:rsidP="00D86AD2">
      <w:pPr>
        <w:pStyle w:val="Rubrik3"/>
      </w:pPr>
      <w:r>
        <w:t>Utvidgning till nya produkter</w:t>
      </w:r>
    </w:p>
    <w:p w14:paraId="6F8E4328" w14:textId="4F318F12" w:rsidR="00D86AD2" w:rsidRDefault="005C300D" w:rsidP="00D86AD2">
      <w:pPr>
        <w:pStyle w:val="Brdtext"/>
      </w:pPr>
      <w:r>
        <w:t>Det nya direktivet föreslås omfatta även</w:t>
      </w:r>
      <w:r w:rsidR="00194899">
        <w:t xml:space="preserve"> övrig tillverkad tobak och </w:t>
      </w:r>
      <w:r w:rsidR="00F53219">
        <w:t xml:space="preserve">råtobak. </w:t>
      </w:r>
      <w:r w:rsidR="00194899">
        <w:t>Övrig tillverkad tobak definieras som produkter som innehåller tobak, vilka har förberetts för och är avsedda för mänsklig konsumtion, förutom cigaretter, cigarrer, cigariller, röktobak, vattenpipstobak eller</w:t>
      </w:r>
      <w:r w:rsidR="00097041">
        <w:t xml:space="preserve"> </w:t>
      </w:r>
      <w:r w:rsidR="00194899">
        <w:t xml:space="preserve">upphettad tobak. </w:t>
      </w:r>
      <w:r w:rsidR="00CA1465">
        <w:t>Råtobak definieras som</w:t>
      </w:r>
      <w:r w:rsidR="00307C0F">
        <w:t xml:space="preserve"> skördad tobak som har blivit </w:t>
      </w:r>
      <w:r w:rsidR="00194899">
        <w:t>behandlad</w:t>
      </w:r>
      <w:r w:rsidR="00307C0F">
        <w:t xml:space="preserve"> eller torkad och inte täcks av någon av de olika definitionerna för tillverkad tobak.</w:t>
      </w:r>
      <w:r w:rsidR="009E0C3E">
        <w:t xml:space="preserve"> Tobakssnus är dock uttryckligen undantaget från direktivet och omfattas därför inte av någon kategori. </w:t>
      </w:r>
      <w:r w:rsidR="00194899">
        <w:t xml:space="preserve">Direktivet föreslås även </w:t>
      </w:r>
      <w:r w:rsidR="00097041">
        <w:t xml:space="preserve">utvidgas till att </w:t>
      </w:r>
      <w:r w:rsidR="00194899">
        <w:t xml:space="preserve">omfatta </w:t>
      </w:r>
      <w:r w:rsidR="00C010E3">
        <w:t>”tobaksrelaterade produkter”, som i direktivet består av vätskor för e-cigaretter, nikotinpåsar och andra nikotinprodukter. V</w:t>
      </w:r>
      <w:r w:rsidR="00307C0F">
        <w:t xml:space="preserve">ätskor för e-cigaretter </w:t>
      </w:r>
      <w:r w:rsidR="00C010E3">
        <w:t>om</w:t>
      </w:r>
      <w:r w:rsidR="00307C0F">
        <w:t>fattar dels vätskor som innehåller nikotin och som kan användas i elektroniska cigaretter eller liknande apparater, dels vätskor som inte innehåller nikotin men som är avsedda att användas i elektroniska cigaretter eller liknande apparater.</w:t>
      </w:r>
      <w:r w:rsidR="00C010E3">
        <w:t xml:space="preserve"> Nikotinpåsar definieras som produkter av växtfibrer eller liknande som innehåller nikotin men inte tobak och som är avsedda för användning i munnen och förpackas i portionspåsar eller liknande. Med andra nikotinprodukter avses produkter för </w:t>
      </w:r>
      <w:r w:rsidR="00C010E3">
        <w:lastRenderedPageBreak/>
        <w:t>mänsklig konsumtion som innehåller nikotin men inte tobak</w:t>
      </w:r>
      <w:r w:rsidR="002B1683">
        <w:t xml:space="preserve"> och som kan användas för intag av nikotin, förutom nikotinpåsar och vätskor till e-cigaretter.</w:t>
      </w:r>
    </w:p>
    <w:p w14:paraId="13C18004" w14:textId="4465C604" w:rsidR="002B1683" w:rsidRDefault="002B1683" w:rsidP="002B1683">
      <w:pPr>
        <w:pStyle w:val="Rubrik3"/>
      </w:pPr>
      <w:r>
        <w:t>Ändringar av minimiskattenivåerna</w:t>
      </w:r>
    </w:p>
    <w:p w14:paraId="2428305A" w14:textId="607F0153" w:rsidR="00F06EF5" w:rsidRDefault="003A53A8" w:rsidP="002B1683">
      <w:pPr>
        <w:pStyle w:val="Brdtext"/>
      </w:pPr>
      <w:r>
        <w:t xml:space="preserve">I det nuvarande tobaksskattedirektivet finns minimiskattenivåer för cigaretter, cigarrer och cigariller, finskuren röktobak för rullning av cigaretter samt annan röktobak. I det nya direktivet föreslås flera ändringar av reglerna för minimiskattenivåer. De befintliga nivåerna höjs kraftigt. De nya produkter och kategorier som föreslås omfattas (se ovan) får egna nivåer. </w:t>
      </w:r>
      <w:r w:rsidR="00B9582F">
        <w:t xml:space="preserve">Nivåerna föreslås dessutom till viss del anpassas efter </w:t>
      </w:r>
      <w:r w:rsidR="00B9582F" w:rsidRPr="00A742EA">
        <w:t>köpkraften</w:t>
      </w:r>
      <w:r w:rsidR="00B9582F">
        <w:t xml:space="preserve"> i </w:t>
      </w:r>
      <w:r w:rsidR="009C35A2">
        <w:t>respektive</w:t>
      </w:r>
      <w:r w:rsidR="00B9582F">
        <w:t xml:space="preserve"> medlemsstat. I direktivet anges en s.k. unionsnivå. Minimiskattenivån för en viss medlemsstat är en tredjedel av unionsnivån multiplicerat med en hundradel av medlemsstatens prisnivåindex publicerat av Eurostat plus två tredjedelar av unionsnivån. </w:t>
      </w:r>
      <w:r w:rsidR="006C5C9F">
        <w:t>P</w:t>
      </w:r>
      <w:r w:rsidR="001E5D00" w:rsidRPr="001E5D00">
        <w:t xml:space="preserve">risnivåindex </w:t>
      </w:r>
      <w:r w:rsidR="006C5C9F">
        <w:t xml:space="preserve">mäter prisskillnaden på jämförbara varor och tjänster mellan medlemsländerna och ger </w:t>
      </w:r>
      <w:r w:rsidR="001E5D00" w:rsidRPr="001E5D00">
        <w:t xml:space="preserve">en jämförelse av levnadskostnader. </w:t>
      </w:r>
      <w:r w:rsidR="00B9582F">
        <w:t xml:space="preserve">Annorlunda uttryckt justeras en tredjedel av minimiskattenivå utifrån medlemsstatens </w:t>
      </w:r>
      <w:r w:rsidR="00B9582F" w:rsidRPr="00B9582F">
        <w:t>köpkraft</w:t>
      </w:r>
      <w:r w:rsidR="00B9582F">
        <w:t xml:space="preserve"> i förhållande till andra medlemsstater. Länder med hög köpkraft (som Sverige) kommer alltså att ha högre minimiskattenivåer än länder med låg köpkraft.</w:t>
      </w:r>
      <w:r w:rsidR="00F06EF5">
        <w:t xml:space="preserve"> Unionsnivåerna för olika produkter framgår av tabellen nedan. Notera dock att nivåerna som uttrycks i euro delvis kommer att justeras utifrån Sveriges prisnivåindex. Procentsatserna justeras inte.</w:t>
      </w:r>
    </w:p>
    <w:p w14:paraId="69E7F556" w14:textId="444086B1" w:rsidR="002C5B31" w:rsidRDefault="002C5B31" w:rsidP="00A742EA">
      <w:pPr>
        <w:pStyle w:val="Rubrik5utannumrering"/>
      </w:pPr>
      <w:r>
        <w:t xml:space="preserve">Tabell 1. </w:t>
      </w:r>
      <w:r w:rsidR="005E7901">
        <w:t>Unions</w:t>
      </w:r>
      <w:r>
        <w:t>nivåer</w:t>
      </w:r>
      <w:r w:rsidR="005E7901">
        <w:t xml:space="preserve"> för minimiskatt</w:t>
      </w:r>
      <w:r>
        <w:t xml:space="preserve"> i det nya tobaksskattedirektivet</w:t>
      </w:r>
    </w:p>
    <w:tbl>
      <w:tblPr>
        <w:tblStyle w:val="Tabellrutnt"/>
        <w:tblW w:w="0" w:type="auto"/>
        <w:tblLook w:val="04A0" w:firstRow="1" w:lastRow="0" w:firstColumn="1" w:lastColumn="0" w:noHBand="0" w:noVBand="1"/>
      </w:tblPr>
      <w:tblGrid>
        <w:gridCol w:w="1980"/>
        <w:gridCol w:w="4814"/>
      </w:tblGrid>
      <w:tr w:rsidR="00F06EF5" w14:paraId="37B27990" w14:textId="77777777" w:rsidTr="00F06EF5">
        <w:tc>
          <w:tcPr>
            <w:tcW w:w="1980" w:type="dxa"/>
            <w:shd w:val="clear" w:color="auto" w:fill="D9D9D9" w:themeFill="background1" w:themeFillShade="D9"/>
          </w:tcPr>
          <w:p w14:paraId="2B13DD01" w14:textId="55C88D41" w:rsidR="00F06EF5" w:rsidRDefault="00F06EF5" w:rsidP="002B1683">
            <w:pPr>
              <w:pStyle w:val="Brdtext"/>
            </w:pPr>
            <w:r>
              <w:t>Produkt</w:t>
            </w:r>
          </w:p>
        </w:tc>
        <w:tc>
          <w:tcPr>
            <w:tcW w:w="4814" w:type="dxa"/>
            <w:shd w:val="clear" w:color="auto" w:fill="D9D9D9" w:themeFill="background1" w:themeFillShade="D9"/>
          </w:tcPr>
          <w:p w14:paraId="341228C2" w14:textId="719D0573" w:rsidR="00F06EF5" w:rsidRDefault="00F06EF5" w:rsidP="002B1683">
            <w:pPr>
              <w:pStyle w:val="Brdtext"/>
            </w:pPr>
            <w:r>
              <w:t>Unionsnivå</w:t>
            </w:r>
          </w:p>
        </w:tc>
      </w:tr>
      <w:tr w:rsidR="00F06EF5" w14:paraId="6929B760" w14:textId="77777777" w:rsidTr="00F06EF5">
        <w:tc>
          <w:tcPr>
            <w:tcW w:w="1980" w:type="dxa"/>
          </w:tcPr>
          <w:p w14:paraId="54EE500B" w14:textId="0E5348AA" w:rsidR="00F06EF5" w:rsidRDefault="00F06EF5" w:rsidP="002B1683">
            <w:pPr>
              <w:pStyle w:val="Brdtext"/>
            </w:pPr>
            <w:r>
              <w:t>Cigaretter</w:t>
            </w:r>
          </w:p>
        </w:tc>
        <w:tc>
          <w:tcPr>
            <w:tcW w:w="4814" w:type="dxa"/>
          </w:tcPr>
          <w:p w14:paraId="5581A1D1" w14:textId="35DB7BC8" w:rsidR="00F06EF5" w:rsidRDefault="00F06EF5" w:rsidP="002B1683">
            <w:pPr>
              <w:pStyle w:val="Brdtext"/>
            </w:pPr>
            <w:r>
              <w:t xml:space="preserve">215 euro per 1000 cigaretter. Punktskatten måste </w:t>
            </w:r>
            <w:r w:rsidRPr="00F06EF5">
              <w:rPr>
                <w:i/>
                <w:iCs/>
              </w:rPr>
              <w:t>dessutom</w:t>
            </w:r>
            <w:r>
              <w:t xml:space="preserve"> utgöra min</w:t>
            </w:r>
            <w:r w:rsidR="003B0D05">
              <w:t>st</w:t>
            </w:r>
            <w:r>
              <w:t xml:space="preserve"> 63 % av det genomsnittliga försäljningspriset, såvida den inte uppgår till </w:t>
            </w:r>
            <w:r w:rsidR="00D02B1B">
              <w:t xml:space="preserve">minst </w:t>
            </w:r>
            <w:r>
              <w:t>274 euro per 1000 cigaretter</w:t>
            </w:r>
          </w:p>
        </w:tc>
      </w:tr>
      <w:tr w:rsidR="00F06EF5" w14:paraId="3C83BEF8" w14:textId="77777777" w:rsidTr="00F06EF5">
        <w:tc>
          <w:tcPr>
            <w:tcW w:w="1980" w:type="dxa"/>
          </w:tcPr>
          <w:p w14:paraId="006CBFA9" w14:textId="32F4BA15" w:rsidR="00F06EF5" w:rsidRDefault="00F06EF5" w:rsidP="002B1683">
            <w:pPr>
              <w:pStyle w:val="Brdtext"/>
            </w:pPr>
            <w:r>
              <w:t>Cigarrer</w:t>
            </w:r>
          </w:p>
        </w:tc>
        <w:tc>
          <w:tcPr>
            <w:tcW w:w="4814" w:type="dxa"/>
          </w:tcPr>
          <w:p w14:paraId="67016B71" w14:textId="71AFB41F" w:rsidR="00F06EF5" w:rsidRDefault="003B0D05" w:rsidP="002B1683">
            <w:pPr>
              <w:pStyle w:val="Brdtext"/>
            </w:pPr>
            <w:r>
              <w:t xml:space="preserve">40 % av försäljningspriset </w:t>
            </w:r>
            <w:r w:rsidRPr="003B0D05">
              <w:rPr>
                <w:i/>
                <w:iCs/>
              </w:rPr>
              <w:t>eller</w:t>
            </w:r>
            <w:r>
              <w:t xml:space="preserve"> 143 euro per 1000 cigarrer eller per kilogram</w:t>
            </w:r>
          </w:p>
        </w:tc>
      </w:tr>
      <w:tr w:rsidR="00F06EF5" w14:paraId="50BB6AC7" w14:textId="77777777" w:rsidTr="00F06EF5">
        <w:tc>
          <w:tcPr>
            <w:tcW w:w="1980" w:type="dxa"/>
          </w:tcPr>
          <w:p w14:paraId="25420B22" w14:textId="48F3BC39" w:rsidR="00F06EF5" w:rsidRDefault="00F06EF5" w:rsidP="002B1683">
            <w:pPr>
              <w:pStyle w:val="Brdtext"/>
            </w:pPr>
            <w:r>
              <w:t>Cigariller</w:t>
            </w:r>
          </w:p>
        </w:tc>
        <w:tc>
          <w:tcPr>
            <w:tcW w:w="4814" w:type="dxa"/>
          </w:tcPr>
          <w:p w14:paraId="71B1E56D" w14:textId="14C9180F" w:rsidR="00F06EF5" w:rsidRDefault="003B0D05" w:rsidP="002B1683">
            <w:pPr>
              <w:pStyle w:val="Brdtext"/>
            </w:pPr>
            <w:r>
              <w:t xml:space="preserve">40 % av försäljningspriset </w:t>
            </w:r>
            <w:r w:rsidRPr="003B0D05">
              <w:rPr>
                <w:i/>
                <w:iCs/>
              </w:rPr>
              <w:t>eller</w:t>
            </w:r>
            <w:r>
              <w:t xml:space="preserve"> 143 euro per 1000 cigarrer eller per kilogram</w:t>
            </w:r>
          </w:p>
        </w:tc>
      </w:tr>
      <w:tr w:rsidR="00F06EF5" w14:paraId="3EE743A9" w14:textId="77777777" w:rsidTr="00F06EF5">
        <w:tc>
          <w:tcPr>
            <w:tcW w:w="1980" w:type="dxa"/>
          </w:tcPr>
          <w:p w14:paraId="40FC2896" w14:textId="36CCBEAD" w:rsidR="00F06EF5" w:rsidRDefault="003B0D05" w:rsidP="002B1683">
            <w:pPr>
              <w:pStyle w:val="Brdtext"/>
            </w:pPr>
            <w:r>
              <w:t>Finskuren röktobak för rullning av cigaretter</w:t>
            </w:r>
          </w:p>
        </w:tc>
        <w:tc>
          <w:tcPr>
            <w:tcW w:w="4814" w:type="dxa"/>
          </w:tcPr>
          <w:p w14:paraId="24ADE998" w14:textId="465DF53E" w:rsidR="00F06EF5" w:rsidRDefault="003B0D05" w:rsidP="002B1683">
            <w:pPr>
              <w:pStyle w:val="Brdtext"/>
            </w:pPr>
            <w:r>
              <w:t xml:space="preserve">62 % av det genomsnittliga försäljningspriset </w:t>
            </w:r>
            <w:r w:rsidRPr="003B0D05">
              <w:rPr>
                <w:i/>
                <w:iCs/>
              </w:rPr>
              <w:t>eller</w:t>
            </w:r>
            <w:r>
              <w:t xml:space="preserve"> 215 euro per kilogram</w:t>
            </w:r>
          </w:p>
        </w:tc>
      </w:tr>
      <w:tr w:rsidR="00F06EF5" w14:paraId="48404B68" w14:textId="77777777" w:rsidTr="00F06EF5">
        <w:tc>
          <w:tcPr>
            <w:tcW w:w="1980" w:type="dxa"/>
          </w:tcPr>
          <w:p w14:paraId="491B8342" w14:textId="5C1AF598" w:rsidR="00F06EF5" w:rsidRDefault="003B0D05" w:rsidP="002B1683">
            <w:pPr>
              <w:pStyle w:val="Brdtext"/>
            </w:pPr>
            <w:r>
              <w:t>Annan röktobak</w:t>
            </w:r>
          </w:p>
        </w:tc>
        <w:tc>
          <w:tcPr>
            <w:tcW w:w="4814" w:type="dxa"/>
          </w:tcPr>
          <w:p w14:paraId="3F876526" w14:textId="3F3990BE" w:rsidR="00F06EF5" w:rsidRDefault="003B0D05" w:rsidP="002B1683">
            <w:pPr>
              <w:pStyle w:val="Brdtext"/>
            </w:pPr>
            <w:r>
              <w:t xml:space="preserve">50 % av försäljningspriset </w:t>
            </w:r>
            <w:r w:rsidRPr="003B0D05">
              <w:rPr>
                <w:i/>
                <w:iCs/>
              </w:rPr>
              <w:t>eller</w:t>
            </w:r>
            <w:r>
              <w:t xml:space="preserve"> 143 euro per kilogram</w:t>
            </w:r>
          </w:p>
        </w:tc>
      </w:tr>
      <w:tr w:rsidR="00F06EF5" w14:paraId="30880AC5" w14:textId="77777777" w:rsidTr="00F06EF5">
        <w:tc>
          <w:tcPr>
            <w:tcW w:w="1980" w:type="dxa"/>
          </w:tcPr>
          <w:p w14:paraId="65999E22" w14:textId="2B6C7E8F" w:rsidR="00F06EF5" w:rsidRDefault="003B0D05" w:rsidP="002B1683">
            <w:pPr>
              <w:pStyle w:val="Brdtext"/>
            </w:pPr>
            <w:r>
              <w:t>Vattenpipstobak</w:t>
            </w:r>
          </w:p>
        </w:tc>
        <w:tc>
          <w:tcPr>
            <w:tcW w:w="4814" w:type="dxa"/>
          </w:tcPr>
          <w:p w14:paraId="515477E2" w14:textId="3C9663C7" w:rsidR="00F06EF5" w:rsidRDefault="003B0D05" w:rsidP="002B1683">
            <w:pPr>
              <w:pStyle w:val="Brdtext"/>
            </w:pPr>
            <w:r>
              <w:t xml:space="preserve">50 % av försäljningspriset </w:t>
            </w:r>
            <w:r w:rsidRPr="003B0D05">
              <w:rPr>
                <w:i/>
                <w:iCs/>
              </w:rPr>
              <w:t>eller</w:t>
            </w:r>
            <w:r>
              <w:t xml:space="preserve"> 107 euro per kilogram</w:t>
            </w:r>
          </w:p>
        </w:tc>
      </w:tr>
      <w:tr w:rsidR="00F06EF5" w14:paraId="200FE2DD" w14:textId="77777777" w:rsidTr="00F06EF5">
        <w:tc>
          <w:tcPr>
            <w:tcW w:w="1980" w:type="dxa"/>
          </w:tcPr>
          <w:p w14:paraId="6E11F018" w14:textId="2B6FAB2D" w:rsidR="00F06EF5" w:rsidRDefault="003B0D05" w:rsidP="002B1683">
            <w:pPr>
              <w:pStyle w:val="Brdtext"/>
            </w:pPr>
            <w:r>
              <w:lastRenderedPageBreak/>
              <w:t>Upphettad tobak</w:t>
            </w:r>
          </w:p>
        </w:tc>
        <w:tc>
          <w:tcPr>
            <w:tcW w:w="4814" w:type="dxa"/>
          </w:tcPr>
          <w:p w14:paraId="4134C254" w14:textId="04566A91" w:rsidR="00F06EF5" w:rsidRDefault="003B0D05" w:rsidP="002B1683">
            <w:pPr>
              <w:pStyle w:val="Brdtext"/>
            </w:pPr>
            <w:r>
              <w:t xml:space="preserve">55 % av försäljningspriset </w:t>
            </w:r>
            <w:r w:rsidRPr="003B0D05">
              <w:rPr>
                <w:i/>
                <w:iCs/>
              </w:rPr>
              <w:t>eller</w:t>
            </w:r>
            <w:r>
              <w:t xml:space="preserve"> 108 euro per 1000 varor </w:t>
            </w:r>
            <w:r w:rsidRPr="003B0D05">
              <w:rPr>
                <w:i/>
                <w:iCs/>
              </w:rPr>
              <w:t>eller</w:t>
            </w:r>
            <w:r>
              <w:t xml:space="preserve"> 155 euro per kilogram</w:t>
            </w:r>
          </w:p>
        </w:tc>
      </w:tr>
      <w:tr w:rsidR="00F06EF5" w14:paraId="6B4FA0D8" w14:textId="77777777" w:rsidTr="00F06EF5">
        <w:tc>
          <w:tcPr>
            <w:tcW w:w="1980" w:type="dxa"/>
          </w:tcPr>
          <w:p w14:paraId="76A732FC" w14:textId="5B31DB65" w:rsidR="00F06EF5" w:rsidRDefault="003B0D05" w:rsidP="002B1683">
            <w:pPr>
              <w:pStyle w:val="Brdtext"/>
            </w:pPr>
            <w:r>
              <w:t>Annan tillverkad tobak</w:t>
            </w:r>
          </w:p>
        </w:tc>
        <w:tc>
          <w:tcPr>
            <w:tcW w:w="4814" w:type="dxa"/>
          </w:tcPr>
          <w:p w14:paraId="075BE43D" w14:textId="668F1A2F" w:rsidR="00F06EF5" w:rsidRDefault="003B0D05" w:rsidP="002B1683">
            <w:pPr>
              <w:pStyle w:val="Brdtext"/>
            </w:pPr>
            <w:r>
              <w:t xml:space="preserve">50 % av försäljningspriset </w:t>
            </w:r>
            <w:r w:rsidRPr="003B0D05">
              <w:rPr>
                <w:i/>
                <w:iCs/>
              </w:rPr>
              <w:t>eller</w:t>
            </w:r>
            <w:r>
              <w:t xml:space="preserve"> 143 euro per kilogram</w:t>
            </w:r>
          </w:p>
        </w:tc>
      </w:tr>
      <w:tr w:rsidR="00C205E7" w14:paraId="19117CFE" w14:textId="77777777" w:rsidTr="00F06EF5">
        <w:tc>
          <w:tcPr>
            <w:tcW w:w="1980" w:type="dxa"/>
          </w:tcPr>
          <w:p w14:paraId="3C5FDC40" w14:textId="2B294AE7" w:rsidR="00C205E7" w:rsidRDefault="00C205E7" w:rsidP="002B1683">
            <w:pPr>
              <w:pStyle w:val="Brdtext"/>
            </w:pPr>
            <w:r>
              <w:t>Råtobak</w:t>
            </w:r>
          </w:p>
        </w:tc>
        <w:tc>
          <w:tcPr>
            <w:tcW w:w="4814" w:type="dxa"/>
          </w:tcPr>
          <w:p w14:paraId="44916661" w14:textId="161B4137" w:rsidR="00C205E7" w:rsidRDefault="00C205E7" w:rsidP="002B1683">
            <w:pPr>
              <w:pStyle w:val="Brdtext"/>
            </w:pPr>
            <w:r>
              <w:t>0 euro per kilogram</w:t>
            </w:r>
          </w:p>
        </w:tc>
      </w:tr>
      <w:tr w:rsidR="00F06EF5" w14:paraId="6D449053" w14:textId="77777777" w:rsidTr="00F06EF5">
        <w:tc>
          <w:tcPr>
            <w:tcW w:w="1980" w:type="dxa"/>
          </w:tcPr>
          <w:p w14:paraId="68DA7082" w14:textId="2CE0DD0B" w:rsidR="00F06EF5" w:rsidRDefault="003B0D05" w:rsidP="002B1683">
            <w:pPr>
              <w:pStyle w:val="Brdtext"/>
            </w:pPr>
            <w:r>
              <w:t xml:space="preserve">Vätskor till e-cigaretter </w:t>
            </w:r>
            <w:r w:rsidR="00A04639">
              <w:t>(</w:t>
            </w:r>
            <w:r>
              <w:t>mellan 0 och 15 milligram nikotin per milliliter vätska</w:t>
            </w:r>
            <w:r w:rsidR="00A04639">
              <w:t>)</w:t>
            </w:r>
          </w:p>
        </w:tc>
        <w:tc>
          <w:tcPr>
            <w:tcW w:w="4814" w:type="dxa"/>
          </w:tcPr>
          <w:p w14:paraId="1F1B16C0" w14:textId="79E77533" w:rsidR="00F06EF5" w:rsidRDefault="00A04639" w:rsidP="002B1683">
            <w:pPr>
              <w:pStyle w:val="Brdtext"/>
            </w:pPr>
            <w:r>
              <w:t>2</w:t>
            </w:r>
            <w:r w:rsidR="003B0D05">
              <w:t xml:space="preserve">0 % av försäljningspriset </w:t>
            </w:r>
            <w:r w:rsidR="003B0D05" w:rsidRPr="003B0D05">
              <w:rPr>
                <w:i/>
                <w:iCs/>
              </w:rPr>
              <w:t>eller</w:t>
            </w:r>
            <w:r w:rsidR="003B0D05">
              <w:t xml:space="preserve"> </w:t>
            </w:r>
            <w:r>
              <w:t>0,12</w:t>
            </w:r>
            <w:r w:rsidR="003B0D05">
              <w:t xml:space="preserve"> euro per </w:t>
            </w:r>
            <w:r>
              <w:t>milliliter</w:t>
            </w:r>
          </w:p>
        </w:tc>
      </w:tr>
      <w:tr w:rsidR="00F06EF5" w14:paraId="4356B39B" w14:textId="77777777" w:rsidTr="00F06EF5">
        <w:tc>
          <w:tcPr>
            <w:tcW w:w="1980" w:type="dxa"/>
          </w:tcPr>
          <w:p w14:paraId="7A61B26A" w14:textId="1CCCE102" w:rsidR="00F06EF5" w:rsidRDefault="00A04639" w:rsidP="002B1683">
            <w:pPr>
              <w:pStyle w:val="Brdtext"/>
            </w:pPr>
            <w:r>
              <w:t>Vätskor till e-cigaretter (över 15 milligram nikotin per milliliter vätska)</w:t>
            </w:r>
          </w:p>
        </w:tc>
        <w:tc>
          <w:tcPr>
            <w:tcW w:w="4814" w:type="dxa"/>
          </w:tcPr>
          <w:p w14:paraId="11068CDD" w14:textId="3EF0BBCA" w:rsidR="00F06EF5" w:rsidRDefault="00A04639" w:rsidP="002B1683">
            <w:pPr>
              <w:pStyle w:val="Brdtext"/>
            </w:pPr>
            <w:r>
              <w:t xml:space="preserve">40 % av försäljningspriset </w:t>
            </w:r>
            <w:r w:rsidRPr="003B0D05">
              <w:rPr>
                <w:i/>
                <w:iCs/>
              </w:rPr>
              <w:t>eller</w:t>
            </w:r>
            <w:r>
              <w:t xml:space="preserve"> 0,36 euro per milliliter</w:t>
            </w:r>
          </w:p>
        </w:tc>
      </w:tr>
      <w:tr w:rsidR="00F06EF5" w14:paraId="3B98684D" w14:textId="77777777" w:rsidTr="00F06EF5">
        <w:tc>
          <w:tcPr>
            <w:tcW w:w="1980" w:type="dxa"/>
          </w:tcPr>
          <w:p w14:paraId="7035196C" w14:textId="68B877AD" w:rsidR="00F06EF5" w:rsidRDefault="00C205E7" w:rsidP="002B1683">
            <w:pPr>
              <w:pStyle w:val="Brdtext"/>
            </w:pPr>
            <w:r>
              <w:t>Nikotinpåsar</w:t>
            </w:r>
          </w:p>
        </w:tc>
        <w:tc>
          <w:tcPr>
            <w:tcW w:w="4814" w:type="dxa"/>
          </w:tcPr>
          <w:p w14:paraId="401D3574" w14:textId="07D4183E" w:rsidR="00F06EF5" w:rsidRDefault="00C205E7" w:rsidP="002B1683">
            <w:pPr>
              <w:pStyle w:val="Brdtext"/>
            </w:pPr>
            <w:r>
              <w:t xml:space="preserve">50 % av försäljningspriset </w:t>
            </w:r>
            <w:r w:rsidRPr="003B0D05">
              <w:rPr>
                <w:i/>
                <w:iCs/>
              </w:rPr>
              <w:t>eller</w:t>
            </w:r>
            <w:r>
              <w:t xml:space="preserve"> 143 euro per kilogram</w:t>
            </w:r>
          </w:p>
        </w:tc>
      </w:tr>
      <w:tr w:rsidR="00A04639" w14:paraId="29D9D63F" w14:textId="77777777" w:rsidTr="00F06EF5">
        <w:tc>
          <w:tcPr>
            <w:tcW w:w="1980" w:type="dxa"/>
          </w:tcPr>
          <w:p w14:paraId="0649A88E" w14:textId="5970D288" w:rsidR="00A04639" w:rsidRDefault="00C205E7" w:rsidP="002B1683">
            <w:pPr>
              <w:pStyle w:val="Brdtext"/>
            </w:pPr>
            <w:r>
              <w:t>Andra nikotinprodukter</w:t>
            </w:r>
          </w:p>
        </w:tc>
        <w:tc>
          <w:tcPr>
            <w:tcW w:w="4814" w:type="dxa"/>
          </w:tcPr>
          <w:p w14:paraId="52D3FE91" w14:textId="52340C68" w:rsidR="00A04639" w:rsidRDefault="00C205E7" w:rsidP="002B1683">
            <w:pPr>
              <w:pStyle w:val="Brdtext"/>
            </w:pPr>
            <w:r>
              <w:t>50 % av försäljningspriset</w:t>
            </w:r>
          </w:p>
        </w:tc>
      </w:tr>
    </w:tbl>
    <w:p w14:paraId="184AA8D5" w14:textId="16900DE5" w:rsidR="00C205E7" w:rsidRDefault="00F06EF5" w:rsidP="002B1683">
      <w:pPr>
        <w:pStyle w:val="Brdtext"/>
      </w:pPr>
      <w:r>
        <w:t xml:space="preserve"> </w:t>
      </w:r>
    </w:p>
    <w:p w14:paraId="00B7D924" w14:textId="78B9B5CB" w:rsidR="00EA4A98" w:rsidRPr="00EA4A98" w:rsidRDefault="00C205E7" w:rsidP="00EA4A98">
      <w:pPr>
        <w:pStyle w:val="Brdtext"/>
      </w:pPr>
      <w:r>
        <w:t>För samtliga produkter utom cigaretter</w:t>
      </w:r>
      <w:r w:rsidR="00D02B1B">
        <w:t>, vätskor till e-cigaretter</w:t>
      </w:r>
      <w:r>
        <w:t xml:space="preserve"> och råtobak finns övergångsperioder som gör att medlemsstater inledningsvis kan ha lägre skatter än miniminivåerna. </w:t>
      </w:r>
      <w:r w:rsidR="004D25F8">
        <w:t>Nivåerna kommer dock var tredje år att indexeras, d.v.s. räknas om utifrån den genomsnittliga förändringen i konsumentpriser inom unionen.</w:t>
      </w:r>
      <w:r w:rsidR="004F2127">
        <w:t xml:space="preserve"> De nya nivåerna publiceras i en delegerad akt utfärdad av Europeiska kommissionen.</w:t>
      </w:r>
    </w:p>
    <w:p w14:paraId="48CF8EB2" w14:textId="23F470F5" w:rsidR="007D542F" w:rsidRDefault="009558B1" w:rsidP="007D542F">
      <w:pPr>
        <w:pStyle w:val="Rubrik2"/>
      </w:pPr>
      <w:sdt>
        <w:sdtPr>
          <w:id w:val="-2087607690"/>
          <w:lock w:val="contentLocked"/>
          <w:placeholder>
            <w:docPart w:val="CD222CADD97E469AAD0E69539528C3B8"/>
          </w:placeholder>
          <w:group/>
        </w:sdtPr>
        <w:sdtEndPr/>
        <w:sdtContent>
          <w:r w:rsidR="007D542F">
            <w:t>Gällande svenska regler och förslagets effekt på dessa</w:t>
          </w:r>
        </w:sdtContent>
      </w:sdt>
    </w:p>
    <w:p w14:paraId="5DA2256B" w14:textId="0B09ADA1" w:rsidR="007D542F" w:rsidRDefault="009E0C3E" w:rsidP="007D542F">
      <w:pPr>
        <w:pStyle w:val="Brdtext"/>
      </w:pPr>
      <w:r>
        <w:t xml:space="preserve">Tobaksbeskattning regleras i Sverige i lagen (2022:155) om tobaksskatt. Beskattning av nikotinprodukter regleras i lagen (2018:696) om skatt på vissa nikotinhaltiga produkter. </w:t>
      </w:r>
    </w:p>
    <w:p w14:paraId="4CDB5AAE" w14:textId="120453A8" w:rsidR="009E0C3E" w:rsidRDefault="009E0C3E" w:rsidP="009E0C3E">
      <w:pPr>
        <w:pStyle w:val="Rubrik3"/>
      </w:pPr>
      <w:r>
        <w:t>Nya definitioner och produkter</w:t>
      </w:r>
    </w:p>
    <w:p w14:paraId="126F19EA" w14:textId="52459727" w:rsidR="009E0C3E" w:rsidRDefault="00FD1719" w:rsidP="009E0C3E">
      <w:pPr>
        <w:pStyle w:val="Brdtext"/>
      </w:pPr>
      <w:r>
        <w:t xml:space="preserve">I lagen om tobaksskatt finns i dag kategorier för cigaretter, cigarrer och cigariller samt röktobak, vilka motsvarar kategorierna i det nuvarande tobaksskattedirektivet. Utöver dessa finns nationella kategorier för snus, tuggtobak och övrig tobak. När det gäller kategorierna för cigaretter, cigarrer och cigariller samt röktobak kommer det endast att krävas mindre justeringar i svensk lagstiftning. </w:t>
      </w:r>
      <w:r w:rsidR="00F81D27">
        <w:t xml:space="preserve">Vattenpipstobak beskattas i dag som röktobak och upphettade tobaksprodukter som antingen röktobak eller cigaretter, beroende </w:t>
      </w:r>
      <w:r w:rsidR="00F81D27">
        <w:lastRenderedPageBreak/>
        <w:t>på utformning. Att dessa produkter får separata kategorier kommer i praktiken enbart att kräva små justeringar i den svenska lagstiftningen.</w:t>
      </w:r>
      <w:r w:rsidR="008F7A7F">
        <w:t xml:space="preserve"> Den svenska kategorin för snus påverkas inte alls eftersom det är undantaget från direktivets tillämpningsområde. Den svenska kategorin övrig tobak motsvarar i stort kategorierna annan tillverkad tobak och råtobak i det nya direktivet. Det är dock inte en exakt motsvarighet och det kan i teorin finnas tobak som täcks av övrig tobak men inte av annan tillverkad tobak eller råtobak. </w:t>
      </w:r>
      <w:r w:rsidR="00A848F7">
        <w:t>Den svenska kategorin ö</w:t>
      </w:r>
      <w:r w:rsidR="008F7A7F">
        <w:t>vrig tobak kommer därför att behöva delas upp i två kategorier</w:t>
      </w:r>
      <w:r w:rsidR="00A848F7">
        <w:t>, och en ny nationell kategori behöver införas för att få samma täckning som i dag</w:t>
      </w:r>
      <w:r w:rsidR="008F7A7F">
        <w:t>.</w:t>
      </w:r>
      <w:r w:rsidR="00A848F7">
        <w:t xml:space="preserve"> I praktiken bedöms det dock få mycket liten effekt eftersom tobak som täcks av dessa kategorier främst används för tillverkning av andra produkter och skatt därför enbart betalas för slutprodukten.</w:t>
      </w:r>
      <w:r w:rsidR="008F7A7F">
        <w:t xml:space="preserve"> Tuggtobak ingår i det nya direktivet i kategorin annan tillverkad tobak. Den svenska kategorin för tuggtobak kommer därför att behöva utgå.</w:t>
      </w:r>
      <w:r w:rsidR="00A848F7">
        <w:t xml:space="preserve"> Sammantaget bedöms att de nya kategorierna för tobaksvaror i sig har en relativt begränsad effekt på svensk lagstiftning (se dock nedan om minimiskattenivåer).</w:t>
      </w:r>
    </w:p>
    <w:p w14:paraId="58FADC0E" w14:textId="61D20A8A" w:rsidR="00A848F7" w:rsidRDefault="00F27A72" w:rsidP="009E0C3E">
      <w:pPr>
        <w:pStyle w:val="Brdtext"/>
      </w:pPr>
      <w:r>
        <w:t>I lagen om skatt på vissa nikotinhaltiga produkter finns i dag två produkt</w:t>
      </w:r>
      <w:r>
        <w:softHyphen/>
        <w:t xml:space="preserve">kategorier – e-vätskor och andra nikotinhaltiga produkter. </w:t>
      </w:r>
      <w:r w:rsidR="00B51EBE">
        <w:t>Definitionen av e-vätskor är vidare uppdelad i två underkategorier, beroende på om nikotin</w:t>
      </w:r>
      <w:r w:rsidR="00B51EBE">
        <w:softHyphen/>
        <w:t xml:space="preserve">innehållet är mer än 15 mg per ml vätska eller inte. </w:t>
      </w:r>
      <w:r>
        <w:t xml:space="preserve">Det nya direktivets definition av vätskor för e-cigaretter skiljer sig från den svenska definitionen av e-vätskor på tre punkter. </w:t>
      </w:r>
      <w:r w:rsidR="00B51EBE">
        <w:t>De</w:t>
      </w:r>
      <w:r>
        <w:t xml:space="preserve">n första, och viktigaste, är att den inkluderar även vätskor utan nikotin. </w:t>
      </w:r>
      <w:r w:rsidR="00B51EBE">
        <w:t>Detta innebär att betydligt fler vätskor kommer att omfattas av beskattning. Den andra skillnaden är att direktivets definition även innefattar vätskor med en nikotinkoncentration över 20 mg per ml vätska. Dessa är i Sverige undantagna från beskattning eftersom de i praktiken inte får säljas till konsumenter. Att dessa inkluderas i beskattningen bedöms därför ha liten effekt. Den tredje skillnaden är att det i direktivet finns ett krav på att vätskorna ska kunna användas i en elektronisk cigarett eller liknande för att omfattas. Även detta krav bedöms i praktiken ha liten effekt. Direktivets kategori för nikotinpåsar motsvaras i stort av den svenska kategorin andra nikotinhaltiga produkter, även om de har olika utformning.</w:t>
      </w:r>
      <w:r w:rsidR="009D2305">
        <w:t xml:space="preserve"> Den svenska definitionen kommer att behöva ändras, men i praktiken bedöms att nästan alla produkter som i dag omfattas av den svenska definitionen kommer att omfattas av direktivets definition. Direktivets kategori andra nikotinprodukter har ingen direkt motsvarighet i svensk lagstiftning, även om vissa produkter som omfattas i teorin kan omfattas även av andra nikotinhaltiga produkter. Det kommer </w:t>
      </w:r>
      <w:r w:rsidR="009D2305">
        <w:lastRenderedPageBreak/>
        <w:t>därför att behöva införas en ny kategori. Eftersom medicinska produkter är undantagna i direktivet, liksom i nuvarande svensk lagstiftning, bedöms det dock i dagsläget finnas mycket få produkter som omfattas av definitionen. Sammantaget bedöms att direktivets regler om nikotinprodukter kommer att kräva vissa justeringar i svensk lagstiftning. De kommer att innebära att fler e-vätskor beskattas men i övrigt bedöms de praktiska effekterna av definitionerna att vara relativt små (se dock nedan om minimiskattenivåer).</w:t>
      </w:r>
    </w:p>
    <w:p w14:paraId="51FB2062" w14:textId="6B8D65BC" w:rsidR="0068376A" w:rsidRDefault="0068376A" w:rsidP="0068376A">
      <w:pPr>
        <w:pStyle w:val="Rubrik3"/>
      </w:pPr>
      <w:r>
        <w:t>Minimiskattenivåer</w:t>
      </w:r>
    </w:p>
    <w:p w14:paraId="7BF26010" w14:textId="4F8F5F47" w:rsidR="0068376A" w:rsidRDefault="00D02B1B" w:rsidP="0068376A">
      <w:pPr>
        <w:pStyle w:val="Brdtext"/>
      </w:pPr>
      <w:r>
        <w:t xml:space="preserve">Att säga exakt hur minimiskattenivåerna i direktivet kommer att påverka de svenska skattenivåerna är svårt av flera anledningar. Som nämnts ovan räknas en del av miniminivåerna om efter köpkraften i varje medlemsstat. Det är i nuläget inte känt vilket prisnivåindex Sverige kommer att ha året innan direktivet börjar tillämpas. Miniminivåerna uttrycks vidare i euro, vilket innebär att de är beroende av växelkursen när </w:t>
      </w:r>
      <w:r w:rsidR="00F33BD1">
        <w:t>jämförelsen görs. Slutligen indexeras de svenska skattenivåerna, vilket innebär att det i dagsläget inte går att säga vilka skattenivåer som kommer att gälla i Sverige när direktivet ska börja tillämpas. I tabellen nedan jämförs därför skattenivåerna som gäller i Sverige 2025 med unionsnivåerna i direktivet, modifierade utifrån Sveriges prisnivåindex 202</w:t>
      </w:r>
      <w:r w:rsidR="00080835">
        <w:t>4</w:t>
      </w:r>
      <w:r w:rsidR="00F33BD1">
        <w:t xml:space="preserve"> och omräknade till kronor med eurokursen 11,15 kr/euro. Det bör dock noteras att det för de flesta produkter föreslås en övergångsperiod, som innebär att medlemsstaterna inledningsvis kan ha läg</w:t>
      </w:r>
      <w:r w:rsidR="00053C75">
        <w:t>r</w:t>
      </w:r>
      <w:r w:rsidR="00F33BD1">
        <w:t>e skatter än miniminivåerna i direktivet.</w:t>
      </w:r>
    </w:p>
    <w:p w14:paraId="612F6AED" w14:textId="3A41219A" w:rsidR="00F33BD1" w:rsidRDefault="000E4016" w:rsidP="00A742EA">
      <w:pPr>
        <w:pStyle w:val="Rubrik5utannumrering"/>
      </w:pPr>
      <w:r>
        <w:t xml:space="preserve">Tabell 2. </w:t>
      </w:r>
      <w:r w:rsidR="009C6362">
        <w:t xml:space="preserve">Nuvarande </w:t>
      </w:r>
      <w:r w:rsidR="00D60346">
        <w:t>svenska</w:t>
      </w:r>
      <w:r w:rsidR="009C6362">
        <w:t xml:space="preserve"> skattesatser och det nya </w:t>
      </w:r>
      <w:r>
        <w:t>tobaksskatte</w:t>
      </w:r>
      <w:r w:rsidR="005E7901">
        <w:softHyphen/>
      </w:r>
      <w:r>
        <w:t xml:space="preserve">direktivets </w:t>
      </w:r>
      <w:r w:rsidR="005E7901">
        <w:t>unions</w:t>
      </w:r>
      <w:r>
        <w:t xml:space="preserve">nivåer omräknade till </w:t>
      </w:r>
      <w:r w:rsidR="00C66C74">
        <w:t xml:space="preserve">motsvarande </w:t>
      </w:r>
      <w:r>
        <w:t>svensk skatt</w:t>
      </w:r>
    </w:p>
    <w:tbl>
      <w:tblPr>
        <w:tblStyle w:val="Tabellrutnt"/>
        <w:tblW w:w="0" w:type="auto"/>
        <w:tblLook w:val="04A0" w:firstRow="1" w:lastRow="0" w:firstColumn="1" w:lastColumn="0" w:noHBand="0" w:noVBand="1"/>
      </w:tblPr>
      <w:tblGrid>
        <w:gridCol w:w="1793"/>
        <w:gridCol w:w="2051"/>
        <w:gridCol w:w="2950"/>
      </w:tblGrid>
      <w:tr w:rsidR="00F33BD1" w14:paraId="7E6C0249" w14:textId="77777777" w:rsidTr="00F33BD1">
        <w:tc>
          <w:tcPr>
            <w:tcW w:w="1793" w:type="dxa"/>
            <w:shd w:val="clear" w:color="auto" w:fill="D9D9D9" w:themeFill="background1" w:themeFillShade="D9"/>
          </w:tcPr>
          <w:p w14:paraId="7325F1C4" w14:textId="77777777" w:rsidR="00F33BD1" w:rsidRDefault="00F33BD1" w:rsidP="00710F7A">
            <w:pPr>
              <w:pStyle w:val="Brdtext"/>
            </w:pPr>
            <w:r>
              <w:t>Produkt</w:t>
            </w:r>
          </w:p>
        </w:tc>
        <w:tc>
          <w:tcPr>
            <w:tcW w:w="2051" w:type="dxa"/>
            <w:shd w:val="clear" w:color="auto" w:fill="D9D9D9" w:themeFill="background1" w:themeFillShade="D9"/>
          </w:tcPr>
          <w:p w14:paraId="64FB9264" w14:textId="290FF78E" w:rsidR="00F33BD1" w:rsidRDefault="00F33BD1" w:rsidP="00710F7A">
            <w:pPr>
              <w:pStyle w:val="Brdtext"/>
            </w:pPr>
            <w:r>
              <w:t>Svensk skatt 2025</w:t>
            </w:r>
          </w:p>
        </w:tc>
        <w:tc>
          <w:tcPr>
            <w:tcW w:w="2950" w:type="dxa"/>
            <w:shd w:val="clear" w:color="auto" w:fill="D9D9D9" w:themeFill="background1" w:themeFillShade="D9"/>
          </w:tcPr>
          <w:p w14:paraId="11B8ED15" w14:textId="45B62AB0" w:rsidR="00F33BD1" w:rsidRDefault="00F33BD1" w:rsidP="00710F7A">
            <w:pPr>
              <w:pStyle w:val="Brdtext"/>
            </w:pPr>
            <w:r>
              <w:t>Omräknad unionsnivå</w:t>
            </w:r>
          </w:p>
        </w:tc>
      </w:tr>
      <w:tr w:rsidR="00F33BD1" w14:paraId="3C1879AB" w14:textId="77777777" w:rsidTr="00F33BD1">
        <w:tc>
          <w:tcPr>
            <w:tcW w:w="1793" w:type="dxa"/>
          </w:tcPr>
          <w:p w14:paraId="10A0AB8D" w14:textId="77777777" w:rsidR="00F33BD1" w:rsidRDefault="00F33BD1" w:rsidP="00710F7A">
            <w:pPr>
              <w:pStyle w:val="Brdtext"/>
            </w:pPr>
            <w:r>
              <w:t>Cigaretter</w:t>
            </w:r>
          </w:p>
        </w:tc>
        <w:tc>
          <w:tcPr>
            <w:tcW w:w="2051" w:type="dxa"/>
          </w:tcPr>
          <w:p w14:paraId="0C4E74BD" w14:textId="48DF9BA0" w:rsidR="00F33BD1" w:rsidRDefault="00F33BD1" w:rsidP="00710F7A">
            <w:pPr>
              <w:pStyle w:val="Brdtext"/>
            </w:pPr>
            <w:r>
              <w:t>2 kronor och 6 öre per styck + 1 % av detaljhandelspriset</w:t>
            </w:r>
          </w:p>
        </w:tc>
        <w:tc>
          <w:tcPr>
            <w:tcW w:w="2950" w:type="dxa"/>
          </w:tcPr>
          <w:p w14:paraId="7EE1EB9A" w14:textId="6F342BAC" w:rsidR="00F33BD1" w:rsidRDefault="00461B8F" w:rsidP="00710F7A">
            <w:pPr>
              <w:pStyle w:val="Brdtext"/>
            </w:pPr>
            <w:r>
              <w:t>2 kronor och 56 öre per styck + 1 % av detaljhandelspriset</w:t>
            </w:r>
            <w:r w:rsidR="00F33BD1">
              <w:t xml:space="preserve"> </w:t>
            </w:r>
            <w:r w:rsidRPr="00A742EA">
              <w:t>(</w:t>
            </w:r>
            <w:r w:rsidR="00F33BD1" w:rsidRPr="00A742EA">
              <w:t xml:space="preserve">Punktskatten måste </w:t>
            </w:r>
            <w:r w:rsidR="00F33BD1" w:rsidRPr="00A742EA">
              <w:rPr>
                <w:i/>
              </w:rPr>
              <w:t>dessutom</w:t>
            </w:r>
            <w:r w:rsidR="00F33BD1" w:rsidRPr="00A742EA">
              <w:t xml:space="preserve"> utgöra minst 63 % av det genomsnittliga försäljningspriset</w:t>
            </w:r>
            <w:r w:rsidRPr="00A742EA">
              <w:t>.)</w:t>
            </w:r>
          </w:p>
        </w:tc>
      </w:tr>
      <w:tr w:rsidR="00F33BD1" w14:paraId="486B40C4" w14:textId="77777777" w:rsidTr="00F33BD1">
        <w:tc>
          <w:tcPr>
            <w:tcW w:w="1793" w:type="dxa"/>
          </w:tcPr>
          <w:p w14:paraId="12005F61" w14:textId="77777777" w:rsidR="00F33BD1" w:rsidRDefault="00F33BD1" w:rsidP="00710F7A">
            <w:pPr>
              <w:pStyle w:val="Brdtext"/>
            </w:pPr>
            <w:r>
              <w:t>Cigarrer</w:t>
            </w:r>
          </w:p>
        </w:tc>
        <w:tc>
          <w:tcPr>
            <w:tcW w:w="2051" w:type="dxa"/>
          </w:tcPr>
          <w:p w14:paraId="32EBFD70" w14:textId="2CB6785C" w:rsidR="00F33BD1" w:rsidRDefault="00461B8F" w:rsidP="00710F7A">
            <w:pPr>
              <w:pStyle w:val="Brdtext"/>
            </w:pPr>
            <w:r>
              <w:t>1 krona och 82 öre per styck</w:t>
            </w:r>
          </w:p>
        </w:tc>
        <w:tc>
          <w:tcPr>
            <w:tcW w:w="2950" w:type="dxa"/>
          </w:tcPr>
          <w:p w14:paraId="3357BFF1" w14:textId="38E187C7" w:rsidR="00F33BD1" w:rsidRDefault="00461B8F" w:rsidP="00710F7A">
            <w:pPr>
              <w:pStyle w:val="Brdtext"/>
            </w:pPr>
            <w:r>
              <w:t>1 krona och 70 öre styck</w:t>
            </w:r>
          </w:p>
        </w:tc>
      </w:tr>
      <w:tr w:rsidR="00F33BD1" w14:paraId="675CFA34" w14:textId="77777777" w:rsidTr="00F33BD1">
        <w:tc>
          <w:tcPr>
            <w:tcW w:w="1793" w:type="dxa"/>
          </w:tcPr>
          <w:p w14:paraId="55A06C3A" w14:textId="77777777" w:rsidR="00F33BD1" w:rsidRDefault="00F33BD1" w:rsidP="00710F7A">
            <w:pPr>
              <w:pStyle w:val="Brdtext"/>
            </w:pPr>
            <w:r>
              <w:t>Cigariller</w:t>
            </w:r>
          </w:p>
        </w:tc>
        <w:tc>
          <w:tcPr>
            <w:tcW w:w="2051" w:type="dxa"/>
          </w:tcPr>
          <w:p w14:paraId="50A22722" w14:textId="225E8260" w:rsidR="00F33BD1" w:rsidRDefault="00461B8F" w:rsidP="00710F7A">
            <w:pPr>
              <w:pStyle w:val="Brdtext"/>
            </w:pPr>
            <w:r>
              <w:t>1 krona och 82 öre per styck</w:t>
            </w:r>
          </w:p>
        </w:tc>
        <w:tc>
          <w:tcPr>
            <w:tcW w:w="2950" w:type="dxa"/>
          </w:tcPr>
          <w:p w14:paraId="0664E2C9" w14:textId="300E6EA8" w:rsidR="00F33BD1" w:rsidRDefault="00461B8F" w:rsidP="00710F7A">
            <w:pPr>
              <w:pStyle w:val="Brdtext"/>
            </w:pPr>
            <w:r>
              <w:t>1 krona och 70 öre styck</w:t>
            </w:r>
          </w:p>
        </w:tc>
      </w:tr>
      <w:tr w:rsidR="00F33BD1" w14:paraId="2FFB6730" w14:textId="77777777" w:rsidTr="00F33BD1">
        <w:tc>
          <w:tcPr>
            <w:tcW w:w="1793" w:type="dxa"/>
          </w:tcPr>
          <w:p w14:paraId="74F79E24" w14:textId="77777777" w:rsidR="00F33BD1" w:rsidRDefault="00F33BD1" w:rsidP="00710F7A">
            <w:pPr>
              <w:pStyle w:val="Brdtext"/>
            </w:pPr>
            <w:r>
              <w:lastRenderedPageBreak/>
              <w:t>Finskuren röktobak för rullning av cigaretter</w:t>
            </w:r>
          </w:p>
        </w:tc>
        <w:tc>
          <w:tcPr>
            <w:tcW w:w="2051" w:type="dxa"/>
          </w:tcPr>
          <w:p w14:paraId="38420240" w14:textId="67C35384" w:rsidR="00F33BD1" w:rsidRDefault="00461B8F" w:rsidP="00710F7A">
            <w:pPr>
              <w:pStyle w:val="Brdtext"/>
            </w:pPr>
            <w:r>
              <w:t>2 506 kronor per kilogram</w:t>
            </w:r>
          </w:p>
        </w:tc>
        <w:tc>
          <w:tcPr>
            <w:tcW w:w="2950" w:type="dxa"/>
          </w:tcPr>
          <w:p w14:paraId="5A7AB194" w14:textId="7ED8993D" w:rsidR="00F33BD1" w:rsidRDefault="00461B8F" w:rsidP="00710F7A">
            <w:pPr>
              <w:pStyle w:val="Brdtext"/>
            </w:pPr>
            <w:r>
              <w:t>2 557 kronor per kilogram</w:t>
            </w:r>
          </w:p>
        </w:tc>
      </w:tr>
      <w:tr w:rsidR="00F33BD1" w14:paraId="51DDACEA" w14:textId="77777777" w:rsidTr="00F33BD1">
        <w:tc>
          <w:tcPr>
            <w:tcW w:w="1793" w:type="dxa"/>
          </w:tcPr>
          <w:p w14:paraId="5AB26FE8" w14:textId="77777777" w:rsidR="00F33BD1" w:rsidRDefault="00F33BD1" w:rsidP="00710F7A">
            <w:pPr>
              <w:pStyle w:val="Brdtext"/>
            </w:pPr>
            <w:r>
              <w:t>Annan röktobak</w:t>
            </w:r>
          </w:p>
        </w:tc>
        <w:tc>
          <w:tcPr>
            <w:tcW w:w="2051" w:type="dxa"/>
          </w:tcPr>
          <w:p w14:paraId="2CD4DCD2" w14:textId="24AA291B" w:rsidR="00F33BD1" w:rsidRDefault="00461B8F" w:rsidP="00710F7A">
            <w:pPr>
              <w:pStyle w:val="Brdtext"/>
            </w:pPr>
            <w:r>
              <w:t>2 506 kronor per kilogram</w:t>
            </w:r>
          </w:p>
        </w:tc>
        <w:tc>
          <w:tcPr>
            <w:tcW w:w="2950" w:type="dxa"/>
          </w:tcPr>
          <w:p w14:paraId="0A7BFE76" w14:textId="55E2AE0C" w:rsidR="00F33BD1" w:rsidRDefault="00461B8F" w:rsidP="00710F7A">
            <w:pPr>
              <w:pStyle w:val="Brdtext"/>
            </w:pPr>
            <w:r>
              <w:t>1 701 kronor per kilogram</w:t>
            </w:r>
          </w:p>
        </w:tc>
      </w:tr>
      <w:tr w:rsidR="00F33BD1" w14:paraId="44BD61B0" w14:textId="77777777" w:rsidTr="00F33BD1">
        <w:tc>
          <w:tcPr>
            <w:tcW w:w="1793" w:type="dxa"/>
          </w:tcPr>
          <w:p w14:paraId="403F61C1" w14:textId="77777777" w:rsidR="00F33BD1" w:rsidRDefault="00F33BD1" w:rsidP="00710F7A">
            <w:pPr>
              <w:pStyle w:val="Brdtext"/>
            </w:pPr>
            <w:r>
              <w:t>Vattenpipstobak</w:t>
            </w:r>
          </w:p>
        </w:tc>
        <w:tc>
          <w:tcPr>
            <w:tcW w:w="2051" w:type="dxa"/>
          </w:tcPr>
          <w:p w14:paraId="0AED14C9" w14:textId="770738C0" w:rsidR="00F33BD1" w:rsidRDefault="00461B8F" w:rsidP="00710F7A">
            <w:pPr>
              <w:pStyle w:val="Brdtext"/>
            </w:pPr>
            <w:r>
              <w:t>2 506 kronor per kilogram (röktobak)</w:t>
            </w:r>
          </w:p>
        </w:tc>
        <w:tc>
          <w:tcPr>
            <w:tcW w:w="2950" w:type="dxa"/>
          </w:tcPr>
          <w:p w14:paraId="5A95ED4C" w14:textId="6994A9AB" w:rsidR="00F33BD1" w:rsidRDefault="00461B8F" w:rsidP="00710F7A">
            <w:pPr>
              <w:pStyle w:val="Brdtext"/>
            </w:pPr>
            <w:r>
              <w:t>1 273 kronor per kilogram</w:t>
            </w:r>
          </w:p>
        </w:tc>
      </w:tr>
      <w:tr w:rsidR="00F33BD1" w14:paraId="2CE9C243" w14:textId="77777777" w:rsidTr="00F33BD1">
        <w:tc>
          <w:tcPr>
            <w:tcW w:w="1793" w:type="dxa"/>
          </w:tcPr>
          <w:p w14:paraId="3059780D" w14:textId="77777777" w:rsidR="00F33BD1" w:rsidRDefault="00F33BD1" w:rsidP="00710F7A">
            <w:pPr>
              <w:pStyle w:val="Brdtext"/>
            </w:pPr>
            <w:r>
              <w:t>Upphettad tobak</w:t>
            </w:r>
          </w:p>
        </w:tc>
        <w:tc>
          <w:tcPr>
            <w:tcW w:w="2051" w:type="dxa"/>
          </w:tcPr>
          <w:p w14:paraId="5E1048CE" w14:textId="48B586CE" w:rsidR="00F33BD1" w:rsidRDefault="00461B8F" w:rsidP="00710F7A">
            <w:pPr>
              <w:pStyle w:val="Brdtext"/>
            </w:pPr>
            <w:r>
              <w:t>2 506 kronor per kilogram (</w:t>
            </w:r>
            <w:r w:rsidRPr="00A742EA">
              <w:t>röktobak</w:t>
            </w:r>
            <w:r>
              <w:t>)</w:t>
            </w:r>
          </w:p>
        </w:tc>
        <w:tc>
          <w:tcPr>
            <w:tcW w:w="2950" w:type="dxa"/>
          </w:tcPr>
          <w:p w14:paraId="735F5FC3" w14:textId="29383225" w:rsidR="00F33BD1" w:rsidRDefault="00461B8F" w:rsidP="00710F7A">
            <w:pPr>
              <w:pStyle w:val="Brdtext"/>
            </w:pPr>
            <w:r>
              <w:t>1 844 kronor per kilogram</w:t>
            </w:r>
          </w:p>
        </w:tc>
      </w:tr>
      <w:tr w:rsidR="00F33BD1" w14:paraId="4102546D" w14:textId="77777777" w:rsidTr="00F33BD1">
        <w:tc>
          <w:tcPr>
            <w:tcW w:w="1793" w:type="dxa"/>
          </w:tcPr>
          <w:p w14:paraId="1ECE5916" w14:textId="77777777" w:rsidR="00F33BD1" w:rsidRDefault="00F33BD1" w:rsidP="00710F7A">
            <w:pPr>
              <w:pStyle w:val="Brdtext"/>
            </w:pPr>
            <w:r>
              <w:t>Annan tillverkad tobak</w:t>
            </w:r>
          </w:p>
        </w:tc>
        <w:tc>
          <w:tcPr>
            <w:tcW w:w="2051" w:type="dxa"/>
          </w:tcPr>
          <w:p w14:paraId="12513B9B" w14:textId="35F35333" w:rsidR="00F33BD1" w:rsidRDefault="00461B8F" w:rsidP="00710F7A">
            <w:pPr>
              <w:pStyle w:val="Brdtext"/>
            </w:pPr>
            <w:r>
              <w:t>2 506 kronor per kilogram (övrig tobak)</w:t>
            </w:r>
          </w:p>
        </w:tc>
        <w:tc>
          <w:tcPr>
            <w:tcW w:w="2950" w:type="dxa"/>
          </w:tcPr>
          <w:p w14:paraId="6D3C652D" w14:textId="5AF4F83E" w:rsidR="00F33BD1" w:rsidRDefault="00461B8F" w:rsidP="00710F7A">
            <w:pPr>
              <w:pStyle w:val="Brdtext"/>
            </w:pPr>
            <w:r>
              <w:t>1 701 kronor per kilogram</w:t>
            </w:r>
          </w:p>
        </w:tc>
      </w:tr>
      <w:tr w:rsidR="00F33BD1" w14:paraId="53F391D8" w14:textId="77777777" w:rsidTr="00F33BD1">
        <w:tc>
          <w:tcPr>
            <w:tcW w:w="1793" w:type="dxa"/>
          </w:tcPr>
          <w:p w14:paraId="116DB4CA" w14:textId="77777777" w:rsidR="00F33BD1" w:rsidRDefault="00F33BD1" w:rsidP="00710F7A">
            <w:pPr>
              <w:pStyle w:val="Brdtext"/>
            </w:pPr>
            <w:r>
              <w:t>Råtobak</w:t>
            </w:r>
          </w:p>
        </w:tc>
        <w:tc>
          <w:tcPr>
            <w:tcW w:w="2051" w:type="dxa"/>
          </w:tcPr>
          <w:p w14:paraId="2BA55DBA" w14:textId="623C039D" w:rsidR="00F33BD1" w:rsidRDefault="00461B8F" w:rsidP="00710F7A">
            <w:pPr>
              <w:pStyle w:val="Brdtext"/>
            </w:pPr>
            <w:r>
              <w:t>2 506 kronor per kilogram (övrig tobak)</w:t>
            </w:r>
          </w:p>
        </w:tc>
        <w:tc>
          <w:tcPr>
            <w:tcW w:w="2950" w:type="dxa"/>
          </w:tcPr>
          <w:p w14:paraId="38BD5F08" w14:textId="0DCE4E71" w:rsidR="00F33BD1" w:rsidRDefault="00F33BD1" w:rsidP="00710F7A">
            <w:pPr>
              <w:pStyle w:val="Brdtext"/>
            </w:pPr>
            <w:r>
              <w:t xml:space="preserve">0 </w:t>
            </w:r>
            <w:r w:rsidR="00461B8F">
              <w:t>kronor</w:t>
            </w:r>
            <w:r>
              <w:t xml:space="preserve"> per kilogram</w:t>
            </w:r>
          </w:p>
        </w:tc>
      </w:tr>
      <w:tr w:rsidR="00461B8F" w14:paraId="2CB595D6" w14:textId="77777777" w:rsidTr="00F33BD1">
        <w:tc>
          <w:tcPr>
            <w:tcW w:w="1793" w:type="dxa"/>
          </w:tcPr>
          <w:p w14:paraId="5DE90E46" w14:textId="09C888B0" w:rsidR="00461B8F" w:rsidRDefault="00461B8F" w:rsidP="00710F7A">
            <w:pPr>
              <w:pStyle w:val="Brdtext"/>
            </w:pPr>
            <w:r>
              <w:t>Tuggtobak</w:t>
            </w:r>
          </w:p>
        </w:tc>
        <w:tc>
          <w:tcPr>
            <w:tcW w:w="2051" w:type="dxa"/>
          </w:tcPr>
          <w:p w14:paraId="50D57237" w14:textId="030EA646" w:rsidR="00461B8F" w:rsidRDefault="00461B8F" w:rsidP="00710F7A">
            <w:pPr>
              <w:pStyle w:val="Brdtext"/>
            </w:pPr>
            <w:r>
              <w:t>594 kronor per kilogram</w:t>
            </w:r>
          </w:p>
        </w:tc>
        <w:tc>
          <w:tcPr>
            <w:tcW w:w="2950" w:type="dxa"/>
          </w:tcPr>
          <w:p w14:paraId="278B7934" w14:textId="1FDF883A" w:rsidR="00461B8F" w:rsidRDefault="00461B8F" w:rsidP="00710F7A">
            <w:pPr>
              <w:pStyle w:val="Brdtext"/>
            </w:pPr>
            <w:r>
              <w:t>1 701 kronor per kilogram (annan tillverkad tobak)</w:t>
            </w:r>
          </w:p>
        </w:tc>
      </w:tr>
      <w:tr w:rsidR="00461B8F" w14:paraId="209D1E7D" w14:textId="77777777" w:rsidTr="00F33BD1">
        <w:tc>
          <w:tcPr>
            <w:tcW w:w="1793" w:type="dxa"/>
          </w:tcPr>
          <w:p w14:paraId="75A54E2D" w14:textId="15669451" w:rsidR="00461B8F" w:rsidRDefault="00461B8F" w:rsidP="00710F7A">
            <w:pPr>
              <w:pStyle w:val="Brdtext"/>
            </w:pPr>
            <w:r>
              <w:t>Tobakssnus</w:t>
            </w:r>
          </w:p>
        </w:tc>
        <w:tc>
          <w:tcPr>
            <w:tcW w:w="2051" w:type="dxa"/>
          </w:tcPr>
          <w:p w14:paraId="61B503FD" w14:textId="4B4BC2A0" w:rsidR="00461B8F" w:rsidRDefault="00461B8F" w:rsidP="00710F7A">
            <w:pPr>
              <w:pStyle w:val="Brdtext"/>
            </w:pPr>
            <w:r>
              <w:t>432 kronor per kilogram</w:t>
            </w:r>
          </w:p>
        </w:tc>
        <w:tc>
          <w:tcPr>
            <w:tcW w:w="2950" w:type="dxa"/>
          </w:tcPr>
          <w:p w14:paraId="7866F39F" w14:textId="45544C4E" w:rsidR="00461B8F" w:rsidRDefault="00985590" w:rsidP="00710F7A">
            <w:pPr>
              <w:pStyle w:val="Brdtext"/>
            </w:pPr>
            <w:r>
              <w:t>O</w:t>
            </w:r>
            <w:r w:rsidR="00461B8F">
              <w:t>mfattas inte av direktivet</w:t>
            </w:r>
          </w:p>
        </w:tc>
      </w:tr>
      <w:tr w:rsidR="006A49BB" w14:paraId="6BD6BEBA" w14:textId="77777777" w:rsidTr="00F33BD1">
        <w:tc>
          <w:tcPr>
            <w:tcW w:w="1793" w:type="dxa"/>
          </w:tcPr>
          <w:p w14:paraId="0C7DFF13" w14:textId="17CB9C85" w:rsidR="006A49BB" w:rsidRDefault="006A49BB" w:rsidP="00710F7A">
            <w:pPr>
              <w:pStyle w:val="Brdtext"/>
            </w:pPr>
            <w:r>
              <w:t>Vätskor till e-cigaretter (utan nikotin)</w:t>
            </w:r>
          </w:p>
        </w:tc>
        <w:tc>
          <w:tcPr>
            <w:tcW w:w="2051" w:type="dxa"/>
          </w:tcPr>
          <w:p w14:paraId="58AF3EAA" w14:textId="4CD530E2" w:rsidR="006A49BB" w:rsidRDefault="006A49BB" w:rsidP="00710F7A">
            <w:pPr>
              <w:pStyle w:val="Brdtext"/>
            </w:pPr>
            <w:r>
              <w:t>0 kronor per liter</w:t>
            </w:r>
          </w:p>
        </w:tc>
        <w:tc>
          <w:tcPr>
            <w:tcW w:w="2950" w:type="dxa"/>
          </w:tcPr>
          <w:p w14:paraId="5603D387" w14:textId="0109F1B2" w:rsidR="006A49BB" w:rsidRDefault="006A49BB" w:rsidP="00710F7A">
            <w:pPr>
              <w:pStyle w:val="Brdtext"/>
            </w:pPr>
            <w:r>
              <w:t>1 427 kronor per liter</w:t>
            </w:r>
          </w:p>
        </w:tc>
      </w:tr>
      <w:tr w:rsidR="00F33BD1" w14:paraId="0D020803" w14:textId="77777777" w:rsidTr="00F33BD1">
        <w:tc>
          <w:tcPr>
            <w:tcW w:w="1793" w:type="dxa"/>
          </w:tcPr>
          <w:p w14:paraId="422EE070" w14:textId="10DC548D" w:rsidR="00F33BD1" w:rsidRDefault="00F33BD1" w:rsidP="00710F7A">
            <w:pPr>
              <w:pStyle w:val="Brdtext"/>
            </w:pPr>
            <w:r>
              <w:t>Vätskor till e-cigaretter (</w:t>
            </w:r>
            <w:r w:rsidR="006A49BB">
              <w:t>upp till</w:t>
            </w:r>
            <w:r>
              <w:t xml:space="preserve"> 15 milligram nikotin per milliliter vätska)</w:t>
            </w:r>
          </w:p>
        </w:tc>
        <w:tc>
          <w:tcPr>
            <w:tcW w:w="2051" w:type="dxa"/>
          </w:tcPr>
          <w:p w14:paraId="40FC91E7" w14:textId="7C66903F" w:rsidR="00F33BD1" w:rsidRDefault="006A49BB" w:rsidP="00710F7A">
            <w:pPr>
              <w:pStyle w:val="Brdtext"/>
            </w:pPr>
            <w:r>
              <w:t>2 072 kronor per liter</w:t>
            </w:r>
          </w:p>
        </w:tc>
        <w:tc>
          <w:tcPr>
            <w:tcW w:w="2950" w:type="dxa"/>
          </w:tcPr>
          <w:p w14:paraId="1B6501C8" w14:textId="68C4E2E7" w:rsidR="00F33BD1" w:rsidRDefault="006A49BB" w:rsidP="00710F7A">
            <w:pPr>
              <w:pStyle w:val="Brdtext"/>
            </w:pPr>
            <w:r>
              <w:t>1 427 kronor per liter</w:t>
            </w:r>
          </w:p>
        </w:tc>
      </w:tr>
      <w:tr w:rsidR="00F33BD1" w14:paraId="1BE7463A" w14:textId="77777777" w:rsidTr="00F33BD1">
        <w:tc>
          <w:tcPr>
            <w:tcW w:w="1793" w:type="dxa"/>
          </w:tcPr>
          <w:p w14:paraId="21FA10F7" w14:textId="77777777" w:rsidR="00F33BD1" w:rsidRDefault="00F33BD1" w:rsidP="00710F7A">
            <w:pPr>
              <w:pStyle w:val="Brdtext"/>
            </w:pPr>
            <w:r>
              <w:t>Vätskor till e-cigaretter (över 15 milligram nikotin per milliliter vätska)</w:t>
            </w:r>
          </w:p>
        </w:tc>
        <w:tc>
          <w:tcPr>
            <w:tcW w:w="2051" w:type="dxa"/>
          </w:tcPr>
          <w:p w14:paraId="358976D7" w14:textId="6E1E4CDD" w:rsidR="00F33BD1" w:rsidRDefault="006A49BB" w:rsidP="00710F7A">
            <w:pPr>
              <w:pStyle w:val="Brdtext"/>
            </w:pPr>
            <w:r>
              <w:t>4 143 kronor per liter</w:t>
            </w:r>
          </w:p>
        </w:tc>
        <w:tc>
          <w:tcPr>
            <w:tcW w:w="2950" w:type="dxa"/>
          </w:tcPr>
          <w:p w14:paraId="11699E36" w14:textId="5A1AFDFE" w:rsidR="00F33BD1" w:rsidRDefault="006A49BB" w:rsidP="00710F7A">
            <w:pPr>
              <w:pStyle w:val="Brdtext"/>
            </w:pPr>
            <w:r>
              <w:t>4 282 kronor per liter</w:t>
            </w:r>
          </w:p>
        </w:tc>
      </w:tr>
      <w:tr w:rsidR="00F33BD1" w14:paraId="38E44A40" w14:textId="77777777" w:rsidTr="00F33BD1">
        <w:tc>
          <w:tcPr>
            <w:tcW w:w="1793" w:type="dxa"/>
          </w:tcPr>
          <w:p w14:paraId="127DD2EC" w14:textId="77777777" w:rsidR="00F33BD1" w:rsidRDefault="00F33BD1" w:rsidP="00710F7A">
            <w:pPr>
              <w:pStyle w:val="Brdtext"/>
            </w:pPr>
            <w:r>
              <w:t>Nikotinpåsar</w:t>
            </w:r>
          </w:p>
        </w:tc>
        <w:tc>
          <w:tcPr>
            <w:tcW w:w="2051" w:type="dxa"/>
          </w:tcPr>
          <w:p w14:paraId="379565F2" w14:textId="5123D433" w:rsidR="00F33BD1" w:rsidRDefault="006A49BB" w:rsidP="00710F7A">
            <w:pPr>
              <w:pStyle w:val="Brdtext"/>
            </w:pPr>
            <w:r>
              <w:t>207 kronor per kilogram</w:t>
            </w:r>
          </w:p>
        </w:tc>
        <w:tc>
          <w:tcPr>
            <w:tcW w:w="2950" w:type="dxa"/>
          </w:tcPr>
          <w:p w14:paraId="001175E4" w14:textId="2D5D8878" w:rsidR="00F33BD1" w:rsidRDefault="006A49BB" w:rsidP="00710F7A">
            <w:pPr>
              <w:pStyle w:val="Brdtext"/>
            </w:pPr>
            <w:r>
              <w:t>1 701 kronor per kilogram</w:t>
            </w:r>
          </w:p>
        </w:tc>
      </w:tr>
      <w:tr w:rsidR="00F33BD1" w14:paraId="75A9279B" w14:textId="77777777" w:rsidTr="00F33BD1">
        <w:tc>
          <w:tcPr>
            <w:tcW w:w="1793" w:type="dxa"/>
          </w:tcPr>
          <w:p w14:paraId="2901495A" w14:textId="77777777" w:rsidR="00F33BD1" w:rsidRDefault="00F33BD1" w:rsidP="00710F7A">
            <w:pPr>
              <w:pStyle w:val="Brdtext"/>
            </w:pPr>
            <w:r>
              <w:t>Andra nikotinprodukter</w:t>
            </w:r>
          </w:p>
        </w:tc>
        <w:tc>
          <w:tcPr>
            <w:tcW w:w="2051" w:type="dxa"/>
          </w:tcPr>
          <w:p w14:paraId="0D94BD2C" w14:textId="78DFA6D9" w:rsidR="00F33BD1" w:rsidRDefault="006A49BB" w:rsidP="00710F7A">
            <w:pPr>
              <w:pStyle w:val="Brdtext"/>
            </w:pPr>
            <w:r>
              <w:t>-</w:t>
            </w:r>
          </w:p>
        </w:tc>
        <w:tc>
          <w:tcPr>
            <w:tcW w:w="2950" w:type="dxa"/>
          </w:tcPr>
          <w:p w14:paraId="3167C97A" w14:textId="7974B6C6" w:rsidR="00F33BD1" w:rsidRDefault="00F33BD1" w:rsidP="00710F7A">
            <w:pPr>
              <w:pStyle w:val="Brdtext"/>
            </w:pPr>
            <w:r>
              <w:t>50 % av försäljningspriset</w:t>
            </w:r>
          </w:p>
        </w:tc>
      </w:tr>
    </w:tbl>
    <w:p w14:paraId="756160CA" w14:textId="77777777" w:rsidR="00F33BD1" w:rsidRDefault="00F33BD1" w:rsidP="00F33BD1">
      <w:pPr>
        <w:pStyle w:val="Brdtext"/>
      </w:pPr>
      <w:r>
        <w:t xml:space="preserve"> </w:t>
      </w:r>
    </w:p>
    <w:p w14:paraId="0C141212" w14:textId="41A68F57" w:rsidR="00F33BD1" w:rsidRDefault="006A49BB" w:rsidP="0068376A">
      <w:pPr>
        <w:pStyle w:val="Brdtext"/>
      </w:pPr>
      <w:r>
        <w:t>Det som visas i tabellen är minimiskattenivåer. Om den omräknade unions</w:t>
      </w:r>
      <w:r>
        <w:softHyphen/>
        <w:t xml:space="preserve">nivån överstiger den svenska skatten innebär det att den svenska skatten måste höjas. Om den svenska skatten är högre än den omräknade unionsnivån </w:t>
      </w:r>
      <w:r>
        <w:lastRenderedPageBreak/>
        <w:t>innebär det dock inte att den svenska skatten måste sänkas.</w:t>
      </w:r>
      <w:r w:rsidR="009C433D">
        <w:t xml:space="preserve"> Sammantaget skulle alltså förslaget innebära en </w:t>
      </w:r>
      <w:r w:rsidR="005B2CD8">
        <w:t xml:space="preserve">relativt stor höjning </w:t>
      </w:r>
      <w:r w:rsidR="00483713">
        <w:t xml:space="preserve">(omkring 24 procent) </w:t>
      </w:r>
      <w:r w:rsidR="005B2CD8">
        <w:t xml:space="preserve">av skatten på cigaretter, en liten höjning av skatten på röktobak, en stor höjning av skatten på tuggtobak, en mycket stor höjning av skatten på nikotinfria e-vätskor (eftersom de inte beskattas alls i dag), en liten höjning av skatten på högkoncentrerade e-vätskor samt en mycket stor höjning </w:t>
      </w:r>
      <w:r w:rsidR="00985590">
        <w:t xml:space="preserve">(mer än </w:t>
      </w:r>
      <w:r w:rsidR="004E0E95">
        <w:t>8</w:t>
      </w:r>
      <w:r w:rsidR="00985590">
        <w:t xml:space="preserve">00 procent) </w:t>
      </w:r>
      <w:r w:rsidR="005B2CD8">
        <w:t xml:space="preserve">av skatten på nikotinpåsar (tobaksfritt snus). </w:t>
      </w:r>
      <w:r w:rsidR="005E7901">
        <w:t xml:space="preserve">Höjningen avseende nikotinpåsar skulle påverka Sverige mer än många andra EU-länder, eftersom det finns många som använder tobaksfritt snus i Sverige. </w:t>
      </w:r>
      <w:r w:rsidR="005B2CD8">
        <w:t>För andra nikotinprodukter är det svårt att beräkna förändringarna eftersom de inte beskattas i dag och skatten enligt direktivet ska beskattas utifrån försäljnings</w:t>
      </w:r>
      <w:r w:rsidR="005B2CD8">
        <w:softHyphen/>
        <w:t>priset. Det innebär även att uppgifter om försäljningspriser kommer att behöva rapporteras in, motsvarande som sker för cigaretter. Som nämnts ovan bedöms det dock i dagsläget finnas mycket få produkter i den kategorin som inte är undantagna från skatt på grund av att de är medicinska produkter.</w:t>
      </w:r>
    </w:p>
    <w:p w14:paraId="0C7125E7" w14:textId="4DEED0AA" w:rsidR="0068376A" w:rsidRDefault="005806C1" w:rsidP="0068376A">
      <w:pPr>
        <w:pStyle w:val="Brdtext"/>
      </w:pPr>
      <w:r>
        <w:t xml:space="preserve">Miniminivåerna i direktivet kommer var tredje år att räknas om utifrån förändringar i konsumentpriser (indexering). Så länge de svenska skatterna ligger över miniminivån både före och efter indexeringen påverkas de inte av detta. Eftersom även de svenska skatterna indexeras </w:t>
      </w:r>
      <w:r w:rsidR="00EE6C4A">
        <w:t>kommer dessutom de svenska skattenivåerna automatiskt anpassas för att följa de ändrade minimi</w:t>
      </w:r>
      <w:r w:rsidR="00EE6C4A">
        <w:softHyphen/>
        <w:t xml:space="preserve">nivåerna så länge konsumentpriset i Sverige utvecklas i minst samma takt som i EU. Om en svensk skattenivå ligger nära miniminivån och konsumentpriserna i EU skulle öka mer (eller minska mindre) än i Sverige kan dock reglerna om indexering av miniminivåerna innebära att Sverige måste öka de nationella skattenivåerna. Även förändringar i valutakursen kan medföra detta. </w:t>
      </w:r>
    </w:p>
    <w:p w14:paraId="5D214400" w14:textId="17DA3056" w:rsidR="00EA3B8E" w:rsidRDefault="00EA3B8E" w:rsidP="00EA3B8E">
      <w:pPr>
        <w:pStyle w:val="Rubrik3"/>
      </w:pPr>
      <w:r>
        <w:t>Ändrade förfarandebestämmelser</w:t>
      </w:r>
    </w:p>
    <w:p w14:paraId="7EFD419D" w14:textId="0CEAE974" w:rsidR="00EA3B8E" w:rsidRPr="00EA3B8E" w:rsidRDefault="00E72AAF" w:rsidP="00EA3B8E">
      <w:pPr>
        <w:pStyle w:val="Brdtext"/>
      </w:pPr>
      <w:r>
        <w:t>Genom förslaget kommer</w:t>
      </w:r>
      <w:r w:rsidRPr="00E72AAF">
        <w:t xml:space="preserve"> </w:t>
      </w:r>
      <w:r>
        <w:t xml:space="preserve">det EU-harmoniserade förfarande som följer av rådets direktiv (EU) 2020/262 om allmänna regler för punktskatt att bli tillämpligt för </w:t>
      </w:r>
      <w:r w:rsidR="0017000F">
        <w:t xml:space="preserve">de nya kategorier av varor som </w:t>
      </w:r>
      <w:r w:rsidR="00EA3B8E">
        <w:t>föreslås omfattas av tobaksskattedirektivet</w:t>
      </w:r>
      <w:r w:rsidR="0017000F">
        <w:t>. De</w:t>
      </w:r>
      <w:r>
        <w:t>tta förfarande</w:t>
      </w:r>
      <w:r w:rsidR="0017000F">
        <w:t xml:space="preserve"> kommer därvid ersätta de</w:t>
      </w:r>
      <w:r>
        <w:t>t</w:t>
      </w:r>
      <w:r w:rsidR="0017000F">
        <w:t xml:space="preserve"> nationella förfarande som i dag tillämpas </w:t>
      </w:r>
      <w:r w:rsidR="005417B7">
        <w:t xml:space="preserve">för tuggtobak och övrig tobak </w:t>
      </w:r>
      <w:r w:rsidR="0017000F">
        <w:t xml:space="preserve">enligt lagen om tobaksskatt och </w:t>
      </w:r>
      <w:r w:rsidR="005417B7">
        <w:t xml:space="preserve">för e-vätskor och andra nikotinhaltiga produkter enligt </w:t>
      </w:r>
      <w:r w:rsidR="0017000F">
        <w:t>lagen om skatt på vissa nikotinhaltiga produkter</w:t>
      </w:r>
      <w:r w:rsidR="00EA3B8E">
        <w:t>.</w:t>
      </w:r>
      <w:r w:rsidR="0093180F">
        <w:t xml:space="preserve"> Det harmoniserade förfarandet medför i vissa delar tillkommande krav v</w:t>
      </w:r>
      <w:r>
        <w:t>id</w:t>
      </w:r>
      <w:r w:rsidR="0093180F">
        <w:t xml:space="preserve"> hanteringen av varorna, exempelvis ställande av säkerhet vid flyttningar. </w:t>
      </w:r>
      <w:r w:rsidR="00EA3B8E">
        <w:t xml:space="preserve"> </w:t>
      </w:r>
      <w:r w:rsidR="00D97D05">
        <w:t xml:space="preserve">Sammantaget bedöms </w:t>
      </w:r>
      <w:r w:rsidR="0093180F">
        <w:t xml:space="preserve">dock </w:t>
      </w:r>
      <w:r w:rsidR="00D97D05">
        <w:t xml:space="preserve">ändringen ha </w:t>
      </w:r>
      <w:r w:rsidR="00D97D05">
        <w:lastRenderedPageBreak/>
        <w:t xml:space="preserve">begränsad effekt </w:t>
      </w:r>
      <w:r>
        <w:t xml:space="preserve">på den svenska lagstiftningen </w:t>
      </w:r>
      <w:r w:rsidR="00D97D05">
        <w:t xml:space="preserve">eftersom </w:t>
      </w:r>
      <w:r w:rsidR="0093180F">
        <w:t xml:space="preserve">de flesta </w:t>
      </w:r>
      <w:r w:rsidR="00D97D05">
        <w:t>tobaksvaror redan hanteras inom det</w:t>
      </w:r>
      <w:r w:rsidR="0093180F">
        <w:t xml:space="preserve"> EU-harmoniserade</w:t>
      </w:r>
      <w:r w:rsidR="00D97D05">
        <w:t xml:space="preserve"> förfarande</w:t>
      </w:r>
      <w:r w:rsidR="0093180F">
        <w:t>t</w:t>
      </w:r>
      <w:r w:rsidR="00D97D05">
        <w:t xml:space="preserve">. </w:t>
      </w:r>
    </w:p>
    <w:p w14:paraId="30826326" w14:textId="5BDC3211" w:rsidR="007D542F" w:rsidRDefault="009558B1" w:rsidP="007D542F">
      <w:pPr>
        <w:pStyle w:val="Rubrik2"/>
      </w:pPr>
      <w:sdt>
        <w:sdtPr>
          <w:id w:val="-1431199353"/>
          <w:lock w:val="contentLocked"/>
          <w:placeholder>
            <w:docPart w:val="CD222CADD97E469AAD0E69539528C3B8"/>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736DD79" w14:textId="0DFBFA40" w:rsidR="00422A9C" w:rsidRDefault="00A73C5C" w:rsidP="0035767D">
      <w:pPr>
        <w:pStyle w:val="Brdtext"/>
      </w:pPr>
      <w:r>
        <w:t xml:space="preserve">Enligt </w:t>
      </w:r>
      <w:r w:rsidR="00597BF1">
        <w:t>k</w:t>
      </w:r>
      <w:r>
        <w:t xml:space="preserve">ommissionens </w:t>
      </w:r>
      <w:proofErr w:type="spellStart"/>
      <w:r>
        <w:t>Impact</w:t>
      </w:r>
      <w:proofErr w:type="spellEnd"/>
      <w:r>
        <w:t xml:space="preserve"> </w:t>
      </w:r>
      <w:proofErr w:type="spellStart"/>
      <w:r>
        <w:t>Assessment</w:t>
      </w:r>
      <w:proofErr w:type="spellEnd"/>
      <w:r>
        <w:t xml:space="preserve"> </w:t>
      </w:r>
      <w:proofErr w:type="spellStart"/>
      <w:r>
        <w:t>report</w:t>
      </w:r>
      <w:proofErr w:type="spellEnd"/>
      <w:r>
        <w:t xml:space="preserve"> medför den del av </w:t>
      </w:r>
      <w:r w:rsidR="00422A9C">
        <w:t>förslaget som innebär höjda minimiskattenivåer ökade skatteintäkter för medlemsländerna med omkring 14 miljarder euro.</w:t>
      </w:r>
    </w:p>
    <w:p w14:paraId="46DF2C1A" w14:textId="54C84BB6" w:rsidR="00F51888" w:rsidRDefault="00422A9C" w:rsidP="0035767D">
      <w:pPr>
        <w:pStyle w:val="Brdtext"/>
      </w:pPr>
      <w:r>
        <w:t>Den</w:t>
      </w:r>
      <w:r w:rsidR="00A73C5C">
        <w:t xml:space="preserve"> del av d</w:t>
      </w:r>
      <w:r w:rsidR="00A73C5C" w:rsidRPr="00A73C5C">
        <w:t xml:space="preserve">irektivet </w:t>
      </w:r>
      <w:r w:rsidR="00A73C5C">
        <w:t xml:space="preserve">som innebär att </w:t>
      </w:r>
      <w:r w:rsidR="00A73C5C" w:rsidRPr="00A73C5C">
        <w:t>fler produkter</w:t>
      </w:r>
      <w:r w:rsidR="00A73C5C">
        <w:t xml:space="preserve"> omfattas av </w:t>
      </w:r>
      <w:r w:rsidR="007707BA">
        <w:t>beskattning</w:t>
      </w:r>
      <w:r w:rsidR="00A73C5C">
        <w:t xml:space="preserve"> </w:t>
      </w:r>
      <w:r>
        <w:t xml:space="preserve">beräknas </w:t>
      </w:r>
      <w:r w:rsidR="00A73C5C">
        <w:t>öka skatteintäkter</w:t>
      </w:r>
      <w:r>
        <w:t>na</w:t>
      </w:r>
      <w:r w:rsidR="00A73C5C">
        <w:t xml:space="preserve"> för medlemsländerna med omkring 900–1 700 miljoner euro.</w:t>
      </w:r>
      <w:r w:rsidR="00F51888">
        <w:t xml:space="preserve"> Beskattningen av nikotinpåsar och rökfria tobaksprodukter beräknas medföra ökade skatteintäkter med omkring 290 miljoner euro. Försäljningen av nikotinpåsar är tydligt koncentrerad till några få medlemsländer, där Sverige är den dominerande marknaden med 37 procent av all försäljning följt av Danmark med 26 procent av försäljningen. </w:t>
      </w:r>
      <w:r w:rsidR="00A73C5C">
        <w:t xml:space="preserve"> </w:t>
      </w:r>
    </w:p>
    <w:p w14:paraId="4476DDA6" w14:textId="2B0ABD64" w:rsidR="0035767D" w:rsidRDefault="009D7707" w:rsidP="0035767D">
      <w:pPr>
        <w:pStyle w:val="Brdtext"/>
      </w:pPr>
      <w:r w:rsidRPr="009D7707">
        <w:t>Inkluderandet av råtobak i det EU-harmoniserade förfarandet beräknas minska</w:t>
      </w:r>
      <w:r>
        <w:t xml:space="preserve"> </w:t>
      </w:r>
      <w:r w:rsidR="00F51888">
        <w:t xml:space="preserve">skatteundandragandet </w:t>
      </w:r>
      <w:r w:rsidR="005419AF">
        <w:t xml:space="preserve">inom medlemsländerna </w:t>
      </w:r>
      <w:r w:rsidR="00F51888">
        <w:t xml:space="preserve">med omkring 1,3 miljarder euro. </w:t>
      </w:r>
    </w:p>
    <w:p w14:paraId="09D27048" w14:textId="2DA703BE" w:rsidR="00597BF1" w:rsidRDefault="000C4800" w:rsidP="007A7DB9">
      <w:pPr>
        <w:pStyle w:val="Brdtext"/>
      </w:pPr>
      <w:r>
        <w:t>Den del av förslaget som innebär höjda minimiskattenivåer beräknas</w:t>
      </w:r>
      <w:r w:rsidR="00047AEF">
        <w:t xml:space="preserve"> minska rökningen inom medlemsländerna med 20,8 procent vilket är i linje med de långsiktiga målen i</w:t>
      </w:r>
      <w:r w:rsidR="00597BF1" w:rsidRPr="00597BF1">
        <w:t xml:space="preserve"> </w:t>
      </w:r>
      <w:proofErr w:type="spellStart"/>
      <w:r w:rsidR="00597BF1" w:rsidRPr="00597BF1">
        <w:t>Europe’s</w:t>
      </w:r>
      <w:proofErr w:type="spellEnd"/>
      <w:r w:rsidR="00597BF1" w:rsidRPr="00597BF1">
        <w:t xml:space="preserve"> </w:t>
      </w:r>
      <w:proofErr w:type="spellStart"/>
      <w:r w:rsidR="00597BF1" w:rsidRPr="00597BF1">
        <w:t>Beating</w:t>
      </w:r>
      <w:proofErr w:type="spellEnd"/>
      <w:r w:rsidR="00597BF1" w:rsidRPr="00597BF1">
        <w:t xml:space="preserve"> Cancer Plan</w:t>
      </w:r>
      <w:r w:rsidR="00597BF1">
        <w:rPr>
          <w:rStyle w:val="Fotnotsreferens"/>
        </w:rPr>
        <w:footnoteReference w:id="2"/>
      </w:r>
      <w:r w:rsidR="00597BF1">
        <w:t>.</w:t>
      </w:r>
      <w:r w:rsidR="00597BF1" w:rsidDel="00597BF1">
        <w:t xml:space="preserve"> </w:t>
      </w:r>
    </w:p>
    <w:p w14:paraId="0ABBF32C" w14:textId="25C19C72" w:rsidR="00AF5BAC" w:rsidRDefault="00B91D59" w:rsidP="00AF5BAC">
      <w:pPr>
        <w:pStyle w:val="Brdtext"/>
      </w:pPr>
      <w:r>
        <w:t xml:space="preserve">Enligt </w:t>
      </w:r>
      <w:r w:rsidR="00597BF1">
        <w:t>k</w:t>
      </w:r>
      <w:r>
        <w:t>ommissionen medför d</w:t>
      </w:r>
      <w:r w:rsidR="00AF5BAC" w:rsidRPr="00483713">
        <w:t>en del av direktivet s</w:t>
      </w:r>
      <w:r w:rsidR="00AF5BAC">
        <w:t xml:space="preserve">om innebär att fler produkter omfattas av </w:t>
      </w:r>
      <w:r w:rsidR="005921D9">
        <w:t>beskattning</w:t>
      </w:r>
      <w:r w:rsidR="00AF5BAC">
        <w:t xml:space="preserve"> en något ökad administrativ börda för de företag som hanterar dessa produkter. I Sverige </w:t>
      </w:r>
      <w:r w:rsidR="00055AFB">
        <w:t>omfattas</w:t>
      </w:r>
      <w:r w:rsidR="00AF5BAC">
        <w:t xml:space="preserve"> redan </w:t>
      </w:r>
      <w:r w:rsidR="00055AFB">
        <w:t>alla tobaksprodukter och</w:t>
      </w:r>
      <w:r w:rsidR="00AF5BAC">
        <w:t xml:space="preserve"> de flesta </w:t>
      </w:r>
      <w:r w:rsidR="00055AFB">
        <w:t>nikotin</w:t>
      </w:r>
      <w:r w:rsidR="00AF5BAC">
        <w:t xml:space="preserve">produkter </w:t>
      </w:r>
      <w:r w:rsidR="00055AFB">
        <w:t>av skatt,</w:t>
      </w:r>
      <w:r w:rsidR="00AF5BAC">
        <w:t xml:space="preserve"> varför en sådan ökning av administrativ </w:t>
      </w:r>
      <w:r w:rsidR="00352BB6">
        <w:t xml:space="preserve">börda </w:t>
      </w:r>
      <w:r w:rsidR="00AF5BAC">
        <w:t xml:space="preserve">bör bli begränsad.  </w:t>
      </w:r>
    </w:p>
    <w:p w14:paraId="608EAB87" w14:textId="70CC00D6" w:rsidR="00B84D64" w:rsidRDefault="00F001D0" w:rsidP="00AF5BAC">
      <w:pPr>
        <w:pStyle w:val="Brdtext"/>
      </w:pPr>
      <w:r>
        <w:t xml:space="preserve">Sammantaget är bedömningen att en implementering av direktivet medför ökade skatteintäkter </w:t>
      </w:r>
      <w:r w:rsidR="00DC0D40">
        <w:t>framför allt</w:t>
      </w:r>
      <w:r>
        <w:t xml:space="preserve"> till följd av de höjda minimiskattenivåerna. Vad de ökade skatteintäkterna uppgår till beror till stor del på hur direktivet i slutändan ser ut</w:t>
      </w:r>
      <w:r w:rsidR="00B84D64">
        <w:t xml:space="preserve">. Förslagen i direktivet behöver analyseras djupare för att bedöma närmare effekter för svenska förhållanden. </w:t>
      </w:r>
    </w:p>
    <w:sdt>
      <w:sdtPr>
        <w:id w:val="830331803"/>
        <w:lock w:val="contentLocked"/>
        <w:placeholder>
          <w:docPart w:val="CD222CADD97E469AAD0E69539528C3B8"/>
        </w:placeholder>
        <w:group/>
      </w:sdtPr>
      <w:sdtEndPr/>
      <w:sdtContent>
        <w:p w14:paraId="6368DA3F" w14:textId="77777777" w:rsidR="007D542F" w:rsidRDefault="007D542F" w:rsidP="007D542F">
          <w:pPr>
            <w:pStyle w:val="Rubrik1"/>
          </w:pPr>
          <w:r>
            <w:t>Ståndpunkter</w:t>
          </w:r>
        </w:p>
      </w:sdtContent>
    </w:sdt>
    <w:p w14:paraId="488997ED" w14:textId="7CDD0076" w:rsidR="007D542F" w:rsidRDefault="009558B1" w:rsidP="007D542F">
      <w:pPr>
        <w:pStyle w:val="Rubrik2"/>
      </w:pPr>
      <w:sdt>
        <w:sdtPr>
          <w:id w:val="-483085086"/>
          <w:lock w:val="contentLocked"/>
          <w:placeholder>
            <w:docPart w:val="CD222CADD97E469AAD0E69539528C3B8"/>
          </w:placeholder>
          <w:group/>
        </w:sdtPr>
        <w:sdtEndPr/>
        <w:sdtContent>
          <w:r w:rsidR="007D542F">
            <w:t>Preliminär svensk ståndpunkt</w:t>
          </w:r>
        </w:sdtContent>
      </w:sdt>
    </w:p>
    <w:p w14:paraId="61962E4C" w14:textId="0B92005A" w:rsidR="007D542F" w:rsidRDefault="00F70B4E" w:rsidP="007D542F">
      <w:pPr>
        <w:pStyle w:val="Brdtext"/>
      </w:pPr>
      <w:r w:rsidRPr="00F70B4E">
        <w:t>Regeringen är principiellt emot att befogenheter på skatteområdet flyttas från medlemsstaterna till EU-nivån. Däremot är det generellt positivt att reglerna om definitioner och förfarande för beskattning av tobaks- och nikotinprodukter harmoniseras för att minska risker för betungande administration och för fusk. Regelverket är till stor del redan harmoniserat idag och de kategorier som föreslagits är i stort ändamålsenliga. Regeringen bör generellt verka för att reglerna blir tydliga och enkla att administrera.</w:t>
      </w:r>
    </w:p>
    <w:p w14:paraId="5D06837D" w14:textId="4AC99D37" w:rsidR="004969DA" w:rsidRPr="00472EBA" w:rsidRDefault="004969DA" w:rsidP="007D542F">
      <w:pPr>
        <w:pStyle w:val="Brdtext"/>
      </w:pPr>
      <w:r>
        <w:t xml:space="preserve">När det gäller minimiskattenivåerna är det oacceptabelt </w:t>
      </w:r>
      <w:r w:rsidR="009D6E4B">
        <w:t xml:space="preserve">med ett krav på EU-nivå om </w:t>
      </w:r>
      <w:r>
        <w:t>att nikotinpåsar</w:t>
      </w:r>
      <w:r w:rsidR="009D6E4B">
        <w:t xml:space="preserve"> </w:t>
      </w:r>
      <w:r>
        <w:t>beskattas på samma nivå som viss röktobak. De länder som vill beskatta produkter utifrån deras relativa farlighet måste kunna göra det även i fortsättningen.</w:t>
      </w:r>
    </w:p>
    <w:p w14:paraId="597AF339" w14:textId="7504020D" w:rsidR="007D542F" w:rsidRDefault="009558B1" w:rsidP="007D542F">
      <w:pPr>
        <w:pStyle w:val="Rubrik2"/>
      </w:pPr>
      <w:sdt>
        <w:sdtPr>
          <w:id w:val="1941718165"/>
          <w:lock w:val="contentLocked"/>
          <w:placeholder>
            <w:docPart w:val="CD222CADD97E469AAD0E69539528C3B8"/>
          </w:placeholder>
          <w:group/>
        </w:sdtPr>
        <w:sdtEndPr/>
        <w:sdtContent>
          <w:r w:rsidR="007D542F">
            <w:t>Medlemsstaternas ståndpunkter</w:t>
          </w:r>
        </w:sdtContent>
      </w:sdt>
    </w:p>
    <w:p w14:paraId="5CD1B4D6" w14:textId="79C3DCFA" w:rsidR="007D542F" w:rsidRDefault="00171480" w:rsidP="00171480">
      <w:pPr>
        <w:pStyle w:val="Brdtext"/>
      </w:pPr>
      <w:r>
        <w:t xml:space="preserve">Belgien, Bulgarien, Kroatien, Tjeckien, Danmark, Estland, Finland, Frankrike, Tyskland, Irland, Lettland, </w:t>
      </w:r>
      <w:r w:rsidRPr="00171480">
        <w:t xml:space="preserve">Portugal, </w:t>
      </w:r>
      <w:r>
        <w:t>Nederländerna</w:t>
      </w:r>
      <w:r w:rsidRPr="00171480">
        <w:t>, Slovaki</w:t>
      </w:r>
      <w:r>
        <w:t>en</w:t>
      </w:r>
      <w:r w:rsidRPr="00171480">
        <w:t>, Sloveni</w:t>
      </w:r>
      <w:r>
        <w:t>en</w:t>
      </w:r>
      <w:r w:rsidRPr="00171480">
        <w:t xml:space="preserve"> </w:t>
      </w:r>
      <w:r>
        <w:t>och</w:t>
      </w:r>
      <w:r w:rsidRPr="00171480">
        <w:t xml:space="preserve"> Span</w:t>
      </w:r>
      <w:r>
        <w:t xml:space="preserve">ien har tidigare öppet uttalat stöd för att direktivet behöver revideras.  </w:t>
      </w:r>
    </w:p>
    <w:p w14:paraId="0A7ACFF7" w14:textId="04ACC47B" w:rsidR="00171480" w:rsidRPr="00171480" w:rsidRDefault="00171480" w:rsidP="00171480">
      <w:pPr>
        <w:pStyle w:val="Brdtext"/>
      </w:pPr>
      <w:r>
        <w:t xml:space="preserve">Medlemsstaternas </w:t>
      </w:r>
      <w:r w:rsidRPr="00C9003A">
        <w:t xml:space="preserve">ståndpunkter </w:t>
      </w:r>
      <w:r>
        <w:t xml:space="preserve">om det konkreta förslaget </w:t>
      </w:r>
      <w:r w:rsidRPr="00C9003A">
        <w:t xml:space="preserve">är </w:t>
      </w:r>
      <w:r>
        <w:t xml:space="preserve">dock </w:t>
      </w:r>
      <w:r w:rsidRPr="00C9003A">
        <w:t>inte kända.</w:t>
      </w:r>
    </w:p>
    <w:p w14:paraId="74135B7E" w14:textId="35CFA8E1" w:rsidR="007D542F" w:rsidRDefault="009558B1" w:rsidP="007D542F">
      <w:pPr>
        <w:pStyle w:val="Rubrik2"/>
      </w:pPr>
      <w:sdt>
        <w:sdtPr>
          <w:id w:val="-1927257506"/>
          <w:lock w:val="contentLocked"/>
          <w:placeholder>
            <w:docPart w:val="CD222CADD97E469AAD0E69539528C3B8"/>
          </w:placeholder>
          <w:group/>
        </w:sdtPr>
        <w:sdtEndPr/>
        <w:sdtContent>
          <w:r w:rsidR="007D542F">
            <w:t>Institutionernas ståndpunkter</w:t>
          </w:r>
        </w:sdtContent>
      </w:sdt>
    </w:p>
    <w:p w14:paraId="25A9E43D" w14:textId="7B96205E" w:rsidR="007D542F" w:rsidRPr="00472EBA" w:rsidRDefault="00C9003A" w:rsidP="007D542F">
      <w:pPr>
        <w:pStyle w:val="Brdtext"/>
      </w:pPr>
      <w:r w:rsidRPr="00C9003A">
        <w:t>Institutionernas ståndpunkter är inte kända.</w:t>
      </w:r>
    </w:p>
    <w:p w14:paraId="01A5CE8E" w14:textId="7A8E98D3" w:rsidR="007D542F" w:rsidRDefault="009558B1" w:rsidP="007D542F">
      <w:pPr>
        <w:pStyle w:val="Rubrik2"/>
      </w:pPr>
      <w:sdt>
        <w:sdtPr>
          <w:id w:val="-497725553"/>
          <w:lock w:val="contentLocked"/>
          <w:placeholder>
            <w:docPart w:val="CD222CADD97E469AAD0E69539528C3B8"/>
          </w:placeholder>
          <w:group/>
        </w:sdtPr>
        <w:sdtEndPr/>
        <w:sdtContent>
          <w:r w:rsidR="007D542F">
            <w:t xml:space="preserve">Remissinstansernas och </w:t>
          </w:r>
          <w:r w:rsidR="004B795E">
            <w:t xml:space="preserve">andra </w:t>
          </w:r>
          <w:r w:rsidR="007D542F">
            <w:t>intressenters ståndpunkter</w:t>
          </w:r>
        </w:sdtContent>
      </w:sdt>
    </w:p>
    <w:p w14:paraId="50F1E19F" w14:textId="1DE3CB60" w:rsidR="007D542F" w:rsidRPr="00472EBA" w:rsidRDefault="00C9003A" w:rsidP="007D542F">
      <w:pPr>
        <w:pStyle w:val="Brdtext"/>
      </w:pPr>
      <w:r w:rsidRPr="00C9003A">
        <w:t>Förslaget har remitterats. Remisstiden går ut den</w:t>
      </w:r>
      <w:r>
        <w:t xml:space="preserve"> 16 september 2025.</w:t>
      </w:r>
    </w:p>
    <w:sdt>
      <w:sdtPr>
        <w:id w:val="511343921"/>
        <w:lock w:val="contentLocked"/>
        <w:placeholder>
          <w:docPart w:val="CD222CADD97E469AAD0E69539528C3B8"/>
        </w:placeholder>
        <w:group/>
      </w:sdtPr>
      <w:sdtEndPr/>
      <w:sdtContent>
        <w:p w14:paraId="6A6967E7" w14:textId="77777777" w:rsidR="007D542F" w:rsidRDefault="007D542F" w:rsidP="007D542F">
          <w:pPr>
            <w:pStyle w:val="Rubrik1"/>
          </w:pPr>
          <w:r>
            <w:t>Förslagets förutsättningar</w:t>
          </w:r>
        </w:p>
      </w:sdtContent>
    </w:sdt>
    <w:p w14:paraId="68C3F7BC" w14:textId="4B89D5BB" w:rsidR="007D542F" w:rsidRDefault="009558B1" w:rsidP="007D542F">
      <w:pPr>
        <w:pStyle w:val="Rubrik2"/>
      </w:pPr>
      <w:sdt>
        <w:sdtPr>
          <w:id w:val="1163133293"/>
          <w:lock w:val="contentLocked"/>
          <w:placeholder>
            <w:docPart w:val="CD222CADD97E469AAD0E69539528C3B8"/>
          </w:placeholder>
          <w:group/>
        </w:sdtPr>
        <w:sdtEndPr/>
        <w:sdtContent>
          <w:r w:rsidR="007D542F">
            <w:t>Rättslig grund och beslutsförfarande</w:t>
          </w:r>
        </w:sdtContent>
      </w:sdt>
    </w:p>
    <w:p w14:paraId="4103D9F0" w14:textId="601200F8" w:rsidR="007D542F" w:rsidRPr="00472EBA" w:rsidRDefault="00C9003A" w:rsidP="007D542F">
      <w:pPr>
        <w:pStyle w:val="Brdtext"/>
      </w:pPr>
      <w:r w:rsidRPr="00C9003A">
        <w:t xml:space="preserve">Genom artikel 113 i fördraget om Europeiska unionens funktionssätt ska rådet genom enhälligt beslut på förslag av kommissionen och efter att ha hört Europaparlamentet och Ekonomiska och sociala kommittén anta bestämmelser </w:t>
      </w:r>
      <w:r w:rsidRPr="00C9003A">
        <w:lastRenderedPageBreak/>
        <w:t>om harmonisering av bl.a. punktskatter och andra indirekta skatter eller avgifter, för att säkerställa att den inre marknaden fungerar och för att undvika snedvridning av konkurrensen.</w:t>
      </w:r>
    </w:p>
    <w:p w14:paraId="4BCCA294" w14:textId="01D9432D" w:rsidR="007D542F" w:rsidRDefault="009558B1" w:rsidP="007D542F">
      <w:pPr>
        <w:pStyle w:val="Rubrik2"/>
      </w:pPr>
      <w:sdt>
        <w:sdtPr>
          <w:id w:val="-463277102"/>
          <w:lock w:val="contentLocked"/>
          <w:placeholder>
            <w:docPart w:val="CD222CADD97E469AAD0E69539528C3B8"/>
          </w:placeholder>
          <w:group/>
        </w:sdtPr>
        <w:sdtEndPr/>
        <w:sdtContent>
          <w:r w:rsidR="007D542F">
            <w:t>Subsidiaritets- och proportionalitetsprincipe</w:t>
          </w:r>
          <w:r w:rsidR="00F02290">
            <w:t>r</w:t>
          </w:r>
          <w:r w:rsidR="007D542F">
            <w:t>n</w:t>
          </w:r>
          <w:r w:rsidR="00F02290">
            <w:t>a</w:t>
          </w:r>
        </w:sdtContent>
      </w:sdt>
    </w:p>
    <w:p w14:paraId="676AA4FE" w14:textId="1D08472C" w:rsidR="001926C6" w:rsidRDefault="00DA789C" w:rsidP="00CC4E37">
      <w:pPr>
        <w:pStyle w:val="Brdtext"/>
      </w:pPr>
      <w:r>
        <w:t>Kommissionen bedömer att förslaget är förenligt med subsidiaritets- och proportionalitetsprincipen</w:t>
      </w:r>
      <w:r w:rsidR="00757E76">
        <w:t xml:space="preserve"> och</w:t>
      </w:r>
      <w:r>
        <w:t xml:space="preserve"> framhåller bland annat</w:t>
      </w:r>
      <w:r w:rsidR="00757E76">
        <w:t xml:space="preserve"> följande.</w:t>
      </w:r>
      <w:r>
        <w:t xml:space="preserve"> </w:t>
      </w:r>
      <w:r w:rsidR="00757E76">
        <w:t>S</w:t>
      </w:r>
      <w:r w:rsidR="00A01D3C">
        <w:t>edan</w:t>
      </w:r>
      <w:r w:rsidR="000B191C">
        <w:t xml:space="preserve"> det nuvarande </w:t>
      </w:r>
      <w:r w:rsidR="00A01D3C">
        <w:t>tobaksskattedirektive</w:t>
      </w:r>
      <w:r w:rsidR="00355AFB">
        <w:t>t</w:t>
      </w:r>
      <w:r w:rsidR="00A01D3C">
        <w:t xml:space="preserve"> beslutades har </w:t>
      </w:r>
      <w:r>
        <w:t xml:space="preserve">minimiskattenivåerna </w:t>
      </w:r>
      <w:r w:rsidR="00A01D3C">
        <w:t>eroderats på grund av att den allmänna prisnivån höjts.</w:t>
      </w:r>
      <w:r w:rsidR="009F2642">
        <w:t xml:space="preserve"> </w:t>
      </w:r>
      <w:r w:rsidR="00A01D3C">
        <w:t xml:space="preserve">Även </w:t>
      </w:r>
      <w:r w:rsidR="009F2642">
        <w:t xml:space="preserve">om de flesta medlemsstater har höjt sina </w:t>
      </w:r>
      <w:r w:rsidR="000B191C">
        <w:t>respektive nationella</w:t>
      </w:r>
      <w:r w:rsidR="009F2642">
        <w:t xml:space="preserve"> skattesatser </w:t>
      </w:r>
      <w:r w:rsidR="000B191C">
        <w:t xml:space="preserve">på tobak finns det stora </w:t>
      </w:r>
      <w:r w:rsidR="000A0C5C">
        <w:t>skillnader i pris mellan medlemsstaterna</w:t>
      </w:r>
      <w:r w:rsidR="000B191C">
        <w:t>. D</w:t>
      </w:r>
      <w:r w:rsidR="00D25BDF">
        <w:t xml:space="preserve">ärtill har </w:t>
      </w:r>
      <w:r w:rsidR="000A0C5C">
        <w:t>nya produkter</w:t>
      </w:r>
      <w:r w:rsidR="00D25BDF">
        <w:t xml:space="preserve"> som inte harmoniserats</w:t>
      </w:r>
      <w:r w:rsidR="000A0C5C">
        <w:t xml:space="preserve"> tillkommit på marknaden</w:t>
      </w:r>
      <w:r w:rsidR="00D25BDF">
        <w:t xml:space="preserve"> med följden att medlemsstater tillämpar olika regler för samma eller liknande produkter.</w:t>
      </w:r>
      <w:r w:rsidR="000A0C5C">
        <w:t xml:space="preserve"> </w:t>
      </w:r>
      <w:r w:rsidR="00D25BDF">
        <w:t xml:space="preserve">Dessa förhållanden </w:t>
      </w:r>
      <w:r w:rsidR="00D25BDF" w:rsidRPr="00D25BDF">
        <w:t>leder</w:t>
      </w:r>
      <w:r w:rsidR="005146F5">
        <w:t xml:space="preserve"> bland annat</w:t>
      </w:r>
      <w:r w:rsidR="00D25BDF" w:rsidRPr="00D25BDF">
        <w:t xml:space="preserve"> till gränshandel och smuggling,</w:t>
      </w:r>
      <w:r w:rsidR="00D25BDF">
        <w:t xml:space="preserve"> administrativa svårigheter samt skatteundandragande</w:t>
      </w:r>
      <w:r w:rsidR="00D25BDF" w:rsidRPr="00D25BDF">
        <w:t xml:space="preserve"> vilket skapar snedvridning av konkurrensen på tobaksmarknaden</w:t>
      </w:r>
      <w:r w:rsidR="00D25BDF">
        <w:t>. Detta</w:t>
      </w:r>
      <w:r w:rsidR="00D25BDF" w:rsidRPr="00D25BDF">
        <w:t xml:space="preserve"> undergräver</w:t>
      </w:r>
      <w:r>
        <w:t xml:space="preserve"> i sin tur</w:t>
      </w:r>
      <w:r w:rsidR="00D25BDF" w:rsidRPr="00D25BDF">
        <w:t xml:space="preserve"> de hälsopolitiska målen.</w:t>
      </w:r>
      <w:r w:rsidR="009F2642" w:rsidRPr="009F2642">
        <w:t xml:space="preserve"> </w:t>
      </w:r>
      <w:r w:rsidR="005146F5">
        <w:t>E</w:t>
      </w:r>
      <w:r w:rsidR="009F2642" w:rsidRPr="009F2642">
        <w:t>ndast en ändring av de</w:t>
      </w:r>
      <w:r w:rsidR="000A0C5C">
        <w:t>t</w:t>
      </w:r>
      <w:r w:rsidR="009F2642" w:rsidRPr="009F2642">
        <w:t xml:space="preserve"> gällande direktive</w:t>
      </w:r>
      <w:r w:rsidR="000A0C5C">
        <w:t>t</w:t>
      </w:r>
      <w:r w:rsidR="005146F5">
        <w:t xml:space="preserve"> kan</w:t>
      </w:r>
      <w:r w:rsidR="009F2642" w:rsidRPr="009F2642">
        <w:t xml:space="preserve"> rätta till den situationen.</w:t>
      </w:r>
    </w:p>
    <w:p w14:paraId="1B4DAA3E" w14:textId="07DB74DE" w:rsidR="00757E76" w:rsidRPr="00472EBA" w:rsidRDefault="00BC2B09" w:rsidP="00CC4E37">
      <w:pPr>
        <w:pStyle w:val="Brdtext"/>
      </w:pPr>
      <w:r>
        <w:t xml:space="preserve">Förslaget fokuserar på områden som har tydligt gränsöverskridande karaktär och som bidrar till en mer enhetlig reglering samt till uppnående av de hälsopolitiska målen. </w:t>
      </w:r>
      <w:r w:rsidR="009F2642" w:rsidRPr="009F2642">
        <w:t>Förslaget inskränker sig därför till vad som är nödvändigt för att uppnå fördragets syften.</w:t>
      </w:r>
      <w:r w:rsidR="001926C6">
        <w:t xml:space="preserve"> Mot den bakgrunden</w:t>
      </w:r>
      <w:r w:rsidR="00757E76">
        <w:t xml:space="preserve"> instämmer </w:t>
      </w:r>
      <w:r w:rsidR="00916C16">
        <w:t>regeringen</w:t>
      </w:r>
      <w:r w:rsidR="00757E76">
        <w:t xml:space="preserve"> </w:t>
      </w:r>
      <w:r w:rsidR="008A4E5D">
        <w:t xml:space="preserve">i kommissionens bedömning att förslaget inte strider mot </w:t>
      </w:r>
      <w:r w:rsidR="008A4E5D" w:rsidRPr="008A4E5D">
        <w:t>subsidiaritets- och proportionalitetsprincipen</w:t>
      </w:r>
      <w:r w:rsidR="008A4E5D">
        <w:t>.</w:t>
      </w:r>
    </w:p>
    <w:sdt>
      <w:sdtPr>
        <w:id w:val="211079442"/>
        <w:lock w:val="contentLocked"/>
        <w:placeholder>
          <w:docPart w:val="CD222CADD97E469AAD0E69539528C3B8"/>
        </w:placeholder>
        <w:group/>
      </w:sdtPr>
      <w:sdtEndPr/>
      <w:sdtContent>
        <w:p w14:paraId="21A80C67" w14:textId="77777777" w:rsidR="007D542F" w:rsidRDefault="007D542F" w:rsidP="007D542F">
          <w:pPr>
            <w:pStyle w:val="Rubrik1"/>
          </w:pPr>
          <w:r>
            <w:t>Övrigt</w:t>
          </w:r>
        </w:p>
      </w:sdtContent>
    </w:sdt>
    <w:p w14:paraId="46F08869" w14:textId="28C1D2D7" w:rsidR="007D542F" w:rsidRDefault="009558B1" w:rsidP="007D542F">
      <w:pPr>
        <w:pStyle w:val="Rubrik2"/>
      </w:pPr>
      <w:sdt>
        <w:sdtPr>
          <w:id w:val="-1578510440"/>
          <w:lock w:val="contentLocked"/>
          <w:placeholder>
            <w:docPart w:val="CD222CADD97E469AAD0E69539528C3B8"/>
          </w:placeholder>
          <w:group/>
        </w:sdtPr>
        <w:sdtEndPr/>
        <w:sdtContent>
          <w:r w:rsidR="007D542F">
            <w:t>Fortsatt behandling av ärendet</w:t>
          </w:r>
        </w:sdtContent>
      </w:sdt>
    </w:p>
    <w:p w14:paraId="14ADF871" w14:textId="0CB4C7A8" w:rsidR="007D542F" w:rsidRDefault="00C9003A" w:rsidP="007D542F">
      <w:pPr>
        <w:pStyle w:val="Brdtext"/>
      </w:pPr>
      <w:r w:rsidRPr="00C9003A">
        <w:t>Förslaget kommer att behandlas i rådsarbetsgruppen för skattefrågor.</w:t>
      </w:r>
    </w:p>
    <w:p w14:paraId="7120C7C9" w14:textId="4964576C" w:rsidR="007D542F" w:rsidRDefault="009558B1" w:rsidP="007D542F">
      <w:pPr>
        <w:pStyle w:val="Rubrik2"/>
      </w:pPr>
      <w:sdt>
        <w:sdtPr>
          <w:id w:val="839665539"/>
          <w:lock w:val="contentLocked"/>
          <w:placeholder>
            <w:docPart w:val="CD222CADD97E469AAD0E69539528C3B8"/>
          </w:placeholder>
          <w:group/>
        </w:sdtPr>
        <w:sdtEndPr/>
        <w:sdtContent>
          <w:r w:rsidR="007D542F">
            <w:t>Fackuttryck</w:t>
          </w:r>
          <w:r w:rsidR="00821540">
            <w:t xml:space="preserve"> och </w:t>
          </w:r>
          <w:r w:rsidR="007D542F">
            <w:t>termer</w:t>
          </w:r>
        </w:sdtContent>
      </w:sdt>
    </w:p>
    <w:p w14:paraId="119D67D4" w14:textId="49B86C34"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5A97296" w14:textId="77777777" w:rsidR="00912A38" w:rsidRDefault="00912A38" w:rsidP="00A87A54">
      <w:pPr>
        <w:spacing w:after="0" w:line="240" w:lineRule="auto"/>
      </w:pPr>
      <w:r>
        <w:separator/>
      </w:r>
    </w:p>
  </w:endnote>
  <w:endnote w:type="continuationSeparator" w:id="0">
    <w:p w14:paraId="58773B4A" w14:textId="77777777" w:rsidR="00912A38" w:rsidRDefault="00912A38" w:rsidP="00A87A54">
      <w:pPr>
        <w:spacing w:after="0" w:line="240" w:lineRule="auto"/>
      </w:pPr>
      <w:r>
        <w:continuationSeparator/>
      </w:r>
    </w:p>
  </w:endnote>
  <w:endnote w:type="continuationNotice" w:id="1">
    <w:p w14:paraId="05F3FC5A" w14:textId="77777777" w:rsidR="00E03ECC" w:rsidRDefault="00E03EC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EEA850"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4888B6"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99A565"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A39B220" w14:textId="77777777" w:rsidR="00912A38" w:rsidRDefault="00912A38" w:rsidP="00A87A54">
      <w:pPr>
        <w:spacing w:after="0" w:line="240" w:lineRule="auto"/>
      </w:pPr>
      <w:r>
        <w:separator/>
      </w:r>
    </w:p>
  </w:footnote>
  <w:footnote w:type="continuationSeparator" w:id="0">
    <w:p w14:paraId="1B4C6A75" w14:textId="77777777" w:rsidR="00912A38" w:rsidRDefault="00912A38" w:rsidP="00A87A54">
      <w:pPr>
        <w:spacing w:after="0" w:line="240" w:lineRule="auto"/>
      </w:pPr>
      <w:r>
        <w:continuationSeparator/>
      </w:r>
    </w:p>
  </w:footnote>
  <w:footnote w:type="continuationNotice" w:id="1">
    <w:p w14:paraId="656FBDF9" w14:textId="77777777" w:rsidR="00E03ECC" w:rsidRDefault="00E03ECC">
      <w:pPr>
        <w:spacing w:after="0" w:line="240" w:lineRule="auto"/>
      </w:pPr>
    </w:p>
  </w:footnote>
  <w:footnote w:id="2">
    <w:p w14:paraId="64DA418F" w14:textId="77777777" w:rsidR="00597BF1" w:rsidRPr="00483713" w:rsidRDefault="00597BF1" w:rsidP="00597BF1">
      <w:pPr>
        <w:pStyle w:val="Fotnotstext"/>
        <w:rPr>
          <w:lang w:val="en-GB"/>
        </w:rPr>
      </w:pPr>
      <w:r>
        <w:rPr>
          <w:rStyle w:val="Fotnotsreferens"/>
        </w:rPr>
        <w:footnoteRef/>
      </w:r>
      <w:r w:rsidRPr="00483713">
        <w:rPr>
          <w:lang w:val="en-GB"/>
        </w:rPr>
        <w:t xml:space="preserve"> Europe's Beating Cancer Plan, SWD (2021) 44 final.</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80E4F4"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98916B" w14:textId="576DA582" w:rsidR="003C3720" w:rsidRDefault="009558B1" w:rsidP="00CD3BFC">
    <w:pPr>
      <w:pStyle w:val="Sidhuvud"/>
      <w:spacing w:before="240"/>
      <w:jc w:val="right"/>
    </w:pPr>
    <w:sdt>
      <w:sdtPr>
        <w:alias w:val="Ar"/>
        <w:tag w:val="Ar"/>
        <w:id w:val="375123316"/>
        <w:placeholder>
          <w:docPart w:val="C3FF04558810475F874FD53009A28030"/>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66029">
          <w:t>2025/26</w:t>
        </w:r>
      </w:sdtContent>
    </w:sdt>
    <w:r w:rsidR="0009572A">
      <w:t>:</w:t>
    </w:r>
    <w:r w:rsidR="00002B4B">
      <w:t>FPM</w:t>
    </w:r>
    <w:sdt>
      <w:sdtPr>
        <w:alias w:val="FPMNummer"/>
        <w:tag w:val="FPMNummer"/>
        <w:id w:val="-2000957076"/>
        <w:placeholder>
          <w:docPart w:val="50D249B6497C4AB4B46AB6818CA2299A"/>
        </w:placeholder>
        <w:dataBinding w:prefixMappings="xmlns:ns0='http://rk.se/faktapm' " w:xpath="/ns0:faktaPM[1]/ns0:Nr[1]" w:storeItemID="{0B9A7431-9D19-4C2A-8E12-639802D7B40B}"/>
        <w:text/>
      </w:sdtPr>
      <w:sdtEndPr/>
      <w:sdtContent>
        <w:r w:rsidR="00C66029">
          <w:t>1</w:t>
        </w:r>
      </w:sdtContent>
    </w:sdt>
  </w:p>
  <w:p w14:paraId="6F0FACDB"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D2C478"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abstractNum w:abstractNumId="40" w15:restartNumberingAfterBreak="0">
    <w:nsid w:val="76D8142F"/>
    <w:multiLevelType w:val="hybridMultilevel"/>
    <w:tmpl w:val="343E80EA"/>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4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09"/>
    <w:docVar w:name="Ar" w:val="2025/26"/>
    <w:docVar w:name="Dep" w:val="Finansdepartementet"/>
    <w:docVar w:name="GDB1" w:val="COM (2025) 580 final"/>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council directive on the structure and rates of excise duty applied to tobacco and tobacco related products (recast)"/>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 (2025) 580 final"/>
    <w:docVar w:name="Nr" w:val="1"/>
    <w:docVar w:name="Rub" w:val="Ett nytt, omarbetat tobaksskattedirektiv"/>
    <w:docVar w:name="UppDat" w:val="2025-09-09"/>
    <w:docVar w:name="Utsk" w:val="Skatteutskottet"/>
  </w:docVars>
  <w:rsids>
    <w:rsidRoot w:val="00912A38"/>
    <w:rsid w:val="00000290"/>
    <w:rsid w:val="00001068"/>
    <w:rsid w:val="00001F37"/>
    <w:rsid w:val="00002B4B"/>
    <w:rsid w:val="0000412C"/>
    <w:rsid w:val="00004D5C"/>
    <w:rsid w:val="00005F68"/>
    <w:rsid w:val="00006CA7"/>
    <w:rsid w:val="000128EB"/>
    <w:rsid w:val="00012B00"/>
    <w:rsid w:val="00014EF6"/>
    <w:rsid w:val="00015B68"/>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06AE"/>
    <w:rsid w:val="00041EDC"/>
    <w:rsid w:val="00042CE5"/>
    <w:rsid w:val="0004352E"/>
    <w:rsid w:val="00044C69"/>
    <w:rsid w:val="00047AEF"/>
    <w:rsid w:val="00051341"/>
    <w:rsid w:val="0005264F"/>
    <w:rsid w:val="00053C75"/>
    <w:rsid w:val="00053CAA"/>
    <w:rsid w:val="00055875"/>
    <w:rsid w:val="00055AFB"/>
    <w:rsid w:val="00055D52"/>
    <w:rsid w:val="00055F79"/>
    <w:rsid w:val="00057FE0"/>
    <w:rsid w:val="000620FD"/>
    <w:rsid w:val="000631D7"/>
    <w:rsid w:val="00063DCB"/>
    <w:rsid w:val="000647D2"/>
    <w:rsid w:val="000656A1"/>
    <w:rsid w:val="00066BC9"/>
    <w:rsid w:val="000675A3"/>
    <w:rsid w:val="0007033C"/>
    <w:rsid w:val="0007075D"/>
    <w:rsid w:val="000707E9"/>
    <w:rsid w:val="0007225D"/>
    <w:rsid w:val="00072C86"/>
    <w:rsid w:val="00072FFC"/>
    <w:rsid w:val="000737D5"/>
    <w:rsid w:val="00073B75"/>
    <w:rsid w:val="000757FC"/>
    <w:rsid w:val="00075FF0"/>
    <w:rsid w:val="00076667"/>
    <w:rsid w:val="000769B8"/>
    <w:rsid w:val="00080631"/>
    <w:rsid w:val="00080835"/>
    <w:rsid w:val="00082374"/>
    <w:rsid w:val="000862E0"/>
    <w:rsid w:val="000873C3"/>
    <w:rsid w:val="00093408"/>
    <w:rsid w:val="00093BBF"/>
    <w:rsid w:val="0009435C"/>
    <w:rsid w:val="0009572A"/>
    <w:rsid w:val="00096DF5"/>
    <w:rsid w:val="00097041"/>
    <w:rsid w:val="000A0C5C"/>
    <w:rsid w:val="000A13CA"/>
    <w:rsid w:val="000A456A"/>
    <w:rsid w:val="000A5E43"/>
    <w:rsid w:val="000A7BC8"/>
    <w:rsid w:val="000B1171"/>
    <w:rsid w:val="000B191C"/>
    <w:rsid w:val="000B56A9"/>
    <w:rsid w:val="000B5E2C"/>
    <w:rsid w:val="000C11D0"/>
    <w:rsid w:val="000C162B"/>
    <w:rsid w:val="000C4800"/>
    <w:rsid w:val="000C61D1"/>
    <w:rsid w:val="000D0507"/>
    <w:rsid w:val="000D31A9"/>
    <w:rsid w:val="000D370F"/>
    <w:rsid w:val="000D3CCB"/>
    <w:rsid w:val="000D5449"/>
    <w:rsid w:val="000D7110"/>
    <w:rsid w:val="000D7D18"/>
    <w:rsid w:val="000E12D9"/>
    <w:rsid w:val="000E2CE1"/>
    <w:rsid w:val="000E4016"/>
    <w:rsid w:val="000E431B"/>
    <w:rsid w:val="000E59A9"/>
    <w:rsid w:val="000E638A"/>
    <w:rsid w:val="000E6472"/>
    <w:rsid w:val="000E64CB"/>
    <w:rsid w:val="000F00B8"/>
    <w:rsid w:val="000F1EA7"/>
    <w:rsid w:val="000F2084"/>
    <w:rsid w:val="000F2A8A"/>
    <w:rsid w:val="000F325A"/>
    <w:rsid w:val="000F3A92"/>
    <w:rsid w:val="000F3EBF"/>
    <w:rsid w:val="000F5878"/>
    <w:rsid w:val="000F6462"/>
    <w:rsid w:val="00101DE6"/>
    <w:rsid w:val="00104A70"/>
    <w:rsid w:val="001055DA"/>
    <w:rsid w:val="00106F29"/>
    <w:rsid w:val="00113168"/>
    <w:rsid w:val="00113A74"/>
    <w:rsid w:val="0011413E"/>
    <w:rsid w:val="00116BC4"/>
    <w:rsid w:val="0012033A"/>
    <w:rsid w:val="00121002"/>
    <w:rsid w:val="00121EA2"/>
    <w:rsid w:val="00121FFC"/>
    <w:rsid w:val="0012208C"/>
    <w:rsid w:val="00122D16"/>
    <w:rsid w:val="001235D9"/>
    <w:rsid w:val="001242F3"/>
    <w:rsid w:val="0012582E"/>
    <w:rsid w:val="00125B5E"/>
    <w:rsid w:val="00126408"/>
    <w:rsid w:val="00126BAE"/>
    <w:rsid w:val="00126E6B"/>
    <w:rsid w:val="00130EC3"/>
    <w:rsid w:val="001318F5"/>
    <w:rsid w:val="001323B6"/>
    <w:rsid w:val="001331B1"/>
    <w:rsid w:val="00133CB0"/>
    <w:rsid w:val="00134070"/>
    <w:rsid w:val="00134837"/>
    <w:rsid w:val="00135111"/>
    <w:rsid w:val="001378D4"/>
    <w:rsid w:val="001428E2"/>
    <w:rsid w:val="001431C6"/>
    <w:rsid w:val="00143E09"/>
    <w:rsid w:val="00147820"/>
    <w:rsid w:val="00147C02"/>
    <w:rsid w:val="001563A0"/>
    <w:rsid w:val="001573AF"/>
    <w:rsid w:val="00160B48"/>
    <w:rsid w:val="00161F92"/>
    <w:rsid w:val="0016294F"/>
    <w:rsid w:val="00164463"/>
    <w:rsid w:val="00166D4A"/>
    <w:rsid w:val="00167FA8"/>
    <w:rsid w:val="0017000F"/>
    <w:rsid w:val="0017099B"/>
    <w:rsid w:val="00170CE4"/>
    <w:rsid w:val="00170E3E"/>
    <w:rsid w:val="00171480"/>
    <w:rsid w:val="00171ACB"/>
    <w:rsid w:val="00171F3D"/>
    <w:rsid w:val="0017300E"/>
    <w:rsid w:val="00173126"/>
    <w:rsid w:val="00174802"/>
    <w:rsid w:val="00176A26"/>
    <w:rsid w:val="001774F8"/>
    <w:rsid w:val="00180501"/>
    <w:rsid w:val="0018096C"/>
    <w:rsid w:val="00180BE1"/>
    <w:rsid w:val="001813DF"/>
    <w:rsid w:val="00184A7C"/>
    <w:rsid w:val="001857B5"/>
    <w:rsid w:val="00187E1F"/>
    <w:rsid w:val="0019051C"/>
    <w:rsid w:val="0019127B"/>
    <w:rsid w:val="00192350"/>
    <w:rsid w:val="00192486"/>
    <w:rsid w:val="001925CA"/>
    <w:rsid w:val="001926C6"/>
    <w:rsid w:val="00192E34"/>
    <w:rsid w:val="0019308B"/>
    <w:rsid w:val="001941B9"/>
    <w:rsid w:val="00194899"/>
    <w:rsid w:val="00195806"/>
    <w:rsid w:val="00196C02"/>
    <w:rsid w:val="00197A8A"/>
    <w:rsid w:val="001A1B33"/>
    <w:rsid w:val="001A2A61"/>
    <w:rsid w:val="001A77EE"/>
    <w:rsid w:val="001B0B48"/>
    <w:rsid w:val="001B4824"/>
    <w:rsid w:val="001C1C7D"/>
    <w:rsid w:val="001C2731"/>
    <w:rsid w:val="001C34CE"/>
    <w:rsid w:val="001C4566"/>
    <w:rsid w:val="001C4980"/>
    <w:rsid w:val="001C5DC9"/>
    <w:rsid w:val="001C6B85"/>
    <w:rsid w:val="001C71A9"/>
    <w:rsid w:val="001C7FCA"/>
    <w:rsid w:val="001D0404"/>
    <w:rsid w:val="001D12FC"/>
    <w:rsid w:val="001D3805"/>
    <w:rsid w:val="001D3851"/>
    <w:rsid w:val="001D512F"/>
    <w:rsid w:val="001D5758"/>
    <w:rsid w:val="001D761A"/>
    <w:rsid w:val="001D783E"/>
    <w:rsid w:val="001E0BD5"/>
    <w:rsid w:val="001E1A13"/>
    <w:rsid w:val="001E20CC"/>
    <w:rsid w:val="001E3C02"/>
    <w:rsid w:val="001E3D83"/>
    <w:rsid w:val="001E5D00"/>
    <w:rsid w:val="001E5DF7"/>
    <w:rsid w:val="001E6477"/>
    <w:rsid w:val="001E72EE"/>
    <w:rsid w:val="001F0629"/>
    <w:rsid w:val="001F0736"/>
    <w:rsid w:val="001F4302"/>
    <w:rsid w:val="001F50BE"/>
    <w:rsid w:val="001F525B"/>
    <w:rsid w:val="001F6BBE"/>
    <w:rsid w:val="001F7ED9"/>
    <w:rsid w:val="00201498"/>
    <w:rsid w:val="002032B1"/>
    <w:rsid w:val="00204079"/>
    <w:rsid w:val="00207CF0"/>
    <w:rsid w:val="002102FD"/>
    <w:rsid w:val="00210DAC"/>
    <w:rsid w:val="002116FE"/>
    <w:rsid w:val="00211B4E"/>
    <w:rsid w:val="00211E2A"/>
    <w:rsid w:val="00213204"/>
    <w:rsid w:val="00213258"/>
    <w:rsid w:val="002161F5"/>
    <w:rsid w:val="0021657C"/>
    <w:rsid w:val="0021759E"/>
    <w:rsid w:val="0022187E"/>
    <w:rsid w:val="00222258"/>
    <w:rsid w:val="00223AD6"/>
    <w:rsid w:val="0022666A"/>
    <w:rsid w:val="00227E43"/>
    <w:rsid w:val="002315F5"/>
    <w:rsid w:val="00232EC3"/>
    <w:rsid w:val="00233289"/>
    <w:rsid w:val="00233D52"/>
    <w:rsid w:val="00235361"/>
    <w:rsid w:val="00237147"/>
    <w:rsid w:val="00237999"/>
    <w:rsid w:val="00242AD1"/>
    <w:rsid w:val="0024412C"/>
    <w:rsid w:val="0024537C"/>
    <w:rsid w:val="00245A7D"/>
    <w:rsid w:val="0024713D"/>
    <w:rsid w:val="002479CD"/>
    <w:rsid w:val="00253CC8"/>
    <w:rsid w:val="002563AD"/>
    <w:rsid w:val="00260D2D"/>
    <w:rsid w:val="00261975"/>
    <w:rsid w:val="002623EE"/>
    <w:rsid w:val="00264503"/>
    <w:rsid w:val="0026531F"/>
    <w:rsid w:val="00271D00"/>
    <w:rsid w:val="00274AA3"/>
    <w:rsid w:val="00275872"/>
    <w:rsid w:val="00281106"/>
    <w:rsid w:val="00281B79"/>
    <w:rsid w:val="00282263"/>
    <w:rsid w:val="00282417"/>
    <w:rsid w:val="00282ACF"/>
    <w:rsid w:val="00282D27"/>
    <w:rsid w:val="00283A64"/>
    <w:rsid w:val="00287F0D"/>
    <w:rsid w:val="00292420"/>
    <w:rsid w:val="002963B6"/>
    <w:rsid w:val="00296B7A"/>
    <w:rsid w:val="002974DC"/>
    <w:rsid w:val="002A0CB3"/>
    <w:rsid w:val="002A1CF5"/>
    <w:rsid w:val="002A390E"/>
    <w:rsid w:val="002A39EF"/>
    <w:rsid w:val="002A422F"/>
    <w:rsid w:val="002A44E1"/>
    <w:rsid w:val="002A6394"/>
    <w:rsid w:val="002A6820"/>
    <w:rsid w:val="002B00E5"/>
    <w:rsid w:val="002B1683"/>
    <w:rsid w:val="002B6849"/>
    <w:rsid w:val="002C1D37"/>
    <w:rsid w:val="002C2A30"/>
    <w:rsid w:val="002C4348"/>
    <w:rsid w:val="002C468B"/>
    <w:rsid w:val="002C476F"/>
    <w:rsid w:val="002C4E4D"/>
    <w:rsid w:val="002C4E4F"/>
    <w:rsid w:val="002C5B31"/>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2E9"/>
    <w:rsid w:val="002F7FAD"/>
    <w:rsid w:val="00300342"/>
    <w:rsid w:val="00302447"/>
    <w:rsid w:val="00302AEA"/>
    <w:rsid w:val="0030414B"/>
    <w:rsid w:val="00304401"/>
    <w:rsid w:val="003050DB"/>
    <w:rsid w:val="00307C0F"/>
    <w:rsid w:val="00310561"/>
    <w:rsid w:val="00310F17"/>
    <w:rsid w:val="00311D8C"/>
    <w:rsid w:val="003125E8"/>
    <w:rsid w:val="0031273D"/>
    <w:rsid w:val="003128E2"/>
    <w:rsid w:val="003153D9"/>
    <w:rsid w:val="003172B4"/>
    <w:rsid w:val="00320EA7"/>
    <w:rsid w:val="00321621"/>
    <w:rsid w:val="00323EF7"/>
    <w:rsid w:val="003240E1"/>
    <w:rsid w:val="00325F89"/>
    <w:rsid w:val="00326C03"/>
    <w:rsid w:val="00327474"/>
    <w:rsid w:val="003277B5"/>
    <w:rsid w:val="00331D96"/>
    <w:rsid w:val="003342B4"/>
    <w:rsid w:val="00336940"/>
    <w:rsid w:val="00336CD1"/>
    <w:rsid w:val="00340DE0"/>
    <w:rsid w:val="00341F47"/>
    <w:rsid w:val="00342064"/>
    <w:rsid w:val="0034210D"/>
    <w:rsid w:val="00342327"/>
    <w:rsid w:val="0034250B"/>
    <w:rsid w:val="0034287B"/>
    <w:rsid w:val="00342EE1"/>
    <w:rsid w:val="00343C71"/>
    <w:rsid w:val="00344234"/>
    <w:rsid w:val="0034750A"/>
    <w:rsid w:val="00347C69"/>
    <w:rsid w:val="00347E11"/>
    <w:rsid w:val="003503DD"/>
    <w:rsid w:val="00350541"/>
    <w:rsid w:val="00350696"/>
    <w:rsid w:val="00350C92"/>
    <w:rsid w:val="0035266C"/>
    <w:rsid w:val="00352BB6"/>
    <w:rsid w:val="003542C5"/>
    <w:rsid w:val="00355AFB"/>
    <w:rsid w:val="0035767D"/>
    <w:rsid w:val="00360397"/>
    <w:rsid w:val="003631FA"/>
    <w:rsid w:val="00364EFF"/>
    <w:rsid w:val="00365461"/>
    <w:rsid w:val="00367EDA"/>
    <w:rsid w:val="00370311"/>
    <w:rsid w:val="0037285B"/>
    <w:rsid w:val="0037355C"/>
    <w:rsid w:val="00380663"/>
    <w:rsid w:val="003807B5"/>
    <w:rsid w:val="003853E3"/>
    <w:rsid w:val="0038587E"/>
    <w:rsid w:val="00386B49"/>
    <w:rsid w:val="003875C2"/>
    <w:rsid w:val="00390335"/>
    <w:rsid w:val="00392593"/>
    <w:rsid w:val="00392ED4"/>
    <w:rsid w:val="00393680"/>
    <w:rsid w:val="00394D4C"/>
    <w:rsid w:val="003953B3"/>
    <w:rsid w:val="00395D9F"/>
    <w:rsid w:val="00397242"/>
    <w:rsid w:val="003A1315"/>
    <w:rsid w:val="003A2E73"/>
    <w:rsid w:val="003A3071"/>
    <w:rsid w:val="003A3A54"/>
    <w:rsid w:val="003A53A8"/>
    <w:rsid w:val="003A5969"/>
    <w:rsid w:val="003A5C58"/>
    <w:rsid w:val="003B0C81"/>
    <w:rsid w:val="003B0D05"/>
    <w:rsid w:val="003B201F"/>
    <w:rsid w:val="003B3054"/>
    <w:rsid w:val="003B7DD2"/>
    <w:rsid w:val="003C36FA"/>
    <w:rsid w:val="003C3720"/>
    <w:rsid w:val="003C7BE0"/>
    <w:rsid w:val="003C7E6A"/>
    <w:rsid w:val="003D0DD3"/>
    <w:rsid w:val="003D17EF"/>
    <w:rsid w:val="003D1D5D"/>
    <w:rsid w:val="003D3535"/>
    <w:rsid w:val="003D4246"/>
    <w:rsid w:val="003D4CA1"/>
    <w:rsid w:val="003D4D9F"/>
    <w:rsid w:val="003D6C46"/>
    <w:rsid w:val="003D7B03"/>
    <w:rsid w:val="003E2ECE"/>
    <w:rsid w:val="003E30BD"/>
    <w:rsid w:val="003E38CE"/>
    <w:rsid w:val="003E5A50"/>
    <w:rsid w:val="003E6020"/>
    <w:rsid w:val="003E7CA0"/>
    <w:rsid w:val="003F1F1F"/>
    <w:rsid w:val="003F2278"/>
    <w:rsid w:val="003F288C"/>
    <w:rsid w:val="003F299F"/>
    <w:rsid w:val="003F2F1D"/>
    <w:rsid w:val="003F337B"/>
    <w:rsid w:val="003F3A22"/>
    <w:rsid w:val="003F3C0C"/>
    <w:rsid w:val="003F59B4"/>
    <w:rsid w:val="003F6B53"/>
    <w:rsid w:val="003F6B92"/>
    <w:rsid w:val="004008FB"/>
    <w:rsid w:val="0040090E"/>
    <w:rsid w:val="00401246"/>
    <w:rsid w:val="0040357B"/>
    <w:rsid w:val="00403D11"/>
    <w:rsid w:val="00404DB4"/>
    <w:rsid w:val="004057A8"/>
    <w:rsid w:val="004060B1"/>
    <w:rsid w:val="0041093C"/>
    <w:rsid w:val="0041184A"/>
    <w:rsid w:val="00411B7C"/>
    <w:rsid w:val="0041223B"/>
    <w:rsid w:val="00412972"/>
    <w:rsid w:val="00412DAB"/>
    <w:rsid w:val="004137EE"/>
    <w:rsid w:val="00413A4E"/>
    <w:rsid w:val="00415163"/>
    <w:rsid w:val="00415273"/>
    <w:rsid w:val="004157BE"/>
    <w:rsid w:val="0042068E"/>
    <w:rsid w:val="00421C61"/>
    <w:rsid w:val="00422030"/>
    <w:rsid w:val="00422A7F"/>
    <w:rsid w:val="00422A9C"/>
    <w:rsid w:val="00426213"/>
    <w:rsid w:val="00431A7B"/>
    <w:rsid w:val="00433908"/>
    <w:rsid w:val="004350C6"/>
    <w:rsid w:val="0043623F"/>
    <w:rsid w:val="00437459"/>
    <w:rsid w:val="00441D70"/>
    <w:rsid w:val="004425C2"/>
    <w:rsid w:val="004451EF"/>
    <w:rsid w:val="00445604"/>
    <w:rsid w:val="00446BAE"/>
    <w:rsid w:val="00450528"/>
    <w:rsid w:val="004508BA"/>
    <w:rsid w:val="0045160C"/>
    <w:rsid w:val="004517F3"/>
    <w:rsid w:val="0045521B"/>
    <w:rsid w:val="004557F3"/>
    <w:rsid w:val="004559C1"/>
    <w:rsid w:val="0045607E"/>
    <w:rsid w:val="00456DC3"/>
    <w:rsid w:val="00457D4E"/>
    <w:rsid w:val="00461AD2"/>
    <w:rsid w:val="00461B8F"/>
    <w:rsid w:val="004625D5"/>
    <w:rsid w:val="0046337E"/>
    <w:rsid w:val="004634C8"/>
    <w:rsid w:val="00464CA1"/>
    <w:rsid w:val="00464D84"/>
    <w:rsid w:val="00465F64"/>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3713"/>
    <w:rsid w:val="00485601"/>
    <w:rsid w:val="004865B8"/>
    <w:rsid w:val="00486C0D"/>
    <w:rsid w:val="00487B96"/>
    <w:rsid w:val="004911D9"/>
    <w:rsid w:val="00491796"/>
    <w:rsid w:val="004932F6"/>
    <w:rsid w:val="00493416"/>
    <w:rsid w:val="0049423C"/>
    <w:rsid w:val="00495177"/>
    <w:rsid w:val="004951AB"/>
    <w:rsid w:val="004952C4"/>
    <w:rsid w:val="004969DA"/>
    <w:rsid w:val="0049768A"/>
    <w:rsid w:val="004A1BDF"/>
    <w:rsid w:val="004A33C6"/>
    <w:rsid w:val="004A66B1"/>
    <w:rsid w:val="004A7DC4"/>
    <w:rsid w:val="004B1E7B"/>
    <w:rsid w:val="004B3029"/>
    <w:rsid w:val="004B352B"/>
    <w:rsid w:val="004B35E7"/>
    <w:rsid w:val="004B4B73"/>
    <w:rsid w:val="004B63BF"/>
    <w:rsid w:val="004B66DA"/>
    <w:rsid w:val="004B696B"/>
    <w:rsid w:val="004B6A54"/>
    <w:rsid w:val="004B795E"/>
    <w:rsid w:val="004B79A1"/>
    <w:rsid w:val="004B7DFF"/>
    <w:rsid w:val="004C0C8D"/>
    <w:rsid w:val="004C1C8D"/>
    <w:rsid w:val="004C3A3F"/>
    <w:rsid w:val="004C4463"/>
    <w:rsid w:val="004C52AA"/>
    <w:rsid w:val="004C5686"/>
    <w:rsid w:val="004C70EE"/>
    <w:rsid w:val="004D23D7"/>
    <w:rsid w:val="004D25F8"/>
    <w:rsid w:val="004D766C"/>
    <w:rsid w:val="004E0E95"/>
    <w:rsid w:val="004E0EF6"/>
    <w:rsid w:val="004E0FA8"/>
    <w:rsid w:val="004E1DE3"/>
    <w:rsid w:val="004E251B"/>
    <w:rsid w:val="004E25CD"/>
    <w:rsid w:val="004E2A4B"/>
    <w:rsid w:val="004E392D"/>
    <w:rsid w:val="004E4419"/>
    <w:rsid w:val="004E6D22"/>
    <w:rsid w:val="004F0448"/>
    <w:rsid w:val="004F1EA0"/>
    <w:rsid w:val="004F2127"/>
    <w:rsid w:val="004F363F"/>
    <w:rsid w:val="004F4021"/>
    <w:rsid w:val="004F53ED"/>
    <w:rsid w:val="004F5640"/>
    <w:rsid w:val="004F6525"/>
    <w:rsid w:val="004F6847"/>
    <w:rsid w:val="004F6D09"/>
    <w:rsid w:val="004F6FE2"/>
    <w:rsid w:val="004F7061"/>
    <w:rsid w:val="004F79F2"/>
    <w:rsid w:val="005011D9"/>
    <w:rsid w:val="005017E2"/>
    <w:rsid w:val="0050238B"/>
    <w:rsid w:val="00505905"/>
    <w:rsid w:val="00511A1B"/>
    <w:rsid w:val="00511A68"/>
    <w:rsid w:val="005121C0"/>
    <w:rsid w:val="00513E7D"/>
    <w:rsid w:val="005146F5"/>
    <w:rsid w:val="00514A67"/>
    <w:rsid w:val="00515921"/>
    <w:rsid w:val="00517B17"/>
    <w:rsid w:val="00520A46"/>
    <w:rsid w:val="00521192"/>
    <w:rsid w:val="0052127C"/>
    <w:rsid w:val="00523569"/>
    <w:rsid w:val="00523C74"/>
    <w:rsid w:val="00526AEB"/>
    <w:rsid w:val="005302E0"/>
    <w:rsid w:val="00534E52"/>
    <w:rsid w:val="005365B6"/>
    <w:rsid w:val="005417B7"/>
    <w:rsid w:val="005419AF"/>
    <w:rsid w:val="005431E4"/>
    <w:rsid w:val="00543C64"/>
    <w:rsid w:val="00544738"/>
    <w:rsid w:val="005456E4"/>
    <w:rsid w:val="00547B89"/>
    <w:rsid w:val="00551027"/>
    <w:rsid w:val="00551DD4"/>
    <w:rsid w:val="005527F1"/>
    <w:rsid w:val="0055598B"/>
    <w:rsid w:val="005568AF"/>
    <w:rsid w:val="00556AF5"/>
    <w:rsid w:val="005577F2"/>
    <w:rsid w:val="005606BC"/>
    <w:rsid w:val="00562D54"/>
    <w:rsid w:val="00563E73"/>
    <w:rsid w:val="0056426C"/>
    <w:rsid w:val="00565792"/>
    <w:rsid w:val="00567351"/>
    <w:rsid w:val="00567799"/>
    <w:rsid w:val="005710DE"/>
    <w:rsid w:val="005714EE"/>
    <w:rsid w:val="00571A0B"/>
    <w:rsid w:val="00572315"/>
    <w:rsid w:val="00573DFD"/>
    <w:rsid w:val="005747D0"/>
    <w:rsid w:val="00575F7F"/>
    <w:rsid w:val="0058059F"/>
    <w:rsid w:val="005806C1"/>
    <w:rsid w:val="00581EE6"/>
    <w:rsid w:val="005822DF"/>
    <w:rsid w:val="005827D5"/>
    <w:rsid w:val="00582918"/>
    <w:rsid w:val="005849E3"/>
    <w:rsid w:val="005850D7"/>
    <w:rsid w:val="005851FF"/>
    <w:rsid w:val="0058522F"/>
    <w:rsid w:val="00585282"/>
    <w:rsid w:val="00586266"/>
    <w:rsid w:val="0058703B"/>
    <w:rsid w:val="005921D9"/>
    <w:rsid w:val="00592A09"/>
    <w:rsid w:val="00593765"/>
    <w:rsid w:val="00593F70"/>
    <w:rsid w:val="005948C3"/>
    <w:rsid w:val="00595EDE"/>
    <w:rsid w:val="00596DD9"/>
    <w:rsid w:val="00596E2B"/>
    <w:rsid w:val="00597780"/>
    <w:rsid w:val="00597BF1"/>
    <w:rsid w:val="00597DE3"/>
    <w:rsid w:val="005A01DF"/>
    <w:rsid w:val="005A0CBA"/>
    <w:rsid w:val="005A2022"/>
    <w:rsid w:val="005A21E6"/>
    <w:rsid w:val="005A3272"/>
    <w:rsid w:val="005A5193"/>
    <w:rsid w:val="005A5ECF"/>
    <w:rsid w:val="005A6034"/>
    <w:rsid w:val="005A7AC1"/>
    <w:rsid w:val="005B115A"/>
    <w:rsid w:val="005B2071"/>
    <w:rsid w:val="005B2CD8"/>
    <w:rsid w:val="005B3ADC"/>
    <w:rsid w:val="005B4ED8"/>
    <w:rsid w:val="005B537F"/>
    <w:rsid w:val="005C120D"/>
    <w:rsid w:val="005C15B3"/>
    <w:rsid w:val="005C300D"/>
    <w:rsid w:val="005C6F80"/>
    <w:rsid w:val="005D07C2"/>
    <w:rsid w:val="005E0839"/>
    <w:rsid w:val="005E2F29"/>
    <w:rsid w:val="005E400D"/>
    <w:rsid w:val="005E49D4"/>
    <w:rsid w:val="005E4E79"/>
    <w:rsid w:val="005E5CE7"/>
    <w:rsid w:val="005E7901"/>
    <w:rsid w:val="005E790C"/>
    <w:rsid w:val="005F08C5"/>
    <w:rsid w:val="005F29B4"/>
    <w:rsid w:val="005F6EB0"/>
    <w:rsid w:val="0060318C"/>
    <w:rsid w:val="00604313"/>
    <w:rsid w:val="00604782"/>
    <w:rsid w:val="00605718"/>
    <w:rsid w:val="00605C66"/>
    <w:rsid w:val="00606310"/>
    <w:rsid w:val="00607814"/>
    <w:rsid w:val="00610D87"/>
    <w:rsid w:val="00610E88"/>
    <w:rsid w:val="00611072"/>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256F"/>
    <w:rsid w:val="00646929"/>
    <w:rsid w:val="00647FD7"/>
    <w:rsid w:val="00650080"/>
    <w:rsid w:val="00651F17"/>
    <w:rsid w:val="0065382D"/>
    <w:rsid w:val="00654B4D"/>
    <w:rsid w:val="0065559D"/>
    <w:rsid w:val="00655A40"/>
    <w:rsid w:val="00657D11"/>
    <w:rsid w:val="00660D84"/>
    <w:rsid w:val="00660EBF"/>
    <w:rsid w:val="006611BE"/>
    <w:rsid w:val="0066133A"/>
    <w:rsid w:val="00663196"/>
    <w:rsid w:val="0066378C"/>
    <w:rsid w:val="006658FE"/>
    <w:rsid w:val="0066661D"/>
    <w:rsid w:val="006700F0"/>
    <w:rsid w:val="006706EA"/>
    <w:rsid w:val="00670A48"/>
    <w:rsid w:val="00672F6F"/>
    <w:rsid w:val="00674C2F"/>
    <w:rsid w:val="00674C8B"/>
    <w:rsid w:val="0068376A"/>
    <w:rsid w:val="006844A2"/>
    <w:rsid w:val="00684845"/>
    <w:rsid w:val="00685C94"/>
    <w:rsid w:val="00686542"/>
    <w:rsid w:val="00687E57"/>
    <w:rsid w:val="00691AEE"/>
    <w:rsid w:val="0069523C"/>
    <w:rsid w:val="006962CA"/>
    <w:rsid w:val="00696A95"/>
    <w:rsid w:val="006A09DA"/>
    <w:rsid w:val="006A1835"/>
    <w:rsid w:val="006A2625"/>
    <w:rsid w:val="006A49BB"/>
    <w:rsid w:val="006B4A30"/>
    <w:rsid w:val="006B4D4B"/>
    <w:rsid w:val="006B7569"/>
    <w:rsid w:val="006C2424"/>
    <w:rsid w:val="006C28EE"/>
    <w:rsid w:val="006C37AF"/>
    <w:rsid w:val="006C4FF1"/>
    <w:rsid w:val="006C5155"/>
    <w:rsid w:val="006C5C02"/>
    <w:rsid w:val="006C5C9F"/>
    <w:rsid w:val="006D2998"/>
    <w:rsid w:val="006D3188"/>
    <w:rsid w:val="006D5159"/>
    <w:rsid w:val="006D6779"/>
    <w:rsid w:val="006D7F15"/>
    <w:rsid w:val="006E08FC"/>
    <w:rsid w:val="006E1B38"/>
    <w:rsid w:val="006E233D"/>
    <w:rsid w:val="006F2588"/>
    <w:rsid w:val="006F4A86"/>
    <w:rsid w:val="007027CE"/>
    <w:rsid w:val="00704C94"/>
    <w:rsid w:val="00705E8B"/>
    <w:rsid w:val="00710A6C"/>
    <w:rsid w:val="00710D98"/>
    <w:rsid w:val="00710FC0"/>
    <w:rsid w:val="00711CE9"/>
    <w:rsid w:val="00712266"/>
    <w:rsid w:val="00712593"/>
    <w:rsid w:val="00712D82"/>
    <w:rsid w:val="00716B08"/>
    <w:rsid w:val="00716E22"/>
    <w:rsid w:val="007171AB"/>
    <w:rsid w:val="0071739E"/>
    <w:rsid w:val="00717727"/>
    <w:rsid w:val="00720F50"/>
    <w:rsid w:val="007213D0"/>
    <w:rsid w:val="007219C0"/>
    <w:rsid w:val="00721D8B"/>
    <w:rsid w:val="0072347F"/>
    <w:rsid w:val="00731C75"/>
    <w:rsid w:val="00732599"/>
    <w:rsid w:val="00743A00"/>
    <w:rsid w:val="00743E09"/>
    <w:rsid w:val="007444F6"/>
    <w:rsid w:val="00744FCC"/>
    <w:rsid w:val="0074534E"/>
    <w:rsid w:val="00747B9C"/>
    <w:rsid w:val="00747DB8"/>
    <w:rsid w:val="00750C93"/>
    <w:rsid w:val="00751B91"/>
    <w:rsid w:val="00754947"/>
    <w:rsid w:val="00754E24"/>
    <w:rsid w:val="00757B3B"/>
    <w:rsid w:val="00757E76"/>
    <w:rsid w:val="007618C5"/>
    <w:rsid w:val="00764FA6"/>
    <w:rsid w:val="00765294"/>
    <w:rsid w:val="007707BA"/>
    <w:rsid w:val="00771DFA"/>
    <w:rsid w:val="007720D9"/>
    <w:rsid w:val="00772E80"/>
    <w:rsid w:val="00773075"/>
    <w:rsid w:val="00773F36"/>
    <w:rsid w:val="00775BF6"/>
    <w:rsid w:val="00776254"/>
    <w:rsid w:val="007769FC"/>
    <w:rsid w:val="00776C04"/>
    <w:rsid w:val="00777C9B"/>
    <w:rsid w:val="00777CFF"/>
    <w:rsid w:val="007815BC"/>
    <w:rsid w:val="0078278A"/>
    <w:rsid w:val="00782B3F"/>
    <w:rsid w:val="00782E3C"/>
    <w:rsid w:val="00785292"/>
    <w:rsid w:val="007900CC"/>
    <w:rsid w:val="00791FA4"/>
    <w:rsid w:val="0079641B"/>
    <w:rsid w:val="00797A90"/>
    <w:rsid w:val="007A1856"/>
    <w:rsid w:val="007A1887"/>
    <w:rsid w:val="007A629C"/>
    <w:rsid w:val="007A6348"/>
    <w:rsid w:val="007A7DB9"/>
    <w:rsid w:val="007B023C"/>
    <w:rsid w:val="007B03CC"/>
    <w:rsid w:val="007B2F08"/>
    <w:rsid w:val="007C1230"/>
    <w:rsid w:val="007C44FF"/>
    <w:rsid w:val="007C6456"/>
    <w:rsid w:val="007C6A82"/>
    <w:rsid w:val="007C7BDB"/>
    <w:rsid w:val="007D2FF5"/>
    <w:rsid w:val="007D35E8"/>
    <w:rsid w:val="007D4BCF"/>
    <w:rsid w:val="007D542F"/>
    <w:rsid w:val="007D73AB"/>
    <w:rsid w:val="007D790E"/>
    <w:rsid w:val="007E2712"/>
    <w:rsid w:val="007E2714"/>
    <w:rsid w:val="007E3563"/>
    <w:rsid w:val="007E4645"/>
    <w:rsid w:val="007E4A9C"/>
    <w:rsid w:val="007E5516"/>
    <w:rsid w:val="007E7EE2"/>
    <w:rsid w:val="007F06CA"/>
    <w:rsid w:val="007F0DD0"/>
    <w:rsid w:val="007F1594"/>
    <w:rsid w:val="007F303F"/>
    <w:rsid w:val="007F4E5D"/>
    <w:rsid w:val="007F61D0"/>
    <w:rsid w:val="007F723D"/>
    <w:rsid w:val="007F7AE1"/>
    <w:rsid w:val="00800DD8"/>
    <w:rsid w:val="0080105A"/>
    <w:rsid w:val="0080228F"/>
    <w:rsid w:val="00802E2B"/>
    <w:rsid w:val="00804C1B"/>
    <w:rsid w:val="0080595A"/>
    <w:rsid w:val="0080608A"/>
    <w:rsid w:val="00807074"/>
    <w:rsid w:val="008150A6"/>
    <w:rsid w:val="00815A8F"/>
    <w:rsid w:val="008162F6"/>
    <w:rsid w:val="00816EF3"/>
    <w:rsid w:val="00817098"/>
    <w:rsid w:val="008171D5"/>
    <w:rsid w:val="0081730B"/>
    <w:rsid w:val="008178E6"/>
    <w:rsid w:val="00821540"/>
    <w:rsid w:val="0082240E"/>
    <w:rsid w:val="0082249C"/>
    <w:rsid w:val="008237FB"/>
    <w:rsid w:val="00824CCE"/>
    <w:rsid w:val="00827E2D"/>
    <w:rsid w:val="00830B7B"/>
    <w:rsid w:val="00832661"/>
    <w:rsid w:val="008349AA"/>
    <w:rsid w:val="008375D5"/>
    <w:rsid w:val="00841486"/>
    <w:rsid w:val="008425A8"/>
    <w:rsid w:val="00842BC9"/>
    <w:rsid w:val="008431AF"/>
    <w:rsid w:val="0084476E"/>
    <w:rsid w:val="00845137"/>
    <w:rsid w:val="00845B9F"/>
    <w:rsid w:val="00846A58"/>
    <w:rsid w:val="008504F6"/>
    <w:rsid w:val="0085240E"/>
    <w:rsid w:val="00852484"/>
    <w:rsid w:val="008573B9"/>
    <w:rsid w:val="0085782D"/>
    <w:rsid w:val="00862989"/>
    <w:rsid w:val="00863AAD"/>
    <w:rsid w:val="00863BB7"/>
    <w:rsid w:val="00865879"/>
    <w:rsid w:val="008730FD"/>
    <w:rsid w:val="00873DA1"/>
    <w:rsid w:val="00874F11"/>
    <w:rsid w:val="00875DDD"/>
    <w:rsid w:val="008778BC"/>
    <w:rsid w:val="00881BC6"/>
    <w:rsid w:val="0088249A"/>
    <w:rsid w:val="0088272A"/>
    <w:rsid w:val="0088395C"/>
    <w:rsid w:val="00884056"/>
    <w:rsid w:val="008848F6"/>
    <w:rsid w:val="008860CC"/>
    <w:rsid w:val="00886EEE"/>
    <w:rsid w:val="00887F86"/>
    <w:rsid w:val="00890876"/>
    <w:rsid w:val="00891929"/>
    <w:rsid w:val="00893029"/>
    <w:rsid w:val="0089514A"/>
    <w:rsid w:val="00895C2A"/>
    <w:rsid w:val="00896D94"/>
    <w:rsid w:val="00897AB7"/>
    <w:rsid w:val="008A03E9"/>
    <w:rsid w:val="008A0A0D"/>
    <w:rsid w:val="008A32D9"/>
    <w:rsid w:val="008A3961"/>
    <w:rsid w:val="008A4CEA"/>
    <w:rsid w:val="008A4E5D"/>
    <w:rsid w:val="008A5224"/>
    <w:rsid w:val="008A61D6"/>
    <w:rsid w:val="008A68D0"/>
    <w:rsid w:val="008A7506"/>
    <w:rsid w:val="008A7D14"/>
    <w:rsid w:val="008A7EB8"/>
    <w:rsid w:val="008B1603"/>
    <w:rsid w:val="008B20ED"/>
    <w:rsid w:val="008B6135"/>
    <w:rsid w:val="008B6856"/>
    <w:rsid w:val="008B7BEB"/>
    <w:rsid w:val="008B7C60"/>
    <w:rsid w:val="008C02B8"/>
    <w:rsid w:val="008C11F4"/>
    <w:rsid w:val="008C4538"/>
    <w:rsid w:val="008C562B"/>
    <w:rsid w:val="008C6452"/>
    <w:rsid w:val="008C6717"/>
    <w:rsid w:val="008D0305"/>
    <w:rsid w:val="008D0A21"/>
    <w:rsid w:val="008D294E"/>
    <w:rsid w:val="008D2D6B"/>
    <w:rsid w:val="008D3090"/>
    <w:rsid w:val="008D4306"/>
    <w:rsid w:val="008D4508"/>
    <w:rsid w:val="008D46EE"/>
    <w:rsid w:val="008D4DC4"/>
    <w:rsid w:val="008D5BCA"/>
    <w:rsid w:val="008D5E79"/>
    <w:rsid w:val="008D7CAF"/>
    <w:rsid w:val="008E02EE"/>
    <w:rsid w:val="008E65A8"/>
    <w:rsid w:val="008E7009"/>
    <w:rsid w:val="008E77D6"/>
    <w:rsid w:val="008E7AAB"/>
    <w:rsid w:val="008F221B"/>
    <w:rsid w:val="008F26F2"/>
    <w:rsid w:val="008F7A7F"/>
    <w:rsid w:val="009036E7"/>
    <w:rsid w:val="0090605F"/>
    <w:rsid w:val="00907069"/>
    <w:rsid w:val="00907A8F"/>
    <w:rsid w:val="0091053B"/>
    <w:rsid w:val="009106F4"/>
    <w:rsid w:val="00912158"/>
    <w:rsid w:val="00912945"/>
    <w:rsid w:val="00912A38"/>
    <w:rsid w:val="00912CBD"/>
    <w:rsid w:val="009144EE"/>
    <w:rsid w:val="009154CB"/>
    <w:rsid w:val="00915D4C"/>
    <w:rsid w:val="00916A53"/>
    <w:rsid w:val="00916C16"/>
    <w:rsid w:val="009177FD"/>
    <w:rsid w:val="00917907"/>
    <w:rsid w:val="0092135B"/>
    <w:rsid w:val="009216EC"/>
    <w:rsid w:val="00925593"/>
    <w:rsid w:val="009279B2"/>
    <w:rsid w:val="0093180F"/>
    <w:rsid w:val="00935814"/>
    <w:rsid w:val="00940052"/>
    <w:rsid w:val="009409F9"/>
    <w:rsid w:val="0094502D"/>
    <w:rsid w:val="00946561"/>
    <w:rsid w:val="00946B39"/>
    <w:rsid w:val="00947013"/>
    <w:rsid w:val="0095062C"/>
    <w:rsid w:val="009546CB"/>
    <w:rsid w:val="009558B1"/>
    <w:rsid w:val="009561F3"/>
    <w:rsid w:val="00956EA9"/>
    <w:rsid w:val="00957042"/>
    <w:rsid w:val="00966E40"/>
    <w:rsid w:val="00971BC4"/>
    <w:rsid w:val="00973084"/>
    <w:rsid w:val="00973422"/>
    <w:rsid w:val="00973CBD"/>
    <w:rsid w:val="00974520"/>
    <w:rsid w:val="00974B59"/>
    <w:rsid w:val="00975341"/>
    <w:rsid w:val="0097653D"/>
    <w:rsid w:val="00977A0D"/>
    <w:rsid w:val="00977B21"/>
    <w:rsid w:val="0098128E"/>
    <w:rsid w:val="00984EA2"/>
    <w:rsid w:val="00985590"/>
    <w:rsid w:val="00986CC3"/>
    <w:rsid w:val="0099068E"/>
    <w:rsid w:val="009920AA"/>
    <w:rsid w:val="00992943"/>
    <w:rsid w:val="009931B3"/>
    <w:rsid w:val="00995A3F"/>
    <w:rsid w:val="00996279"/>
    <w:rsid w:val="009965F7"/>
    <w:rsid w:val="009A0866"/>
    <w:rsid w:val="009A1A41"/>
    <w:rsid w:val="009A3084"/>
    <w:rsid w:val="009A4D0A"/>
    <w:rsid w:val="009A6156"/>
    <w:rsid w:val="009A759C"/>
    <w:rsid w:val="009A7CD2"/>
    <w:rsid w:val="009A7E47"/>
    <w:rsid w:val="009B2B2B"/>
    <w:rsid w:val="009B2F70"/>
    <w:rsid w:val="009B3E02"/>
    <w:rsid w:val="009B4594"/>
    <w:rsid w:val="009B4DEC"/>
    <w:rsid w:val="009B65C2"/>
    <w:rsid w:val="009C0DB9"/>
    <w:rsid w:val="009C2459"/>
    <w:rsid w:val="009C255A"/>
    <w:rsid w:val="009C2B46"/>
    <w:rsid w:val="009C35A2"/>
    <w:rsid w:val="009C433D"/>
    <w:rsid w:val="009C4448"/>
    <w:rsid w:val="009C4C32"/>
    <w:rsid w:val="009C610D"/>
    <w:rsid w:val="009C6362"/>
    <w:rsid w:val="009C6D10"/>
    <w:rsid w:val="009C767B"/>
    <w:rsid w:val="009D10E5"/>
    <w:rsid w:val="009D2305"/>
    <w:rsid w:val="009D2A20"/>
    <w:rsid w:val="009D2DC4"/>
    <w:rsid w:val="009D383A"/>
    <w:rsid w:val="009D43F3"/>
    <w:rsid w:val="009D4E9F"/>
    <w:rsid w:val="009D5582"/>
    <w:rsid w:val="009D5D40"/>
    <w:rsid w:val="009D6B1B"/>
    <w:rsid w:val="009D6E4B"/>
    <w:rsid w:val="009D7707"/>
    <w:rsid w:val="009D7BE8"/>
    <w:rsid w:val="009E0C3E"/>
    <w:rsid w:val="009E107B"/>
    <w:rsid w:val="009E18D6"/>
    <w:rsid w:val="009E4DCA"/>
    <w:rsid w:val="009E53C8"/>
    <w:rsid w:val="009E5B02"/>
    <w:rsid w:val="009E7B92"/>
    <w:rsid w:val="009E7F45"/>
    <w:rsid w:val="009F19C0"/>
    <w:rsid w:val="009F2642"/>
    <w:rsid w:val="009F27DA"/>
    <w:rsid w:val="009F2CDD"/>
    <w:rsid w:val="009F5048"/>
    <w:rsid w:val="009F505F"/>
    <w:rsid w:val="009F716E"/>
    <w:rsid w:val="009F7AF7"/>
    <w:rsid w:val="00A00AE4"/>
    <w:rsid w:val="00A00D24"/>
    <w:rsid w:val="00A0129C"/>
    <w:rsid w:val="00A01D3C"/>
    <w:rsid w:val="00A01F5C"/>
    <w:rsid w:val="00A04639"/>
    <w:rsid w:val="00A05509"/>
    <w:rsid w:val="00A12A69"/>
    <w:rsid w:val="00A1659A"/>
    <w:rsid w:val="00A16724"/>
    <w:rsid w:val="00A2019A"/>
    <w:rsid w:val="00A21091"/>
    <w:rsid w:val="00A21CCE"/>
    <w:rsid w:val="00A222BA"/>
    <w:rsid w:val="00A23493"/>
    <w:rsid w:val="00A23F07"/>
    <w:rsid w:val="00A2416A"/>
    <w:rsid w:val="00A30E06"/>
    <w:rsid w:val="00A31EC8"/>
    <w:rsid w:val="00A3270B"/>
    <w:rsid w:val="00A333A9"/>
    <w:rsid w:val="00A379E4"/>
    <w:rsid w:val="00A4227E"/>
    <w:rsid w:val="00A423B0"/>
    <w:rsid w:val="00A42F07"/>
    <w:rsid w:val="00A43B02"/>
    <w:rsid w:val="00A44946"/>
    <w:rsid w:val="00A45A84"/>
    <w:rsid w:val="00A46B85"/>
    <w:rsid w:val="00A47FC1"/>
    <w:rsid w:val="00A50521"/>
    <w:rsid w:val="00A50585"/>
    <w:rsid w:val="00A506F1"/>
    <w:rsid w:val="00A5156E"/>
    <w:rsid w:val="00A53E57"/>
    <w:rsid w:val="00A548EA"/>
    <w:rsid w:val="00A56667"/>
    <w:rsid w:val="00A56824"/>
    <w:rsid w:val="00A572DA"/>
    <w:rsid w:val="00A60D45"/>
    <w:rsid w:val="00A61F6D"/>
    <w:rsid w:val="00A6323C"/>
    <w:rsid w:val="00A65996"/>
    <w:rsid w:val="00A66227"/>
    <w:rsid w:val="00A67276"/>
    <w:rsid w:val="00A67588"/>
    <w:rsid w:val="00A67840"/>
    <w:rsid w:val="00A7164F"/>
    <w:rsid w:val="00A71A9E"/>
    <w:rsid w:val="00A7382D"/>
    <w:rsid w:val="00A73C5C"/>
    <w:rsid w:val="00A742EA"/>
    <w:rsid w:val="00A743AC"/>
    <w:rsid w:val="00A75101"/>
    <w:rsid w:val="00A75AB7"/>
    <w:rsid w:val="00A823C1"/>
    <w:rsid w:val="00A83341"/>
    <w:rsid w:val="00A833B9"/>
    <w:rsid w:val="00A8483F"/>
    <w:rsid w:val="00A848F7"/>
    <w:rsid w:val="00A86624"/>
    <w:rsid w:val="00A870B0"/>
    <w:rsid w:val="00A8728A"/>
    <w:rsid w:val="00A87A54"/>
    <w:rsid w:val="00A95519"/>
    <w:rsid w:val="00AA105C"/>
    <w:rsid w:val="00AA1809"/>
    <w:rsid w:val="00AA1FFE"/>
    <w:rsid w:val="00AA3F2E"/>
    <w:rsid w:val="00AA72F4"/>
    <w:rsid w:val="00AB0187"/>
    <w:rsid w:val="00AB05DA"/>
    <w:rsid w:val="00AB10E7"/>
    <w:rsid w:val="00AB4D25"/>
    <w:rsid w:val="00AB5033"/>
    <w:rsid w:val="00AB5298"/>
    <w:rsid w:val="00AB5519"/>
    <w:rsid w:val="00AB6313"/>
    <w:rsid w:val="00AB6F47"/>
    <w:rsid w:val="00AB71DD"/>
    <w:rsid w:val="00AC15C5"/>
    <w:rsid w:val="00AC4980"/>
    <w:rsid w:val="00AC59D3"/>
    <w:rsid w:val="00AC6DA8"/>
    <w:rsid w:val="00AD0E75"/>
    <w:rsid w:val="00AD7748"/>
    <w:rsid w:val="00AE0BD2"/>
    <w:rsid w:val="00AE3F17"/>
    <w:rsid w:val="00AE6215"/>
    <w:rsid w:val="00AE77EB"/>
    <w:rsid w:val="00AE7BD8"/>
    <w:rsid w:val="00AE7D02"/>
    <w:rsid w:val="00AF0BB7"/>
    <w:rsid w:val="00AF0BDE"/>
    <w:rsid w:val="00AF0EDE"/>
    <w:rsid w:val="00AF36DC"/>
    <w:rsid w:val="00AF4853"/>
    <w:rsid w:val="00AF53B9"/>
    <w:rsid w:val="00AF5BAC"/>
    <w:rsid w:val="00AF65AC"/>
    <w:rsid w:val="00AF73AD"/>
    <w:rsid w:val="00B00702"/>
    <w:rsid w:val="00B0110B"/>
    <w:rsid w:val="00B0234E"/>
    <w:rsid w:val="00B06751"/>
    <w:rsid w:val="00B06B65"/>
    <w:rsid w:val="00B07931"/>
    <w:rsid w:val="00B113AF"/>
    <w:rsid w:val="00B13241"/>
    <w:rsid w:val="00B13699"/>
    <w:rsid w:val="00B136A7"/>
    <w:rsid w:val="00B149E2"/>
    <w:rsid w:val="00B14E3B"/>
    <w:rsid w:val="00B212D8"/>
    <w:rsid w:val="00B2131A"/>
    <w:rsid w:val="00B2169D"/>
    <w:rsid w:val="00B21CBB"/>
    <w:rsid w:val="00B22F5E"/>
    <w:rsid w:val="00B252F4"/>
    <w:rsid w:val="00B2606D"/>
    <w:rsid w:val="00B263C0"/>
    <w:rsid w:val="00B26E46"/>
    <w:rsid w:val="00B315B0"/>
    <w:rsid w:val="00B316CA"/>
    <w:rsid w:val="00B31BFB"/>
    <w:rsid w:val="00B34A91"/>
    <w:rsid w:val="00B3528F"/>
    <w:rsid w:val="00B357AB"/>
    <w:rsid w:val="00B35DAA"/>
    <w:rsid w:val="00B4128F"/>
    <w:rsid w:val="00B41704"/>
    <w:rsid w:val="00B41F72"/>
    <w:rsid w:val="00B44E90"/>
    <w:rsid w:val="00B45324"/>
    <w:rsid w:val="00B46A81"/>
    <w:rsid w:val="00B47018"/>
    <w:rsid w:val="00B47956"/>
    <w:rsid w:val="00B517E1"/>
    <w:rsid w:val="00B51EBE"/>
    <w:rsid w:val="00B556E8"/>
    <w:rsid w:val="00B55E70"/>
    <w:rsid w:val="00B60238"/>
    <w:rsid w:val="00B607DA"/>
    <w:rsid w:val="00B640A8"/>
    <w:rsid w:val="00B64962"/>
    <w:rsid w:val="00B66AC0"/>
    <w:rsid w:val="00B66E35"/>
    <w:rsid w:val="00B67C1D"/>
    <w:rsid w:val="00B71634"/>
    <w:rsid w:val="00B73091"/>
    <w:rsid w:val="00B75139"/>
    <w:rsid w:val="00B80840"/>
    <w:rsid w:val="00B815FC"/>
    <w:rsid w:val="00B81623"/>
    <w:rsid w:val="00B82A05"/>
    <w:rsid w:val="00B84409"/>
    <w:rsid w:val="00B84500"/>
    <w:rsid w:val="00B84D64"/>
    <w:rsid w:val="00B84E2D"/>
    <w:rsid w:val="00B8536C"/>
    <w:rsid w:val="00B8746A"/>
    <w:rsid w:val="00B916FF"/>
    <w:rsid w:val="00B91D59"/>
    <w:rsid w:val="00B9277F"/>
    <w:rsid w:val="00B927C9"/>
    <w:rsid w:val="00B95233"/>
    <w:rsid w:val="00B952B7"/>
    <w:rsid w:val="00B9582F"/>
    <w:rsid w:val="00B96EFA"/>
    <w:rsid w:val="00B97CCF"/>
    <w:rsid w:val="00BA3F43"/>
    <w:rsid w:val="00BA5541"/>
    <w:rsid w:val="00BA61AC"/>
    <w:rsid w:val="00BB03E5"/>
    <w:rsid w:val="00BB0850"/>
    <w:rsid w:val="00BB17B0"/>
    <w:rsid w:val="00BB28BF"/>
    <w:rsid w:val="00BB2F42"/>
    <w:rsid w:val="00BB4AC0"/>
    <w:rsid w:val="00BB5683"/>
    <w:rsid w:val="00BB5EB6"/>
    <w:rsid w:val="00BC0A0E"/>
    <w:rsid w:val="00BC112B"/>
    <w:rsid w:val="00BC17DF"/>
    <w:rsid w:val="00BC2B09"/>
    <w:rsid w:val="00BC3F7E"/>
    <w:rsid w:val="00BC6832"/>
    <w:rsid w:val="00BD0826"/>
    <w:rsid w:val="00BD15AB"/>
    <w:rsid w:val="00BD181D"/>
    <w:rsid w:val="00BD46C0"/>
    <w:rsid w:val="00BD4D7E"/>
    <w:rsid w:val="00BD4E41"/>
    <w:rsid w:val="00BE0567"/>
    <w:rsid w:val="00BE18F0"/>
    <w:rsid w:val="00BE1BAF"/>
    <w:rsid w:val="00BE1F13"/>
    <w:rsid w:val="00BE302F"/>
    <w:rsid w:val="00BE3210"/>
    <w:rsid w:val="00BE350E"/>
    <w:rsid w:val="00BE3E56"/>
    <w:rsid w:val="00BE4BF7"/>
    <w:rsid w:val="00BE56A7"/>
    <w:rsid w:val="00BE5C69"/>
    <w:rsid w:val="00BE62F6"/>
    <w:rsid w:val="00BE638E"/>
    <w:rsid w:val="00BE66DA"/>
    <w:rsid w:val="00BF27B2"/>
    <w:rsid w:val="00BF4F06"/>
    <w:rsid w:val="00BF534E"/>
    <w:rsid w:val="00BF5717"/>
    <w:rsid w:val="00BF5C91"/>
    <w:rsid w:val="00BF620E"/>
    <w:rsid w:val="00BF66D2"/>
    <w:rsid w:val="00BF7241"/>
    <w:rsid w:val="00C010E3"/>
    <w:rsid w:val="00C01348"/>
    <w:rsid w:val="00C01585"/>
    <w:rsid w:val="00C01832"/>
    <w:rsid w:val="00C0764A"/>
    <w:rsid w:val="00C1410E"/>
    <w:rsid w:val="00C141C6"/>
    <w:rsid w:val="00C15663"/>
    <w:rsid w:val="00C156CA"/>
    <w:rsid w:val="00C16508"/>
    <w:rsid w:val="00C16F5A"/>
    <w:rsid w:val="00C17695"/>
    <w:rsid w:val="00C205E7"/>
    <w:rsid w:val="00C2071A"/>
    <w:rsid w:val="00C20ACB"/>
    <w:rsid w:val="00C2203F"/>
    <w:rsid w:val="00C22195"/>
    <w:rsid w:val="00C23703"/>
    <w:rsid w:val="00C254E5"/>
    <w:rsid w:val="00C26068"/>
    <w:rsid w:val="00C26DF9"/>
    <w:rsid w:val="00C271A8"/>
    <w:rsid w:val="00C301F2"/>
    <w:rsid w:val="00C3050C"/>
    <w:rsid w:val="00C31F15"/>
    <w:rsid w:val="00C32067"/>
    <w:rsid w:val="00C346AD"/>
    <w:rsid w:val="00C34F01"/>
    <w:rsid w:val="00C36E3A"/>
    <w:rsid w:val="00C37A77"/>
    <w:rsid w:val="00C41141"/>
    <w:rsid w:val="00C449AD"/>
    <w:rsid w:val="00C44E30"/>
    <w:rsid w:val="00C461E6"/>
    <w:rsid w:val="00C46D34"/>
    <w:rsid w:val="00C50045"/>
    <w:rsid w:val="00C50771"/>
    <w:rsid w:val="00C508BE"/>
    <w:rsid w:val="00C518DC"/>
    <w:rsid w:val="00C55FE8"/>
    <w:rsid w:val="00C572BD"/>
    <w:rsid w:val="00C57B37"/>
    <w:rsid w:val="00C60252"/>
    <w:rsid w:val="00C61CD6"/>
    <w:rsid w:val="00C63EC4"/>
    <w:rsid w:val="00C64CD9"/>
    <w:rsid w:val="00C66029"/>
    <w:rsid w:val="00C66C74"/>
    <w:rsid w:val="00C66E3B"/>
    <w:rsid w:val="00C670F8"/>
    <w:rsid w:val="00C6780B"/>
    <w:rsid w:val="00C73A90"/>
    <w:rsid w:val="00C76D49"/>
    <w:rsid w:val="00C80967"/>
    <w:rsid w:val="00C80AD4"/>
    <w:rsid w:val="00C80B5E"/>
    <w:rsid w:val="00C82055"/>
    <w:rsid w:val="00C85FE1"/>
    <w:rsid w:val="00C8630A"/>
    <w:rsid w:val="00C9003A"/>
    <w:rsid w:val="00C9061B"/>
    <w:rsid w:val="00C91AD1"/>
    <w:rsid w:val="00C91FDF"/>
    <w:rsid w:val="00C9318D"/>
    <w:rsid w:val="00C937DE"/>
    <w:rsid w:val="00C93EBA"/>
    <w:rsid w:val="00C97A19"/>
    <w:rsid w:val="00C97A4F"/>
    <w:rsid w:val="00C97EF0"/>
    <w:rsid w:val="00CA0938"/>
    <w:rsid w:val="00CA0BD8"/>
    <w:rsid w:val="00CA1465"/>
    <w:rsid w:val="00CA2FD7"/>
    <w:rsid w:val="00CA69E3"/>
    <w:rsid w:val="00CA6B28"/>
    <w:rsid w:val="00CA707F"/>
    <w:rsid w:val="00CA72BB"/>
    <w:rsid w:val="00CA7FF5"/>
    <w:rsid w:val="00CB0531"/>
    <w:rsid w:val="00CB07E5"/>
    <w:rsid w:val="00CB09E0"/>
    <w:rsid w:val="00CB0A70"/>
    <w:rsid w:val="00CB188B"/>
    <w:rsid w:val="00CB1C14"/>
    <w:rsid w:val="00CB1E7C"/>
    <w:rsid w:val="00CB2EA1"/>
    <w:rsid w:val="00CB2F84"/>
    <w:rsid w:val="00CB33CF"/>
    <w:rsid w:val="00CB3E75"/>
    <w:rsid w:val="00CB43F1"/>
    <w:rsid w:val="00CB4E5A"/>
    <w:rsid w:val="00CB581E"/>
    <w:rsid w:val="00CB6A8A"/>
    <w:rsid w:val="00CB6EDE"/>
    <w:rsid w:val="00CC16EE"/>
    <w:rsid w:val="00CC1ED8"/>
    <w:rsid w:val="00CC2631"/>
    <w:rsid w:val="00CC41BA"/>
    <w:rsid w:val="00CC4E37"/>
    <w:rsid w:val="00CC60FC"/>
    <w:rsid w:val="00CD017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1883"/>
    <w:rsid w:val="00D021D2"/>
    <w:rsid w:val="00D02B1B"/>
    <w:rsid w:val="00D061BB"/>
    <w:rsid w:val="00D07BE1"/>
    <w:rsid w:val="00D116C0"/>
    <w:rsid w:val="00D1297E"/>
    <w:rsid w:val="00D13433"/>
    <w:rsid w:val="00D13D8A"/>
    <w:rsid w:val="00D172C9"/>
    <w:rsid w:val="00D203EE"/>
    <w:rsid w:val="00D20DA7"/>
    <w:rsid w:val="00D249A5"/>
    <w:rsid w:val="00D25BDF"/>
    <w:rsid w:val="00D275B7"/>
    <w:rsid w:val="00D2793F"/>
    <w:rsid w:val="00D279D8"/>
    <w:rsid w:val="00D27C8E"/>
    <w:rsid w:val="00D3026A"/>
    <w:rsid w:val="00D32D62"/>
    <w:rsid w:val="00D3621B"/>
    <w:rsid w:val="00D36E44"/>
    <w:rsid w:val="00D375DE"/>
    <w:rsid w:val="00D40205"/>
    <w:rsid w:val="00D4059D"/>
    <w:rsid w:val="00D40C72"/>
    <w:rsid w:val="00D41021"/>
    <w:rsid w:val="00D4141B"/>
    <w:rsid w:val="00D4145D"/>
    <w:rsid w:val="00D425CC"/>
    <w:rsid w:val="00D4460B"/>
    <w:rsid w:val="00D458F0"/>
    <w:rsid w:val="00D50668"/>
    <w:rsid w:val="00D50B3B"/>
    <w:rsid w:val="00D51C1C"/>
    <w:rsid w:val="00D51FCC"/>
    <w:rsid w:val="00D52C16"/>
    <w:rsid w:val="00D5467F"/>
    <w:rsid w:val="00D54B7C"/>
    <w:rsid w:val="00D5567A"/>
    <w:rsid w:val="00D55837"/>
    <w:rsid w:val="00D56A9F"/>
    <w:rsid w:val="00D57BA2"/>
    <w:rsid w:val="00D60346"/>
    <w:rsid w:val="00D60F51"/>
    <w:rsid w:val="00D60FAC"/>
    <w:rsid w:val="00D64305"/>
    <w:rsid w:val="00D65E43"/>
    <w:rsid w:val="00D6730A"/>
    <w:rsid w:val="00D674A6"/>
    <w:rsid w:val="00D67C54"/>
    <w:rsid w:val="00D708FC"/>
    <w:rsid w:val="00D7168E"/>
    <w:rsid w:val="00D72719"/>
    <w:rsid w:val="00D73F9D"/>
    <w:rsid w:val="00D74B7C"/>
    <w:rsid w:val="00D75B46"/>
    <w:rsid w:val="00D76068"/>
    <w:rsid w:val="00D76A6D"/>
    <w:rsid w:val="00D76B01"/>
    <w:rsid w:val="00D776A7"/>
    <w:rsid w:val="00D779E4"/>
    <w:rsid w:val="00D804A2"/>
    <w:rsid w:val="00D84704"/>
    <w:rsid w:val="00D84BF9"/>
    <w:rsid w:val="00D8517D"/>
    <w:rsid w:val="00D86AD2"/>
    <w:rsid w:val="00D8757E"/>
    <w:rsid w:val="00D9058D"/>
    <w:rsid w:val="00D921FD"/>
    <w:rsid w:val="00D93714"/>
    <w:rsid w:val="00D94034"/>
    <w:rsid w:val="00D95424"/>
    <w:rsid w:val="00D96717"/>
    <w:rsid w:val="00D97D05"/>
    <w:rsid w:val="00DA4084"/>
    <w:rsid w:val="00DA56ED"/>
    <w:rsid w:val="00DA5A54"/>
    <w:rsid w:val="00DA5C0D"/>
    <w:rsid w:val="00DA789C"/>
    <w:rsid w:val="00DA799D"/>
    <w:rsid w:val="00DB2EF3"/>
    <w:rsid w:val="00DB423C"/>
    <w:rsid w:val="00DB4E26"/>
    <w:rsid w:val="00DB65A5"/>
    <w:rsid w:val="00DB714B"/>
    <w:rsid w:val="00DC0D40"/>
    <w:rsid w:val="00DC1025"/>
    <w:rsid w:val="00DC10F6"/>
    <w:rsid w:val="00DC115D"/>
    <w:rsid w:val="00DC1C04"/>
    <w:rsid w:val="00DC1EB8"/>
    <w:rsid w:val="00DC3E45"/>
    <w:rsid w:val="00DC4598"/>
    <w:rsid w:val="00DC612B"/>
    <w:rsid w:val="00DD017D"/>
    <w:rsid w:val="00DD0722"/>
    <w:rsid w:val="00DD0B3D"/>
    <w:rsid w:val="00DD212F"/>
    <w:rsid w:val="00DD669B"/>
    <w:rsid w:val="00DE070B"/>
    <w:rsid w:val="00DE0830"/>
    <w:rsid w:val="00DE18F5"/>
    <w:rsid w:val="00DE1A16"/>
    <w:rsid w:val="00DE73D2"/>
    <w:rsid w:val="00DF03A1"/>
    <w:rsid w:val="00DF35FB"/>
    <w:rsid w:val="00DF5BFB"/>
    <w:rsid w:val="00DF5CD6"/>
    <w:rsid w:val="00E022DA"/>
    <w:rsid w:val="00E032A1"/>
    <w:rsid w:val="00E03BCB"/>
    <w:rsid w:val="00E03ECC"/>
    <w:rsid w:val="00E101D4"/>
    <w:rsid w:val="00E124DC"/>
    <w:rsid w:val="00E12EB5"/>
    <w:rsid w:val="00E15A41"/>
    <w:rsid w:val="00E16825"/>
    <w:rsid w:val="00E17592"/>
    <w:rsid w:val="00E22D68"/>
    <w:rsid w:val="00E247D9"/>
    <w:rsid w:val="00E24DD3"/>
    <w:rsid w:val="00E258D8"/>
    <w:rsid w:val="00E26DDF"/>
    <w:rsid w:val="00E270E5"/>
    <w:rsid w:val="00E30167"/>
    <w:rsid w:val="00E3032C"/>
    <w:rsid w:val="00E3136D"/>
    <w:rsid w:val="00E32C2B"/>
    <w:rsid w:val="00E33493"/>
    <w:rsid w:val="00E37922"/>
    <w:rsid w:val="00E406DF"/>
    <w:rsid w:val="00E415D3"/>
    <w:rsid w:val="00E469E4"/>
    <w:rsid w:val="00E475C3"/>
    <w:rsid w:val="00E5082E"/>
    <w:rsid w:val="00E509B0"/>
    <w:rsid w:val="00E50B11"/>
    <w:rsid w:val="00E53FE4"/>
    <w:rsid w:val="00E54246"/>
    <w:rsid w:val="00E55147"/>
    <w:rsid w:val="00E55D8E"/>
    <w:rsid w:val="00E604B9"/>
    <w:rsid w:val="00E62A37"/>
    <w:rsid w:val="00E62DA1"/>
    <w:rsid w:val="00E6641E"/>
    <w:rsid w:val="00E66F18"/>
    <w:rsid w:val="00E70856"/>
    <w:rsid w:val="00E727DE"/>
    <w:rsid w:val="00E72AAF"/>
    <w:rsid w:val="00E74A30"/>
    <w:rsid w:val="00E77745"/>
    <w:rsid w:val="00E77778"/>
    <w:rsid w:val="00E77B7E"/>
    <w:rsid w:val="00E77BA8"/>
    <w:rsid w:val="00E8139F"/>
    <w:rsid w:val="00E82BC4"/>
    <w:rsid w:val="00E82DF1"/>
    <w:rsid w:val="00E838DE"/>
    <w:rsid w:val="00E844F4"/>
    <w:rsid w:val="00E84754"/>
    <w:rsid w:val="00E86C65"/>
    <w:rsid w:val="00E87034"/>
    <w:rsid w:val="00E90CAA"/>
    <w:rsid w:val="00E915DF"/>
    <w:rsid w:val="00E9216B"/>
    <w:rsid w:val="00E93339"/>
    <w:rsid w:val="00E96532"/>
    <w:rsid w:val="00E967DF"/>
    <w:rsid w:val="00E973A0"/>
    <w:rsid w:val="00EA1688"/>
    <w:rsid w:val="00EA1AFC"/>
    <w:rsid w:val="00EA205A"/>
    <w:rsid w:val="00EA2317"/>
    <w:rsid w:val="00EA3A7D"/>
    <w:rsid w:val="00EA3B8E"/>
    <w:rsid w:val="00EA48C9"/>
    <w:rsid w:val="00EA4A98"/>
    <w:rsid w:val="00EA4C83"/>
    <w:rsid w:val="00EB03B0"/>
    <w:rsid w:val="00EB0A37"/>
    <w:rsid w:val="00EB763D"/>
    <w:rsid w:val="00EB7EC2"/>
    <w:rsid w:val="00EB7FE4"/>
    <w:rsid w:val="00EC0A92"/>
    <w:rsid w:val="00EC1DA0"/>
    <w:rsid w:val="00EC329B"/>
    <w:rsid w:val="00EC3B9C"/>
    <w:rsid w:val="00EC5EB9"/>
    <w:rsid w:val="00EC6006"/>
    <w:rsid w:val="00EC6DE5"/>
    <w:rsid w:val="00EC71A6"/>
    <w:rsid w:val="00EC73EB"/>
    <w:rsid w:val="00ED592E"/>
    <w:rsid w:val="00ED6ABD"/>
    <w:rsid w:val="00ED72E1"/>
    <w:rsid w:val="00EE28D6"/>
    <w:rsid w:val="00EE3C0F"/>
    <w:rsid w:val="00EE5EB8"/>
    <w:rsid w:val="00EE66E5"/>
    <w:rsid w:val="00EE6810"/>
    <w:rsid w:val="00EE6C4A"/>
    <w:rsid w:val="00EF1445"/>
    <w:rsid w:val="00EF1601"/>
    <w:rsid w:val="00EF21FE"/>
    <w:rsid w:val="00EF2A7F"/>
    <w:rsid w:val="00EF2D58"/>
    <w:rsid w:val="00EF37C2"/>
    <w:rsid w:val="00EF4803"/>
    <w:rsid w:val="00EF5127"/>
    <w:rsid w:val="00F001D0"/>
    <w:rsid w:val="00F01884"/>
    <w:rsid w:val="00F01A24"/>
    <w:rsid w:val="00F01FBE"/>
    <w:rsid w:val="00F02290"/>
    <w:rsid w:val="00F03EAC"/>
    <w:rsid w:val="00F04B7C"/>
    <w:rsid w:val="00F06EF5"/>
    <w:rsid w:val="00F077C9"/>
    <w:rsid w:val="00F078B5"/>
    <w:rsid w:val="00F12543"/>
    <w:rsid w:val="00F14024"/>
    <w:rsid w:val="00F14FA3"/>
    <w:rsid w:val="00F15DB1"/>
    <w:rsid w:val="00F24297"/>
    <w:rsid w:val="00F2564A"/>
    <w:rsid w:val="00F25761"/>
    <w:rsid w:val="00F259D7"/>
    <w:rsid w:val="00F27A72"/>
    <w:rsid w:val="00F30945"/>
    <w:rsid w:val="00F30EFB"/>
    <w:rsid w:val="00F32482"/>
    <w:rsid w:val="00F326E9"/>
    <w:rsid w:val="00F32D05"/>
    <w:rsid w:val="00F33BD1"/>
    <w:rsid w:val="00F34BFC"/>
    <w:rsid w:val="00F35263"/>
    <w:rsid w:val="00F35E34"/>
    <w:rsid w:val="00F403BF"/>
    <w:rsid w:val="00F4342F"/>
    <w:rsid w:val="00F45227"/>
    <w:rsid w:val="00F47EF5"/>
    <w:rsid w:val="00F5045C"/>
    <w:rsid w:val="00F51888"/>
    <w:rsid w:val="00F520C7"/>
    <w:rsid w:val="00F53219"/>
    <w:rsid w:val="00F53AEA"/>
    <w:rsid w:val="00F547AF"/>
    <w:rsid w:val="00F55AC7"/>
    <w:rsid w:val="00F55FC9"/>
    <w:rsid w:val="00F563CD"/>
    <w:rsid w:val="00F5663B"/>
    <w:rsid w:val="00F5674D"/>
    <w:rsid w:val="00F60CD1"/>
    <w:rsid w:val="00F6392C"/>
    <w:rsid w:val="00F64256"/>
    <w:rsid w:val="00F66093"/>
    <w:rsid w:val="00F66518"/>
    <w:rsid w:val="00F66657"/>
    <w:rsid w:val="00F6751E"/>
    <w:rsid w:val="00F70848"/>
    <w:rsid w:val="00F70B4E"/>
    <w:rsid w:val="00F73A60"/>
    <w:rsid w:val="00F8015D"/>
    <w:rsid w:val="00F8115A"/>
    <w:rsid w:val="00F81D27"/>
    <w:rsid w:val="00F829C7"/>
    <w:rsid w:val="00F834AA"/>
    <w:rsid w:val="00F848D6"/>
    <w:rsid w:val="00F859AE"/>
    <w:rsid w:val="00F87241"/>
    <w:rsid w:val="00F9071F"/>
    <w:rsid w:val="00F914F4"/>
    <w:rsid w:val="00F922B2"/>
    <w:rsid w:val="00F943C8"/>
    <w:rsid w:val="00F96029"/>
    <w:rsid w:val="00F96B28"/>
    <w:rsid w:val="00FA1564"/>
    <w:rsid w:val="00FA41B4"/>
    <w:rsid w:val="00FA5DDD"/>
    <w:rsid w:val="00FA6255"/>
    <w:rsid w:val="00FA723B"/>
    <w:rsid w:val="00FA7644"/>
    <w:rsid w:val="00FB0647"/>
    <w:rsid w:val="00FB1FA3"/>
    <w:rsid w:val="00FB3B39"/>
    <w:rsid w:val="00FB43A8"/>
    <w:rsid w:val="00FB4D12"/>
    <w:rsid w:val="00FB5279"/>
    <w:rsid w:val="00FB62AE"/>
    <w:rsid w:val="00FB6C81"/>
    <w:rsid w:val="00FC069A"/>
    <w:rsid w:val="00FC08A9"/>
    <w:rsid w:val="00FC0BA0"/>
    <w:rsid w:val="00FC7600"/>
    <w:rsid w:val="00FD0385"/>
    <w:rsid w:val="00FD0B7B"/>
    <w:rsid w:val="00FD1719"/>
    <w:rsid w:val="00FD1A46"/>
    <w:rsid w:val="00FD1AF3"/>
    <w:rsid w:val="00FD2109"/>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A08A1CB"/>
  <w15:docId w15:val="{E7A1A1B1-7ECC-462A-BD39-7398B8FE1E2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EA3B8E"/>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96571636">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753967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D222CADD97E469AAD0E69539528C3B8"/>
        <w:category>
          <w:name w:val="Allmänt"/>
          <w:gallery w:val="placeholder"/>
        </w:category>
        <w:types>
          <w:type w:val="bbPlcHdr"/>
        </w:types>
        <w:behaviors>
          <w:behavior w:val="content"/>
        </w:behaviors>
        <w:guid w:val="{1F857FA9-FA32-4BF0-A321-4B079BCB9115}"/>
      </w:docPartPr>
      <w:docPartBody>
        <w:p w:rsidR="00BA38DF" w:rsidRDefault="00BA38DF">
          <w:pPr>
            <w:pStyle w:val="CD222CADD97E469AAD0E69539528C3B8"/>
          </w:pPr>
          <w:r w:rsidRPr="00FC36B9">
            <w:rPr>
              <w:rStyle w:val="Platshllartext"/>
            </w:rPr>
            <w:t>Klicka eller tryck här för att ange text.</w:t>
          </w:r>
        </w:p>
      </w:docPartBody>
    </w:docPart>
    <w:docPart>
      <w:docPartPr>
        <w:name w:val="50D249B6497C4AB4B46AB6818CA2299A"/>
        <w:category>
          <w:name w:val="Allmänt"/>
          <w:gallery w:val="placeholder"/>
        </w:category>
        <w:types>
          <w:type w:val="bbPlcHdr"/>
        </w:types>
        <w:behaviors>
          <w:behavior w:val="content"/>
        </w:behaviors>
        <w:guid w:val="{BE8A45D4-ACD3-4C85-AD3C-FD0B6DE3C7FD}"/>
      </w:docPartPr>
      <w:docPartBody>
        <w:p w:rsidR="00BA38DF" w:rsidRDefault="00BA38DF">
          <w:pPr>
            <w:pStyle w:val="50D249B6497C4AB4B46AB6818CA2299A"/>
          </w:pPr>
          <w:r>
            <w:rPr>
              <w:rStyle w:val="Platshllartext"/>
            </w:rPr>
            <w:t>(sätts av SB)</w:t>
          </w:r>
        </w:p>
      </w:docPartBody>
    </w:docPart>
    <w:docPart>
      <w:docPartPr>
        <w:name w:val="F59F9A28C19A4A678EED2DD202C3AC95"/>
        <w:category>
          <w:name w:val="Allmänt"/>
          <w:gallery w:val="placeholder"/>
        </w:category>
        <w:types>
          <w:type w:val="bbPlcHdr"/>
        </w:types>
        <w:behaviors>
          <w:behavior w:val="content"/>
        </w:behaviors>
        <w:guid w:val="{06793026-2243-4814-8D36-D3DAA482C58F}"/>
      </w:docPartPr>
      <w:docPartBody>
        <w:p w:rsidR="00BA38DF" w:rsidRDefault="00BA38DF">
          <w:pPr>
            <w:pStyle w:val="F59F9A28C19A4A678EED2DD202C3AC95"/>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EB8C81A45D14D20ACD7AFA13570C91C"/>
        <w:category>
          <w:name w:val="Allmänt"/>
          <w:gallery w:val="placeholder"/>
        </w:category>
        <w:types>
          <w:type w:val="bbPlcHdr"/>
        </w:types>
        <w:behaviors>
          <w:behavior w:val="content"/>
        </w:behaviors>
        <w:guid w:val="{604666D8-5852-424A-AA3A-0F0D2B6254E9}"/>
      </w:docPartPr>
      <w:docPartBody>
        <w:p w:rsidR="00BA38DF" w:rsidRDefault="00BA38DF">
          <w:pPr>
            <w:pStyle w:val="0EB8C81A45D14D20ACD7AFA13570C91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2D8BE366AAE46178EC4582E74074B07"/>
        <w:category>
          <w:name w:val="Allmänt"/>
          <w:gallery w:val="placeholder"/>
        </w:category>
        <w:types>
          <w:type w:val="bbPlcHdr"/>
        </w:types>
        <w:behaviors>
          <w:behavior w:val="content"/>
        </w:behaviors>
        <w:guid w:val="{3D085429-DFC9-4C5F-B094-58EDF467775B}"/>
      </w:docPartPr>
      <w:docPartBody>
        <w:p w:rsidR="00BA38DF" w:rsidRDefault="00BA38DF">
          <w:pPr>
            <w:pStyle w:val="22D8BE366AAE46178EC4582E74074B07"/>
          </w:pPr>
          <w:r>
            <w:rPr>
              <w:rStyle w:val="Platshllartext"/>
            </w:rPr>
            <w:t>Klicka här och v</w:t>
          </w:r>
          <w:r w:rsidRPr="00D31416">
            <w:rPr>
              <w:rStyle w:val="Platshllartext"/>
            </w:rPr>
            <w:t xml:space="preserve">älj ett </w:t>
          </w:r>
          <w:r>
            <w:rPr>
              <w:rStyle w:val="Platshllartext"/>
            </w:rPr>
            <w:t>departement.</w:t>
          </w:r>
        </w:p>
      </w:docPartBody>
    </w:docPart>
    <w:docPart>
      <w:docPartPr>
        <w:name w:val="3998413443434E58B1B7F642988626A5"/>
        <w:category>
          <w:name w:val="Allmänt"/>
          <w:gallery w:val="placeholder"/>
        </w:category>
        <w:types>
          <w:type w:val="bbPlcHdr"/>
        </w:types>
        <w:behaviors>
          <w:behavior w:val="content"/>
        </w:behaviors>
        <w:guid w:val="{C59FE6B7-40E5-488C-A50B-CE1303A2519E}"/>
      </w:docPartPr>
      <w:docPartBody>
        <w:p w:rsidR="00BA38DF" w:rsidRDefault="00BA38DF">
          <w:pPr>
            <w:pStyle w:val="3998413443434E58B1B7F642988626A5"/>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2FFAA6C69844E1C9FC43AA876A56726"/>
        <w:category>
          <w:name w:val="Allmänt"/>
          <w:gallery w:val="placeholder"/>
        </w:category>
        <w:types>
          <w:type w:val="bbPlcHdr"/>
        </w:types>
        <w:behaviors>
          <w:behavior w:val="content"/>
        </w:behaviors>
        <w:guid w:val="{49AC138C-0300-4464-905F-6FAD8EC13A05}"/>
      </w:docPartPr>
      <w:docPartBody>
        <w:p w:rsidR="00BA38DF" w:rsidRDefault="00BA38DF">
          <w:pPr>
            <w:pStyle w:val="C2FFAA6C69844E1C9FC43AA876A5672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C3FF04558810475F874FD53009A28030"/>
        <w:category>
          <w:name w:val="Allmänt"/>
          <w:gallery w:val="placeholder"/>
        </w:category>
        <w:types>
          <w:type w:val="bbPlcHdr"/>
        </w:types>
        <w:behaviors>
          <w:behavior w:val="content"/>
        </w:behaviors>
        <w:guid w:val="{F18313D2-4B78-4C61-8E43-5B11FC5C7A4C}"/>
      </w:docPartPr>
      <w:docPartBody>
        <w:p w:rsidR="00BA38DF" w:rsidRDefault="00BA38DF">
          <w:pPr>
            <w:pStyle w:val="C3FF04558810475F874FD53009A28030"/>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B59783CB9F541EEBDAC70368091F3A5"/>
        <w:category>
          <w:name w:val="Allmänt"/>
          <w:gallery w:val="placeholder"/>
        </w:category>
        <w:types>
          <w:type w:val="bbPlcHdr"/>
        </w:types>
        <w:behaviors>
          <w:behavior w:val="content"/>
        </w:behaviors>
        <w:guid w:val="{55C827AD-0F06-468A-9FD7-7D86DD090CA0}"/>
      </w:docPartPr>
      <w:docPartBody>
        <w:p w:rsidR="00000000" w:rsidRDefault="000F0872">
          <w:r w:rsidRPr="00825CA9">
            <w:rPr>
              <w:rStyle w:val="Platshllartext"/>
            </w:rPr>
            <w:t xml:space="preserve"> </w:t>
          </w:r>
        </w:p>
      </w:docPartBody>
    </w:docPart>
    <w:docPart>
      <w:docPartPr>
        <w:name w:val="E43CD6A400B74A2F914E9706B3E4CE38"/>
        <w:category>
          <w:name w:val="Allmänt"/>
          <w:gallery w:val="placeholder"/>
        </w:category>
        <w:types>
          <w:type w:val="bbPlcHdr"/>
        </w:types>
        <w:behaviors>
          <w:behavior w:val="content"/>
        </w:behaviors>
        <w:guid w:val="{3E075F00-BF81-4D0D-8ABF-B4F169FC754B}"/>
      </w:docPartPr>
      <w:docPartBody>
        <w:p w:rsidR="00000000" w:rsidRDefault="000F0872">
          <w:r w:rsidRPr="00825CA9">
            <w:rPr>
              <w:rStyle w:val="Platshllartext"/>
            </w:rPr>
            <w:t xml:space="preserve"> </w:t>
          </w:r>
        </w:p>
      </w:docPartBody>
    </w:docPart>
    <w:docPart>
      <w:docPartPr>
        <w:name w:val="B8681947E15C4F04AAC199DDE262B9F8"/>
        <w:category>
          <w:name w:val="Allmänt"/>
          <w:gallery w:val="placeholder"/>
        </w:category>
        <w:types>
          <w:type w:val="bbPlcHdr"/>
        </w:types>
        <w:behaviors>
          <w:behavior w:val="content"/>
        </w:behaviors>
        <w:guid w:val="{035E552F-E725-4E8D-9985-FB1C80692C39}"/>
      </w:docPartPr>
      <w:docPartBody>
        <w:p w:rsidR="00000000" w:rsidRDefault="000F0872">
          <w:r w:rsidRPr="00825CA9">
            <w:rPr>
              <w:rStyle w:val="Platshllartext"/>
            </w:rPr>
            <w:t xml:space="preserve"> </w:t>
          </w:r>
        </w:p>
      </w:docPartBody>
    </w:docPart>
    <w:docPart>
      <w:docPartPr>
        <w:name w:val="B2754547A4064247A60C64344C1F58E4"/>
        <w:category>
          <w:name w:val="Allmänt"/>
          <w:gallery w:val="placeholder"/>
        </w:category>
        <w:types>
          <w:type w:val="bbPlcHdr"/>
        </w:types>
        <w:behaviors>
          <w:behavior w:val="content"/>
        </w:behaviors>
        <w:guid w:val="{9F012692-606A-4D1E-AF5E-FA751750B392}"/>
      </w:docPartPr>
      <w:docPartBody>
        <w:p w:rsidR="00000000" w:rsidRDefault="000F0872">
          <w:r w:rsidRPr="00825CA9">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A38DF"/>
    <w:rsid w:val="000D50F7"/>
    <w:rsid w:val="000F0872"/>
    <w:rsid w:val="00113A74"/>
    <w:rsid w:val="00147820"/>
    <w:rsid w:val="001563A0"/>
    <w:rsid w:val="001A77EE"/>
    <w:rsid w:val="00245A7D"/>
    <w:rsid w:val="00281B79"/>
    <w:rsid w:val="00343C71"/>
    <w:rsid w:val="00392593"/>
    <w:rsid w:val="00412DAB"/>
    <w:rsid w:val="004A1BD6"/>
    <w:rsid w:val="00551DD4"/>
    <w:rsid w:val="00687E57"/>
    <w:rsid w:val="00747DB8"/>
    <w:rsid w:val="008778BC"/>
    <w:rsid w:val="0093298C"/>
    <w:rsid w:val="009B3E02"/>
    <w:rsid w:val="00B8536C"/>
    <w:rsid w:val="00BA38DF"/>
    <w:rsid w:val="00BE1F13"/>
    <w:rsid w:val="00C9318D"/>
    <w:rsid w:val="00DB2EF3"/>
    <w:rsid w:val="00DD017D"/>
    <w:rsid w:val="00DE1A16"/>
    <w:rsid w:val="00E844F4"/>
    <w:rsid w:val="00F914F4"/>
    <w:rsid w:val="00F9602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F0872"/>
    <w:rPr>
      <w:noProof w:val="0"/>
      <w:color w:val="808080"/>
    </w:rPr>
  </w:style>
  <w:style w:type="paragraph" w:customStyle="1" w:styleId="CD222CADD97E469AAD0E69539528C3B8">
    <w:name w:val="CD222CADD97E469AAD0E69539528C3B8"/>
  </w:style>
  <w:style w:type="paragraph" w:customStyle="1" w:styleId="4E48D13B568E4220B0159C9B49C3676E">
    <w:name w:val="4E48D13B568E4220B0159C9B49C3676E"/>
  </w:style>
  <w:style w:type="paragraph" w:customStyle="1" w:styleId="50D249B6497C4AB4B46AB6818CA2299A">
    <w:name w:val="50D249B6497C4AB4B46AB6818CA2299A"/>
  </w:style>
  <w:style w:type="paragraph" w:customStyle="1" w:styleId="0C8CC08F5CFE45B0A565C0558D1123DF">
    <w:name w:val="0C8CC08F5CFE45B0A565C0558D1123DF"/>
  </w:style>
  <w:style w:type="paragraph" w:customStyle="1" w:styleId="F59F9A28C19A4A678EED2DD202C3AC95">
    <w:name w:val="F59F9A28C19A4A678EED2DD202C3AC95"/>
  </w:style>
  <w:style w:type="paragraph" w:customStyle="1" w:styleId="0EB8C81A45D14D20ACD7AFA13570C91C">
    <w:name w:val="0EB8C81A45D14D20ACD7AFA13570C91C"/>
  </w:style>
  <w:style w:type="paragraph" w:customStyle="1" w:styleId="22D8BE366AAE46178EC4582E74074B07">
    <w:name w:val="22D8BE366AAE46178EC4582E74074B07"/>
  </w:style>
  <w:style w:type="paragraph" w:customStyle="1" w:styleId="3998413443434E58B1B7F642988626A5">
    <w:name w:val="3998413443434E58B1B7F642988626A5"/>
  </w:style>
  <w:style w:type="paragraph" w:customStyle="1" w:styleId="4B5D72C5A21D410882D9369B36A5EC75">
    <w:name w:val="4B5D72C5A21D410882D9369B36A5EC75"/>
  </w:style>
  <w:style w:type="paragraph" w:customStyle="1" w:styleId="C2FFAA6C69844E1C9FC43AA876A56726">
    <w:name w:val="C2FFAA6C69844E1C9FC43AA876A56726"/>
  </w:style>
  <w:style w:type="paragraph" w:customStyle="1" w:styleId="C3FF04558810475F874FD53009A28030">
    <w:name w:val="C3FF04558810475F874FD53009A280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2025-08-08</HeaderDate>
    <Office/>
    <Dnr>Fi2025/</Dnr>
    <ParagrafNr/>
    <DocumentTitle/>
    <VisitingAddress/>
    <Extra1/>
    <Extra2/>
    <Extra3/>
    <Number/>
    <Recipient/>
    <SenderText/>
    <DocNumber/>
    <Doclanguage>1053</Doclanguage>
    <Appendix/>
    <LogotypeName/>
  </BaseInfo>
</DocumentInfo>
</file>

<file path=customXml/item4.xml><?xml version="1.0" encoding="utf-8"?>
<faktaPM xmlns="http://rk.se/faktapm">
  <Titel>Ett nytt, omarbetat tobaksskattedirektiv</Titel>
  <Ar>2025/26</Ar>
  <Nr>1</Nr>
  <UppDat>2025-09-09</UppDat>
  <Rub>Ett nytt, omarbetat tobaksskattedirektiv</Rub>
  <Dep>Finansdepartementet</Dep>
  <Utsk>Skatteutskottet</Utsk>
  <AnkDat>2025-09-09</AnkDat>
  <Egenskap1/>
  <Egenskap2/>
  <Egenskap3/>
  <DepLista>
    <Item>
      <itemnr/>
      <Departementsnamn>Finansdepartementet</Departementsnamn>
    </Item>
  </DepLista>
  <DokLista>
    <DokItem>
      <Beteckning>COM (2025) 580 final</Beteckning>
      <Celexnummer>52025PC0580</Celexnummer>
      <DokTitel>Proposal for a council directive on the structure and rates of excise duty applied to tobacco and tobacco related products (recast)</DokTitel>
    </DokItem>
  </DokLista>
  <GDB1>COM (2025) 580 final</GDB1>
  <GDT1>Proposal for a council directive on the structure and rates of excise duty applied to tobacco and tobacco related products (recast)</GDT1>
  <GDTWeb>COM (2025) 580 final</GDTWeb>
  <Typ>FPM</Typ>
  <Dokumenttyp>FaktaPM</Dokumenttyp>
  <Epostadress>ma0502aa</Epostadress>
</faktaPM>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P2XF6VT2D3NN-544441575-1528</_dlc_DocId>
    <_dlc_DocIdUrl xmlns="8b66ae41-1ec6-402e-b662-35d1932ca064">
      <Url>https://dhs.sp.regeringskansliet.se/yta/fi-ska/S2/_layouts/15/DocIdRedir.aspx?ID=P2XF6VT2D3NN-544441575-1528</Url>
      <Description>P2XF6VT2D3NN-544441575-1528</Description>
    </_dlc_DocIdUrl>
    <IconOverlay xmlns="http://schemas.microsoft.com/sharepoint/v4" xsi:nil="true"/>
  </documentManagement>
</p:properties>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636A641-9EBE-486A-A6AC-3532CF3FC8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013B17BB-6172-49AB-A3D2-8503BF65C4DA}">
  <ds:schemaRefs>
    <ds:schemaRef ds:uri="http://lp/documentinfo/RK"/>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B0F0D514-28A4-4F49-92D0-BF773FDBC9C9}">
  <ds:schemaRefs>
    <ds:schemaRef ds:uri="http://schemas.microsoft.com/sharepoint/v3/contenttype/forms"/>
  </ds:schemaRefs>
</ds:datastoreItem>
</file>

<file path=customXml/itemProps6.xml><?xml version="1.0" encoding="utf-8"?>
<ds:datastoreItem xmlns:ds="http://schemas.openxmlformats.org/officeDocument/2006/customXml" ds:itemID="{38A77F94-F34B-4284-84D2-562252ED476A}">
  <ds:schemaRefs>
    <ds:schemaRef ds:uri="http://schemas.microsoft.com/office/2006/metadata/customXsn"/>
  </ds:schemaRefs>
</ds:datastoreItem>
</file>

<file path=customXml/itemProps7.xml><?xml version="1.0" encoding="utf-8"?>
<ds:datastoreItem xmlns:ds="http://schemas.openxmlformats.org/officeDocument/2006/customXml" ds:itemID="{3BA96DA4-698F-42CE-8D22-1CFA787167DB}">
  <ds:schemaRefs>
    <ds:schemaRef ds:uri="Microsoft.SharePoint.Taxonomy.ContentTypeSync"/>
  </ds:schemaRefs>
</ds:datastoreItem>
</file>

<file path=customXml/itemProps8.xml><?xml version="1.0" encoding="utf-8"?>
<ds:datastoreItem xmlns:ds="http://schemas.openxmlformats.org/officeDocument/2006/customXml" ds:itemID="{85AF2E79-0EE6-46B8-961E-FB7E3CAB65C8}">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84a146bb-e433-4be7-93e4-049a36845c6a"/>
    <ds:schemaRef ds:uri="18f3d968-6251-40b0-9f11-012b293496c2"/>
    <ds:schemaRef ds:uri="cc625d36-bb37-4650-91b9-0c96159295ba"/>
    <ds:schemaRef ds:uri="http://purl.org/dc/terms/"/>
    <ds:schemaRef ds:uri="4e9c2f0c-7bf8-49af-8356-cbf363fc78a7"/>
    <ds:schemaRef ds:uri="http://www.w3.org/XML/1998/namespace"/>
    <ds:schemaRef ds:uri="http://purl.org/dc/dcmitype/"/>
    <ds:schemaRef ds:uri="8b66ae41-1ec6-402e-b662-35d1932ca064"/>
    <ds:schemaRef ds:uri="http://schemas.microsoft.com/sharepoint/v4"/>
  </ds:schemaRefs>
</ds:datastoreItem>
</file>

<file path=customXml/itemProps9.xml><?xml version="1.0" encoding="utf-8"?>
<ds:datastoreItem xmlns:ds="http://schemas.openxmlformats.org/officeDocument/2006/customXml" ds:itemID="{9351FADD-2596-41A0-88B6-F4E22604A289}">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12</Pages>
  <Words>3349</Words>
  <Characters>20498</Characters>
  <Application>Microsoft Office Word</Application>
  <DocSecurity>0</DocSecurity>
  <Lines>445</Lines>
  <Paragraphs>167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23680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dc:title>
  <dc:subject/>
  <dc:creator>Johan Westlund</dc:creator>
  <cp:keywords/>
  <dc:description/>
  <cp:lastModifiedBy>Maria Sundin</cp:lastModifiedBy>
  <cp:revision>2</cp:revision>
  <cp:lastPrinted>2023-02-02T10:01:00Z</cp:lastPrinted>
  <dcterms:created xsi:type="dcterms:W3CDTF">2025-09-09T10:43:00Z</dcterms:created>
  <dcterms:modified xsi:type="dcterms:W3CDTF">2025-09-09T10:43:00Z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_dlc_DocIdItemGuid">
    <vt:lpwstr>d3f79f4e-9611-4873-868f-e6741c98d331</vt:lpwstr>
  </property>
  <property fmtid="{D5CDD505-2E9C-101B-9397-08002B2CF9AE}" pid="8" name="GDB1">
    <vt:lpwstr>COM (2025) 580 final</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Ett nytt, omarbetat tobaksskattedirektiv</vt:lpwstr>
  </property>
  <property fmtid="{D5CDD505-2E9C-101B-9397-08002B2CF9AE}" pid="22" name="Ar">
    <vt:lpwstr>2025/26</vt:lpwstr>
  </property>
  <property fmtid="{D5CDD505-2E9C-101B-9397-08002B2CF9AE}" pid="23" name="Nr">
    <vt:lpwstr>1</vt:lpwstr>
  </property>
  <property fmtid="{D5CDD505-2E9C-101B-9397-08002B2CF9AE}" pid="24" name="UppDat">
    <vt:lpwstr>2025-09-09</vt:lpwstr>
  </property>
  <property fmtid="{D5CDD505-2E9C-101B-9397-08002B2CF9AE}" pid="25" name="Dep">
    <vt:lpwstr>Finansdepartementet</vt:lpwstr>
  </property>
  <property fmtid="{D5CDD505-2E9C-101B-9397-08002B2CF9AE}" pid="26" name="GDT1">
    <vt:lpwstr>Proposal for a council directive on the structure and rates of excise duty applied to tobacco and tobacco related products (recast)</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2025-09-09</vt:lpwstr>
  </property>
  <property fmtid="{D5CDD505-2E9C-101B-9397-08002B2CF9AE}" pid="41" name="Utsk">
    <vt:lpwstr>Skatteutskottet</vt:lpwstr>
  </property>
  <property fmtid="{D5CDD505-2E9C-101B-9397-08002B2CF9AE}" pid="42" name="Dokumenttyp">
    <vt:lpwstr>FaktaPM</vt:lpwstr>
  </property>
  <property fmtid="{D5CDD505-2E9C-101B-9397-08002B2CF9AE}" pid="43" name="Epostadress">
    <vt:lpwstr>ma0502aa</vt:lpwstr>
  </property>
</Properties>
</file>