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sdt>
      <w:sdtPr>
        <w:rPr>
          <w:b/>
        </w:rPr>
        <w:id w:val="310384016"/>
        <w:lock w:val="contentLocked"/>
        <w:placeholder>
          <w:docPart w:val="17365D2C403F4EC3B8C351DF58276203"/>
        </w:placeholder>
        <w:group/>
      </w:sdtPr>
      <w:sdtEndPr>
        <w:rPr>
          <w:b w:val="0"/>
        </w:rPr>
      </w:sdtEndPr>
      <w:sdtContent>
        <w:p w14:paraId="36DF935A" w14:textId="77777777" w:rsidR="00907069" w:rsidRPr="00710A6C" w:rsidRDefault="00907069" w:rsidP="001C2731">
          <w:pPr>
            <w:pStyle w:val="Sidhuvud"/>
            <w:ind w:left="3969" w:right="-567"/>
            <w:rPr>
              <w:b/>
            </w:rPr>
          </w:pPr>
          <w:r>
            <w:rPr>
              <w:noProof/>
            </w:rPr>
            <w:drawing>
              <wp:anchor distT="0" distB="0" distL="114300" distR="114300" simplePos="0" relativeHeight="251658240" behindDoc="1" locked="1" layoutInCell="1" allowOverlap="0" wp14:anchorId="6CBD7750" wp14:editId="3B9734D2">
                <wp:simplePos x="0" y="0"/>
                <wp:positionH relativeFrom="margin">
                  <wp:posOffset>0</wp:posOffset>
                </wp:positionH>
                <wp:positionV relativeFrom="page">
                  <wp:posOffset>369570</wp:posOffset>
                </wp:positionV>
                <wp:extent cx="1746000" cy="504000"/>
                <wp:effectExtent l="0" t="0" r="6985" b="0"/>
                <wp:wrapNone/>
                <wp:docPr id="1" name="Bildobjekt 1" descr="Regeringskansliets logotyp"/>
                <wp:cNvGraphicFramePr/>
                <a:graphic xmlns:a="http://schemas.openxmlformats.org/drawingml/2006/main">
                  <a:graphicData uri="http://schemas.openxmlformats.org/drawingml/2006/picture">
                    <pic:pic xmlns:pic="http://schemas.openxmlformats.org/drawingml/2006/picture">
                      <pic:nvPicPr>
                        <pic:cNvPr id="1" name="Bildobjekt 1" descr="Regeringskansliets logotyp"/>
                        <pic:cNvPicPr/>
                      </pic:nvPicPr>
                      <pic:blipFill>
                        <a:blip r:embed="rId16" cstate="print">
                          <a:extLst>
                            <a:ext uri="{28A0092B-C50C-407E-A947-70E740481C1C}">
                              <a14:useLocalDpi xmlns:a14="http://schemas.microsoft.com/office/drawing/2010/main" val="0"/>
                            </a:ext>
                          </a:extLst>
                        </a:blip>
                        <a:stretch>
                          <a:fillRect/>
                        </a:stretch>
                      </pic:blipFill>
                      <pic:spPr>
                        <a:xfrm>
                          <a:off x="0" y="0"/>
                          <a:ext cx="1746000" cy="504000"/>
                        </a:xfrm>
                        <a:prstGeom prst="rect">
                          <a:avLst/>
                        </a:prstGeom>
                      </pic:spPr>
                    </pic:pic>
                  </a:graphicData>
                </a:graphic>
                <wp14:sizeRelH relativeFrom="margin">
                  <wp14:pctWidth>0</wp14:pctWidth>
                </wp14:sizeRelH>
                <wp14:sizeRelV relativeFrom="margin">
                  <wp14:pctHeight>0</wp14:pctHeight>
                </wp14:sizeRelV>
              </wp:anchor>
            </w:drawing>
          </w:r>
          <w:r w:rsidR="002963B6">
            <w:rPr>
              <w:b/>
            </w:rPr>
            <w:t>Faktapromemoria</w:t>
          </w:r>
        </w:p>
        <w:p w14:paraId="3A24B392" w14:textId="2D507D1F" w:rsidR="00907069" w:rsidRDefault="00C85FE1" w:rsidP="001C2731">
          <w:pPr>
            <w:pStyle w:val="Sidhuvud"/>
            <w:ind w:left="3969" w:right="-567"/>
          </w:pPr>
          <w:r>
            <w:t>Riksdagså</w:t>
          </w:r>
          <w:r w:rsidR="00907069">
            <w:t xml:space="preserve">r: </w:t>
          </w:r>
          <w:sdt>
            <w:sdtPr>
              <w:alias w:val="Ar"/>
              <w:tag w:val="Ar"/>
              <w:id w:val="-280807286"/>
              <w:placeholder>
                <w:docPart w:val="F842D9C0B71B472CBDAC71EC35F986C6"/>
              </w:placeholder>
              <w:dataBinding w:prefixMappings="xmlns:ns0='http://rk.se/faktapm' " w:xpath="/ns0:faktaPM[1]/ns0:Ar[1]" w:storeItemID="{0B9A7431-9D19-4C2A-8E12-639802D7B40B}"/>
              <w:comboBox w:lastValue="2025/26">
                <w:listItem w:displayText="2022/23" w:value="2022/23"/>
                <w:listItem w:displayText="2023/24" w:value="2023/24"/>
                <w:listItem w:displayText="2024/25" w:value="2024/25"/>
                <w:listItem w:displayText="2025/26" w:value="2025/26"/>
                <w:listItem w:displayText="2026/27" w:value="2026/27"/>
                <w:listItem w:displayText="2027/28" w:value="2027/28"/>
              </w:comboBox>
            </w:sdtPr>
            <w:sdtEndPr/>
            <w:sdtContent>
              <w:r w:rsidR="00011FEC">
                <w:t>2025/26</w:t>
              </w:r>
            </w:sdtContent>
          </w:sdt>
        </w:p>
        <w:p w14:paraId="2D09B3A5" w14:textId="40B54FED" w:rsidR="00907069" w:rsidRDefault="00907069" w:rsidP="001C2731">
          <w:pPr>
            <w:pStyle w:val="Sidhuvud"/>
            <w:ind w:left="3969" w:right="-567"/>
          </w:pPr>
          <w:r>
            <w:t>FPM</w:t>
          </w:r>
          <w:r w:rsidR="004B795E">
            <w:t>-</w:t>
          </w:r>
          <w:r>
            <w:t xml:space="preserve">nummer: </w:t>
          </w:r>
          <w:sdt>
            <w:sdtPr>
              <w:alias w:val="FPMNummer"/>
              <w:tag w:val="FPMNummer"/>
              <w:id w:val="1114556829"/>
              <w:placeholder>
                <w:docPart w:val="A50C6E99B2A74B8B97397390023E4448"/>
              </w:placeholder>
              <w:dataBinding w:prefixMappings="xmlns:ns0='http://rk.se/faktapm' " w:xpath="/ns0:faktaPM[1]/ns0:Nr[1]" w:storeItemID="{0B9A7431-9D19-4C2A-8E12-639802D7B40B}"/>
              <w:text/>
            </w:sdtPr>
            <w:sdtEndPr/>
            <w:sdtContent>
              <w:r w:rsidR="00011FEC">
                <w:t>104</w:t>
              </w:r>
            </w:sdtContent>
          </w:sdt>
        </w:p>
        <w:sdt>
          <w:sdtPr>
            <w:alias w:val="Datum"/>
            <w:tag w:val="Datum"/>
            <w:id w:val="-363979562"/>
            <w:placeholder>
              <w:docPart w:val="5A6774EE176943BFAC7C98A0475099DA"/>
            </w:placeholder>
            <w:dataBinding w:prefixMappings="xmlns:ns0='http://rk.se/faktapm' " w:xpath="/ns0:faktaPM[1]/ns0:UppDat[1]" w:storeItemID="{0B9A7431-9D19-4C2A-8E12-639802D7B40B}"/>
            <w:date w:fullDate="2026-08-13T00:00:00Z">
              <w:dateFormat w:val="yyyy-MM-dd"/>
              <w:lid w:val="sv-SE"/>
              <w:storeMappedDataAs w:val="dateTime"/>
              <w:calendar w:val="gregorian"/>
            </w:date>
          </w:sdtPr>
          <w:sdtEndPr/>
          <w:sdtContent>
            <w:p w14:paraId="683D7EFB" w14:textId="215AEBC4" w:rsidR="00907069" w:rsidRDefault="00011FEC" w:rsidP="001C2731">
              <w:pPr>
                <w:pStyle w:val="Sidhuvud"/>
                <w:spacing w:after="960"/>
                <w:ind w:left="3969" w:right="-567"/>
              </w:pPr>
              <w:r>
                <w:t>2026-08-13</w:t>
              </w:r>
            </w:p>
          </w:sdtContent>
        </w:sdt>
      </w:sdtContent>
    </w:sdt>
    <w:p w14:paraId="1A3D4C50" w14:textId="07B0F2D0" w:rsidR="007D542F" w:rsidRDefault="00540D7A" w:rsidP="007D542F">
      <w:pPr>
        <w:pStyle w:val="Rubrik"/>
      </w:pPr>
      <w:sdt>
        <w:sdtPr>
          <w:id w:val="886605850"/>
          <w:lock w:val="contentLocked"/>
          <w:placeholder>
            <w:docPart w:val="17365D2C403F4EC3B8C351DF58276203"/>
          </w:placeholder>
          <w:group/>
        </w:sdtPr>
        <w:sdtEndPr/>
        <w:sdtContent>
          <w:sdt>
            <w:sdtPr>
              <w:id w:val="-1141882450"/>
              <w:placeholder>
                <w:docPart w:val="A100108D2B4C487D95DF282122EF171E"/>
              </w:placeholder>
              <w:dataBinding w:prefixMappings="xmlns:ns0='http://rk.se/faktapm' " w:xpath="/ns0:faktaPM[1]/ns0:Titel[1]" w:storeItemID="{0B9A7431-9D19-4C2A-8E12-639802D7B40B}"/>
              <w:text/>
            </w:sdtPr>
            <w:sdtContent>
              <w:r w:rsidR="009473E1">
                <w:t>Ändringar i dataskyddsförordningen för EU:s institutioner, organ och byråer</w:t>
              </w:r>
            </w:sdtContent>
          </w:sdt>
        </w:sdtContent>
      </w:sdt>
    </w:p>
    <w:sdt>
      <w:sdtPr>
        <w:id w:val="1508712681"/>
        <w15:dataBinding w:prefixMappings="xmlns:ns0='http://rk.se/faktapm' " w:xpath="/ns0:faktaPM[1]/ns0:DepLista[1]/ns0:Item" w:storeItemID="{0B9A7431-9D19-4C2A-8E12-639802D7B40B}"/>
        <w15:repeatingSection/>
      </w:sdtPr>
      <w:sdtEndPr/>
      <w:sdtContent>
        <w:sdt>
          <w:sdtPr>
            <w:id w:val="-602265425"/>
            <w:placeholder>
              <w:docPart w:val="58332027661541DC96BE30FC5DBF3821"/>
            </w:placeholder>
            <w15:repeatingSectionItem/>
          </w:sdtPr>
          <w:sdtEndPr/>
          <w:sdtContent>
            <w:p w14:paraId="3CA54678" w14:textId="044A6273" w:rsidR="007D542F" w:rsidRDefault="00540D7A" w:rsidP="007D542F">
              <w:pPr>
                <w:pStyle w:val="Brdtext"/>
              </w:pPr>
              <w:sdt>
                <w:sdtPr>
                  <w:rPr>
                    <w:rStyle w:val="Departement"/>
                  </w:rPr>
                  <w:id w:val="19440330"/>
                  <w:placeholder>
                    <w:docPart w:val="9CBC66FB8D2B4FFBB5E3F009A7448BB4"/>
                  </w:placeholder>
                  <w:dataBinding w:prefixMappings="xmlns:ns0='http://rk.se/faktapm' " w:xpath="/ns0:faktaPM[1]/ns0:DepLista[1]/ns0:Item[1]/ns0:Departementsnamn[1]" w:storeItemID="{0B9A7431-9D19-4C2A-8E12-639802D7B40B}"/>
                  <w:comboBox w:lastValue="Justitiedepartementet">
                    <w:listItem w:value="Välj ett objekt."/>
                    <w:listItem w:displayText="Statsrådsberedningen" w:value="Statsrådsberedningen"/>
                    <w:listItem w:displayText="Justitiedepartementet" w:value="Justitiedepartementet"/>
                    <w:listItem w:displayText="Utrikesdepartementet" w:value="Utrikesdepartementet"/>
                    <w:listItem w:displayText="Försvarsdepartementet" w:value="Försvarsdepartementet"/>
                    <w:listItem w:displayText="Socialdepartementet" w:value="Socialdepartementet"/>
                    <w:listItem w:displayText="Finansdepartementet" w:value="Finansdepartementet"/>
                    <w:listItem w:displayText="Utbildningsdepartementet" w:value="Utbildningsdepartementet"/>
                    <w:listItem w:displayText="Klimat- och näringslivsdepartementet" w:value="Klimat- och näringslivsdepartementet"/>
                    <w:listItem w:displayText="Kulturdepartementet" w:value="Kulturdepartementet"/>
                    <w:listItem w:displayText="Arbetsmarknadsdepartementet" w:value="Arbetsmarknadsdepartementet"/>
                    <w:listItem w:displayText="Landsbygds- och infrastrukturdepartementet" w:value="Landsbygds- och infrastrukturdepartementet"/>
                    <w:listItem w:displayText="Förvaltningsavdelningen" w:value="Förvaltningsavdelningen"/>
                  </w:comboBox>
                </w:sdtPr>
                <w:sdtEndPr>
                  <w:rPr>
                    <w:rStyle w:val="Standardstycketeckensnitt"/>
                    <w:rFonts w:asciiTheme="minorHAnsi" w:hAnsiTheme="minorHAnsi"/>
                    <w:sz w:val="22"/>
                  </w:rPr>
                </w:sdtEndPr>
                <w:sdtContent>
                  <w:r w:rsidR="00011FEC">
                    <w:rPr>
                      <w:rStyle w:val="Departement"/>
                    </w:rPr>
                    <w:t>Justitiedepartementet</w:t>
                  </w:r>
                </w:sdtContent>
              </w:sdt>
              <w:r w:rsidR="007D542F">
                <w:t xml:space="preserve"> </w:t>
              </w:r>
            </w:p>
          </w:sdtContent>
        </w:sdt>
      </w:sdtContent>
    </w:sdt>
    <w:bookmarkStart w:id="0" w:name="_Toc93996727"/>
    <w:p w14:paraId="2B8D4648" w14:textId="77777777" w:rsidR="007D542F" w:rsidRDefault="00540D7A" w:rsidP="00AC59D3">
      <w:pPr>
        <w:pStyle w:val="Rubrik2utannumrering"/>
      </w:pPr>
      <w:sdt>
        <w:sdtPr>
          <w:id w:val="-208794150"/>
          <w:lock w:val="contentLocked"/>
          <w:placeholder>
            <w:docPart w:val="17365D2C403F4EC3B8C351DF58276203"/>
          </w:placeholder>
          <w:group/>
        </w:sdtPr>
        <w:sdtEndPr/>
        <w:sdtContent>
          <w:r w:rsidR="007D542F">
            <w:t>Dokumentbeteckning</w:t>
          </w:r>
          <w:bookmarkEnd w:id="0"/>
        </w:sdtContent>
      </w:sdt>
    </w:p>
    <w:sdt>
      <w:sdtPr>
        <w:id w:val="438026267"/>
        <w15:dataBinding w:prefixMappings="xmlns:ns0='http://rk.se/faktapm' " w:xpath="/ns0:faktaPM[1]/ns0:DokLista[1]/ns0:DokItem" w:storeItemID="{0B9A7431-9D19-4C2A-8E12-639802D7B40B}"/>
        <w15:repeatingSection/>
      </w:sdtPr>
      <w:sdtEndPr/>
      <w:sdtContent>
        <w:sdt>
          <w:sdtPr>
            <w:id w:val="2071376719"/>
            <w:placeholder>
              <w:docPart w:val="58332027661541DC96BE30FC5DBF3821"/>
            </w:placeholder>
            <w15:repeatingSectionItem/>
          </w:sdtPr>
          <w:sdtEndPr/>
          <w:sdtContent>
            <w:p w14:paraId="65CE0614" w14:textId="1348E846" w:rsidR="00390335" w:rsidRDefault="00540D7A" w:rsidP="002F204A">
              <w:pPr>
                <w:pStyle w:val="Brdtext"/>
                <w:tabs>
                  <w:tab w:val="clear" w:pos="1701"/>
                  <w:tab w:val="clear" w:pos="3600"/>
                  <w:tab w:val="left" w:pos="2835"/>
                </w:tabs>
                <w:spacing w:after="80"/>
                <w:ind w:left="2835" w:hanging="2835"/>
              </w:pPr>
              <w:sdt>
                <w:sdtPr>
                  <w:id w:val="-1666781584"/>
                  <w:placeholder>
                    <w:docPart w:val="24AE1B2686014543B326F4D5B1B60EB3"/>
                  </w:placeholder>
                  <w:dataBinding w:prefixMappings="xmlns:ns0='http://rk.se/faktapm' " w:xpath="/ns0:faktaPM[1]/ns0:DokLista[1]/ns0:DokItem[1]/ns0:Beteckning[1]" w:storeItemID="{0B9A7431-9D19-4C2A-8E12-639802D7B40B}"/>
                  <w:text/>
                </w:sdtPr>
                <w:sdtEndPr/>
                <w:sdtContent>
                  <w:r w:rsidR="00011FEC">
                    <w:t xml:space="preserve">COM(2026) 314 </w:t>
                  </w:r>
                </w:sdtContent>
              </w:sdt>
              <w:r w:rsidR="007D542F">
                <w:t xml:space="preserve"> </w:t>
              </w:r>
              <w:r w:rsidR="007D542F">
                <w:tab/>
              </w:r>
              <w:proofErr w:type="spellStart"/>
              <w:r w:rsidR="007D542F">
                <w:t>Celexnummer</w:t>
              </w:r>
              <w:proofErr w:type="spellEnd"/>
              <w:r w:rsidR="007D542F">
                <w:t xml:space="preserve"> </w:t>
              </w:r>
              <w:sdt>
                <w:sdtPr>
                  <w:id w:val="403725708"/>
                  <w:placeholder>
                    <w:docPart w:val="F3BB30CCCE264998BA64D29660457DBD"/>
                  </w:placeholder>
                  <w:dataBinding w:prefixMappings="xmlns:ns0='http://rk.se/faktapm' " w:xpath="/ns0:faktaPM[1]/ns0:DokLista[1]/ns0:DokItem[1]/ns0:Celexnummer[1]" w:storeItemID="{0B9A7431-9D19-4C2A-8E12-639802D7B40B}"/>
                  <w:text/>
                </w:sdtPr>
                <w:sdtEndPr/>
                <w:sdtContent>
                  <w:r w:rsidR="00011FEC">
                    <w:t>52026PC0314</w:t>
                  </w:r>
                </w:sdtContent>
              </w:sdt>
            </w:p>
            <w:p w14:paraId="2BCC29DF" w14:textId="6266EBA4" w:rsidR="007D542F" w:rsidRDefault="00540D7A" w:rsidP="00390335">
              <w:pPr>
                <w:pStyle w:val="Brdtext"/>
                <w:tabs>
                  <w:tab w:val="clear" w:pos="1701"/>
                  <w:tab w:val="clear" w:pos="3600"/>
                </w:tabs>
              </w:pPr>
              <w:sdt>
                <w:sdtPr>
                  <w:id w:val="-1736688595"/>
                  <w:placeholder>
                    <w:docPart w:val="2234AC840E4C4C929FDF3387812F1F96"/>
                  </w:placeholder>
                  <w:dataBinding w:prefixMappings="xmlns:ns0='http://rk.se/faktapm' " w:xpath="/ns0:faktaPM[1]/ns0:DokLista[1]/ns0:DokItem[1]/ns0:DokTitel[1]" w:storeItemID="{0B9A7431-9D19-4C2A-8E12-639802D7B40B}"/>
                  <w:text/>
                </w:sdtPr>
                <w:sdtEndPr/>
                <w:sdtContent>
                  <w:r w:rsidR="00011FEC">
                    <w:t>Förslag till Europaparlamentets och Rådets förordning om ändring av Europaparlamentets och rådets förordning (EU) 2018/1725 om skydd förfysiska personer med avseende på behandling av personuppgifter som utförs av unionens institutioner, organ och byråer och om det fria flödet av sådana uppgifter</w:t>
                  </w:r>
                </w:sdtContent>
              </w:sdt>
            </w:p>
          </w:sdtContent>
        </w:sdt>
      </w:sdtContent>
    </w:sdt>
    <w:bookmarkStart w:id="1" w:name="_Toc93996728"/>
    <w:p w14:paraId="526F2C79" w14:textId="77777777" w:rsidR="007D542F" w:rsidRDefault="00540D7A" w:rsidP="00721D8B">
      <w:pPr>
        <w:pStyle w:val="Rubrik1utannumrering"/>
      </w:pPr>
      <w:sdt>
        <w:sdtPr>
          <w:id w:val="1122497011"/>
          <w:lock w:val="contentLocked"/>
          <w:placeholder>
            <w:docPart w:val="17365D2C403F4EC3B8C351DF58276203"/>
          </w:placeholder>
          <w:group/>
        </w:sdtPr>
        <w:sdtEndPr/>
        <w:sdtContent>
          <w:r w:rsidR="007D542F">
            <w:t>Sammanfattning</w:t>
          </w:r>
          <w:bookmarkEnd w:id="1"/>
        </w:sdtContent>
      </w:sdt>
    </w:p>
    <w:p w14:paraId="0CBB0103" w14:textId="520BEE14" w:rsidR="00011FEC" w:rsidRDefault="00011FEC" w:rsidP="00011FEC">
      <w:pPr>
        <w:pStyle w:val="Brdtext"/>
        <w:ind w:right="140"/>
      </w:pPr>
      <w:bookmarkStart w:id="2" w:name="_Hlk233721634"/>
      <w:bookmarkStart w:id="3" w:name="_Toc93996729"/>
      <w:r>
        <w:t xml:space="preserve">Den 23 juni 2026 presenterade </w:t>
      </w:r>
      <w:bookmarkEnd w:id="2"/>
      <w:r>
        <w:t xml:space="preserve">kommissionen ett förslag på ändringar i </w:t>
      </w:r>
      <w:r w:rsidRPr="00365BB0">
        <w:t>förordning (EU) 2018/1725 om skydd för fysiska personer med avseende på behandling av personuppgifter som utförs av unionens institutioner, organ och byråer</w:t>
      </w:r>
      <w:r>
        <w:t xml:space="preserve"> (EUDPR). Förslaget </w:t>
      </w:r>
      <w:r w:rsidRPr="00ED0D23">
        <w:t xml:space="preserve">är en del av ett </w:t>
      </w:r>
      <w:r>
        <w:t>större lagstiftning</w:t>
      </w:r>
      <w:r w:rsidRPr="00ED0D23">
        <w:t xml:space="preserve">spaket </w:t>
      </w:r>
      <w:r>
        <w:t>från kommissionen på</w:t>
      </w:r>
      <w:r w:rsidRPr="00ED0D23">
        <w:t xml:space="preserve"> </w:t>
      </w:r>
      <w:r>
        <w:t xml:space="preserve">det brottsbekämpande området. Övriga delar av paketet rör framför allt ändringar i förordningarna för Europol och Eurojust. </w:t>
      </w:r>
    </w:p>
    <w:p w14:paraId="7D228C67" w14:textId="77777777" w:rsidR="00011FEC" w:rsidRDefault="00011FEC" w:rsidP="00011FEC">
      <w:pPr>
        <w:pStyle w:val="Brdtext"/>
        <w:ind w:right="140"/>
      </w:pPr>
      <w:r>
        <w:t xml:space="preserve">De föreslagna ändringarna i EUDPR syftar till att </w:t>
      </w:r>
      <w:r w:rsidRPr="0000304F">
        <w:rPr>
          <w:color w:val="000000" w:themeColor="text1"/>
        </w:rPr>
        <w:t xml:space="preserve">förenkla och </w:t>
      </w:r>
      <w:r>
        <w:rPr>
          <w:color w:val="000000" w:themeColor="text1"/>
        </w:rPr>
        <w:t>förbättra</w:t>
      </w:r>
      <w:r w:rsidRPr="0000304F">
        <w:rPr>
          <w:color w:val="000000" w:themeColor="text1"/>
        </w:rPr>
        <w:t xml:space="preserve"> reglerna för behandling av personuppgifter </w:t>
      </w:r>
      <w:r>
        <w:rPr>
          <w:color w:val="000000" w:themeColor="text1"/>
        </w:rPr>
        <w:t>för</w:t>
      </w:r>
      <w:r w:rsidRPr="0000304F">
        <w:rPr>
          <w:color w:val="000000" w:themeColor="text1"/>
        </w:rPr>
        <w:t xml:space="preserve"> EU:s </w:t>
      </w:r>
      <w:r>
        <w:rPr>
          <w:color w:val="000000" w:themeColor="text1"/>
        </w:rPr>
        <w:t xml:space="preserve">organ och byråer inom ramen för det straffrättsliga och polisiära samarbetet. Framför allt berörs </w:t>
      </w:r>
      <w:r w:rsidRPr="0000304F">
        <w:rPr>
          <w:color w:val="000000" w:themeColor="text1"/>
        </w:rPr>
        <w:t>Europol, Eurojust, Europeiska åklagarmyndigheten (</w:t>
      </w:r>
      <w:r>
        <w:t>Eppo</w:t>
      </w:r>
      <w:r w:rsidRPr="0000304F">
        <w:rPr>
          <w:color w:val="000000" w:themeColor="text1"/>
        </w:rPr>
        <w:t>)</w:t>
      </w:r>
      <w:r>
        <w:rPr>
          <w:color w:val="000000" w:themeColor="text1"/>
        </w:rPr>
        <w:t xml:space="preserve"> och </w:t>
      </w:r>
      <w:r w:rsidRPr="0000304F">
        <w:rPr>
          <w:color w:val="000000" w:themeColor="text1"/>
        </w:rPr>
        <w:t>Frontex</w:t>
      </w:r>
      <w:r>
        <w:t xml:space="preserve">. Målet är att </w:t>
      </w:r>
      <w:r>
        <w:rPr>
          <w:color w:val="000000" w:themeColor="text1"/>
        </w:rPr>
        <w:t>förenkla och skapa enhetlighet i</w:t>
      </w:r>
      <w:r w:rsidRPr="005C0999">
        <w:rPr>
          <w:color w:val="000000" w:themeColor="text1"/>
        </w:rPr>
        <w:t xml:space="preserve"> </w:t>
      </w:r>
      <w:r>
        <w:rPr>
          <w:color w:val="000000" w:themeColor="text1"/>
        </w:rPr>
        <w:t xml:space="preserve">det dataskyddsrättsliga </w:t>
      </w:r>
      <w:r w:rsidRPr="005C0999">
        <w:rPr>
          <w:color w:val="000000" w:themeColor="text1"/>
        </w:rPr>
        <w:t>regelverket</w:t>
      </w:r>
      <w:r>
        <w:rPr>
          <w:color w:val="000000" w:themeColor="text1"/>
        </w:rPr>
        <w:t xml:space="preserve"> för att </w:t>
      </w:r>
      <w:r w:rsidRPr="005C0999">
        <w:rPr>
          <w:color w:val="000000" w:themeColor="text1"/>
        </w:rPr>
        <w:t>underlätta utbytet av information</w:t>
      </w:r>
      <w:r>
        <w:rPr>
          <w:color w:val="000000" w:themeColor="text1"/>
        </w:rPr>
        <w:t xml:space="preserve"> och stärka</w:t>
      </w:r>
      <w:r w:rsidRPr="00ED0D23">
        <w:t xml:space="preserve"> unionens kapacitet att förebygga, upptäcka, utreda och åtala gränsöverskridande brott.</w:t>
      </w:r>
    </w:p>
    <w:p w14:paraId="0E09FD58" w14:textId="2EB96330" w:rsidR="007D542F" w:rsidRDefault="00011FEC" w:rsidP="007D542F">
      <w:pPr>
        <w:pStyle w:val="Brdtext"/>
      </w:pPr>
      <w:r>
        <w:t xml:space="preserve">Regeringen stöder ambitionen att underlätta informationsutbytet mellan unionens organ och byråer verksamma inom områdena straffrättsligt samarbete </w:t>
      </w:r>
      <w:r>
        <w:lastRenderedPageBreak/>
        <w:t xml:space="preserve">och polissamarbete genom att göra de dataskyddsrättsliga reglerna mer enhetliga. Regeringen är även positiv till ambitionen att göra det dataskyddsrättsliga regelverket för </w:t>
      </w:r>
      <w:r w:rsidRPr="00365BB0">
        <w:t xml:space="preserve">unionens </w:t>
      </w:r>
      <w:r>
        <w:t xml:space="preserve">institutioner, </w:t>
      </w:r>
      <w:r w:rsidRPr="00365BB0">
        <w:t>organ och byråer</w:t>
      </w:r>
      <w:r>
        <w:t xml:space="preserve"> mer ändamålsenligt och förutsägbart. Eftersom det aktuella förslaget är en del av ett större lagstiftningspaket och har samband med andra unionsrättsliga regelverk är det viktigt att de föreslagna lagstiftningsåtgärderna hanteras</w:t>
      </w:r>
      <w:r w:rsidRPr="00D82503">
        <w:t xml:space="preserve"> utifrån ett helhetsperspektiv</w:t>
      </w:r>
      <w:r>
        <w:t>. Regeringen avser att verka för ändamålsenliga och effektiva regler samtidigt som skyddet för den personliga integriteten upprätthålls. Regeringen</w:t>
      </w:r>
      <w:r w:rsidRPr="00D40179">
        <w:t xml:space="preserve"> </w:t>
      </w:r>
      <w:r>
        <w:t xml:space="preserve">ska vidare </w:t>
      </w:r>
      <w:r w:rsidRPr="00D40179">
        <w:t xml:space="preserve">verka för att kostnaderna begränsas både på EU-budgeten och </w:t>
      </w:r>
      <w:r>
        <w:t>statens budget</w:t>
      </w:r>
      <w:r w:rsidRPr="00D40179">
        <w:t xml:space="preserve">. </w:t>
      </w:r>
    </w:p>
    <w:sdt>
      <w:sdtPr>
        <w:id w:val="181785833"/>
        <w:lock w:val="contentLocked"/>
        <w:placeholder>
          <w:docPart w:val="17365D2C403F4EC3B8C351DF58276203"/>
        </w:placeholder>
        <w:group/>
      </w:sdtPr>
      <w:sdtEndPr/>
      <w:sdtContent>
        <w:p w14:paraId="3048D536" w14:textId="77777777" w:rsidR="007D542F" w:rsidRDefault="007D542F" w:rsidP="00B84500">
          <w:pPr>
            <w:pStyle w:val="Rubrik1"/>
            <w:spacing w:before="720"/>
          </w:pPr>
          <w:r>
            <w:t>Förslaget</w:t>
          </w:r>
        </w:p>
        <w:bookmarkEnd w:id="3" w:displacedByCustomXml="next"/>
      </w:sdtContent>
    </w:sdt>
    <w:bookmarkStart w:id="4" w:name="_Toc93996730"/>
    <w:p w14:paraId="752853F4" w14:textId="77777777" w:rsidR="007D542F" w:rsidRDefault="00540D7A" w:rsidP="007D542F">
      <w:pPr>
        <w:pStyle w:val="Rubrik2"/>
      </w:pPr>
      <w:sdt>
        <w:sdtPr>
          <w:id w:val="400485695"/>
          <w:lock w:val="contentLocked"/>
          <w:placeholder>
            <w:docPart w:val="17365D2C403F4EC3B8C351DF58276203"/>
          </w:placeholder>
          <w:group/>
        </w:sdtPr>
        <w:sdtEndPr/>
        <w:sdtContent>
          <w:r w:rsidR="007D542F">
            <w:t>Ärendets bakgrund</w:t>
          </w:r>
          <w:bookmarkEnd w:id="4"/>
        </w:sdtContent>
      </w:sdt>
    </w:p>
    <w:p w14:paraId="64BF7E15" w14:textId="5F527BBE" w:rsidR="00011FEC" w:rsidRDefault="00011FEC" w:rsidP="003B14D4">
      <w:pPr>
        <w:pStyle w:val="Brdtext"/>
        <w:ind w:right="140"/>
      </w:pPr>
      <w:r>
        <w:t xml:space="preserve">Dataskydd är en grundläggande rättighet i EU. Denna rättighet fastställs i artikel 8 i EU:s stadga om de grundläggande rättigheterna och artikel 16 i fördraget om Europeiska unionens funktionssätt (FEUF). EU:s dataskyddslagstiftning består huvudsakligen av EU:s allmänna dataskyddsförordning (förordning [EU] 2016/679, GDPR), EU:s dataskyddsdirektiv (direktiv [EU] 2016/680, LED) och dataskyddsförordningen för EU:s institutioner, organ och byråer (EUDPR). </w:t>
      </w:r>
    </w:p>
    <w:p w14:paraId="2154DAC0" w14:textId="77777777" w:rsidR="00011FEC" w:rsidRDefault="00011FEC" w:rsidP="003B14D4">
      <w:pPr>
        <w:pStyle w:val="Brdtext"/>
        <w:ind w:right="140"/>
      </w:pPr>
      <w:r>
        <w:t xml:space="preserve">Till skillnad från vad som gäller i medlemsstaterna är inte GDPR och LED tillämpliga vid EU:s </w:t>
      </w:r>
      <w:r w:rsidRPr="009E22F2">
        <w:t>institutioner, organ och byråer</w:t>
      </w:r>
      <w:r>
        <w:t xml:space="preserve">. För att skapa </w:t>
      </w:r>
      <w:r w:rsidRPr="00365BB0">
        <w:t xml:space="preserve">ett sammanhängande </w:t>
      </w:r>
      <w:r>
        <w:t>dataskyddsregelverk</w:t>
      </w:r>
      <w:r w:rsidRPr="00365BB0">
        <w:t xml:space="preserve"> för EU:s institutioner, organ</w:t>
      </w:r>
      <w:r>
        <w:t xml:space="preserve"> och byråer antogs den 23 oktober 2018 EUDPR. I förordningen, som trädde i kraft den 11 december 2018, fastställs regler för behandling av personuppgifter som utförs av EU:s institutioner, organ och byråer. Förordningen är anpassad till GDPR och LED och baseras i stor utsträckning på strukturen och regleringen i GDPR. Utöver EUDPR finns särskilda dataskyddsrättsliga bestämmelser i regelverken för respektive EU-organ.</w:t>
      </w:r>
    </w:p>
    <w:p w14:paraId="4F58B989" w14:textId="77777777" w:rsidR="00011FEC" w:rsidRDefault="00011FEC" w:rsidP="003B14D4">
      <w:pPr>
        <w:pStyle w:val="Brdtext"/>
        <w:ind w:right="140"/>
      </w:pPr>
      <w:r w:rsidRPr="00365BB0">
        <w:t xml:space="preserve">Kapitel IX i </w:t>
      </w:r>
      <w:r>
        <w:t xml:space="preserve">EUDPR </w:t>
      </w:r>
      <w:r w:rsidRPr="00365BB0">
        <w:t>reglera</w:t>
      </w:r>
      <w:r>
        <w:t>r</w:t>
      </w:r>
      <w:r w:rsidRPr="00365BB0">
        <w:t xml:space="preserve"> behandlingen av </w:t>
      </w:r>
      <w:r w:rsidRPr="00EB29ED">
        <w:t xml:space="preserve">operativa </w:t>
      </w:r>
      <w:r w:rsidRPr="001F41B7">
        <w:t>personuppgifter</w:t>
      </w:r>
      <w:r>
        <w:t xml:space="preserve">. Med operativa personuppgifter avses personuppgifter som behandlas när unionens organ och byråer utövar verksamhet som omfattas av områdena straffrättsligt samarbete respektive polissamarbete enligt tredje delen </w:t>
      </w:r>
      <w:r>
        <w:lastRenderedPageBreak/>
        <w:t>avdelning V kapitel 4 och 5 i FEUF. De aktörer som berörs är främst</w:t>
      </w:r>
      <w:r w:rsidRPr="00F12CFC">
        <w:t xml:space="preserve"> Europol, Eurojust</w:t>
      </w:r>
      <w:r>
        <w:t>, Eppo</w:t>
      </w:r>
      <w:r w:rsidRPr="00F12CFC">
        <w:t xml:space="preserve"> och</w:t>
      </w:r>
      <w:r>
        <w:t xml:space="preserve"> </w:t>
      </w:r>
      <w:r w:rsidRPr="00F12CFC">
        <w:t>Frontex</w:t>
      </w:r>
      <w:r>
        <w:t>.</w:t>
      </w:r>
    </w:p>
    <w:p w14:paraId="19D2A90B" w14:textId="77777777" w:rsidR="00011FEC" w:rsidRDefault="00011FEC" w:rsidP="003B14D4">
      <w:pPr>
        <w:pStyle w:val="Brdtext"/>
        <w:ind w:right="140"/>
      </w:pPr>
      <w:r>
        <w:t>Kommissionen har i uppdrag att se över det dataskyddsrättsliga regelverket som reglerar behandlingen av operativa uppgifter (artikel 98 EUDPR). I en rapport från oktober 2022 pekade kommissionen på behovet av lagstiftningsåtgärder för att minska bl.a. inkonsekvenser mellan kapitel IX och andra bestämmelser i EUDPR samt det förhållandet att Eppo har en helt fristående dataskyddsrättslig reglering.</w:t>
      </w:r>
      <w:r>
        <w:rPr>
          <w:rStyle w:val="Slutnotsreferens"/>
        </w:rPr>
        <w:endnoteReference w:id="1"/>
      </w:r>
      <w:r>
        <w:t xml:space="preserve"> </w:t>
      </w:r>
    </w:p>
    <w:p w14:paraId="41ABD088" w14:textId="77777777" w:rsidR="00011FEC" w:rsidRDefault="00011FEC" w:rsidP="003B14D4">
      <w:pPr>
        <w:pStyle w:val="Brdtext"/>
      </w:pPr>
      <w:r>
        <w:t xml:space="preserve">Kommissionens nu aktuella förslag på ändringar i EUDPR presenterades den </w:t>
      </w:r>
      <w:r>
        <w:br/>
        <w:t xml:space="preserve">23 juni 2026. </w:t>
      </w:r>
      <w:r w:rsidRPr="00ED0D23">
        <w:t>Förslaget</w:t>
      </w:r>
      <w:r>
        <w:t xml:space="preserve"> syftar främst till att förenkla </w:t>
      </w:r>
      <w:r w:rsidRPr="006754BF">
        <w:t>och säkerställa enhetlighet i</w:t>
      </w:r>
      <w:r>
        <w:t xml:space="preserve"> regelverket,</w:t>
      </w:r>
      <w:r w:rsidRPr="006754BF">
        <w:t xml:space="preserve"> särskilt genom att samordna relevanta regler mellan EU:s organ och </w:t>
      </w:r>
      <w:r>
        <w:t>byråer som behandlar operativa personuppgifter, samt till att integrera Eppo i förordningen</w:t>
      </w:r>
      <w:r w:rsidRPr="006754BF">
        <w:t xml:space="preserve">. </w:t>
      </w:r>
      <w:r>
        <w:t xml:space="preserve">Förslaget </w:t>
      </w:r>
      <w:r w:rsidRPr="00ED0D23">
        <w:t xml:space="preserve">är en del av ett </w:t>
      </w:r>
      <w:r>
        <w:t>större lagstiftning</w:t>
      </w:r>
      <w:r w:rsidRPr="00ED0D23">
        <w:t xml:space="preserve">spaket </w:t>
      </w:r>
      <w:r>
        <w:t>från kommissionen på</w:t>
      </w:r>
      <w:r w:rsidRPr="00ED0D23">
        <w:t xml:space="preserve"> </w:t>
      </w:r>
      <w:r>
        <w:t>det brottsbekämpande området.</w:t>
      </w:r>
    </w:p>
    <w:p w14:paraId="776BBA75" w14:textId="77777777" w:rsidR="00011FEC" w:rsidRDefault="00540D7A" w:rsidP="003B14D4">
      <w:pPr>
        <w:pStyle w:val="Rubrik2"/>
      </w:pPr>
      <w:sdt>
        <w:sdtPr>
          <w:id w:val="-1352952988"/>
          <w:lock w:val="contentLocked"/>
          <w:placeholder>
            <w:docPart w:val="1720A28AC9C94EADBA83BE8FF1FEAF4B"/>
          </w:placeholder>
          <w:group/>
        </w:sdtPr>
        <w:sdtEndPr/>
        <w:sdtContent>
          <w:r w:rsidR="00011FEC">
            <w:t>Förslagets innehåll</w:t>
          </w:r>
        </w:sdtContent>
      </w:sdt>
    </w:p>
    <w:p w14:paraId="7ADD1E86" w14:textId="77777777" w:rsidR="00011FEC" w:rsidRDefault="00011FEC" w:rsidP="003B14D4">
      <w:pPr>
        <w:pStyle w:val="Brdtext"/>
      </w:pPr>
      <w:r>
        <w:t xml:space="preserve">I det följande redogörs för de fyra huvudsakliga mål som kommissionen lyft fram med förslaget. </w:t>
      </w:r>
    </w:p>
    <w:p w14:paraId="0FE8FCFC" w14:textId="77777777" w:rsidR="00011FEC" w:rsidRDefault="00011FEC" w:rsidP="003B14D4">
      <w:pPr>
        <w:pStyle w:val="Rubrik3"/>
      </w:pPr>
      <w:r>
        <w:t>Att säkerställa en enhetlig tillämpning</w:t>
      </w:r>
    </w:p>
    <w:p w14:paraId="783DFE39" w14:textId="77777777" w:rsidR="00011FEC" w:rsidRDefault="00011FEC" w:rsidP="003B14D4">
      <w:pPr>
        <w:pStyle w:val="Brdtext"/>
        <w:ind w:right="140"/>
      </w:pPr>
      <w:r>
        <w:t xml:space="preserve">Kommissionen föreslår att tillämpningsområdet för kapitel IX i EUDPR ska utökas så att Eppo omfattas. Eppo har för närvarande en egen förordning vars dataskyddsrättsliga bestämmelser i viss utsträckning avviker från motsvarande </w:t>
      </w:r>
      <w:r w:rsidRPr="002B4081">
        <w:t xml:space="preserve">bestämmelser i kapitel IX. Avsikten med förslaget </w:t>
      </w:r>
      <w:r>
        <w:t xml:space="preserve">är </w:t>
      </w:r>
      <w:r w:rsidRPr="002B4081">
        <w:t xml:space="preserve">att integrera </w:t>
      </w:r>
      <w:r>
        <w:t xml:space="preserve">Eppo </w:t>
      </w:r>
      <w:r w:rsidRPr="002B4081">
        <w:t xml:space="preserve">i EUDPR utan att det påverkar de specifika och nödvändiga dataskyddsregler som finns i </w:t>
      </w:r>
      <w:proofErr w:type="spellStart"/>
      <w:r>
        <w:t>Eppo:s</w:t>
      </w:r>
      <w:proofErr w:type="spellEnd"/>
      <w:r>
        <w:t xml:space="preserve"> </w:t>
      </w:r>
      <w:r w:rsidRPr="002B4081">
        <w:t>egn</w:t>
      </w:r>
      <w:r>
        <w:t>a</w:t>
      </w:r>
      <w:r w:rsidRPr="002B4081">
        <w:t xml:space="preserve"> </w:t>
      </w:r>
      <w:r>
        <w:t>förordning</w:t>
      </w:r>
      <w:r w:rsidRPr="002B4081">
        <w:t xml:space="preserve">. </w:t>
      </w:r>
      <w:r>
        <w:t xml:space="preserve">Syftet är att säkerställa att EUDPR kan tillämpas av alla EU:s institutioner, organ och byråer </w:t>
      </w:r>
      <w:r w:rsidRPr="00E96965">
        <w:t xml:space="preserve">som hanterar operativa personuppgifter inom </w:t>
      </w:r>
      <w:r>
        <w:t>det brottsbekämpande området för att på så sätt säkerställa enhetlighet i de regler som tillämpas.</w:t>
      </w:r>
    </w:p>
    <w:p w14:paraId="7D4ED720" w14:textId="77777777" w:rsidR="00011FEC" w:rsidRDefault="00011FEC" w:rsidP="003B14D4">
      <w:pPr>
        <w:pStyle w:val="Rubrik3"/>
      </w:pPr>
      <w:r>
        <w:t>Att stärka rättssäkerheten</w:t>
      </w:r>
    </w:p>
    <w:p w14:paraId="549FE1BB" w14:textId="77777777" w:rsidR="00011FEC" w:rsidRDefault="00011FEC" w:rsidP="003B14D4">
      <w:pPr>
        <w:pStyle w:val="Brdtext"/>
        <w:ind w:right="140"/>
        <w:rPr>
          <w:color w:val="000000" w:themeColor="text1"/>
        </w:rPr>
      </w:pPr>
      <w:r w:rsidRPr="000A2A2C">
        <w:t xml:space="preserve">Det andra </w:t>
      </w:r>
      <w:r>
        <w:t xml:space="preserve">målet </w:t>
      </w:r>
      <w:r w:rsidRPr="000A2A2C">
        <w:t xml:space="preserve">handlar om att konsolidera </w:t>
      </w:r>
      <w:r>
        <w:t xml:space="preserve">reglerna som gäller vid unionsorganens behandling av operativa personuppgifter. För närvarande föreskrivs att endast artikel 3 och kapitel IX är tillämpliga vid behandlingen av </w:t>
      </w:r>
      <w:r>
        <w:lastRenderedPageBreak/>
        <w:t>operativa personuppgifter. Det har lett till att det utformats olika bestämmelser som rör sådan behandling i rättsakterna för Europol, Eurojust och Eppo.</w:t>
      </w:r>
      <w:r>
        <w:rPr>
          <w:color w:val="000000" w:themeColor="text1"/>
        </w:rPr>
        <w:t xml:space="preserve"> Det har även lett till osäkerhet om och i vilken utsträckning vissa andra bestämmelser i EUDPR, om t.ex. </w:t>
      </w:r>
      <w:r w:rsidRPr="00C07B0A">
        <w:rPr>
          <w:color w:val="000000" w:themeColor="text1"/>
        </w:rPr>
        <w:t>dataskyddsombud</w:t>
      </w:r>
      <w:r>
        <w:rPr>
          <w:color w:val="000000" w:themeColor="text1"/>
        </w:rPr>
        <w:t>, registerföring och</w:t>
      </w:r>
      <w:r w:rsidRPr="00C07B0A">
        <w:rPr>
          <w:color w:val="000000" w:themeColor="text1"/>
        </w:rPr>
        <w:t xml:space="preserve"> samarbete mellan tillsynsmyndigheter</w:t>
      </w:r>
      <w:r>
        <w:rPr>
          <w:color w:val="000000" w:themeColor="text1"/>
        </w:rPr>
        <w:t xml:space="preserve">, är tillämpliga när motsvarande bestämmelser inte finns i regleringen om </w:t>
      </w:r>
      <w:r w:rsidRPr="00C07B0A">
        <w:rPr>
          <w:color w:val="000000" w:themeColor="text1"/>
        </w:rPr>
        <w:t>operativa personuppgifter</w:t>
      </w:r>
      <w:r>
        <w:rPr>
          <w:color w:val="000000" w:themeColor="text1"/>
        </w:rPr>
        <w:t xml:space="preserve"> i kapitel IX eller i andra rättsakter. </w:t>
      </w:r>
      <w:r>
        <w:t xml:space="preserve">Det finns även behov av att </w:t>
      </w:r>
      <w:r>
        <w:rPr>
          <w:color w:val="000000" w:themeColor="text1"/>
        </w:rPr>
        <w:t>anpassa EUDPR</w:t>
      </w:r>
      <w:r w:rsidRPr="00BD3DCD">
        <w:rPr>
          <w:color w:val="000000" w:themeColor="text1"/>
        </w:rPr>
        <w:t xml:space="preserve"> till</w:t>
      </w:r>
      <w:r>
        <w:rPr>
          <w:color w:val="000000" w:themeColor="text1"/>
        </w:rPr>
        <w:t xml:space="preserve"> LED</w:t>
      </w:r>
      <w:r w:rsidRPr="00BD3DCD">
        <w:rPr>
          <w:color w:val="000000" w:themeColor="text1"/>
        </w:rPr>
        <w:t xml:space="preserve"> </w:t>
      </w:r>
      <w:r>
        <w:rPr>
          <w:color w:val="000000" w:themeColor="text1"/>
        </w:rPr>
        <w:t>genom</w:t>
      </w:r>
      <w:r w:rsidRPr="00BD3DCD">
        <w:rPr>
          <w:color w:val="000000" w:themeColor="text1"/>
        </w:rPr>
        <w:t xml:space="preserve"> att skapa gemensamma villkor för överföring av personuppgifter till tredjeländer och internationella organisationer.</w:t>
      </w:r>
      <w:r w:rsidRPr="0000304F">
        <w:rPr>
          <w:color w:val="000000" w:themeColor="text1"/>
        </w:rPr>
        <w:t xml:space="preserve"> </w:t>
      </w:r>
      <w:r>
        <w:rPr>
          <w:color w:val="000000" w:themeColor="text1"/>
        </w:rPr>
        <w:t>Enligt kommissionen undergräver avsaknaden av en enhetlig reglering rättssäkerheten och skapar praktiska hinder för ett effektivt samarbete mellan unionens aktörer vid datadelning på det brottsbekämpande området.</w:t>
      </w:r>
    </w:p>
    <w:p w14:paraId="14A3AD8F" w14:textId="77777777" w:rsidR="00011FEC" w:rsidRPr="00E02F40" w:rsidRDefault="00011FEC" w:rsidP="003B14D4">
      <w:pPr>
        <w:pStyle w:val="Rubrik3"/>
      </w:pPr>
      <w:r>
        <w:t>Att effektivisera Europeiska datatillsynsmannens tillsyn</w:t>
      </w:r>
    </w:p>
    <w:p w14:paraId="66460CA1" w14:textId="77777777" w:rsidR="00011FEC" w:rsidRDefault="00011FEC" w:rsidP="003B14D4">
      <w:pPr>
        <w:pStyle w:val="Brdtext"/>
        <w:rPr>
          <w:color w:val="FF0000"/>
        </w:rPr>
      </w:pPr>
      <w:r>
        <w:t xml:space="preserve">För närvarande regleras befogenheterna för Europeiska datatillsynsmannen (EDPS) i de olika rättsakterna för Europol, Eurojust och </w:t>
      </w:r>
      <w:proofErr w:type="spellStart"/>
      <w:r>
        <w:t>Eppo</w:t>
      </w:r>
      <w:proofErr w:type="spellEnd"/>
      <w:r>
        <w:t xml:space="preserve"> medan </w:t>
      </w:r>
      <w:proofErr w:type="spellStart"/>
      <w:r>
        <w:t>Frontexs</w:t>
      </w:r>
      <w:proofErr w:type="spellEnd"/>
      <w:r>
        <w:t xml:space="preserve"> rättsakt saknar motsvarande reglering</w:t>
      </w:r>
      <w:r w:rsidRPr="00D82503">
        <w:t xml:space="preserve">. </w:t>
      </w:r>
      <w:r>
        <w:t xml:space="preserve">Förslaget syftar till att förhindra dubbelreglering och inkonsekvenser genom att skapa en enhetlig reglering för </w:t>
      </w:r>
      <w:proofErr w:type="spellStart"/>
      <w:r>
        <w:t>EDPS:s</w:t>
      </w:r>
      <w:proofErr w:type="spellEnd"/>
      <w:r>
        <w:t xml:space="preserve"> tillsyn över behandlingen av operativa personuppgifter</w:t>
      </w:r>
      <w:r w:rsidRPr="001E4AEE">
        <w:t xml:space="preserve">. </w:t>
      </w:r>
    </w:p>
    <w:p w14:paraId="285F79D8" w14:textId="77777777" w:rsidR="00011FEC" w:rsidRDefault="00011FEC" w:rsidP="003B14D4">
      <w:pPr>
        <w:pStyle w:val="Rubrik3"/>
      </w:pPr>
      <w:r>
        <w:t xml:space="preserve">Att strömlinjeforma regelverken </w:t>
      </w:r>
    </w:p>
    <w:p w14:paraId="71D228E2" w14:textId="77777777" w:rsidR="00011FEC" w:rsidRPr="005C5806" w:rsidRDefault="00011FEC" w:rsidP="003B14D4">
      <w:pPr>
        <w:pStyle w:val="Brdtext"/>
        <w:rPr>
          <w:color w:val="000000" w:themeColor="text1"/>
        </w:rPr>
      </w:pPr>
      <w:r>
        <w:t>Det fjärde och sista målet handlar om att enhetliggöra</w:t>
      </w:r>
      <w:r>
        <w:rPr>
          <w:color w:val="000000" w:themeColor="text1"/>
        </w:rPr>
        <w:t xml:space="preserve"> de dataskyddsrättsliga reglerna för berörda organ och byråer när de behandlar operativa personuppgifter. Det handlar bl.a. om att anpassa EUDPR till grundläggande principer och regler på det dataskyddsrättsliga området</w:t>
      </w:r>
      <w:r>
        <w:t xml:space="preserve">. Det handlar även om att EUDPR ska anpassas till de </w:t>
      </w:r>
      <w:r w:rsidRPr="00F96FAA">
        <w:t>förenklingsförslag</w:t>
      </w:r>
      <w:r>
        <w:t xml:space="preserve"> </w:t>
      </w:r>
      <w:r w:rsidRPr="004B53CA">
        <w:t xml:space="preserve">i </w:t>
      </w:r>
      <w:r>
        <w:t xml:space="preserve">GDPR som </w:t>
      </w:r>
      <w:r w:rsidRPr="004B53CA">
        <w:t xml:space="preserve">förhandlas inom ramen för det s.k. </w:t>
      </w:r>
      <w:r>
        <w:t>digitala omnibuspaketet</w:t>
      </w:r>
      <w:r w:rsidRPr="004B53CA">
        <w:rPr>
          <w:rStyle w:val="Slutnotsreferens"/>
        </w:rPr>
        <w:endnoteReference w:id="2"/>
      </w:r>
      <w:r w:rsidRPr="004B53CA">
        <w:t>.</w:t>
      </w:r>
      <w:r w:rsidRPr="004B53CA">
        <w:rPr>
          <w:color w:val="000000" w:themeColor="text1"/>
        </w:rPr>
        <w:t xml:space="preserve"> </w:t>
      </w:r>
      <w:r>
        <w:rPr>
          <w:color w:val="000000" w:themeColor="text1"/>
        </w:rPr>
        <w:t>Förslagen</w:t>
      </w:r>
      <w:r w:rsidRPr="004B53CA">
        <w:rPr>
          <w:color w:val="000000" w:themeColor="text1"/>
        </w:rPr>
        <w:t xml:space="preserve"> handlar </w:t>
      </w:r>
      <w:r>
        <w:rPr>
          <w:color w:val="000000" w:themeColor="text1"/>
        </w:rPr>
        <w:t>t.ex.</w:t>
      </w:r>
      <w:r w:rsidRPr="004B53CA">
        <w:rPr>
          <w:color w:val="000000" w:themeColor="text1"/>
        </w:rPr>
        <w:t xml:space="preserve"> om att anpassa regler om automatiserat beslutsfattande och om ändrade krav på </w:t>
      </w:r>
      <w:r>
        <w:rPr>
          <w:color w:val="000000" w:themeColor="text1"/>
        </w:rPr>
        <w:t>när och hur anmälan av en</w:t>
      </w:r>
      <w:r w:rsidRPr="004B53CA">
        <w:rPr>
          <w:color w:val="000000" w:themeColor="text1"/>
        </w:rPr>
        <w:t xml:space="preserve"> personuppgiftsincident ska göras till EDPS.</w:t>
      </w:r>
    </w:p>
    <w:p w14:paraId="26776901" w14:textId="77777777" w:rsidR="00011FEC" w:rsidRDefault="00540D7A" w:rsidP="003B14D4">
      <w:pPr>
        <w:pStyle w:val="Rubrik2"/>
      </w:pPr>
      <w:sdt>
        <w:sdtPr>
          <w:id w:val="-2087607690"/>
          <w:lock w:val="contentLocked"/>
          <w:placeholder>
            <w:docPart w:val="1720A28AC9C94EADBA83BE8FF1FEAF4B"/>
          </w:placeholder>
          <w:group/>
        </w:sdtPr>
        <w:sdtEndPr/>
        <w:sdtContent>
          <w:r w:rsidR="00011FEC">
            <w:t>Gällande svenska regler och förslagets effekt på dessa</w:t>
          </w:r>
        </w:sdtContent>
      </w:sdt>
    </w:p>
    <w:p w14:paraId="4E040B6D" w14:textId="77777777" w:rsidR="00011FEC" w:rsidRPr="00472EBA" w:rsidRDefault="00011FEC" w:rsidP="003B14D4">
      <w:pPr>
        <w:pStyle w:val="Brdtext"/>
      </w:pPr>
      <w:r>
        <w:t xml:space="preserve">Förslaget syftar till att reglera behandling av personuppgifter som sker i EU:s </w:t>
      </w:r>
      <w:r w:rsidRPr="009E22F2">
        <w:t xml:space="preserve">institutioner, organ och byråer </w:t>
      </w:r>
      <w:r>
        <w:t>och inte sådan behandling som sker i medlemsstaterna. Förslaget bedöms bl.a. mot den bakgrunden i nuläget inte ha några effekter på svenska regler, inklusive grundlagarna.</w:t>
      </w:r>
    </w:p>
    <w:p w14:paraId="0C373A0E" w14:textId="77777777" w:rsidR="00011FEC" w:rsidRDefault="00540D7A" w:rsidP="003B14D4">
      <w:pPr>
        <w:pStyle w:val="Rubrik2"/>
      </w:pPr>
      <w:sdt>
        <w:sdtPr>
          <w:id w:val="-1431199353"/>
          <w:lock w:val="contentLocked"/>
          <w:placeholder>
            <w:docPart w:val="1720A28AC9C94EADBA83BE8FF1FEAF4B"/>
          </w:placeholder>
          <w:group/>
        </w:sdtPr>
        <w:sdtEndPr/>
        <w:sdtContent>
          <w:r w:rsidR="00011FEC">
            <w:t>Budgetära konsekvenser och konsekvensanalys</w:t>
          </w:r>
        </w:sdtContent>
      </w:sdt>
    </w:p>
    <w:p w14:paraId="3DBADC50" w14:textId="77777777" w:rsidR="00011FEC" w:rsidRDefault="00011FEC" w:rsidP="003B14D4">
      <w:pPr>
        <w:pStyle w:val="Brdtext"/>
      </w:pPr>
      <w:r>
        <w:t>Förslaget bedöms inte påverka medlemsstaternas eller EU:s budget.</w:t>
      </w:r>
    </w:p>
    <w:p w14:paraId="44A2CFDD" w14:textId="77777777" w:rsidR="00011FEC" w:rsidRPr="0073213C" w:rsidRDefault="00011FEC" w:rsidP="003B14D4">
      <w:pPr>
        <w:pStyle w:val="Brdtext"/>
      </w:pPr>
      <w:r w:rsidRPr="004B53CA">
        <w:t>Kommissionen har inte genomfört någon konsekvensanalys eftersom omfattningen av förslaget anses</w:t>
      </w:r>
      <w:r>
        <w:t xml:space="preserve"> vara</w:t>
      </w:r>
      <w:r w:rsidRPr="004B53CA">
        <w:t xml:space="preserve"> begränsat</w:t>
      </w:r>
      <w:r>
        <w:t xml:space="preserve">, </w:t>
      </w:r>
      <w:r w:rsidRPr="004B53CA">
        <w:t>främst</w:t>
      </w:r>
      <w:r>
        <w:t xml:space="preserve"> vara</w:t>
      </w:r>
      <w:r w:rsidRPr="004B53CA">
        <w:t xml:space="preserve"> av teknisk natur</w:t>
      </w:r>
      <w:r>
        <w:t xml:space="preserve"> och endast </w:t>
      </w:r>
      <w:r w:rsidRPr="004B53CA">
        <w:t>påverka ett mindre antal EU-organ.</w:t>
      </w:r>
      <w:r>
        <w:t xml:space="preserve"> Kommissionen anger vidare att förslaget</w:t>
      </w:r>
      <w:r w:rsidRPr="00B03428">
        <w:t xml:space="preserve"> förväntas ha minimal påverkan på grundläggande rättigheter </w:t>
      </w:r>
      <w:r>
        <w:t>liksom</w:t>
      </w:r>
      <w:r w:rsidRPr="00B03428">
        <w:t xml:space="preserve"> inga ekonomiska, sociala eller miljömässiga konsekvenser. </w:t>
      </w:r>
      <w:r>
        <w:t xml:space="preserve">Regeringen delar kommissionens bedömning. </w:t>
      </w:r>
    </w:p>
    <w:sdt>
      <w:sdtPr>
        <w:id w:val="830331803"/>
        <w:lock w:val="contentLocked"/>
        <w:placeholder>
          <w:docPart w:val="1720A28AC9C94EADBA83BE8FF1FEAF4B"/>
        </w:placeholder>
        <w:group/>
      </w:sdtPr>
      <w:sdtEndPr/>
      <w:sdtContent>
        <w:p w14:paraId="350D3338" w14:textId="77777777" w:rsidR="00011FEC" w:rsidRDefault="00011FEC" w:rsidP="003B14D4">
          <w:pPr>
            <w:pStyle w:val="Rubrik1"/>
          </w:pPr>
          <w:r>
            <w:t>Ståndpunkter</w:t>
          </w:r>
        </w:p>
      </w:sdtContent>
    </w:sdt>
    <w:p w14:paraId="5672AE54" w14:textId="77777777" w:rsidR="00011FEC" w:rsidRDefault="00540D7A" w:rsidP="003B14D4">
      <w:pPr>
        <w:pStyle w:val="Rubrik2"/>
      </w:pPr>
      <w:sdt>
        <w:sdtPr>
          <w:id w:val="-483085086"/>
          <w:lock w:val="contentLocked"/>
          <w:placeholder>
            <w:docPart w:val="1720A28AC9C94EADBA83BE8FF1FEAF4B"/>
          </w:placeholder>
          <w:group/>
        </w:sdtPr>
        <w:sdtEndPr/>
        <w:sdtContent>
          <w:r w:rsidR="00011FEC">
            <w:t>Preliminär svensk ståndpunkt</w:t>
          </w:r>
        </w:sdtContent>
      </w:sdt>
    </w:p>
    <w:p w14:paraId="0896B532" w14:textId="77777777" w:rsidR="00011FEC" w:rsidRDefault="00011FEC" w:rsidP="003B14D4">
      <w:pPr>
        <w:pStyle w:val="Brdtext"/>
      </w:pPr>
      <w:r>
        <w:t xml:space="preserve">Regeringen stöder ambitionen att underlätta informationsutbytet mellan unionens organ och byråer verksamma inom områdena straffrättsligt samarbete och polissamarbete genom att göra de dataskyddsrättsliga reglerna mer enhetliga. Regeringen är även positiv till ambitionen att göra det dataskyddsrättsliga regelverket för </w:t>
      </w:r>
      <w:r w:rsidRPr="00365BB0">
        <w:t xml:space="preserve">unionens </w:t>
      </w:r>
      <w:r>
        <w:t>institutioner,</w:t>
      </w:r>
      <w:r w:rsidRPr="00365BB0">
        <w:t xml:space="preserve"> organ och byråer</w:t>
      </w:r>
      <w:r>
        <w:t xml:space="preserve"> mer ändamålsenligt och förutsägbart. Eftersom det aktuella förslaget är en del av ett större lagstiftningspaket och har samband med andra unionsrättsliga regelverk är det viktigt att de föreslagna lagstiftningsåtgärderna hanteras</w:t>
      </w:r>
      <w:r w:rsidRPr="00D82503">
        <w:t xml:space="preserve"> utifrån ett helhetsperspektiv</w:t>
      </w:r>
      <w:r>
        <w:t xml:space="preserve">. Regeringen avser att verka för ändamålsenliga och effektiva regler samtidigt som skyddet för den personliga integriteten upprätthålls. </w:t>
      </w:r>
    </w:p>
    <w:p w14:paraId="18B1E920" w14:textId="77777777" w:rsidR="00011FEC" w:rsidRDefault="00011FEC" w:rsidP="003B14D4">
      <w:pPr>
        <w:pStyle w:val="Brdtext"/>
      </w:pPr>
      <w:r w:rsidRPr="00244600">
        <w:t>Regeringen har en budgetrestriktiv hållning och anser att eventuella utgiftsökningar inom EU:s budget ska finansieras genom omprioriteringar inom befintliga ramar. Den fleråriga budgetramen för perioden 2028–2034 har ännu inte fastställts och behandlingen av förslaget bör därför inte föregripa de pågående förhandlingarna om nästa fleråriga budgetram. Regeringens ståndpunkter avseende övergripande principer för den fleråriga budgetramen och dess storlek behandlas i Fakta-PM 2025/26:FPM3.</w:t>
      </w:r>
    </w:p>
    <w:p w14:paraId="7C493FAC" w14:textId="77777777" w:rsidR="00011FEC" w:rsidRDefault="00540D7A" w:rsidP="003B14D4">
      <w:pPr>
        <w:pStyle w:val="Rubrik2"/>
      </w:pPr>
      <w:sdt>
        <w:sdtPr>
          <w:id w:val="1941718165"/>
          <w:lock w:val="contentLocked"/>
          <w:placeholder>
            <w:docPart w:val="1720A28AC9C94EADBA83BE8FF1FEAF4B"/>
          </w:placeholder>
          <w:group/>
        </w:sdtPr>
        <w:sdtEndPr/>
        <w:sdtContent>
          <w:r w:rsidR="00011FEC">
            <w:t>Medlemsstaternas ståndpunkter</w:t>
          </w:r>
        </w:sdtContent>
      </w:sdt>
    </w:p>
    <w:p w14:paraId="211C9B87" w14:textId="77777777" w:rsidR="00011FEC" w:rsidRPr="00472EBA" w:rsidRDefault="00011FEC" w:rsidP="003B14D4">
      <w:pPr>
        <w:pStyle w:val="Brdtext"/>
      </w:pPr>
      <w:r w:rsidRPr="009321F1">
        <w:t>Medlemsstaternas ståndpunkter till förslaget är ännu inte kända.</w:t>
      </w:r>
    </w:p>
    <w:p w14:paraId="61874F33" w14:textId="77777777" w:rsidR="00011FEC" w:rsidRDefault="00540D7A" w:rsidP="003B14D4">
      <w:pPr>
        <w:pStyle w:val="Rubrik2"/>
      </w:pPr>
      <w:sdt>
        <w:sdtPr>
          <w:id w:val="-1927257506"/>
          <w:lock w:val="contentLocked"/>
          <w:placeholder>
            <w:docPart w:val="1720A28AC9C94EADBA83BE8FF1FEAF4B"/>
          </w:placeholder>
          <w:group/>
        </w:sdtPr>
        <w:sdtEndPr/>
        <w:sdtContent>
          <w:r w:rsidR="00011FEC">
            <w:t>Institutionernas ståndpunkter</w:t>
          </w:r>
        </w:sdtContent>
      </w:sdt>
    </w:p>
    <w:p w14:paraId="1EF64A78" w14:textId="77777777" w:rsidR="00011FEC" w:rsidRPr="00472EBA" w:rsidRDefault="00011FEC" w:rsidP="003B14D4">
      <w:pPr>
        <w:pStyle w:val="Brdtext"/>
      </w:pPr>
      <w:r w:rsidRPr="009321F1">
        <w:t>Institutionernas ståndpunkter till förslaget är ännu inte kända</w:t>
      </w:r>
      <w:r>
        <w:t>.</w:t>
      </w:r>
    </w:p>
    <w:p w14:paraId="6993A97E" w14:textId="77777777" w:rsidR="00011FEC" w:rsidRDefault="00540D7A" w:rsidP="003B14D4">
      <w:pPr>
        <w:pStyle w:val="Rubrik2"/>
      </w:pPr>
      <w:sdt>
        <w:sdtPr>
          <w:id w:val="-497725553"/>
          <w:lock w:val="contentLocked"/>
          <w:placeholder>
            <w:docPart w:val="1720A28AC9C94EADBA83BE8FF1FEAF4B"/>
          </w:placeholder>
          <w:group/>
        </w:sdtPr>
        <w:sdtEndPr/>
        <w:sdtContent>
          <w:r w:rsidR="00011FEC">
            <w:t>Remissinstansernas och andra intressenters ståndpunkter</w:t>
          </w:r>
        </w:sdtContent>
      </w:sdt>
    </w:p>
    <w:p w14:paraId="60DA470D" w14:textId="77777777" w:rsidR="00011FEC" w:rsidRPr="00472EBA" w:rsidRDefault="00011FEC" w:rsidP="003B14D4">
      <w:pPr>
        <w:pStyle w:val="Brdtext"/>
      </w:pPr>
      <w:r w:rsidRPr="009321F1">
        <w:t>Förslaget har inte remitterats.</w:t>
      </w:r>
    </w:p>
    <w:sdt>
      <w:sdtPr>
        <w:id w:val="511343921"/>
        <w:lock w:val="contentLocked"/>
        <w:placeholder>
          <w:docPart w:val="1720A28AC9C94EADBA83BE8FF1FEAF4B"/>
        </w:placeholder>
        <w:group/>
      </w:sdtPr>
      <w:sdtEndPr/>
      <w:sdtContent>
        <w:p w14:paraId="30E4965D" w14:textId="77777777" w:rsidR="00011FEC" w:rsidRDefault="00011FEC" w:rsidP="003B14D4">
          <w:pPr>
            <w:pStyle w:val="Rubrik1"/>
          </w:pPr>
          <w:r>
            <w:t>Förslagets förutsättningar</w:t>
          </w:r>
        </w:p>
      </w:sdtContent>
    </w:sdt>
    <w:p w14:paraId="4C69430E" w14:textId="77777777" w:rsidR="00011FEC" w:rsidRDefault="00540D7A" w:rsidP="003B14D4">
      <w:pPr>
        <w:pStyle w:val="Rubrik2"/>
      </w:pPr>
      <w:sdt>
        <w:sdtPr>
          <w:id w:val="1163133293"/>
          <w:lock w:val="contentLocked"/>
          <w:placeholder>
            <w:docPart w:val="1720A28AC9C94EADBA83BE8FF1FEAF4B"/>
          </w:placeholder>
          <w:group/>
        </w:sdtPr>
        <w:sdtEndPr/>
        <w:sdtContent>
          <w:r w:rsidR="00011FEC">
            <w:t>Rättslig grund och beslutsförfarande</w:t>
          </w:r>
        </w:sdtContent>
      </w:sdt>
    </w:p>
    <w:p w14:paraId="7D3E3EAF" w14:textId="77777777" w:rsidR="00011FEC" w:rsidRDefault="00011FEC" w:rsidP="003B14D4">
      <w:pPr>
        <w:pStyle w:val="Brdtext"/>
      </w:pPr>
      <w:r w:rsidRPr="000534DA">
        <w:t>Förslaget har sin rättsliga grund i artikel 16 i FEUF.</w:t>
      </w:r>
    </w:p>
    <w:p w14:paraId="57F7AE2B" w14:textId="77777777" w:rsidR="00011FEC" w:rsidRPr="000534DA" w:rsidRDefault="00011FEC" w:rsidP="003B14D4">
      <w:pPr>
        <w:pStyle w:val="Brdtext"/>
      </w:pPr>
      <w:r w:rsidRPr="00C15FCA">
        <w:t>Förslaget ska antas genom det ordinarie lagstiftningsförfarandet enligt artikel 294 i FEUF. Europaparlamentet är medbeslutande. Rådet antar sin ståndpunkt med kvalificerad majoritet.</w:t>
      </w:r>
    </w:p>
    <w:p w14:paraId="53E1855B" w14:textId="77777777" w:rsidR="00011FEC" w:rsidRDefault="00540D7A" w:rsidP="003B14D4">
      <w:pPr>
        <w:pStyle w:val="Rubrik2"/>
      </w:pPr>
      <w:sdt>
        <w:sdtPr>
          <w:id w:val="-463277102"/>
          <w:lock w:val="contentLocked"/>
          <w:placeholder>
            <w:docPart w:val="1720A28AC9C94EADBA83BE8FF1FEAF4B"/>
          </w:placeholder>
          <w:group/>
        </w:sdtPr>
        <w:sdtEndPr/>
        <w:sdtContent>
          <w:r w:rsidR="00011FEC">
            <w:t>Subsidiaritets- och proportionalitetsprinciperna</w:t>
          </w:r>
        </w:sdtContent>
      </w:sdt>
    </w:p>
    <w:p w14:paraId="0DC5D6D1" w14:textId="77777777" w:rsidR="00011FEC" w:rsidRDefault="00011FEC" w:rsidP="003B14D4">
      <w:pPr>
        <w:pStyle w:val="Brdtext"/>
      </w:pPr>
      <w:r w:rsidRPr="000503D8">
        <w:t xml:space="preserve">Eftersom endast EU kan anta regler som styr hur EU:s </w:t>
      </w:r>
      <w:r w:rsidRPr="009E22F2">
        <w:t xml:space="preserve">institutioner, organ och byråer </w:t>
      </w:r>
      <w:r w:rsidRPr="000503D8">
        <w:t xml:space="preserve">behandlar personuppgifter bedömer kommissionen att förslaget inte medför några subsidiaritetsfrågor. Regeringen bedömer att förslaget omfattas av EU:s exklusiva kompetens och att det är förenligt med subsidiaritetsprincipen (jfr även regeringens bedömning i </w:t>
      </w:r>
      <w:proofErr w:type="spellStart"/>
      <w:r w:rsidRPr="000503D8">
        <w:t>FaktaPM</w:t>
      </w:r>
      <w:proofErr w:type="spellEnd"/>
      <w:r w:rsidRPr="000503D8">
        <w:t xml:space="preserve"> 2016/17:FPM64).</w:t>
      </w:r>
    </w:p>
    <w:p w14:paraId="79CED2D5" w14:textId="77777777" w:rsidR="00011FEC" w:rsidRDefault="00011FEC" w:rsidP="003B14D4">
      <w:pPr>
        <w:pStyle w:val="Brdtext"/>
      </w:pPr>
      <w:r w:rsidRPr="009D4CC2">
        <w:t>Kommissionen gör ingen bedömning av om förslaget är förenligt med proportionalitetsprincipen.</w:t>
      </w:r>
      <w:r w:rsidRPr="00C91C50">
        <w:t xml:space="preserve"> </w:t>
      </w:r>
    </w:p>
    <w:p w14:paraId="0E7B3D74" w14:textId="77777777" w:rsidR="00011FEC" w:rsidRDefault="00011FEC" w:rsidP="003B14D4">
      <w:pPr>
        <w:pStyle w:val="Brdtext"/>
      </w:pPr>
      <w:r>
        <w:t xml:space="preserve">Målet med förslaget är att </w:t>
      </w:r>
      <w:r>
        <w:rPr>
          <w:color w:val="000000" w:themeColor="text1"/>
        </w:rPr>
        <w:t>förenkla och skapa enhetlighet i</w:t>
      </w:r>
      <w:r w:rsidRPr="005C0999">
        <w:rPr>
          <w:color w:val="000000" w:themeColor="text1"/>
        </w:rPr>
        <w:t xml:space="preserve"> </w:t>
      </w:r>
      <w:r>
        <w:rPr>
          <w:color w:val="000000" w:themeColor="text1"/>
        </w:rPr>
        <w:t xml:space="preserve">det dataskyddsrättsliga </w:t>
      </w:r>
      <w:r w:rsidRPr="005C0999">
        <w:rPr>
          <w:color w:val="000000" w:themeColor="text1"/>
        </w:rPr>
        <w:t>regelverket</w:t>
      </w:r>
      <w:r>
        <w:rPr>
          <w:color w:val="000000" w:themeColor="text1"/>
        </w:rPr>
        <w:t xml:space="preserve"> för att </w:t>
      </w:r>
      <w:r w:rsidRPr="005C0999">
        <w:rPr>
          <w:color w:val="000000" w:themeColor="text1"/>
        </w:rPr>
        <w:t>underlätta utbytet av information</w:t>
      </w:r>
      <w:r>
        <w:rPr>
          <w:color w:val="000000" w:themeColor="text1"/>
        </w:rPr>
        <w:t xml:space="preserve"> och stärka</w:t>
      </w:r>
      <w:r w:rsidRPr="00ED0D23">
        <w:t xml:space="preserve"> unionens kapacitet att förebygga, upptäcka, utreda och åtala gränsöverskridande brott.</w:t>
      </w:r>
      <w:r>
        <w:t xml:space="preserve"> Regeringen anser att de föreslagna ändringarna inte går utöver vad som krävs för att åstad</w:t>
      </w:r>
      <w:r>
        <w:softHyphen/>
        <w:t>komma det eftersträvade syftet. Regeringen bedömer således att förslaget är förenligt med proportionalitets</w:t>
      </w:r>
      <w:r>
        <w:softHyphen/>
        <w:t>principen.</w:t>
      </w:r>
    </w:p>
    <w:p w14:paraId="28F13939" w14:textId="77777777" w:rsidR="00011FEC" w:rsidRDefault="00011FEC" w:rsidP="003B14D4">
      <w:pPr>
        <w:pStyle w:val="Rubrik1"/>
      </w:pPr>
      <w:r>
        <w:lastRenderedPageBreak/>
        <w:t>Övrigt</w:t>
      </w:r>
    </w:p>
    <w:p w14:paraId="492D0E62" w14:textId="77777777" w:rsidR="00011FEC" w:rsidRDefault="00540D7A" w:rsidP="003B14D4">
      <w:pPr>
        <w:pStyle w:val="Rubrik2"/>
      </w:pPr>
      <w:sdt>
        <w:sdtPr>
          <w:id w:val="-1578510440"/>
          <w:lock w:val="contentLocked"/>
          <w:placeholder>
            <w:docPart w:val="1720A28AC9C94EADBA83BE8FF1FEAF4B"/>
          </w:placeholder>
          <w:group/>
        </w:sdtPr>
        <w:sdtEndPr/>
        <w:sdtContent>
          <w:r w:rsidR="00011FEC">
            <w:t>Fortsatt behandling av ärendet</w:t>
          </w:r>
        </w:sdtContent>
      </w:sdt>
    </w:p>
    <w:p w14:paraId="608D94CD" w14:textId="77777777" w:rsidR="00011FEC" w:rsidRDefault="00011FEC" w:rsidP="003B14D4">
      <w:pPr>
        <w:pStyle w:val="Brdtext"/>
      </w:pPr>
      <w:r>
        <w:t>Förslagen kommer att behandlas i</w:t>
      </w:r>
      <w:r w:rsidRPr="004B59A7">
        <w:t xml:space="preserve"> rådsarbetsgruppen för dataskydd</w:t>
      </w:r>
      <w:r>
        <w:t xml:space="preserve">. Ett första möte hölls den 6 juli 2026 och ytterligare fem möten är inplanerade under 2026. </w:t>
      </w:r>
    </w:p>
    <w:p w14:paraId="32925617" w14:textId="77777777" w:rsidR="00011FEC" w:rsidRDefault="00540D7A" w:rsidP="003B14D4">
      <w:pPr>
        <w:pStyle w:val="Rubrik2"/>
      </w:pPr>
      <w:sdt>
        <w:sdtPr>
          <w:id w:val="839665539"/>
          <w:lock w:val="contentLocked"/>
          <w:placeholder>
            <w:docPart w:val="1720A28AC9C94EADBA83BE8FF1FEAF4B"/>
          </w:placeholder>
          <w:group/>
        </w:sdtPr>
        <w:sdtEndPr/>
        <w:sdtContent>
          <w:r w:rsidR="00011FEC">
            <w:t>Fackuttryck och termer</w:t>
          </w:r>
        </w:sdtContent>
      </w:sdt>
    </w:p>
    <w:p w14:paraId="3F7453BE" w14:textId="2D07E708" w:rsidR="007D542F" w:rsidRDefault="007D542F" w:rsidP="00A45A84">
      <w:pPr>
        <w:pStyle w:val="Brdtext"/>
      </w:pPr>
    </w:p>
    <w:sectPr w:rsidR="007D542F" w:rsidSect="00D41021">
      <w:headerReference w:type="even" r:id="rId17"/>
      <w:headerReference w:type="default" r:id="rId18"/>
      <w:footerReference w:type="even" r:id="rId19"/>
      <w:footerReference w:type="default" r:id="rId20"/>
      <w:headerReference w:type="first" r:id="rId21"/>
      <w:footerReference w:type="first" r:id="rId22"/>
      <w:type w:val="continuous"/>
      <w:pgSz w:w="11907" w:h="16840" w:code="9"/>
      <w:pgMar w:top="567" w:right="3969" w:bottom="4536" w:left="1134" w:header="340" w:footer="396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2C7CFDF" w14:textId="77777777" w:rsidR="00540D7A" w:rsidRDefault="00540D7A" w:rsidP="00A87A54">
      <w:pPr>
        <w:spacing w:after="0" w:line="240" w:lineRule="auto"/>
      </w:pPr>
      <w:r>
        <w:separator/>
      </w:r>
    </w:p>
  </w:endnote>
  <w:endnote w:type="continuationSeparator" w:id="0">
    <w:p w14:paraId="3E5845E4" w14:textId="77777777" w:rsidR="00540D7A" w:rsidRDefault="00540D7A" w:rsidP="00A87A54">
      <w:pPr>
        <w:spacing w:after="0" w:line="240" w:lineRule="auto"/>
      </w:pPr>
      <w:r>
        <w:continuationSeparator/>
      </w:r>
    </w:p>
  </w:endnote>
  <w:endnote w:id="1">
    <w:p w14:paraId="00827A8F" w14:textId="77777777" w:rsidR="00011FEC" w:rsidRDefault="00011FEC" w:rsidP="00011FEC">
      <w:pPr>
        <w:pStyle w:val="Slutnotstext"/>
        <w:rPr>
          <w:lang w:val="en-GB"/>
        </w:rPr>
      </w:pPr>
      <w:r>
        <w:rPr>
          <w:rStyle w:val="Slutnotsreferens"/>
        </w:rPr>
        <w:endnoteRef/>
      </w:r>
      <w:r w:rsidRPr="0071333B">
        <w:rPr>
          <w:lang w:val="en-GB"/>
        </w:rPr>
        <w:t xml:space="preserve"> </w:t>
      </w:r>
      <w:r w:rsidRPr="00C866AB">
        <w:rPr>
          <w:lang w:val="en-GB"/>
        </w:rPr>
        <w:t>Communication - First report on the application of the Data Protection Regulation for European Union institutions, bodies, offices and agencies (Regulation 2018/1725)</w:t>
      </w:r>
      <w:r>
        <w:rPr>
          <w:lang w:val="en-GB"/>
        </w:rPr>
        <w:t>.</w:t>
      </w:r>
    </w:p>
    <w:p w14:paraId="28A46FE8" w14:textId="77777777" w:rsidR="00011FEC" w:rsidRPr="0071333B" w:rsidRDefault="00011FEC" w:rsidP="00011FEC">
      <w:pPr>
        <w:pStyle w:val="Slutnotstext"/>
        <w:rPr>
          <w:lang w:val="en-GB"/>
        </w:rPr>
      </w:pPr>
    </w:p>
  </w:endnote>
  <w:endnote w:id="2">
    <w:p w14:paraId="4765D459" w14:textId="77777777" w:rsidR="00011FEC" w:rsidRPr="00B93293" w:rsidRDefault="00011FEC" w:rsidP="00011FEC">
      <w:pPr>
        <w:pStyle w:val="Slutnotstext"/>
      </w:pPr>
      <w:r>
        <w:rPr>
          <w:rStyle w:val="Slutnotsreferens"/>
        </w:rPr>
        <w:endnoteRef/>
      </w:r>
      <w:r w:rsidRPr="009D4CC2">
        <w:t xml:space="preserve"> </w:t>
      </w:r>
      <w:r>
        <w:t>F</w:t>
      </w:r>
      <w:r w:rsidRPr="009D4CC2">
        <w:t xml:space="preserve">örslag till </w:t>
      </w:r>
      <w:r>
        <w:t>E</w:t>
      </w:r>
      <w:r w:rsidRPr="009D4CC2">
        <w:t xml:space="preserve">UROPAPARLAMENTETS OCH </w:t>
      </w:r>
      <w:r>
        <w:t>R</w:t>
      </w:r>
      <w:r w:rsidRPr="009D4CC2">
        <w:t xml:space="preserve">ÅDETS FÖRORDNING om ändring av förordningarna (EU) 2016/679, (EU) 2018/1724, (EU) 2018/1725, (EU) 2023/2854 och direktiven 2002/58/EG, (EU) 2022/2555 och (EU) 2022/2557 vad gäller förenkling av lagstiftningsramen på det digitala området och om upphävande av förordningarna (EU) 2018/1807, (EU) 2019/1150, (EU) 2022/868 och direktiv (EU) </w:t>
      </w:r>
      <w:r w:rsidRPr="00B93293">
        <w:t>2019/1024 (det digitala omnibuspaketet).</w:t>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altName w:val="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1B52754" w14:textId="77777777" w:rsidR="0012208C" w:rsidRDefault="0012208C">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72A0D4E" w14:textId="77777777" w:rsidR="00BB5EB6" w:rsidRPr="00BB5EB6" w:rsidRDefault="001242F3" w:rsidP="0035266C">
    <w:pPr>
      <w:pStyle w:val="Sidfot"/>
      <w:jc w:val="right"/>
    </w:pPr>
    <w:r>
      <w:fldChar w:fldCharType="begin"/>
    </w:r>
    <w:r>
      <w:instrText>PAGE   \* MERGEFORMAT</w:instrText>
    </w:r>
    <w:r>
      <w:fldChar w:fldCharType="separate"/>
    </w:r>
    <w:r>
      <w:t>2</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17453F" w14:textId="77777777" w:rsidR="0012208C" w:rsidRDefault="0012208C">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622BECD" w14:textId="77777777" w:rsidR="00540D7A" w:rsidRDefault="00540D7A" w:rsidP="00A87A54">
      <w:pPr>
        <w:spacing w:after="0" w:line="240" w:lineRule="auto"/>
      </w:pPr>
      <w:r>
        <w:separator/>
      </w:r>
    </w:p>
  </w:footnote>
  <w:footnote w:type="continuationSeparator" w:id="0">
    <w:p w14:paraId="49F83450" w14:textId="77777777" w:rsidR="00540D7A" w:rsidRDefault="00540D7A" w:rsidP="00A87A54">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CBEFF12" w14:textId="77777777" w:rsidR="0012208C" w:rsidRDefault="0012208C">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F6CDFD4" w14:textId="4369E26E" w:rsidR="003C3720" w:rsidRDefault="00540D7A" w:rsidP="00CD3BFC">
    <w:pPr>
      <w:pStyle w:val="Sidhuvud"/>
      <w:spacing w:before="240"/>
      <w:jc w:val="right"/>
    </w:pPr>
    <w:sdt>
      <w:sdtPr>
        <w:alias w:val="Ar"/>
        <w:tag w:val="Ar"/>
        <w:id w:val="375123316"/>
        <w:placeholder>
          <w:docPart w:val="1D0ED3B5942645048A2AC04DF07E555A"/>
        </w:placeholder>
        <w:dataBinding w:prefixMappings="xmlns:ns0='http://rk.se/faktapm' " w:xpath="/ns0:faktaPM[1]/ns0:Ar[1]" w:storeItemID="{0B9A7431-9D19-4C2A-8E12-639802D7B40B}"/>
        <w:comboBox w:lastValue="2025/26">
          <w:listItem w:displayText="2019/20" w:value="2019/20"/>
          <w:listItem w:displayText="2020/21" w:value="2020/21"/>
          <w:listItem w:displayText="2021/22" w:value="2021/22"/>
          <w:listItem w:displayText="2022/23" w:value="2022/23"/>
          <w:listItem w:displayText="2023/24" w:value="2023/24"/>
          <w:listItem w:displayText="2024/25" w:value="2024/25"/>
        </w:comboBox>
      </w:sdtPr>
      <w:sdtEndPr/>
      <w:sdtContent>
        <w:r w:rsidR="00011FEC">
          <w:t>2025/26</w:t>
        </w:r>
      </w:sdtContent>
    </w:sdt>
    <w:r w:rsidR="0009572A">
      <w:t>:</w:t>
    </w:r>
    <w:r w:rsidR="00002B4B">
      <w:t>FPM</w:t>
    </w:r>
    <w:sdt>
      <w:sdtPr>
        <w:alias w:val="FPMNummer"/>
        <w:tag w:val="FPMNummer"/>
        <w:id w:val="-2000957076"/>
        <w:placeholder>
          <w:docPart w:val="C509E545F91F4B1587E6931F1D7F12AD"/>
        </w:placeholder>
        <w:dataBinding w:prefixMappings="xmlns:ns0='http://rk.se/faktapm' " w:xpath="/ns0:faktaPM[1]/ns0:Nr[1]" w:storeItemID="{0B9A7431-9D19-4C2A-8E12-639802D7B40B}"/>
        <w:text/>
      </w:sdtPr>
      <w:sdtEndPr/>
      <w:sdtContent>
        <w:r w:rsidR="00011FEC">
          <w:t>104</w:t>
        </w:r>
      </w:sdtContent>
    </w:sdt>
  </w:p>
  <w:p w14:paraId="0ED3B33E" w14:textId="77777777" w:rsidR="003C3720" w:rsidRDefault="003C3720" w:rsidP="00CD3BFC">
    <w:pPr>
      <w:pStyle w:val="Sidhuvud"/>
      <w:spacing w:after="480"/>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FFB2D5F" w14:textId="77777777" w:rsidR="0012208C" w:rsidRDefault="0012208C">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ED533F4"/>
    <w:multiLevelType w:val="multilevel"/>
    <w:tmpl w:val="1B563932"/>
    <w:numStyleLink w:val="RKNumreradlista"/>
  </w:abstractNum>
  <w:abstractNum w:abstractNumId="13"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151B5490"/>
    <w:multiLevelType w:val="multilevel"/>
    <w:tmpl w:val="1B563932"/>
    <w:numStyleLink w:val="RKNumreradlista"/>
  </w:abstractNum>
  <w:abstractNum w:abstractNumId="15" w15:restartNumberingAfterBreak="0">
    <w:nsid w:val="1F88532F"/>
    <w:multiLevelType w:val="multilevel"/>
    <w:tmpl w:val="1B563932"/>
    <w:numStyleLink w:val="RKNumreradlista"/>
  </w:abstractNum>
  <w:abstractNum w:abstractNumId="16" w15:restartNumberingAfterBreak="0">
    <w:nsid w:val="2AB05199"/>
    <w:multiLevelType w:val="multilevel"/>
    <w:tmpl w:val="186C6512"/>
    <w:numStyleLink w:val="Strecklistan"/>
  </w:abstractNum>
  <w:abstractNum w:abstractNumId="17" w15:restartNumberingAfterBreak="0">
    <w:nsid w:val="2BE361F1"/>
    <w:multiLevelType w:val="multilevel"/>
    <w:tmpl w:val="1B563932"/>
    <w:numStyleLink w:val="RKNumreradlista"/>
  </w:abstractNum>
  <w:abstractNum w:abstractNumId="18" w15:restartNumberingAfterBreak="0">
    <w:nsid w:val="2C9B0453"/>
    <w:multiLevelType w:val="multilevel"/>
    <w:tmpl w:val="1A20A4CA"/>
    <w:numStyleLink w:val="RKPunktlista"/>
  </w:abstractNum>
  <w:abstractNum w:abstractNumId="19" w15:restartNumberingAfterBreak="0">
    <w:nsid w:val="2ECF6BA1"/>
    <w:multiLevelType w:val="multilevel"/>
    <w:tmpl w:val="1B563932"/>
    <w:numStyleLink w:val="RKNumreradlista"/>
  </w:abstractNum>
  <w:abstractNum w:abstractNumId="20" w15:restartNumberingAfterBreak="0">
    <w:nsid w:val="2F604539"/>
    <w:multiLevelType w:val="multilevel"/>
    <w:tmpl w:val="1B563932"/>
    <w:numStyleLink w:val="RKNumreradlista"/>
  </w:abstractNum>
  <w:abstractNum w:abstractNumId="21" w15:restartNumberingAfterBreak="0">
    <w:nsid w:val="348522EF"/>
    <w:multiLevelType w:val="multilevel"/>
    <w:tmpl w:val="1B563932"/>
    <w:numStyleLink w:val="RKNumreradlista"/>
  </w:abstractNum>
  <w:abstractNum w:abstractNumId="22"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D3D0E02"/>
    <w:multiLevelType w:val="multilevel"/>
    <w:tmpl w:val="1B563932"/>
    <w:numStyleLink w:val="RKNumreradlista"/>
  </w:abstractNum>
  <w:abstractNum w:abstractNumId="24"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5"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0"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4270774A"/>
    <w:multiLevelType w:val="multilevel"/>
    <w:tmpl w:val="1B563932"/>
    <w:numStyleLink w:val="RKNumreradlista"/>
  </w:abstractNum>
  <w:abstractNum w:abstractNumId="27" w15:restartNumberingAfterBreak="0">
    <w:nsid w:val="4C84297C"/>
    <w:multiLevelType w:val="multilevel"/>
    <w:tmpl w:val="1B563932"/>
    <w:numStyleLink w:val="RKNumreradlista"/>
  </w:abstractNum>
  <w:abstractNum w:abstractNumId="28" w15:restartNumberingAfterBreak="0">
    <w:nsid w:val="4D904BDB"/>
    <w:multiLevelType w:val="multilevel"/>
    <w:tmpl w:val="1B563932"/>
    <w:numStyleLink w:val="RKNumreradlista"/>
  </w:abstractNum>
  <w:abstractNum w:abstractNumId="29" w15:restartNumberingAfterBreak="0">
    <w:nsid w:val="4DAD38FF"/>
    <w:multiLevelType w:val="multilevel"/>
    <w:tmpl w:val="1B563932"/>
    <w:numStyleLink w:val="RKNumreradlista"/>
  </w:abstractNum>
  <w:abstractNum w:abstractNumId="30" w15:restartNumberingAfterBreak="0">
    <w:nsid w:val="53A05A92"/>
    <w:multiLevelType w:val="multilevel"/>
    <w:tmpl w:val="1B563932"/>
    <w:numStyleLink w:val="RKNumreradlista"/>
  </w:abstractNum>
  <w:abstractNum w:abstractNumId="31" w15:restartNumberingAfterBreak="0">
    <w:nsid w:val="5C6843F9"/>
    <w:multiLevelType w:val="multilevel"/>
    <w:tmpl w:val="1A20A4CA"/>
    <w:numStyleLink w:val="RKPunktlista"/>
  </w:abstractNum>
  <w:abstractNum w:abstractNumId="32" w15:restartNumberingAfterBreak="0">
    <w:nsid w:val="61AC437A"/>
    <w:multiLevelType w:val="multilevel"/>
    <w:tmpl w:val="E2FEA49E"/>
    <w:numStyleLink w:val="RKNumreraderubriker"/>
  </w:abstractNum>
  <w:abstractNum w:abstractNumId="33" w15:restartNumberingAfterBreak="0">
    <w:nsid w:val="64780D1B"/>
    <w:multiLevelType w:val="multilevel"/>
    <w:tmpl w:val="1B563932"/>
    <w:numStyleLink w:val="RKNumreradlista"/>
  </w:abstractNum>
  <w:abstractNum w:abstractNumId="34" w15:restartNumberingAfterBreak="0">
    <w:nsid w:val="664239C2"/>
    <w:multiLevelType w:val="multilevel"/>
    <w:tmpl w:val="1A20A4CA"/>
    <w:numStyleLink w:val="RKPunktlista"/>
  </w:abstractNum>
  <w:abstractNum w:abstractNumId="35" w15:restartNumberingAfterBreak="0">
    <w:nsid w:val="6AA87A6A"/>
    <w:multiLevelType w:val="multilevel"/>
    <w:tmpl w:val="186C6512"/>
    <w:numStyleLink w:val="Strecklistan"/>
  </w:abstractNum>
  <w:abstractNum w:abstractNumId="36" w15:restartNumberingAfterBreak="0">
    <w:nsid w:val="6D8C68B4"/>
    <w:multiLevelType w:val="multilevel"/>
    <w:tmpl w:val="1B563932"/>
    <w:numStyleLink w:val="RKNumreradlista"/>
  </w:abstractNum>
  <w:abstractNum w:abstractNumId="37"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8" w15:restartNumberingAfterBreak="0">
    <w:nsid w:val="74466A28"/>
    <w:multiLevelType w:val="multilevel"/>
    <w:tmpl w:val="1A20A4CA"/>
    <w:numStyleLink w:val="RKPunktlista"/>
  </w:abstractNum>
  <w:abstractNum w:abstractNumId="39" w15:restartNumberingAfterBreak="0">
    <w:nsid w:val="76322898"/>
    <w:multiLevelType w:val="multilevel"/>
    <w:tmpl w:val="186C6512"/>
    <w:numStyleLink w:val="Strecklistan"/>
  </w:abstractNum>
  <w:num w:numId="1" w16cid:durableId="1083721450">
    <w:abstractNumId w:val="25"/>
  </w:num>
  <w:num w:numId="2" w16cid:durableId="894582452">
    <w:abstractNumId w:val="32"/>
  </w:num>
  <w:num w:numId="3" w16cid:durableId="205260410">
    <w:abstractNumId w:val="8"/>
  </w:num>
  <w:num w:numId="4" w16cid:durableId="39676334">
    <w:abstractNumId w:val="3"/>
  </w:num>
  <w:num w:numId="5" w16cid:durableId="844242505">
    <w:abstractNumId w:val="9"/>
  </w:num>
  <w:num w:numId="6" w16cid:durableId="2109806160">
    <w:abstractNumId w:val="7"/>
  </w:num>
  <w:num w:numId="7" w16cid:durableId="1494294974">
    <w:abstractNumId w:val="22"/>
  </w:num>
  <w:num w:numId="8" w16cid:durableId="1384938303">
    <w:abstractNumId w:val="20"/>
  </w:num>
  <w:num w:numId="9" w16cid:durableId="1020282935">
    <w:abstractNumId w:val="12"/>
  </w:num>
  <w:num w:numId="10" w16cid:durableId="1649896835">
    <w:abstractNumId w:val="17"/>
  </w:num>
  <w:num w:numId="11" w16cid:durableId="791707506">
    <w:abstractNumId w:val="21"/>
  </w:num>
  <w:num w:numId="12" w16cid:durableId="2097172316">
    <w:abstractNumId w:val="37"/>
  </w:num>
  <w:num w:numId="13" w16cid:durableId="2000574598">
    <w:abstractNumId w:val="30"/>
  </w:num>
  <w:num w:numId="14" w16cid:durableId="1173687943">
    <w:abstractNumId w:val="13"/>
  </w:num>
  <w:num w:numId="15" w16cid:durableId="1012222012">
    <w:abstractNumId w:val="11"/>
  </w:num>
  <w:num w:numId="16" w16cid:durableId="1150712875">
    <w:abstractNumId w:val="34"/>
  </w:num>
  <w:num w:numId="17" w16cid:durableId="61565523">
    <w:abstractNumId w:val="31"/>
  </w:num>
  <w:num w:numId="18" w16cid:durableId="1331177026">
    <w:abstractNumId w:val="10"/>
  </w:num>
  <w:num w:numId="19" w16cid:durableId="1979602978">
    <w:abstractNumId w:val="2"/>
  </w:num>
  <w:num w:numId="20" w16cid:durableId="2104182597">
    <w:abstractNumId w:val="6"/>
  </w:num>
  <w:num w:numId="21" w16cid:durableId="1412854799">
    <w:abstractNumId w:val="19"/>
  </w:num>
  <w:num w:numId="22" w16cid:durableId="1568419271">
    <w:abstractNumId w:val="14"/>
  </w:num>
  <w:num w:numId="23" w16cid:durableId="878972240">
    <w:abstractNumId w:val="27"/>
  </w:num>
  <w:num w:numId="24" w16cid:durableId="1945113755">
    <w:abstractNumId w:val="28"/>
  </w:num>
  <w:num w:numId="25" w16cid:durableId="2022782225">
    <w:abstractNumId w:val="38"/>
  </w:num>
  <w:num w:numId="26" w16cid:durableId="1708604007">
    <w:abstractNumId w:val="23"/>
  </w:num>
  <w:num w:numId="27" w16cid:durableId="77214407">
    <w:abstractNumId w:val="35"/>
  </w:num>
  <w:num w:numId="28" w16cid:durableId="2078701937">
    <w:abstractNumId w:val="18"/>
  </w:num>
  <w:num w:numId="29" w16cid:durableId="522325351">
    <w:abstractNumId w:val="16"/>
  </w:num>
  <w:num w:numId="30" w16cid:durableId="2127773429">
    <w:abstractNumId w:val="36"/>
  </w:num>
  <w:num w:numId="31" w16cid:durableId="1548295441">
    <w:abstractNumId w:val="15"/>
  </w:num>
  <w:num w:numId="32" w16cid:durableId="55517868">
    <w:abstractNumId w:val="29"/>
  </w:num>
  <w:num w:numId="33" w16cid:durableId="600182025">
    <w:abstractNumId w:val="33"/>
  </w:num>
  <w:num w:numId="34" w16cid:durableId="470756272">
    <w:abstractNumId w:val="39"/>
  </w:num>
  <w:num w:numId="35" w16cid:durableId="98574183">
    <w:abstractNumId w:val="26"/>
  </w:num>
  <w:num w:numId="36" w16cid:durableId="760835605">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16cid:durableId="550269320">
    <w:abstractNumId w:val="18"/>
  </w:num>
  <w:num w:numId="38" w16cid:durableId="657345140">
    <w:abstractNumId w:val="24"/>
  </w:num>
  <w:num w:numId="39" w16cid:durableId="429088090">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16cid:durableId="1751730115">
    <w:abstractNumId w:val="1"/>
  </w:num>
  <w:num w:numId="41" w16cid:durableId="860700208">
    <w:abstractNumId w:val="0"/>
  </w:num>
  <w:num w:numId="42" w16cid:durableId="661466013">
    <w:abstractNumId w:val="5"/>
  </w:num>
  <w:num w:numId="43" w16cid:durableId="464591419">
    <w:abstractNumId w:val="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30"/>
  <w:proofState w:spelling="clean"/>
  <w:attachedTemplate r:id="rId1"/>
  <w:defaultTabStop w:val="1304"/>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nkDat" w:val="2026-08-13"/>
    <w:docVar w:name="Ar" w:val="2025/26"/>
    <w:docVar w:name="Dep" w:val="Justitiedepartementet"/>
    <w:docVar w:name="GDB1" w:val="COM(2026) 314"/>
    <w:docVar w:name="GDB10" w:val=" "/>
    <w:docVar w:name="GDB11" w:val=" "/>
    <w:docVar w:name="GDB12" w:val=" "/>
    <w:docVar w:name="GDB13" w:val=" "/>
    <w:docVar w:name="GDB2" w:val=" "/>
    <w:docVar w:name="GDB3" w:val=" "/>
    <w:docVar w:name="GDB4" w:val=" "/>
    <w:docVar w:name="GDB5" w:val=" "/>
    <w:docVar w:name="GDB6" w:val=" "/>
    <w:docVar w:name="GDB7" w:val=" "/>
    <w:docVar w:name="GDB8" w:val=" "/>
    <w:docVar w:name="GDB9" w:val=" "/>
    <w:docVar w:name="GDT1" w:val="Förslag till Europaparlamentets och Rådets förordning om ändring av Europaparlamentets och rådets förordning (EU) 2018/1725 om skydd förfysiska personer med avseende på behandling av personuppgifter som utförs av unionens institutioner, organ och byråer och om det fria flödet av sådana uppgifter"/>
    <w:docVar w:name="GDT10" w:val=" "/>
    <w:docVar w:name="GDT11" w:val=" "/>
    <w:docVar w:name="GDT12" w:val=" "/>
    <w:docVar w:name="GDT13" w:val=" "/>
    <w:docVar w:name="GDT2" w:val=" "/>
    <w:docVar w:name="GDT3" w:val=" "/>
    <w:docVar w:name="GDT4" w:val=" "/>
    <w:docVar w:name="GDT5" w:val=" "/>
    <w:docVar w:name="GDT6" w:val=" "/>
    <w:docVar w:name="GDT7" w:val=" "/>
    <w:docVar w:name="GDT8" w:val=" "/>
    <w:docVar w:name="GDT9" w:val=" "/>
    <w:docVar w:name="GDTWeb" w:val="COM(2026) 314"/>
    <w:docVar w:name="Nr" w:val="104"/>
    <w:docVar w:name="Rub" w:val="Ändringar i dataskyddsförordningen för EU:s institutioner, organ och byråer"/>
    <w:docVar w:name="UppDat" w:val="2026-08-13"/>
    <w:docVar w:name="Utsk" w:val="Konstitutionsutskottet"/>
  </w:docVars>
  <w:rsids>
    <w:rsidRoot w:val="00011FEC"/>
    <w:rsid w:val="00000290"/>
    <w:rsid w:val="00001068"/>
    <w:rsid w:val="00002B4B"/>
    <w:rsid w:val="0000412C"/>
    <w:rsid w:val="00004D5C"/>
    <w:rsid w:val="00005F68"/>
    <w:rsid w:val="00006CA7"/>
    <w:rsid w:val="00011FEC"/>
    <w:rsid w:val="000128EB"/>
    <w:rsid w:val="00012B00"/>
    <w:rsid w:val="00014EF6"/>
    <w:rsid w:val="00016730"/>
    <w:rsid w:val="00017197"/>
    <w:rsid w:val="0001725B"/>
    <w:rsid w:val="00017265"/>
    <w:rsid w:val="000203B0"/>
    <w:rsid w:val="000205ED"/>
    <w:rsid w:val="0002213F"/>
    <w:rsid w:val="000241FA"/>
    <w:rsid w:val="00024737"/>
    <w:rsid w:val="00025992"/>
    <w:rsid w:val="00026711"/>
    <w:rsid w:val="0002708E"/>
    <w:rsid w:val="0002763D"/>
    <w:rsid w:val="00030DEF"/>
    <w:rsid w:val="0003679E"/>
    <w:rsid w:val="00041EDC"/>
    <w:rsid w:val="00042CE5"/>
    <w:rsid w:val="0004352E"/>
    <w:rsid w:val="00044C69"/>
    <w:rsid w:val="00051341"/>
    <w:rsid w:val="0005264F"/>
    <w:rsid w:val="00053CAA"/>
    <w:rsid w:val="00055875"/>
    <w:rsid w:val="00057FE0"/>
    <w:rsid w:val="000620FD"/>
    <w:rsid w:val="000631D7"/>
    <w:rsid w:val="00063DCB"/>
    <w:rsid w:val="000647D2"/>
    <w:rsid w:val="000656A1"/>
    <w:rsid w:val="00066BC9"/>
    <w:rsid w:val="000675A3"/>
    <w:rsid w:val="0007033C"/>
    <w:rsid w:val="000707E9"/>
    <w:rsid w:val="00072C86"/>
    <w:rsid w:val="00072FFC"/>
    <w:rsid w:val="00073B75"/>
    <w:rsid w:val="000757FC"/>
    <w:rsid w:val="00075FF0"/>
    <w:rsid w:val="00076667"/>
    <w:rsid w:val="000769B8"/>
    <w:rsid w:val="00080631"/>
    <w:rsid w:val="00082374"/>
    <w:rsid w:val="000862E0"/>
    <w:rsid w:val="00087375"/>
    <w:rsid w:val="000873C3"/>
    <w:rsid w:val="00093408"/>
    <w:rsid w:val="00093BBF"/>
    <w:rsid w:val="0009435C"/>
    <w:rsid w:val="0009572A"/>
    <w:rsid w:val="00096DF5"/>
    <w:rsid w:val="000A13CA"/>
    <w:rsid w:val="000A456A"/>
    <w:rsid w:val="000A5E43"/>
    <w:rsid w:val="000B56A9"/>
    <w:rsid w:val="000B5E2C"/>
    <w:rsid w:val="000C61D1"/>
    <w:rsid w:val="000D31A9"/>
    <w:rsid w:val="000D370F"/>
    <w:rsid w:val="000D5449"/>
    <w:rsid w:val="000D7110"/>
    <w:rsid w:val="000D7D18"/>
    <w:rsid w:val="000E12D9"/>
    <w:rsid w:val="000E431B"/>
    <w:rsid w:val="000E59A9"/>
    <w:rsid w:val="000E638A"/>
    <w:rsid w:val="000E6472"/>
    <w:rsid w:val="000E64CB"/>
    <w:rsid w:val="000F00B8"/>
    <w:rsid w:val="000F1EA7"/>
    <w:rsid w:val="000F2084"/>
    <w:rsid w:val="000F2A8A"/>
    <w:rsid w:val="000F3A92"/>
    <w:rsid w:val="000F6462"/>
    <w:rsid w:val="00101DE6"/>
    <w:rsid w:val="001055DA"/>
    <w:rsid w:val="00106F29"/>
    <w:rsid w:val="00113168"/>
    <w:rsid w:val="0011413E"/>
    <w:rsid w:val="00116BC4"/>
    <w:rsid w:val="0012033A"/>
    <w:rsid w:val="00121002"/>
    <w:rsid w:val="00121EA2"/>
    <w:rsid w:val="00121FFC"/>
    <w:rsid w:val="0012208C"/>
    <w:rsid w:val="00122D16"/>
    <w:rsid w:val="001235D9"/>
    <w:rsid w:val="001242F3"/>
    <w:rsid w:val="0012582E"/>
    <w:rsid w:val="00125B5E"/>
    <w:rsid w:val="00126408"/>
    <w:rsid w:val="00126E6B"/>
    <w:rsid w:val="00130EC3"/>
    <w:rsid w:val="001318F5"/>
    <w:rsid w:val="001331B1"/>
    <w:rsid w:val="00133CB0"/>
    <w:rsid w:val="00134837"/>
    <w:rsid w:val="00135111"/>
    <w:rsid w:val="001428E2"/>
    <w:rsid w:val="001431C6"/>
    <w:rsid w:val="00143E09"/>
    <w:rsid w:val="001573AF"/>
    <w:rsid w:val="00160B48"/>
    <w:rsid w:val="0016294F"/>
    <w:rsid w:val="00164463"/>
    <w:rsid w:val="00167FA8"/>
    <w:rsid w:val="0017099B"/>
    <w:rsid w:val="00170CE4"/>
    <w:rsid w:val="00170E3E"/>
    <w:rsid w:val="0017300E"/>
    <w:rsid w:val="00173126"/>
    <w:rsid w:val="00176A26"/>
    <w:rsid w:val="001774F8"/>
    <w:rsid w:val="0018096C"/>
    <w:rsid w:val="00180BE1"/>
    <w:rsid w:val="001813DF"/>
    <w:rsid w:val="00182460"/>
    <w:rsid w:val="001857B5"/>
    <w:rsid w:val="00187E1F"/>
    <w:rsid w:val="0019051C"/>
    <w:rsid w:val="0019127B"/>
    <w:rsid w:val="00192350"/>
    <w:rsid w:val="00192E34"/>
    <w:rsid w:val="0019308B"/>
    <w:rsid w:val="001941B9"/>
    <w:rsid w:val="00195806"/>
    <w:rsid w:val="00196C02"/>
    <w:rsid w:val="00197A8A"/>
    <w:rsid w:val="001A1B33"/>
    <w:rsid w:val="001A2A61"/>
    <w:rsid w:val="001B0B48"/>
    <w:rsid w:val="001B4824"/>
    <w:rsid w:val="001C1C7D"/>
    <w:rsid w:val="001C2731"/>
    <w:rsid w:val="001C4566"/>
    <w:rsid w:val="001C4980"/>
    <w:rsid w:val="001C5DC9"/>
    <w:rsid w:val="001C6B85"/>
    <w:rsid w:val="001C71A9"/>
    <w:rsid w:val="001D12FC"/>
    <w:rsid w:val="001D3805"/>
    <w:rsid w:val="001D3851"/>
    <w:rsid w:val="001D512F"/>
    <w:rsid w:val="001D761A"/>
    <w:rsid w:val="001E0BD5"/>
    <w:rsid w:val="001E1A13"/>
    <w:rsid w:val="001E20CC"/>
    <w:rsid w:val="001E3C02"/>
    <w:rsid w:val="001E3D83"/>
    <w:rsid w:val="001E5DF7"/>
    <w:rsid w:val="001E6477"/>
    <w:rsid w:val="001E72EE"/>
    <w:rsid w:val="001F0629"/>
    <w:rsid w:val="001F0736"/>
    <w:rsid w:val="001F4302"/>
    <w:rsid w:val="001F50BE"/>
    <w:rsid w:val="001F525B"/>
    <w:rsid w:val="001F6BBE"/>
    <w:rsid w:val="00201498"/>
    <w:rsid w:val="00204079"/>
    <w:rsid w:val="00207CF0"/>
    <w:rsid w:val="002102FD"/>
    <w:rsid w:val="00210DAC"/>
    <w:rsid w:val="002116FE"/>
    <w:rsid w:val="00211B4E"/>
    <w:rsid w:val="00211E2A"/>
    <w:rsid w:val="00213204"/>
    <w:rsid w:val="00213258"/>
    <w:rsid w:val="002161F5"/>
    <w:rsid w:val="0021657C"/>
    <w:rsid w:val="0022187E"/>
    <w:rsid w:val="00222258"/>
    <w:rsid w:val="00223AD6"/>
    <w:rsid w:val="0022666A"/>
    <w:rsid w:val="00227E43"/>
    <w:rsid w:val="002315F5"/>
    <w:rsid w:val="00232EC3"/>
    <w:rsid w:val="00233D52"/>
    <w:rsid w:val="00237147"/>
    <w:rsid w:val="00242AD1"/>
    <w:rsid w:val="002440B8"/>
    <w:rsid w:val="0024412C"/>
    <w:rsid w:val="0024537C"/>
    <w:rsid w:val="002479CD"/>
    <w:rsid w:val="00253CC8"/>
    <w:rsid w:val="00260D2D"/>
    <w:rsid w:val="00261975"/>
    <w:rsid w:val="00264503"/>
    <w:rsid w:val="00271D00"/>
    <w:rsid w:val="00274AA3"/>
    <w:rsid w:val="00275872"/>
    <w:rsid w:val="00281106"/>
    <w:rsid w:val="00282263"/>
    <w:rsid w:val="00282417"/>
    <w:rsid w:val="00282D27"/>
    <w:rsid w:val="00287F0D"/>
    <w:rsid w:val="00292420"/>
    <w:rsid w:val="002963B6"/>
    <w:rsid w:val="00296B7A"/>
    <w:rsid w:val="002974DC"/>
    <w:rsid w:val="002A0CB3"/>
    <w:rsid w:val="002A39EF"/>
    <w:rsid w:val="002A422F"/>
    <w:rsid w:val="002A6394"/>
    <w:rsid w:val="002A6820"/>
    <w:rsid w:val="002B00E5"/>
    <w:rsid w:val="002B6849"/>
    <w:rsid w:val="002C1D37"/>
    <w:rsid w:val="002C2A30"/>
    <w:rsid w:val="002C4348"/>
    <w:rsid w:val="002C468B"/>
    <w:rsid w:val="002C476F"/>
    <w:rsid w:val="002C5B48"/>
    <w:rsid w:val="002D014F"/>
    <w:rsid w:val="002D2647"/>
    <w:rsid w:val="002D4298"/>
    <w:rsid w:val="002D4829"/>
    <w:rsid w:val="002D6541"/>
    <w:rsid w:val="002E150B"/>
    <w:rsid w:val="002E2C89"/>
    <w:rsid w:val="002E3609"/>
    <w:rsid w:val="002E4D3F"/>
    <w:rsid w:val="002E5668"/>
    <w:rsid w:val="002E61A5"/>
    <w:rsid w:val="002F204A"/>
    <w:rsid w:val="002F3675"/>
    <w:rsid w:val="002F59E0"/>
    <w:rsid w:val="002F66A6"/>
    <w:rsid w:val="002F7FAD"/>
    <w:rsid w:val="00300342"/>
    <w:rsid w:val="0030414B"/>
    <w:rsid w:val="00304401"/>
    <w:rsid w:val="003050DB"/>
    <w:rsid w:val="00310561"/>
    <w:rsid w:val="00310F17"/>
    <w:rsid w:val="00311D8C"/>
    <w:rsid w:val="0031273D"/>
    <w:rsid w:val="003128E2"/>
    <w:rsid w:val="003153D9"/>
    <w:rsid w:val="003172B4"/>
    <w:rsid w:val="00320EA7"/>
    <w:rsid w:val="00321621"/>
    <w:rsid w:val="00323EF7"/>
    <w:rsid w:val="003240E1"/>
    <w:rsid w:val="00325F89"/>
    <w:rsid w:val="00326C03"/>
    <w:rsid w:val="00327474"/>
    <w:rsid w:val="003277B5"/>
    <w:rsid w:val="003342B4"/>
    <w:rsid w:val="00336940"/>
    <w:rsid w:val="00336CD1"/>
    <w:rsid w:val="00340DE0"/>
    <w:rsid w:val="00341F47"/>
    <w:rsid w:val="0034210D"/>
    <w:rsid w:val="00342327"/>
    <w:rsid w:val="0034250B"/>
    <w:rsid w:val="00342EE1"/>
    <w:rsid w:val="00344234"/>
    <w:rsid w:val="0034750A"/>
    <w:rsid w:val="00347C69"/>
    <w:rsid w:val="00347E11"/>
    <w:rsid w:val="003503DD"/>
    <w:rsid w:val="00350696"/>
    <w:rsid w:val="00350C92"/>
    <w:rsid w:val="0035266C"/>
    <w:rsid w:val="003542C5"/>
    <w:rsid w:val="00360397"/>
    <w:rsid w:val="00364EFF"/>
    <w:rsid w:val="00365461"/>
    <w:rsid w:val="00367EDA"/>
    <w:rsid w:val="00370311"/>
    <w:rsid w:val="00380663"/>
    <w:rsid w:val="003807B5"/>
    <w:rsid w:val="003853E3"/>
    <w:rsid w:val="0038587E"/>
    <w:rsid w:val="00386B49"/>
    <w:rsid w:val="00390335"/>
    <w:rsid w:val="00392ED4"/>
    <w:rsid w:val="00393680"/>
    <w:rsid w:val="00394D4C"/>
    <w:rsid w:val="003953B3"/>
    <w:rsid w:val="00395D9F"/>
    <w:rsid w:val="00397242"/>
    <w:rsid w:val="003A1315"/>
    <w:rsid w:val="003A2E73"/>
    <w:rsid w:val="003A3071"/>
    <w:rsid w:val="003A3A54"/>
    <w:rsid w:val="003A5969"/>
    <w:rsid w:val="003A5C58"/>
    <w:rsid w:val="003B0C81"/>
    <w:rsid w:val="003B201F"/>
    <w:rsid w:val="003C36FA"/>
    <w:rsid w:val="003C3720"/>
    <w:rsid w:val="003C7BE0"/>
    <w:rsid w:val="003D0DD3"/>
    <w:rsid w:val="003D17EF"/>
    <w:rsid w:val="003D3535"/>
    <w:rsid w:val="003D4246"/>
    <w:rsid w:val="003D4CA1"/>
    <w:rsid w:val="003D4D9F"/>
    <w:rsid w:val="003D6C46"/>
    <w:rsid w:val="003D7B03"/>
    <w:rsid w:val="003E30BD"/>
    <w:rsid w:val="003E38CE"/>
    <w:rsid w:val="003E5A50"/>
    <w:rsid w:val="003E6020"/>
    <w:rsid w:val="003E7CA0"/>
    <w:rsid w:val="003F1F1F"/>
    <w:rsid w:val="003F2278"/>
    <w:rsid w:val="003F299F"/>
    <w:rsid w:val="003F2F1D"/>
    <w:rsid w:val="003F59B4"/>
    <w:rsid w:val="003F6B53"/>
    <w:rsid w:val="003F6B92"/>
    <w:rsid w:val="004008FB"/>
    <w:rsid w:val="0040090E"/>
    <w:rsid w:val="00403D11"/>
    <w:rsid w:val="00404DB4"/>
    <w:rsid w:val="004060B1"/>
    <w:rsid w:val="0041093C"/>
    <w:rsid w:val="0041223B"/>
    <w:rsid w:val="004137EE"/>
    <w:rsid w:val="00413A4E"/>
    <w:rsid w:val="00415163"/>
    <w:rsid w:val="00415273"/>
    <w:rsid w:val="004157BE"/>
    <w:rsid w:val="0042068E"/>
    <w:rsid w:val="00421C61"/>
    <w:rsid w:val="00422030"/>
    <w:rsid w:val="00422A7F"/>
    <w:rsid w:val="00426213"/>
    <w:rsid w:val="00431A7B"/>
    <w:rsid w:val="0043623F"/>
    <w:rsid w:val="00437459"/>
    <w:rsid w:val="00441D70"/>
    <w:rsid w:val="004425C2"/>
    <w:rsid w:val="004451EF"/>
    <w:rsid w:val="00445604"/>
    <w:rsid w:val="00446BAE"/>
    <w:rsid w:val="004508BA"/>
    <w:rsid w:val="004557F3"/>
    <w:rsid w:val="0045607E"/>
    <w:rsid w:val="00456DC3"/>
    <w:rsid w:val="004625D5"/>
    <w:rsid w:val="0046337E"/>
    <w:rsid w:val="004634C8"/>
    <w:rsid w:val="00464CA1"/>
    <w:rsid w:val="004660C8"/>
    <w:rsid w:val="00467DEF"/>
    <w:rsid w:val="00472EBA"/>
    <w:rsid w:val="004735B6"/>
    <w:rsid w:val="004735F0"/>
    <w:rsid w:val="004745D7"/>
    <w:rsid w:val="00474676"/>
    <w:rsid w:val="0047511B"/>
    <w:rsid w:val="0047537A"/>
    <w:rsid w:val="00475B99"/>
    <w:rsid w:val="00477628"/>
    <w:rsid w:val="00480A8A"/>
    <w:rsid w:val="00480EC3"/>
    <w:rsid w:val="0048317E"/>
    <w:rsid w:val="00485601"/>
    <w:rsid w:val="004865B8"/>
    <w:rsid w:val="00486C0D"/>
    <w:rsid w:val="00487B96"/>
    <w:rsid w:val="004911D9"/>
    <w:rsid w:val="00491796"/>
    <w:rsid w:val="00493416"/>
    <w:rsid w:val="0049423C"/>
    <w:rsid w:val="004951AB"/>
    <w:rsid w:val="0049768A"/>
    <w:rsid w:val="004A33C6"/>
    <w:rsid w:val="004A66B1"/>
    <w:rsid w:val="004A7DC4"/>
    <w:rsid w:val="004B1E7B"/>
    <w:rsid w:val="004B3029"/>
    <w:rsid w:val="004B352B"/>
    <w:rsid w:val="004B35E7"/>
    <w:rsid w:val="004B4B73"/>
    <w:rsid w:val="004B63BF"/>
    <w:rsid w:val="004B66DA"/>
    <w:rsid w:val="004B696B"/>
    <w:rsid w:val="004B795E"/>
    <w:rsid w:val="004B7DFF"/>
    <w:rsid w:val="004C0C8D"/>
    <w:rsid w:val="004C3A3F"/>
    <w:rsid w:val="004C52AA"/>
    <w:rsid w:val="004C5686"/>
    <w:rsid w:val="004C70EE"/>
    <w:rsid w:val="004D766C"/>
    <w:rsid w:val="004E0FA8"/>
    <w:rsid w:val="004E1DE3"/>
    <w:rsid w:val="004E251B"/>
    <w:rsid w:val="004E25CD"/>
    <w:rsid w:val="004E2A4B"/>
    <w:rsid w:val="004E4419"/>
    <w:rsid w:val="004E6D22"/>
    <w:rsid w:val="004F0448"/>
    <w:rsid w:val="004F1EA0"/>
    <w:rsid w:val="004F363F"/>
    <w:rsid w:val="004F4021"/>
    <w:rsid w:val="004F5640"/>
    <w:rsid w:val="004F6525"/>
    <w:rsid w:val="004F6AA0"/>
    <w:rsid w:val="004F6FE2"/>
    <w:rsid w:val="004F79F2"/>
    <w:rsid w:val="005011D9"/>
    <w:rsid w:val="0050238B"/>
    <w:rsid w:val="00505905"/>
    <w:rsid w:val="00511A1B"/>
    <w:rsid w:val="00511A68"/>
    <w:rsid w:val="005121C0"/>
    <w:rsid w:val="00513E7D"/>
    <w:rsid w:val="00514A67"/>
    <w:rsid w:val="00515921"/>
    <w:rsid w:val="00520A46"/>
    <w:rsid w:val="00521192"/>
    <w:rsid w:val="0052127C"/>
    <w:rsid w:val="00526AEB"/>
    <w:rsid w:val="005302E0"/>
    <w:rsid w:val="00534E52"/>
    <w:rsid w:val="005365B6"/>
    <w:rsid w:val="00540D7A"/>
    <w:rsid w:val="00544738"/>
    <w:rsid w:val="005456E4"/>
    <w:rsid w:val="00547B89"/>
    <w:rsid w:val="00551027"/>
    <w:rsid w:val="005527F1"/>
    <w:rsid w:val="00554890"/>
    <w:rsid w:val="005568AF"/>
    <w:rsid w:val="00556AF5"/>
    <w:rsid w:val="005577F2"/>
    <w:rsid w:val="005606BC"/>
    <w:rsid w:val="00562D54"/>
    <w:rsid w:val="00563E73"/>
    <w:rsid w:val="0056426C"/>
    <w:rsid w:val="00565792"/>
    <w:rsid w:val="00567351"/>
    <w:rsid w:val="00567799"/>
    <w:rsid w:val="005710DE"/>
    <w:rsid w:val="00571A0B"/>
    <w:rsid w:val="00573DFD"/>
    <w:rsid w:val="005747D0"/>
    <w:rsid w:val="005822DF"/>
    <w:rsid w:val="005827D5"/>
    <w:rsid w:val="00582918"/>
    <w:rsid w:val="005849E3"/>
    <w:rsid w:val="005850D7"/>
    <w:rsid w:val="0058522F"/>
    <w:rsid w:val="00585282"/>
    <w:rsid w:val="00586266"/>
    <w:rsid w:val="0058703B"/>
    <w:rsid w:val="00592A09"/>
    <w:rsid w:val="00595EDE"/>
    <w:rsid w:val="00596E2B"/>
    <w:rsid w:val="00597DE3"/>
    <w:rsid w:val="005A0CBA"/>
    <w:rsid w:val="005A2022"/>
    <w:rsid w:val="005A3272"/>
    <w:rsid w:val="005A5193"/>
    <w:rsid w:val="005A6034"/>
    <w:rsid w:val="005A7AC1"/>
    <w:rsid w:val="005B115A"/>
    <w:rsid w:val="005B3ADC"/>
    <w:rsid w:val="005B537F"/>
    <w:rsid w:val="005C120D"/>
    <w:rsid w:val="005C15B3"/>
    <w:rsid w:val="005C6F80"/>
    <w:rsid w:val="005D07C2"/>
    <w:rsid w:val="005E2F29"/>
    <w:rsid w:val="005E400D"/>
    <w:rsid w:val="005E49D4"/>
    <w:rsid w:val="005E4E79"/>
    <w:rsid w:val="005E5CE7"/>
    <w:rsid w:val="005E790C"/>
    <w:rsid w:val="005F08C5"/>
    <w:rsid w:val="005F29B4"/>
    <w:rsid w:val="005F6EB0"/>
    <w:rsid w:val="0060318C"/>
    <w:rsid w:val="00604782"/>
    <w:rsid w:val="00605718"/>
    <w:rsid w:val="00605C66"/>
    <w:rsid w:val="00606310"/>
    <w:rsid w:val="00607814"/>
    <w:rsid w:val="00610D87"/>
    <w:rsid w:val="00610E88"/>
    <w:rsid w:val="00613827"/>
    <w:rsid w:val="006153B7"/>
    <w:rsid w:val="006175D7"/>
    <w:rsid w:val="006208E5"/>
    <w:rsid w:val="00622BAB"/>
    <w:rsid w:val="006273E4"/>
    <w:rsid w:val="00631F82"/>
    <w:rsid w:val="006323C5"/>
    <w:rsid w:val="006338D8"/>
    <w:rsid w:val="00633B59"/>
    <w:rsid w:val="00634EF4"/>
    <w:rsid w:val="006357D0"/>
    <w:rsid w:val="006358C8"/>
    <w:rsid w:val="0064133A"/>
    <w:rsid w:val="006416D1"/>
    <w:rsid w:val="00647FD7"/>
    <w:rsid w:val="00650080"/>
    <w:rsid w:val="00651F17"/>
    <w:rsid w:val="0065382D"/>
    <w:rsid w:val="00654B4D"/>
    <w:rsid w:val="0065559D"/>
    <w:rsid w:val="00655A40"/>
    <w:rsid w:val="00657D11"/>
    <w:rsid w:val="00660D84"/>
    <w:rsid w:val="00660EBF"/>
    <w:rsid w:val="0066133A"/>
    <w:rsid w:val="00663196"/>
    <w:rsid w:val="0066378C"/>
    <w:rsid w:val="0066661D"/>
    <w:rsid w:val="006700F0"/>
    <w:rsid w:val="006706EA"/>
    <w:rsid w:val="00670A48"/>
    <w:rsid w:val="00672F6F"/>
    <w:rsid w:val="00674C2F"/>
    <w:rsid w:val="00674C8B"/>
    <w:rsid w:val="006844A2"/>
    <w:rsid w:val="00685C94"/>
    <w:rsid w:val="00691AEE"/>
    <w:rsid w:val="0069523C"/>
    <w:rsid w:val="006962CA"/>
    <w:rsid w:val="00696A95"/>
    <w:rsid w:val="006A09DA"/>
    <w:rsid w:val="006A1835"/>
    <w:rsid w:val="006A2625"/>
    <w:rsid w:val="006B4A30"/>
    <w:rsid w:val="006B7569"/>
    <w:rsid w:val="006C28EE"/>
    <w:rsid w:val="006C4FF1"/>
    <w:rsid w:val="006C5C02"/>
    <w:rsid w:val="006D2998"/>
    <w:rsid w:val="006D3188"/>
    <w:rsid w:val="006D5159"/>
    <w:rsid w:val="006D6779"/>
    <w:rsid w:val="006D7F15"/>
    <w:rsid w:val="006E08FC"/>
    <w:rsid w:val="006E1B38"/>
    <w:rsid w:val="006F2588"/>
    <w:rsid w:val="00710A6C"/>
    <w:rsid w:val="00710D98"/>
    <w:rsid w:val="00711CE9"/>
    <w:rsid w:val="00712266"/>
    <w:rsid w:val="00712593"/>
    <w:rsid w:val="00712D82"/>
    <w:rsid w:val="00716B08"/>
    <w:rsid w:val="00716E22"/>
    <w:rsid w:val="007171AB"/>
    <w:rsid w:val="007213D0"/>
    <w:rsid w:val="007219C0"/>
    <w:rsid w:val="00721D8B"/>
    <w:rsid w:val="0072347F"/>
    <w:rsid w:val="00731C75"/>
    <w:rsid w:val="00732599"/>
    <w:rsid w:val="00743E09"/>
    <w:rsid w:val="00744FCC"/>
    <w:rsid w:val="00747B9C"/>
    <w:rsid w:val="00750C93"/>
    <w:rsid w:val="00751B91"/>
    <w:rsid w:val="00754947"/>
    <w:rsid w:val="00754E24"/>
    <w:rsid w:val="00757B3B"/>
    <w:rsid w:val="007618C5"/>
    <w:rsid w:val="00764FA6"/>
    <w:rsid w:val="00765294"/>
    <w:rsid w:val="00771DFA"/>
    <w:rsid w:val="007720D9"/>
    <w:rsid w:val="00773075"/>
    <w:rsid w:val="00773F36"/>
    <w:rsid w:val="00775BF6"/>
    <w:rsid w:val="00776254"/>
    <w:rsid w:val="007769FC"/>
    <w:rsid w:val="00776C04"/>
    <w:rsid w:val="00777C9B"/>
    <w:rsid w:val="00777CFF"/>
    <w:rsid w:val="007815BC"/>
    <w:rsid w:val="00782B3F"/>
    <w:rsid w:val="00782E3C"/>
    <w:rsid w:val="00785292"/>
    <w:rsid w:val="007900CC"/>
    <w:rsid w:val="0079641B"/>
    <w:rsid w:val="00797A90"/>
    <w:rsid w:val="007A1856"/>
    <w:rsid w:val="007A1887"/>
    <w:rsid w:val="007A629C"/>
    <w:rsid w:val="007A6348"/>
    <w:rsid w:val="007B023C"/>
    <w:rsid w:val="007B03CC"/>
    <w:rsid w:val="007B2F08"/>
    <w:rsid w:val="007C44FF"/>
    <w:rsid w:val="007C6456"/>
    <w:rsid w:val="007C7BDB"/>
    <w:rsid w:val="007D2FF5"/>
    <w:rsid w:val="007D4BCF"/>
    <w:rsid w:val="007D542F"/>
    <w:rsid w:val="007D73AB"/>
    <w:rsid w:val="007D790E"/>
    <w:rsid w:val="007E2712"/>
    <w:rsid w:val="007E3563"/>
    <w:rsid w:val="007E4645"/>
    <w:rsid w:val="007E4A9C"/>
    <w:rsid w:val="007E5516"/>
    <w:rsid w:val="007E7EE2"/>
    <w:rsid w:val="007F06CA"/>
    <w:rsid w:val="007F0DD0"/>
    <w:rsid w:val="007F61D0"/>
    <w:rsid w:val="00800DD8"/>
    <w:rsid w:val="0080228F"/>
    <w:rsid w:val="00802E2B"/>
    <w:rsid w:val="00804C1B"/>
    <w:rsid w:val="0080595A"/>
    <w:rsid w:val="0080608A"/>
    <w:rsid w:val="008150A6"/>
    <w:rsid w:val="00815A8F"/>
    <w:rsid w:val="008162F6"/>
    <w:rsid w:val="00816EF3"/>
    <w:rsid w:val="00817098"/>
    <w:rsid w:val="008178E6"/>
    <w:rsid w:val="00821540"/>
    <w:rsid w:val="0082249C"/>
    <w:rsid w:val="008237FB"/>
    <w:rsid w:val="00824CCE"/>
    <w:rsid w:val="00830B7B"/>
    <w:rsid w:val="00832661"/>
    <w:rsid w:val="008349AA"/>
    <w:rsid w:val="008375D5"/>
    <w:rsid w:val="00841486"/>
    <w:rsid w:val="00842BC9"/>
    <w:rsid w:val="008431AF"/>
    <w:rsid w:val="0084476E"/>
    <w:rsid w:val="00845137"/>
    <w:rsid w:val="00845B9F"/>
    <w:rsid w:val="008504F6"/>
    <w:rsid w:val="0085240E"/>
    <w:rsid w:val="00852484"/>
    <w:rsid w:val="008573B9"/>
    <w:rsid w:val="0085782D"/>
    <w:rsid w:val="00863BB7"/>
    <w:rsid w:val="008730FD"/>
    <w:rsid w:val="00873DA1"/>
    <w:rsid w:val="00875DDD"/>
    <w:rsid w:val="00881BC6"/>
    <w:rsid w:val="00884056"/>
    <w:rsid w:val="008848F6"/>
    <w:rsid w:val="008860CC"/>
    <w:rsid w:val="00886EEE"/>
    <w:rsid w:val="00887F86"/>
    <w:rsid w:val="00890876"/>
    <w:rsid w:val="00891929"/>
    <w:rsid w:val="00893029"/>
    <w:rsid w:val="0089514A"/>
    <w:rsid w:val="00895C2A"/>
    <w:rsid w:val="008A03E9"/>
    <w:rsid w:val="008A0A0D"/>
    <w:rsid w:val="008A32D9"/>
    <w:rsid w:val="008A3961"/>
    <w:rsid w:val="008A4CEA"/>
    <w:rsid w:val="008A5224"/>
    <w:rsid w:val="008A68D0"/>
    <w:rsid w:val="008A7506"/>
    <w:rsid w:val="008A7D14"/>
    <w:rsid w:val="008B1603"/>
    <w:rsid w:val="008B20ED"/>
    <w:rsid w:val="008B6135"/>
    <w:rsid w:val="008B7BEB"/>
    <w:rsid w:val="008C02B8"/>
    <w:rsid w:val="008C4538"/>
    <w:rsid w:val="008C562B"/>
    <w:rsid w:val="008C6717"/>
    <w:rsid w:val="008D0305"/>
    <w:rsid w:val="008D0A21"/>
    <w:rsid w:val="008D2D6B"/>
    <w:rsid w:val="008D3090"/>
    <w:rsid w:val="008D4306"/>
    <w:rsid w:val="008D4508"/>
    <w:rsid w:val="008D4DC4"/>
    <w:rsid w:val="008D5BCA"/>
    <w:rsid w:val="008D5E79"/>
    <w:rsid w:val="008D7CAF"/>
    <w:rsid w:val="008E02EE"/>
    <w:rsid w:val="008E65A8"/>
    <w:rsid w:val="008E77D6"/>
    <w:rsid w:val="009036E7"/>
    <w:rsid w:val="0090605F"/>
    <w:rsid w:val="00907069"/>
    <w:rsid w:val="00907A8F"/>
    <w:rsid w:val="0091053B"/>
    <w:rsid w:val="00912158"/>
    <w:rsid w:val="00912945"/>
    <w:rsid w:val="00912CBD"/>
    <w:rsid w:val="009144EE"/>
    <w:rsid w:val="00915D4C"/>
    <w:rsid w:val="0092135B"/>
    <w:rsid w:val="009279B2"/>
    <w:rsid w:val="00935814"/>
    <w:rsid w:val="0094502D"/>
    <w:rsid w:val="00946561"/>
    <w:rsid w:val="00946B39"/>
    <w:rsid w:val="00947013"/>
    <w:rsid w:val="009473E1"/>
    <w:rsid w:val="0095062C"/>
    <w:rsid w:val="009546CB"/>
    <w:rsid w:val="00956A5F"/>
    <w:rsid w:val="00956EA9"/>
    <w:rsid w:val="00966E40"/>
    <w:rsid w:val="00971BC4"/>
    <w:rsid w:val="00973084"/>
    <w:rsid w:val="00973422"/>
    <w:rsid w:val="00973CBD"/>
    <w:rsid w:val="00974520"/>
    <w:rsid w:val="00974B59"/>
    <w:rsid w:val="00975341"/>
    <w:rsid w:val="0097653D"/>
    <w:rsid w:val="00977A0D"/>
    <w:rsid w:val="00977B21"/>
    <w:rsid w:val="00984EA2"/>
    <w:rsid w:val="00986CC3"/>
    <w:rsid w:val="0099068E"/>
    <w:rsid w:val="009920AA"/>
    <w:rsid w:val="00992943"/>
    <w:rsid w:val="009931B3"/>
    <w:rsid w:val="00995A3F"/>
    <w:rsid w:val="00996279"/>
    <w:rsid w:val="009965F7"/>
    <w:rsid w:val="009A0866"/>
    <w:rsid w:val="009A4D0A"/>
    <w:rsid w:val="009A6156"/>
    <w:rsid w:val="009A759C"/>
    <w:rsid w:val="009B2B2B"/>
    <w:rsid w:val="009B2F70"/>
    <w:rsid w:val="009B4594"/>
    <w:rsid w:val="009B4DEC"/>
    <w:rsid w:val="009B65C2"/>
    <w:rsid w:val="009C2459"/>
    <w:rsid w:val="009C255A"/>
    <w:rsid w:val="009C2B46"/>
    <w:rsid w:val="009C4448"/>
    <w:rsid w:val="009C610D"/>
    <w:rsid w:val="009C6D10"/>
    <w:rsid w:val="009D10E5"/>
    <w:rsid w:val="009D2A20"/>
    <w:rsid w:val="009D2DC4"/>
    <w:rsid w:val="009D43F3"/>
    <w:rsid w:val="009D4E9F"/>
    <w:rsid w:val="009D5D40"/>
    <w:rsid w:val="009D6B1B"/>
    <w:rsid w:val="009E107B"/>
    <w:rsid w:val="009E18D6"/>
    <w:rsid w:val="009E4DCA"/>
    <w:rsid w:val="009E53C8"/>
    <w:rsid w:val="009E5B02"/>
    <w:rsid w:val="009E7B92"/>
    <w:rsid w:val="009E7F45"/>
    <w:rsid w:val="009F19C0"/>
    <w:rsid w:val="009F2CDD"/>
    <w:rsid w:val="009F505F"/>
    <w:rsid w:val="00A00AE4"/>
    <w:rsid w:val="00A00D24"/>
    <w:rsid w:val="00A0129C"/>
    <w:rsid w:val="00A01F5C"/>
    <w:rsid w:val="00A12A69"/>
    <w:rsid w:val="00A2019A"/>
    <w:rsid w:val="00A21091"/>
    <w:rsid w:val="00A222BA"/>
    <w:rsid w:val="00A23493"/>
    <w:rsid w:val="00A2416A"/>
    <w:rsid w:val="00A30E06"/>
    <w:rsid w:val="00A31EC8"/>
    <w:rsid w:val="00A3270B"/>
    <w:rsid w:val="00A333A9"/>
    <w:rsid w:val="00A379E4"/>
    <w:rsid w:val="00A42F07"/>
    <w:rsid w:val="00A43B02"/>
    <w:rsid w:val="00A44946"/>
    <w:rsid w:val="00A45A84"/>
    <w:rsid w:val="00A46B85"/>
    <w:rsid w:val="00A47FC1"/>
    <w:rsid w:val="00A50585"/>
    <w:rsid w:val="00A506F1"/>
    <w:rsid w:val="00A5156E"/>
    <w:rsid w:val="00A53E57"/>
    <w:rsid w:val="00A548EA"/>
    <w:rsid w:val="00A56667"/>
    <w:rsid w:val="00A56824"/>
    <w:rsid w:val="00A572DA"/>
    <w:rsid w:val="00A60D45"/>
    <w:rsid w:val="00A61F6D"/>
    <w:rsid w:val="00A65996"/>
    <w:rsid w:val="00A67276"/>
    <w:rsid w:val="00A67588"/>
    <w:rsid w:val="00A67840"/>
    <w:rsid w:val="00A7164F"/>
    <w:rsid w:val="00A71A9E"/>
    <w:rsid w:val="00A7382D"/>
    <w:rsid w:val="00A743AC"/>
    <w:rsid w:val="00A75AB7"/>
    <w:rsid w:val="00A833B9"/>
    <w:rsid w:val="00A8483F"/>
    <w:rsid w:val="00A870B0"/>
    <w:rsid w:val="00A8728A"/>
    <w:rsid w:val="00A87A54"/>
    <w:rsid w:val="00AA105C"/>
    <w:rsid w:val="00AA1809"/>
    <w:rsid w:val="00AA1FFE"/>
    <w:rsid w:val="00AA3F2E"/>
    <w:rsid w:val="00AA72F4"/>
    <w:rsid w:val="00AB10E7"/>
    <w:rsid w:val="00AB4D25"/>
    <w:rsid w:val="00AB5033"/>
    <w:rsid w:val="00AB5298"/>
    <w:rsid w:val="00AB5519"/>
    <w:rsid w:val="00AB6313"/>
    <w:rsid w:val="00AB6F47"/>
    <w:rsid w:val="00AB71DD"/>
    <w:rsid w:val="00AC15C5"/>
    <w:rsid w:val="00AC59D3"/>
    <w:rsid w:val="00AD0E75"/>
    <w:rsid w:val="00AE77EB"/>
    <w:rsid w:val="00AE7BD8"/>
    <w:rsid w:val="00AE7D02"/>
    <w:rsid w:val="00AF0BB7"/>
    <w:rsid w:val="00AF0BDE"/>
    <w:rsid w:val="00AF0EDE"/>
    <w:rsid w:val="00AF36DC"/>
    <w:rsid w:val="00AF4853"/>
    <w:rsid w:val="00AF53B9"/>
    <w:rsid w:val="00AF73AD"/>
    <w:rsid w:val="00B00702"/>
    <w:rsid w:val="00B0110B"/>
    <w:rsid w:val="00B0234E"/>
    <w:rsid w:val="00B06751"/>
    <w:rsid w:val="00B06B65"/>
    <w:rsid w:val="00B07931"/>
    <w:rsid w:val="00B13241"/>
    <w:rsid w:val="00B13699"/>
    <w:rsid w:val="00B136A7"/>
    <w:rsid w:val="00B149E2"/>
    <w:rsid w:val="00B14E3B"/>
    <w:rsid w:val="00B2131A"/>
    <w:rsid w:val="00B2169D"/>
    <w:rsid w:val="00B21CBB"/>
    <w:rsid w:val="00B252F4"/>
    <w:rsid w:val="00B2606D"/>
    <w:rsid w:val="00B263C0"/>
    <w:rsid w:val="00B26E46"/>
    <w:rsid w:val="00B316CA"/>
    <w:rsid w:val="00B31BFB"/>
    <w:rsid w:val="00B3528F"/>
    <w:rsid w:val="00B357AB"/>
    <w:rsid w:val="00B41704"/>
    <w:rsid w:val="00B41F72"/>
    <w:rsid w:val="00B44E90"/>
    <w:rsid w:val="00B45324"/>
    <w:rsid w:val="00B47018"/>
    <w:rsid w:val="00B47956"/>
    <w:rsid w:val="00B517E1"/>
    <w:rsid w:val="00B556E8"/>
    <w:rsid w:val="00B55E70"/>
    <w:rsid w:val="00B60238"/>
    <w:rsid w:val="00B640A8"/>
    <w:rsid w:val="00B64962"/>
    <w:rsid w:val="00B66AC0"/>
    <w:rsid w:val="00B71634"/>
    <w:rsid w:val="00B73091"/>
    <w:rsid w:val="00B75139"/>
    <w:rsid w:val="00B80840"/>
    <w:rsid w:val="00B815FC"/>
    <w:rsid w:val="00B81623"/>
    <w:rsid w:val="00B82A05"/>
    <w:rsid w:val="00B84409"/>
    <w:rsid w:val="00B84500"/>
    <w:rsid w:val="00B84E2D"/>
    <w:rsid w:val="00B8746A"/>
    <w:rsid w:val="00B9277F"/>
    <w:rsid w:val="00B927C9"/>
    <w:rsid w:val="00B952B7"/>
    <w:rsid w:val="00B96EFA"/>
    <w:rsid w:val="00B97CCF"/>
    <w:rsid w:val="00BA3F43"/>
    <w:rsid w:val="00BA5541"/>
    <w:rsid w:val="00BA61AC"/>
    <w:rsid w:val="00BB03E5"/>
    <w:rsid w:val="00BB17B0"/>
    <w:rsid w:val="00BB28BF"/>
    <w:rsid w:val="00BB2F42"/>
    <w:rsid w:val="00BB4AC0"/>
    <w:rsid w:val="00BB5683"/>
    <w:rsid w:val="00BB5EB6"/>
    <w:rsid w:val="00BC112B"/>
    <w:rsid w:val="00BC17DF"/>
    <w:rsid w:val="00BC3F7E"/>
    <w:rsid w:val="00BC6832"/>
    <w:rsid w:val="00BD0826"/>
    <w:rsid w:val="00BD15AB"/>
    <w:rsid w:val="00BD181D"/>
    <w:rsid w:val="00BD4D7E"/>
    <w:rsid w:val="00BE0567"/>
    <w:rsid w:val="00BE18F0"/>
    <w:rsid w:val="00BE1BAF"/>
    <w:rsid w:val="00BE302F"/>
    <w:rsid w:val="00BE3210"/>
    <w:rsid w:val="00BE350E"/>
    <w:rsid w:val="00BE3E56"/>
    <w:rsid w:val="00BE4BF7"/>
    <w:rsid w:val="00BE56A7"/>
    <w:rsid w:val="00BE62F6"/>
    <w:rsid w:val="00BE638E"/>
    <w:rsid w:val="00BF27B2"/>
    <w:rsid w:val="00BF4F06"/>
    <w:rsid w:val="00BF534E"/>
    <w:rsid w:val="00BF5717"/>
    <w:rsid w:val="00BF5C91"/>
    <w:rsid w:val="00BF66D2"/>
    <w:rsid w:val="00C01348"/>
    <w:rsid w:val="00C01585"/>
    <w:rsid w:val="00C01832"/>
    <w:rsid w:val="00C0764A"/>
    <w:rsid w:val="00C1410E"/>
    <w:rsid w:val="00C141C6"/>
    <w:rsid w:val="00C15663"/>
    <w:rsid w:val="00C156CA"/>
    <w:rsid w:val="00C16508"/>
    <w:rsid w:val="00C16F5A"/>
    <w:rsid w:val="00C2071A"/>
    <w:rsid w:val="00C20ACB"/>
    <w:rsid w:val="00C23703"/>
    <w:rsid w:val="00C26068"/>
    <w:rsid w:val="00C26DF9"/>
    <w:rsid w:val="00C271A8"/>
    <w:rsid w:val="00C3050C"/>
    <w:rsid w:val="00C31F15"/>
    <w:rsid w:val="00C32067"/>
    <w:rsid w:val="00C346AD"/>
    <w:rsid w:val="00C36E3A"/>
    <w:rsid w:val="00C37A77"/>
    <w:rsid w:val="00C41141"/>
    <w:rsid w:val="00C449AD"/>
    <w:rsid w:val="00C44E30"/>
    <w:rsid w:val="00C461E6"/>
    <w:rsid w:val="00C50045"/>
    <w:rsid w:val="00C50771"/>
    <w:rsid w:val="00C508BE"/>
    <w:rsid w:val="00C55FE8"/>
    <w:rsid w:val="00C63EC4"/>
    <w:rsid w:val="00C64CD9"/>
    <w:rsid w:val="00C66E3B"/>
    <w:rsid w:val="00C670F8"/>
    <w:rsid w:val="00C6780B"/>
    <w:rsid w:val="00C73A90"/>
    <w:rsid w:val="00C76D49"/>
    <w:rsid w:val="00C80AD4"/>
    <w:rsid w:val="00C80B5E"/>
    <w:rsid w:val="00C82055"/>
    <w:rsid w:val="00C85FE1"/>
    <w:rsid w:val="00C8630A"/>
    <w:rsid w:val="00C9061B"/>
    <w:rsid w:val="00C93EBA"/>
    <w:rsid w:val="00C97A19"/>
    <w:rsid w:val="00C97EF0"/>
    <w:rsid w:val="00CA0BD8"/>
    <w:rsid w:val="00CA2FD7"/>
    <w:rsid w:val="00CA69E3"/>
    <w:rsid w:val="00CA6B28"/>
    <w:rsid w:val="00CA72BB"/>
    <w:rsid w:val="00CA7FF5"/>
    <w:rsid w:val="00CB0531"/>
    <w:rsid w:val="00CB07E5"/>
    <w:rsid w:val="00CB09E0"/>
    <w:rsid w:val="00CB0A70"/>
    <w:rsid w:val="00CB1C14"/>
    <w:rsid w:val="00CB1E7C"/>
    <w:rsid w:val="00CB2EA1"/>
    <w:rsid w:val="00CB2F84"/>
    <w:rsid w:val="00CB3E75"/>
    <w:rsid w:val="00CB43F1"/>
    <w:rsid w:val="00CB4E5A"/>
    <w:rsid w:val="00CB581E"/>
    <w:rsid w:val="00CB6A8A"/>
    <w:rsid w:val="00CB6EDE"/>
    <w:rsid w:val="00CC41BA"/>
    <w:rsid w:val="00CD09EF"/>
    <w:rsid w:val="00CD1550"/>
    <w:rsid w:val="00CD17C1"/>
    <w:rsid w:val="00CD1C6C"/>
    <w:rsid w:val="00CD37F1"/>
    <w:rsid w:val="00CD3BFC"/>
    <w:rsid w:val="00CD4565"/>
    <w:rsid w:val="00CD6169"/>
    <w:rsid w:val="00CD6D76"/>
    <w:rsid w:val="00CE1C01"/>
    <w:rsid w:val="00CE20BC"/>
    <w:rsid w:val="00CE26C6"/>
    <w:rsid w:val="00CE39E1"/>
    <w:rsid w:val="00CF16D8"/>
    <w:rsid w:val="00CF1FD8"/>
    <w:rsid w:val="00CF20D0"/>
    <w:rsid w:val="00CF2D83"/>
    <w:rsid w:val="00CF44A1"/>
    <w:rsid w:val="00CF45F2"/>
    <w:rsid w:val="00CF4FDC"/>
    <w:rsid w:val="00CF6E13"/>
    <w:rsid w:val="00CF7776"/>
    <w:rsid w:val="00D00E9E"/>
    <w:rsid w:val="00D021D2"/>
    <w:rsid w:val="00D061BB"/>
    <w:rsid w:val="00D07BE1"/>
    <w:rsid w:val="00D116C0"/>
    <w:rsid w:val="00D13433"/>
    <w:rsid w:val="00D13D8A"/>
    <w:rsid w:val="00D172C9"/>
    <w:rsid w:val="00D20DA7"/>
    <w:rsid w:val="00D249A5"/>
    <w:rsid w:val="00D275B7"/>
    <w:rsid w:val="00D2793F"/>
    <w:rsid w:val="00D279D8"/>
    <w:rsid w:val="00D27C8E"/>
    <w:rsid w:val="00D3026A"/>
    <w:rsid w:val="00D32D62"/>
    <w:rsid w:val="00D3621B"/>
    <w:rsid w:val="00D36E44"/>
    <w:rsid w:val="00D40205"/>
    <w:rsid w:val="00D40C72"/>
    <w:rsid w:val="00D41021"/>
    <w:rsid w:val="00D4141B"/>
    <w:rsid w:val="00D4145D"/>
    <w:rsid w:val="00D425CC"/>
    <w:rsid w:val="00D4460B"/>
    <w:rsid w:val="00D458F0"/>
    <w:rsid w:val="00D50668"/>
    <w:rsid w:val="00D50B3B"/>
    <w:rsid w:val="00D51C1C"/>
    <w:rsid w:val="00D51FCC"/>
    <w:rsid w:val="00D5467F"/>
    <w:rsid w:val="00D55837"/>
    <w:rsid w:val="00D56A9F"/>
    <w:rsid w:val="00D57BA2"/>
    <w:rsid w:val="00D60F51"/>
    <w:rsid w:val="00D60FAC"/>
    <w:rsid w:val="00D65E43"/>
    <w:rsid w:val="00D6730A"/>
    <w:rsid w:val="00D674A6"/>
    <w:rsid w:val="00D67C54"/>
    <w:rsid w:val="00D708FC"/>
    <w:rsid w:val="00D7168E"/>
    <w:rsid w:val="00D72719"/>
    <w:rsid w:val="00D73F9D"/>
    <w:rsid w:val="00D74B7C"/>
    <w:rsid w:val="00D76068"/>
    <w:rsid w:val="00D76B01"/>
    <w:rsid w:val="00D804A2"/>
    <w:rsid w:val="00D84704"/>
    <w:rsid w:val="00D84BF9"/>
    <w:rsid w:val="00D8517D"/>
    <w:rsid w:val="00D921FD"/>
    <w:rsid w:val="00D93714"/>
    <w:rsid w:val="00D94034"/>
    <w:rsid w:val="00D95424"/>
    <w:rsid w:val="00D96717"/>
    <w:rsid w:val="00DA4084"/>
    <w:rsid w:val="00DA56ED"/>
    <w:rsid w:val="00DA5A54"/>
    <w:rsid w:val="00DA5C0D"/>
    <w:rsid w:val="00DB423C"/>
    <w:rsid w:val="00DB4E26"/>
    <w:rsid w:val="00DB714B"/>
    <w:rsid w:val="00DC1025"/>
    <w:rsid w:val="00DC10F6"/>
    <w:rsid w:val="00DC115D"/>
    <w:rsid w:val="00DC1EB8"/>
    <w:rsid w:val="00DC3E45"/>
    <w:rsid w:val="00DC4598"/>
    <w:rsid w:val="00DD0722"/>
    <w:rsid w:val="00DD0B3D"/>
    <w:rsid w:val="00DD212F"/>
    <w:rsid w:val="00DE18F5"/>
    <w:rsid w:val="00DE73D2"/>
    <w:rsid w:val="00DF5BFB"/>
    <w:rsid w:val="00DF5CD6"/>
    <w:rsid w:val="00E022DA"/>
    <w:rsid w:val="00E032A1"/>
    <w:rsid w:val="00E03BCB"/>
    <w:rsid w:val="00E124DC"/>
    <w:rsid w:val="00E12EB5"/>
    <w:rsid w:val="00E15A41"/>
    <w:rsid w:val="00E16825"/>
    <w:rsid w:val="00E22D68"/>
    <w:rsid w:val="00E247D9"/>
    <w:rsid w:val="00E258D8"/>
    <w:rsid w:val="00E26DDF"/>
    <w:rsid w:val="00E270E5"/>
    <w:rsid w:val="00E30167"/>
    <w:rsid w:val="00E32C2B"/>
    <w:rsid w:val="00E33493"/>
    <w:rsid w:val="00E37922"/>
    <w:rsid w:val="00E406DF"/>
    <w:rsid w:val="00E415D3"/>
    <w:rsid w:val="00E469E4"/>
    <w:rsid w:val="00E475C3"/>
    <w:rsid w:val="00E509B0"/>
    <w:rsid w:val="00E50B11"/>
    <w:rsid w:val="00E54246"/>
    <w:rsid w:val="00E55D8E"/>
    <w:rsid w:val="00E6641E"/>
    <w:rsid w:val="00E66F18"/>
    <w:rsid w:val="00E70856"/>
    <w:rsid w:val="00E727DE"/>
    <w:rsid w:val="00E74A30"/>
    <w:rsid w:val="00E77778"/>
    <w:rsid w:val="00E77B7E"/>
    <w:rsid w:val="00E77BA8"/>
    <w:rsid w:val="00E8139F"/>
    <w:rsid w:val="00E82DF1"/>
    <w:rsid w:val="00E84754"/>
    <w:rsid w:val="00E90CAA"/>
    <w:rsid w:val="00E93339"/>
    <w:rsid w:val="00E96532"/>
    <w:rsid w:val="00E973A0"/>
    <w:rsid w:val="00EA1688"/>
    <w:rsid w:val="00EA1AFC"/>
    <w:rsid w:val="00EA2317"/>
    <w:rsid w:val="00EA3A7D"/>
    <w:rsid w:val="00EA4C83"/>
    <w:rsid w:val="00EB0A37"/>
    <w:rsid w:val="00EB763D"/>
    <w:rsid w:val="00EB7EC2"/>
    <w:rsid w:val="00EB7FE4"/>
    <w:rsid w:val="00EC0A92"/>
    <w:rsid w:val="00EC1DA0"/>
    <w:rsid w:val="00EC329B"/>
    <w:rsid w:val="00EC5EB9"/>
    <w:rsid w:val="00EC6006"/>
    <w:rsid w:val="00EC71A6"/>
    <w:rsid w:val="00EC73EB"/>
    <w:rsid w:val="00ED592E"/>
    <w:rsid w:val="00ED6ABD"/>
    <w:rsid w:val="00ED72E1"/>
    <w:rsid w:val="00EE3C0F"/>
    <w:rsid w:val="00EE5EB8"/>
    <w:rsid w:val="00EE66E5"/>
    <w:rsid w:val="00EE6810"/>
    <w:rsid w:val="00EF1601"/>
    <w:rsid w:val="00EF21FE"/>
    <w:rsid w:val="00EF2A7F"/>
    <w:rsid w:val="00EF2D58"/>
    <w:rsid w:val="00EF37C2"/>
    <w:rsid w:val="00EF4803"/>
    <w:rsid w:val="00EF5127"/>
    <w:rsid w:val="00F02290"/>
    <w:rsid w:val="00F03EAC"/>
    <w:rsid w:val="00F04B7C"/>
    <w:rsid w:val="00F077C9"/>
    <w:rsid w:val="00F078B5"/>
    <w:rsid w:val="00F14024"/>
    <w:rsid w:val="00F14FA3"/>
    <w:rsid w:val="00F15DB1"/>
    <w:rsid w:val="00F24297"/>
    <w:rsid w:val="00F2564A"/>
    <w:rsid w:val="00F25761"/>
    <w:rsid w:val="00F259D7"/>
    <w:rsid w:val="00F32482"/>
    <w:rsid w:val="00F32D05"/>
    <w:rsid w:val="00F34BFC"/>
    <w:rsid w:val="00F35263"/>
    <w:rsid w:val="00F35E34"/>
    <w:rsid w:val="00F403BF"/>
    <w:rsid w:val="00F4342F"/>
    <w:rsid w:val="00F45227"/>
    <w:rsid w:val="00F5045C"/>
    <w:rsid w:val="00F520C7"/>
    <w:rsid w:val="00F53AEA"/>
    <w:rsid w:val="00F547AF"/>
    <w:rsid w:val="00F55AC7"/>
    <w:rsid w:val="00F55FC9"/>
    <w:rsid w:val="00F563CD"/>
    <w:rsid w:val="00F5663B"/>
    <w:rsid w:val="00F5674D"/>
    <w:rsid w:val="00F6392C"/>
    <w:rsid w:val="00F64256"/>
    <w:rsid w:val="00F66093"/>
    <w:rsid w:val="00F66518"/>
    <w:rsid w:val="00F66657"/>
    <w:rsid w:val="00F6751E"/>
    <w:rsid w:val="00F70848"/>
    <w:rsid w:val="00F73A60"/>
    <w:rsid w:val="00F8015D"/>
    <w:rsid w:val="00F829C7"/>
    <w:rsid w:val="00F834AA"/>
    <w:rsid w:val="00F848D6"/>
    <w:rsid w:val="00F859AE"/>
    <w:rsid w:val="00F9071F"/>
    <w:rsid w:val="00F922B2"/>
    <w:rsid w:val="00F943C8"/>
    <w:rsid w:val="00F96B28"/>
    <w:rsid w:val="00FA1564"/>
    <w:rsid w:val="00FA41B4"/>
    <w:rsid w:val="00FA5DDD"/>
    <w:rsid w:val="00FA6255"/>
    <w:rsid w:val="00FA723B"/>
    <w:rsid w:val="00FA7644"/>
    <w:rsid w:val="00FB0647"/>
    <w:rsid w:val="00FB1FA3"/>
    <w:rsid w:val="00FB43A8"/>
    <w:rsid w:val="00FB4D12"/>
    <w:rsid w:val="00FB5279"/>
    <w:rsid w:val="00FB62AE"/>
    <w:rsid w:val="00FC069A"/>
    <w:rsid w:val="00FC08A9"/>
    <w:rsid w:val="00FC0BA0"/>
    <w:rsid w:val="00FC7600"/>
    <w:rsid w:val="00FD0385"/>
    <w:rsid w:val="00FD0B7B"/>
    <w:rsid w:val="00FD1A46"/>
    <w:rsid w:val="00FD4C08"/>
    <w:rsid w:val="00FD6002"/>
    <w:rsid w:val="00FE1DCC"/>
    <w:rsid w:val="00FE1DD4"/>
    <w:rsid w:val="00FE2B19"/>
    <w:rsid w:val="00FF0538"/>
    <w:rsid w:val="00FF5B88"/>
    <w:rsid w:val="00FF6BA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2F2EC9D"/>
  <w15:docId w15:val="{D4048ECF-21A9-4E8B-80A2-D06F68E28E6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sv-SE" w:eastAsia="en-US" w:bidi="ar-SA"/>
      </w:rPr>
    </w:rPrDefault>
    <w:pPrDefault>
      <w:pPr>
        <w:spacing w:after="24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6338D8"/>
  </w:style>
  <w:style w:type="paragraph" w:styleId="Rubrik1">
    <w:name w:val="heading 1"/>
    <w:basedOn w:val="Brdtext"/>
    <w:next w:val="Brdtext"/>
    <w:link w:val="Rubrik1Char"/>
    <w:uiPriority w:val="1"/>
    <w:qFormat/>
    <w:rsid w:val="00CA7FF5"/>
    <w:pPr>
      <w:keepNext/>
      <w:keepLines/>
      <w:numPr>
        <w:numId w:val="2"/>
      </w:numPr>
      <w:tabs>
        <w:tab w:val="num" w:pos="360"/>
      </w:tabs>
      <w:spacing w:before="48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outlineLvl w:val="1"/>
    </w:pPr>
    <w:rPr>
      <w:rFonts w:asciiTheme="majorHAnsi" w:eastAsiaTheme="majorEastAsia" w:hAnsiTheme="majorHAnsi" w:cstheme="majorBidi"/>
      <w:b/>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Normal"/>
    <w:next w:val="Normal"/>
    <w:uiPriority w:val="35"/>
    <w:semiHidden/>
    <w:qFormat/>
    <w:rsid w:val="00AB6F47"/>
    <w:pPr>
      <w:keepLines/>
      <w:tabs>
        <w:tab w:val="left" w:pos="1701"/>
        <w:tab w:val="left" w:pos="3600"/>
        <w:tab w:val="left" w:pos="5387"/>
      </w:tabs>
      <w:spacing w:before="100" w:line="240" w:lineRule="auto"/>
      <w:textboxTightWrap w:val="firstLineOnly"/>
    </w:pPr>
    <w:rPr>
      <w:rFonts w:asciiTheme="majorHAnsi" w:hAnsiTheme="majorHAnsi" w:cstheme="majorHAnsi"/>
      <w:iCs/>
      <w:spacing w:val="6"/>
      <w:sz w:val="14"/>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Normal"/>
    <w:link w:val="FotnotstextChar"/>
    <w:uiPriority w:val="99"/>
    <w:semiHidden/>
    <w:rsid w:val="00AB6F47"/>
    <w:pPr>
      <w:keepLines/>
      <w:tabs>
        <w:tab w:val="left" w:pos="1701"/>
        <w:tab w:val="left" w:pos="3600"/>
        <w:tab w:val="left" w:pos="5387"/>
      </w:tabs>
      <w:spacing w:before="100" w:after="0" w:line="170" w:lineRule="exact"/>
      <w:textboxTightWrap w:val="firstLineOnly"/>
    </w:pPr>
    <w:rPr>
      <w:rFonts w:asciiTheme="majorHAnsi" w:hAnsiTheme="majorHAnsi" w:cstheme="majorHAnsi"/>
      <w:spacing w:val="6"/>
      <w:sz w:val="14"/>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Normal"/>
    <w:next w:val="Normal"/>
    <w:link w:val="KommentarsmneChar"/>
    <w:uiPriority w:val="99"/>
    <w:semiHidden/>
    <w:unhideWhenUsed/>
    <w:rsid w:val="00AB6F47"/>
    <w:rPr>
      <w:b/>
      <w:bCs/>
    </w:rPr>
  </w:style>
  <w:style w:type="character" w:customStyle="1" w:styleId="KommentarsmneChar">
    <w:name w:val="Kommentarsämne Char"/>
    <w:basedOn w:val="Standardstycketeckensnitt"/>
    <w:link w:val="Kommentarsmne"/>
    <w:uiPriority w:val="99"/>
    <w:semiHidden/>
    <w:rsid w:val="00AB6F47"/>
    <w:rPr>
      <w:b/>
      <w:bCs/>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semiHidden/>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Kommentarer">
    <w:name w:val="annotation text"/>
    <w:basedOn w:val="Normal"/>
    <w:link w:val="KommentarerChar"/>
    <w:uiPriority w:val="99"/>
    <w:unhideWhenUsed/>
    <w:pPr>
      <w:spacing w:line="240" w:lineRule="auto"/>
    </w:pPr>
    <w:rPr>
      <w:sz w:val="20"/>
      <w:szCs w:val="20"/>
    </w:rPr>
  </w:style>
  <w:style w:type="character" w:customStyle="1" w:styleId="KommentarerChar">
    <w:name w:val="Kommentarer Char"/>
    <w:basedOn w:val="Standardstycketeckensnitt"/>
    <w:link w:val="Kommentarer"/>
    <w:uiPriority w:val="99"/>
    <w:rPr>
      <w:sz w:val="20"/>
      <w:szCs w:val="20"/>
    </w:rPr>
  </w:style>
  <w:style w:type="character" w:customStyle="1" w:styleId="Departement">
    <w:name w:val="Departement"/>
    <w:basedOn w:val="Standardstycketeckensnitt"/>
    <w:uiPriority w:val="1"/>
    <w:semiHidden/>
    <w:rsid w:val="007E3563"/>
    <w:rPr>
      <w:rFonts w:ascii="Arial" w:hAnsi="Arial"/>
      <w:sz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67831274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ma0502aa\AppData\Roaming\Microsoft\Mallar\FaktaPM.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17365D2C403F4EC3B8C351DF58276203"/>
        <w:category>
          <w:name w:val="Allmänt"/>
          <w:gallery w:val="placeholder"/>
        </w:category>
        <w:types>
          <w:type w:val="bbPlcHdr"/>
        </w:types>
        <w:behaviors>
          <w:behavior w:val="content"/>
        </w:behaviors>
        <w:guid w:val="{7997EE44-2935-42D3-B017-046998F120EB}"/>
      </w:docPartPr>
      <w:docPartBody>
        <w:p w:rsidR="001D23D2" w:rsidRDefault="001D23D2">
          <w:pPr>
            <w:pStyle w:val="17365D2C403F4EC3B8C351DF58276203"/>
          </w:pPr>
          <w:r w:rsidRPr="00FC36B9">
            <w:rPr>
              <w:rStyle w:val="Platshllartext"/>
            </w:rPr>
            <w:t>Klicka eller tryck här för att ange text.</w:t>
          </w:r>
        </w:p>
      </w:docPartBody>
    </w:docPart>
    <w:docPart>
      <w:docPartPr>
        <w:name w:val="C509E545F91F4B1587E6931F1D7F12AD"/>
        <w:category>
          <w:name w:val="Allmänt"/>
          <w:gallery w:val="placeholder"/>
        </w:category>
        <w:types>
          <w:type w:val="bbPlcHdr"/>
        </w:types>
        <w:behaviors>
          <w:behavior w:val="content"/>
        </w:behaviors>
        <w:guid w:val="{23D1E983-0371-4DE8-B191-1A8CE44561F7}"/>
      </w:docPartPr>
      <w:docPartBody>
        <w:p w:rsidR="001D23D2" w:rsidRDefault="001D23D2">
          <w:pPr>
            <w:pStyle w:val="C509E545F91F4B1587E6931F1D7F12AD"/>
          </w:pPr>
          <w:r>
            <w:rPr>
              <w:rStyle w:val="Platshllartext"/>
            </w:rPr>
            <w:t>(sätts av SB)</w:t>
          </w:r>
        </w:p>
      </w:docPartBody>
    </w:docPart>
    <w:docPart>
      <w:docPartPr>
        <w:name w:val="A100108D2B4C487D95DF282122EF171E"/>
        <w:category>
          <w:name w:val="Allmänt"/>
          <w:gallery w:val="placeholder"/>
        </w:category>
        <w:types>
          <w:type w:val="bbPlcHdr"/>
        </w:types>
        <w:behaviors>
          <w:behavior w:val="content"/>
        </w:behaviors>
        <w:guid w:val="{8C94B976-4FFB-4AE5-8F5E-4452C9D4CDDB}"/>
      </w:docPartPr>
      <w:docPartBody>
        <w:p w:rsidR="001D23D2" w:rsidRDefault="001D23D2">
          <w:pPr>
            <w:pStyle w:val="A100108D2B4C487D95DF282122EF171E"/>
          </w:pPr>
          <w:r>
            <w:rPr>
              <w:rStyle w:val="Platshllartext"/>
            </w:rPr>
            <w:t>[K</w:t>
          </w:r>
          <w:r w:rsidRPr="00510C26">
            <w:rPr>
              <w:rStyle w:val="Platshllartext"/>
            </w:rPr>
            <w:t xml:space="preserve">licka här </w:t>
          </w:r>
          <w:r>
            <w:rPr>
              <w:rStyle w:val="Platshllartext"/>
            </w:rPr>
            <w:t>och skriv titel</w:t>
          </w:r>
          <w:r w:rsidRPr="00510C26">
            <w:rPr>
              <w:rStyle w:val="Platshllartext"/>
            </w:rPr>
            <w:t>.</w:t>
          </w:r>
        </w:p>
      </w:docPartBody>
    </w:docPart>
    <w:docPart>
      <w:docPartPr>
        <w:name w:val="58332027661541DC96BE30FC5DBF3821"/>
        <w:category>
          <w:name w:val="Allmänt"/>
          <w:gallery w:val="placeholder"/>
        </w:category>
        <w:types>
          <w:type w:val="bbPlcHdr"/>
        </w:types>
        <w:behaviors>
          <w:behavior w:val="content"/>
        </w:behaviors>
        <w:guid w:val="{48A6DEE6-160E-41DC-9B87-F413A891D96E}"/>
      </w:docPartPr>
      <w:docPartBody>
        <w:p w:rsidR="001D23D2" w:rsidRDefault="001D23D2">
          <w:pPr>
            <w:pStyle w:val="58332027661541DC96BE30FC5DBF3821"/>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9CBC66FB8D2B4FFBB5E3F009A7448BB4"/>
        <w:category>
          <w:name w:val="Allmänt"/>
          <w:gallery w:val="placeholder"/>
        </w:category>
        <w:types>
          <w:type w:val="bbPlcHdr"/>
        </w:types>
        <w:behaviors>
          <w:behavior w:val="content"/>
        </w:behaviors>
        <w:guid w:val="{C3045784-14B5-4C16-BB64-AAD99BD9F8CA}"/>
      </w:docPartPr>
      <w:docPartBody>
        <w:p w:rsidR="001D23D2" w:rsidRDefault="001D23D2">
          <w:pPr>
            <w:pStyle w:val="9CBC66FB8D2B4FFBB5E3F009A7448BB4"/>
          </w:pPr>
          <w:r>
            <w:rPr>
              <w:rStyle w:val="Platshllartext"/>
            </w:rPr>
            <w:t>Klicka här och v</w:t>
          </w:r>
          <w:r w:rsidRPr="00D31416">
            <w:rPr>
              <w:rStyle w:val="Platshllartext"/>
            </w:rPr>
            <w:t xml:space="preserve">älj ett </w:t>
          </w:r>
          <w:r>
            <w:rPr>
              <w:rStyle w:val="Platshllartext"/>
            </w:rPr>
            <w:t>departement.</w:t>
          </w:r>
        </w:p>
      </w:docPartBody>
    </w:docPart>
    <w:docPart>
      <w:docPartPr>
        <w:name w:val="24AE1B2686014543B326F4D5B1B60EB3"/>
        <w:category>
          <w:name w:val="Allmänt"/>
          <w:gallery w:val="placeholder"/>
        </w:category>
        <w:types>
          <w:type w:val="bbPlcHdr"/>
        </w:types>
        <w:behaviors>
          <w:behavior w:val="content"/>
        </w:behaviors>
        <w:guid w:val="{6F37EF93-1C0A-4D6E-B5AB-C1726A091960}"/>
      </w:docPartPr>
      <w:docPartBody>
        <w:p w:rsidR="001D23D2" w:rsidRDefault="001D23D2">
          <w:pPr>
            <w:pStyle w:val="24AE1B2686014543B326F4D5B1B60EB3"/>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2234AC840E4C4C929FDF3387812F1F96"/>
        <w:category>
          <w:name w:val="Allmänt"/>
          <w:gallery w:val="placeholder"/>
        </w:category>
        <w:types>
          <w:type w:val="bbPlcHdr"/>
        </w:types>
        <w:behaviors>
          <w:behavior w:val="content"/>
        </w:behaviors>
        <w:guid w:val="{17E54B94-5027-4F19-BB75-4B870C246E0A}"/>
      </w:docPartPr>
      <w:docPartBody>
        <w:p w:rsidR="001D23D2" w:rsidRDefault="001D23D2">
          <w:pPr>
            <w:pStyle w:val="2234AC840E4C4C929FDF3387812F1F96"/>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1D0ED3B5942645048A2AC04DF07E555A"/>
        <w:category>
          <w:name w:val="Allmänt"/>
          <w:gallery w:val="placeholder"/>
        </w:category>
        <w:types>
          <w:type w:val="bbPlcHdr"/>
        </w:types>
        <w:behaviors>
          <w:behavior w:val="content"/>
        </w:behaviors>
        <w:guid w:val="{2CC6675B-D376-4C58-9B9F-17471E0E9A6A}"/>
      </w:docPartPr>
      <w:docPartBody>
        <w:p w:rsidR="001D23D2" w:rsidRDefault="001D23D2">
          <w:pPr>
            <w:pStyle w:val="1D0ED3B5942645048A2AC04DF07E555A"/>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1720A28AC9C94EADBA83BE8FF1FEAF4B"/>
        <w:category>
          <w:name w:val="Allmänt"/>
          <w:gallery w:val="placeholder"/>
        </w:category>
        <w:types>
          <w:type w:val="bbPlcHdr"/>
        </w:types>
        <w:behaviors>
          <w:behavior w:val="content"/>
        </w:behaviors>
        <w:guid w:val="{0A044A05-FBB4-42E6-8EA3-F1779D66277C}"/>
      </w:docPartPr>
      <w:docPartBody>
        <w:p w:rsidR="001D23D2" w:rsidRDefault="001D23D2" w:rsidP="001D23D2">
          <w:pPr>
            <w:pStyle w:val="1720A28AC9C94EADBA83BE8FF1FEAF4B"/>
          </w:pPr>
          <w:r w:rsidRPr="00FC36B9">
            <w:rPr>
              <w:rStyle w:val="Platshllartext"/>
            </w:rPr>
            <w:t>Klicka eller tryck här för att ange text.</w:t>
          </w:r>
        </w:p>
      </w:docPartBody>
    </w:docPart>
    <w:docPart>
      <w:docPartPr>
        <w:name w:val="F842D9C0B71B472CBDAC71EC35F986C6"/>
        <w:category>
          <w:name w:val="Allmänt"/>
          <w:gallery w:val="placeholder"/>
        </w:category>
        <w:types>
          <w:type w:val="bbPlcHdr"/>
        </w:types>
        <w:behaviors>
          <w:behavior w:val="content"/>
        </w:behaviors>
        <w:guid w:val="{381F1798-3252-4F2B-89A1-056DA69CD614}"/>
      </w:docPartPr>
      <w:docPartBody>
        <w:p w:rsidR="00EE7D3D" w:rsidRDefault="003736FE">
          <w:r w:rsidRPr="00966AD8">
            <w:rPr>
              <w:rStyle w:val="Platshllartext"/>
            </w:rPr>
            <w:t xml:space="preserve"> </w:t>
          </w:r>
        </w:p>
      </w:docPartBody>
    </w:docPart>
    <w:docPart>
      <w:docPartPr>
        <w:name w:val="A50C6E99B2A74B8B97397390023E4448"/>
        <w:category>
          <w:name w:val="Allmänt"/>
          <w:gallery w:val="placeholder"/>
        </w:category>
        <w:types>
          <w:type w:val="bbPlcHdr"/>
        </w:types>
        <w:behaviors>
          <w:behavior w:val="content"/>
        </w:behaviors>
        <w:guid w:val="{9989573A-6EAB-44E5-A85B-770284BB9048}"/>
      </w:docPartPr>
      <w:docPartBody>
        <w:p w:rsidR="00EE7D3D" w:rsidRDefault="003736FE">
          <w:r w:rsidRPr="00966AD8">
            <w:rPr>
              <w:rStyle w:val="Platshllartext"/>
            </w:rPr>
            <w:t xml:space="preserve"> </w:t>
          </w:r>
        </w:p>
      </w:docPartBody>
    </w:docPart>
    <w:docPart>
      <w:docPartPr>
        <w:name w:val="5A6774EE176943BFAC7C98A0475099DA"/>
        <w:category>
          <w:name w:val="Allmänt"/>
          <w:gallery w:val="placeholder"/>
        </w:category>
        <w:types>
          <w:type w:val="bbPlcHdr"/>
        </w:types>
        <w:behaviors>
          <w:behavior w:val="content"/>
        </w:behaviors>
        <w:guid w:val="{0473AC3A-53B5-4DC6-9AA7-340FCE33FCC6}"/>
      </w:docPartPr>
      <w:docPartBody>
        <w:p w:rsidR="00EE7D3D" w:rsidRDefault="003736FE">
          <w:r w:rsidRPr="00966AD8">
            <w:rPr>
              <w:rStyle w:val="Platshllartext"/>
            </w:rPr>
            <w:t xml:space="preserve"> </w:t>
          </w:r>
        </w:p>
      </w:docPartBody>
    </w:docPart>
    <w:docPart>
      <w:docPartPr>
        <w:name w:val="F3BB30CCCE264998BA64D29660457DBD"/>
        <w:category>
          <w:name w:val="Allmänt"/>
          <w:gallery w:val="placeholder"/>
        </w:category>
        <w:types>
          <w:type w:val="bbPlcHdr"/>
        </w:types>
        <w:behaviors>
          <w:behavior w:val="content"/>
        </w:behaviors>
        <w:guid w:val="{60B06299-7685-4D1B-9E17-0155DE58BEBC}"/>
      </w:docPartPr>
      <w:docPartBody>
        <w:p w:rsidR="00EE7D3D" w:rsidRDefault="003736FE">
          <w:r w:rsidRPr="00966AD8">
            <w:rPr>
              <w:rStyle w:val="Platshllartext"/>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altName w:val="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1D23D2"/>
    <w:rsid w:val="00087375"/>
    <w:rsid w:val="001D23D2"/>
    <w:rsid w:val="00222AC6"/>
    <w:rsid w:val="002440B8"/>
    <w:rsid w:val="003736FE"/>
    <w:rsid w:val="00956A5F"/>
    <w:rsid w:val="00EE7D3D"/>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sv-SE" w:eastAsia="sv-S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3736FE"/>
    <w:rPr>
      <w:noProof w:val="0"/>
      <w:color w:val="808080"/>
    </w:rPr>
  </w:style>
  <w:style w:type="paragraph" w:customStyle="1" w:styleId="17365D2C403F4EC3B8C351DF58276203">
    <w:name w:val="17365D2C403F4EC3B8C351DF58276203"/>
  </w:style>
  <w:style w:type="paragraph" w:customStyle="1" w:styleId="235F6A0E4B004FEDA7FB0EAF35D60350">
    <w:name w:val="235F6A0E4B004FEDA7FB0EAF35D60350"/>
  </w:style>
  <w:style w:type="paragraph" w:customStyle="1" w:styleId="C509E545F91F4B1587E6931F1D7F12AD">
    <w:name w:val="C509E545F91F4B1587E6931F1D7F12AD"/>
  </w:style>
  <w:style w:type="paragraph" w:customStyle="1" w:styleId="0B6ED9C27EFC43099B22DF35CB7D2606">
    <w:name w:val="0B6ED9C27EFC43099B22DF35CB7D2606"/>
  </w:style>
  <w:style w:type="paragraph" w:customStyle="1" w:styleId="A100108D2B4C487D95DF282122EF171E">
    <w:name w:val="A100108D2B4C487D95DF282122EF171E"/>
  </w:style>
  <w:style w:type="paragraph" w:customStyle="1" w:styleId="58332027661541DC96BE30FC5DBF3821">
    <w:name w:val="58332027661541DC96BE30FC5DBF3821"/>
  </w:style>
  <w:style w:type="paragraph" w:customStyle="1" w:styleId="9CBC66FB8D2B4FFBB5E3F009A7448BB4">
    <w:name w:val="9CBC66FB8D2B4FFBB5E3F009A7448BB4"/>
  </w:style>
  <w:style w:type="paragraph" w:customStyle="1" w:styleId="24AE1B2686014543B326F4D5B1B60EB3">
    <w:name w:val="24AE1B2686014543B326F4D5B1B60EB3"/>
  </w:style>
  <w:style w:type="paragraph" w:customStyle="1" w:styleId="DA68B5CE31534059BB0DB985AA04193B">
    <w:name w:val="DA68B5CE31534059BB0DB985AA04193B"/>
  </w:style>
  <w:style w:type="paragraph" w:customStyle="1" w:styleId="2234AC840E4C4C929FDF3387812F1F96">
    <w:name w:val="2234AC840E4C4C929FDF3387812F1F96"/>
  </w:style>
  <w:style w:type="paragraph" w:customStyle="1" w:styleId="1D0ED3B5942645048A2AC04DF07E555A">
    <w:name w:val="1D0ED3B5942645048A2AC04DF07E555A"/>
  </w:style>
  <w:style w:type="paragraph" w:customStyle="1" w:styleId="1720A28AC9C94EADBA83BE8FF1FEAF4B">
    <w:name w:val="1720A28AC9C94EADBA83BE8FF1FEAF4B"/>
    <w:rsid w:val="001D23D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xml version="1.0" encoding="iso-8859-1"?>-->
<DocumentInfo xmlns="http://lp/documentinfo/RK">
  <BaseInfo>
    <RkTemplate>442</RkTemplate>
    <DocType>EU</DocType>
    <DocTypeShowName>EU Faktapromemoria</DocTypeShowName>
    <Status/>
    <Sender>
      <SenderName/>
      <SenderTitle/>
      <SenderMail> </SenderMail>
      <SenderPhone> </SenderPhone>
    </Sender>
    <TopId>1</TopId>
    <TopSender/>
    <OrganisationInfo>
      <Organisatoriskenhet1> </Organisatoriskenhet1>
      <Organisatoriskenhet2> </Organisatoriskenhet2>
      <Organisatoriskenhet3> </Organisatoriskenhet3>
      <Organisatoriskenhet1Id> </Organisatoriskenhet1Id>
      <Organisatoriskenhet2Id> </Organisatoriskenhet2Id>
      <Organisatoriskenhet3Id> </Organisatoriskenhet3Id>
    </OrganisationInfo>
    <HeaderDate>2026-08-14</HeaderDate>
    <Office/>
    <Dnr>SB2026/</Dnr>
    <ParagrafNr/>
    <DocumentTitle/>
    <VisitingAddress/>
    <Extra1/>
    <Extra2/>
    <Extra3/>
    <Number/>
    <Recipient/>
    <SenderText/>
    <DocNumber/>
    <Doclanguage>1053</Doclanguage>
    <Appendix/>
    <LogotypeName/>
  </BaseInfo>
</DocumentInfo>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customXsn xmlns="http://schemas.microsoft.com/office/2006/metadata/customXsn">
  <xsnLocation/>
  <cached>True</cached>
  <openByDefault>False</openByDefault>
  <xsnScope/>
</customXsn>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IconOverlay xmlns="http://schemas.microsoft.com/sharepoint/v4" xsi:nil="true"/>
    <DirtyMigration xmlns="4e9c2f0c-7bf8-49af-8356-cbf363fc78a7">false</DirtyMigration>
    <RecordNumber xmlns="4e9c2f0c-7bf8-49af-8356-cbf363fc78a7" xsi:nil="true"/>
    <RKNyckelord xmlns="18f3d968-6251-40b0-9f11-012b293496c2" xsi:nil="true"/>
    <k46d94c0acf84ab9a79866a9d8b1905f xmlns="cc625d36-bb37-4650-91b9-0c96159295ba">
      <Terms xmlns="http://schemas.microsoft.com/office/infopath/2007/PartnerControls"/>
    </k46d94c0acf84ab9a79866a9d8b1905f>
  </documentManagement>
</p:properties>
</file>

<file path=customXml/item7.xml><?xml version="1.0" encoding="utf-8"?>
<faktaPM xmlns="http://rk.se/faktapm">
  <Titel>Ändringar i dataskyddsförordningen för EU:s institutioner, organ och byråer</Titel>
  <Ar>2025/26</Ar>
  <Nr>104</Nr>
  <UppDat>2026-08-13</UppDat>
  <Rub/>
  <Dep>Justitiedepartementet</Dep>
  <Utsk>Konstitutionsutskottet</Utsk>
  <AnkDat>2026-08-13</AnkDat>
  <Egenskap1/>
  <Egenskap2/>
  <Egenskap3/>
  <DepLista>
    <Item>
      <itemnr/>
      <Departementsnamn>Justitiedepartementet</Departementsnamn>
    </Item>
  </DepLista>
  <DokLista>
    <DokItem>
      <Beteckning>COM(2026) 314 </Beteckning>
      <Celexnummer>52026PC0314</Celexnummer>
      <DokTitel>Förslag till Europaparlamentets och Rådets förordning om ändring av Europaparlamentets och rådets förordning (EU) 2018/1725 om skydd förfysiska personer med avseende på behandling av personuppgifter som utförs av unionens institutioner, organ och byråer och om det fria flödet av sådana uppgifter</DokTitel>
    </DokItem>
  </DokLista>
  <GDB1>COM(2026) 314 </GDB1>
  <GDT1>Förslag till Europaparlamentets och Rådets förordning om ändring av Europaparlamentets och rådets förordning (EU) 2018/1725 om skydd förfysiska personer med avseende på behandling av personuppgifter som utförs av unionens institutioner, organ och byråer och om det fria flödet av sådana uppgifter</GDT1>
  <GDTWeb>COM(2026) 314</GDTWeb>
  <Typ>FPM</Typ>
  <Dokumenttyp>FaktaPM</Dokumenttyp>
  <Epostadress>ma0502aa</Epostadress>
</faktaPM>
</file>

<file path=customXml/item8.xml><?xml version="1.0" encoding="utf-8"?>
<ct:contentTypeSchema xmlns:ct="http://schemas.microsoft.com/office/2006/metadata/contentType" xmlns:ma="http://schemas.microsoft.com/office/2006/metadata/properties/metaAttributes" ct:_="" ma:_="" ma:contentTypeName="RK Word" ma:contentTypeID="0x010100BBA312BF02777149882D207184EC35C03200A3F07389957D814EB9EA272C4BBCB664" ma:contentTypeVersion="19" ma:contentTypeDescription="Skapa nytt dokument med möjlighet att välja RK-mall" ma:contentTypeScope="" ma:versionID="4e79b438149eab3ed180d787f8edf07a">
  <xsd:schema xmlns:xsd="http://www.w3.org/2001/XMLSchema" xmlns:xs="http://www.w3.org/2001/XMLSchema" xmlns:p="http://schemas.microsoft.com/office/2006/metadata/properties" xmlns:ns2="4e9c2f0c-7bf8-49af-8356-cbf363fc78a7" xmlns:ns3="cc625d36-bb37-4650-91b9-0c96159295ba" xmlns:ns4="18f3d968-6251-40b0-9f11-012b293496c2" xmlns:ns6="8b66ae41-1ec6-402e-b662-35d1932ca064" xmlns:ns7="9c9941df-7074-4a92-bf99-225d24d78d61" xmlns:ns8="http://schemas.microsoft.com/sharepoint/v4" xmlns:ns9="c2869d94-9012-497c-af60-acfe9ddd6658" targetNamespace="http://schemas.microsoft.com/office/2006/metadata/properties" ma:root="true" ma:fieldsID="f03dc46ba6104cb946d8c4ac47c6ca7f" ns2:_="" ns3:_="" ns4:_="" ns6:_="" ns7:_="" ns8:_="" ns9:_="">
    <xsd:import namespace="4e9c2f0c-7bf8-49af-8356-cbf363fc78a7"/>
    <xsd:import namespace="cc625d36-bb37-4650-91b9-0c96159295ba"/>
    <xsd:import namespace="18f3d968-6251-40b0-9f11-012b293496c2"/>
    <xsd:import namespace="8b66ae41-1ec6-402e-b662-35d1932ca064"/>
    <xsd:import namespace="9c9941df-7074-4a92-bf99-225d24d78d61"/>
    <xsd:import namespace="http://schemas.microsoft.com/sharepoint/v4"/>
    <xsd:import namespace="c2869d94-9012-497c-af60-acfe9ddd6658"/>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_dlc_DocId" minOccurs="0"/>
                <xsd:element ref="ns6:_dlc_DocIdPersistId" minOccurs="0"/>
                <xsd:element ref="ns7:SharedWithUsers" minOccurs="0"/>
                <xsd:element ref="ns6:_dlc_DocIdUrl" minOccurs="0"/>
                <xsd:element ref="ns8:IconOverlay" minOccurs="0"/>
                <xsd:element ref="ns9: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3b950435-a33d-48da-baf0-ec1ffb87fbb1}" ma:internalName="TaxCatchAllLabel" ma:readOnly="true" ma:showField="CatchAllDataLabel"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3b950435-a33d-48da-baf0-ec1ffb87fbb1}" ma:internalName="TaxCatchAll" ma:showField="CatchAllData"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b66ae41-1ec6-402e-b662-35d1932ca064"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PersistId" ma:index="19" nillable="true" ma:displayName="Spara ID" ma:description="Behåll ID vid tillägg." ma:hidden="true" ma:internalName="_dlc_DocIdPersistId" ma:readOnly="true">
      <xsd:simpleType>
        <xsd:restriction base="dms:Boolean"/>
      </xsd:simpleType>
    </xsd:element>
    <xsd:element name="_dlc_DocIdUrl" ma:index="21"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20"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2" nillable="true" ma:displayName="IconOverlay" ma:hidden="true" ma:internalName="IconOverlay">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2869d94-9012-497c-af60-acfe9ddd6658" elementFormDefault="qualified">
    <xsd:import namespace="http://schemas.microsoft.com/office/2006/documentManagement/types"/>
    <xsd:import namespace="http://schemas.microsoft.com/office/infopath/2007/PartnerControls"/>
    <xsd:element name="SharedWithDetails" ma:index="23" nillable="true" ma:displayName="Delat med informa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9.xml><?xml version="1.0" encoding="utf-8"?>
<?mso-contentType ?>
<SharedContentType xmlns="Microsoft.SharePoint.Taxonomy.ContentTypeSync" SourceId="d07acfae-4dfa-4949-99a8-259efd31a6ae" ContentTypeId="0x010100BBA312BF02777149882D207184EC35C032" PreviousValue="true"/>
</file>

<file path=customXml/itemProps1.xml><?xml version="1.0" encoding="utf-8"?>
<ds:datastoreItem xmlns:ds="http://schemas.openxmlformats.org/officeDocument/2006/customXml" ds:itemID="{A10E4D56-3DE5-41E9-AD66-7E9948F2F042}">
  <ds:schemaRefs>
    <ds:schemaRef ds:uri="http://lp/documentinfo/RK"/>
  </ds:schemaRefs>
</ds:datastoreItem>
</file>

<file path=customXml/itemProps2.xml><?xml version="1.0" encoding="utf-8"?>
<ds:datastoreItem xmlns:ds="http://schemas.openxmlformats.org/officeDocument/2006/customXml" ds:itemID="{8172C877-8DFA-4985-85B4-D426EEDE1CAA}">
  <ds:schemaRefs>
    <ds:schemaRef ds:uri="http://schemas.microsoft.com/sharepoint/events"/>
  </ds:schemaRefs>
</ds:datastoreItem>
</file>

<file path=customXml/itemProps3.xml><?xml version="1.0" encoding="utf-8"?>
<ds:datastoreItem xmlns:ds="http://schemas.openxmlformats.org/officeDocument/2006/customXml" ds:itemID="{81402103-D601-4A73-8491-CFBC792A4238}">
  <ds:schemaRefs>
    <ds:schemaRef ds:uri="http://schemas.microsoft.com/office/2006/metadata/customXsn"/>
  </ds:schemaRefs>
</ds:datastoreItem>
</file>

<file path=customXml/itemProps4.xml><?xml version="1.0" encoding="utf-8"?>
<ds:datastoreItem xmlns:ds="http://schemas.openxmlformats.org/officeDocument/2006/customXml" ds:itemID="{D7C85A3A-061B-4586-9B04-05C04FA96BEA}">
  <ds:schemaRefs>
    <ds:schemaRef ds:uri="http://schemas.openxmlformats.org/officeDocument/2006/bibliography"/>
  </ds:schemaRefs>
</ds:datastoreItem>
</file>

<file path=customXml/itemProps5.xml><?xml version="1.0" encoding="utf-8"?>
<ds:datastoreItem xmlns:ds="http://schemas.openxmlformats.org/officeDocument/2006/customXml" ds:itemID="{53FAB975-792E-4A2D-BF6A-D0F73FB78689}">
  <ds:schemaRefs>
    <ds:schemaRef ds:uri="http://schemas.microsoft.com/sharepoint/v3/contenttype/forms"/>
  </ds:schemaRefs>
</ds:datastoreItem>
</file>

<file path=customXml/itemProps6.xml><?xml version="1.0" encoding="utf-8"?>
<ds:datastoreItem xmlns:ds="http://schemas.openxmlformats.org/officeDocument/2006/customXml" ds:itemID="{5B858542-134C-4AD3-8D1E-87396A2590D4}">
  <ds:schemaRefs>
    <ds:schemaRef ds:uri="http://schemas.microsoft.com/office/2006/metadata/properties"/>
    <ds:schemaRef ds:uri="http://schemas.microsoft.com/office/infopath/2007/PartnerControls"/>
    <ds:schemaRef ds:uri="cc625d36-bb37-4650-91b9-0c96159295ba"/>
    <ds:schemaRef ds:uri="http://schemas.microsoft.com/sharepoint/v4"/>
    <ds:schemaRef ds:uri="4e9c2f0c-7bf8-49af-8356-cbf363fc78a7"/>
    <ds:schemaRef ds:uri="18f3d968-6251-40b0-9f11-012b293496c2"/>
  </ds:schemaRefs>
</ds:datastoreItem>
</file>

<file path=customXml/itemProps7.xml><?xml version="1.0" encoding="utf-8"?>
<ds:datastoreItem xmlns:ds="http://schemas.openxmlformats.org/officeDocument/2006/customXml" ds:itemID="{0B9A7431-9D19-4C2A-8E12-639802D7B40B}">
  <ds:schemaRefs>
    <ds:schemaRef ds:uri="http://rk.se/faktapm"/>
  </ds:schemaRefs>
</ds:datastoreItem>
</file>

<file path=customXml/itemProps8.xml><?xml version="1.0" encoding="utf-8"?>
<ds:datastoreItem xmlns:ds="http://schemas.openxmlformats.org/officeDocument/2006/customXml" ds:itemID="{AC23B30B-53E4-48F3-A31C-7EA1B1A28F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8b66ae41-1ec6-402e-b662-35d1932ca064"/>
    <ds:schemaRef ds:uri="9c9941df-7074-4a92-bf99-225d24d78d61"/>
    <ds:schemaRef ds:uri="http://schemas.microsoft.com/sharepoint/v4"/>
    <ds:schemaRef ds:uri="c2869d94-9012-497c-af60-acfe9ddd66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9.xml><?xml version="1.0" encoding="utf-8"?>
<ds:datastoreItem xmlns:ds="http://schemas.openxmlformats.org/officeDocument/2006/customXml" ds:itemID="{4BF38CC8-073D-48CF-B766-C28A5C1945CA}">
  <ds:schemaRefs>
    <ds:schemaRef ds:uri="Microsoft.SharePoint.Taxonomy.ContentTypeSync"/>
  </ds:schemaRefs>
</ds:datastoreItem>
</file>

<file path=docMetadata/LabelInfo.xml><?xml version="1.0" encoding="utf-8"?>
<clbl:labelList xmlns:clbl="http://schemas.microsoft.com/office/2020/mipLabelMetadata">
  <clbl:label id="{c153c13d-ab0f-4d2e-9c55-49f781c6d8d9}" enabled="1" method="Privileged" siteId="{22200bd4-83e9-4341-bd3c-6ebe774baa4f}" contentBits="0" removed="0"/>
</clbl:labelList>
</file>

<file path=docProps/app.xml><?xml version="1.0" encoding="utf-8"?>
<Properties xmlns="http://schemas.openxmlformats.org/officeDocument/2006/extended-properties" xmlns:vt="http://schemas.openxmlformats.org/officeDocument/2006/docPropsVTypes">
  <Template>FaktaPM.dotm</Template>
  <TotalTime>0</TotalTime>
  <Pages>7</Pages>
  <Words>1530</Words>
  <Characters>10059</Characters>
  <Application>Microsoft Office Word</Application>
  <DocSecurity>0</DocSecurity>
  <Lines>186</Lines>
  <Paragraphs>65</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11524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FPM_202526__104</dc:title>
  <dc:subject/>
  <dc:creator>Inga Jönsson</dc:creator>
  <cp:keywords/>
  <dc:description/>
  <cp:lastModifiedBy>Maria Sundin</cp:lastModifiedBy>
  <cp:revision>2</cp:revision>
  <cp:lastPrinted>2023-02-02T10:01:00Z</cp:lastPrinted>
  <dcterms:created xsi:type="dcterms:W3CDTF">2026-08-14T11:51:00Z</dcterms:created>
  <dcterms:modified xsi:type="dcterms:W3CDTF">2026-08-14T11:51:00Z</dcterms:modified>
  <cp:version>2024.12.10.1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ibbon">
    <vt:lpwstr>PM</vt:lpwstr>
  </property>
  <property fmtid="{D5CDD505-2E9C-101B-9397-08002B2CF9AE}" pid="3" name="ShowStyleSet">
    <vt:lpwstr>RKStyleSet</vt:lpwstr>
  </property>
  <property fmtid="{D5CDD505-2E9C-101B-9397-08002B2CF9AE}" pid="4" name="ContentTypeId">
    <vt:lpwstr>0x010100BBA312BF02777149882D207184EC35C03200A3F07389957D814EB9EA272C4BBCB664</vt:lpwstr>
  </property>
  <property fmtid="{D5CDD505-2E9C-101B-9397-08002B2CF9AE}" pid="5" name="ActivityCategory">
    <vt:lpwstr/>
  </property>
  <property fmtid="{D5CDD505-2E9C-101B-9397-08002B2CF9AE}" pid="6" name="Organisation">
    <vt:lpwstr/>
  </property>
  <property fmtid="{D5CDD505-2E9C-101B-9397-08002B2CF9AE}" pid="7" name="GDB1">
    <vt:lpwstr>COM(2026) 314 </vt:lpwstr>
  </property>
  <property fmtid="{D5CDD505-2E9C-101B-9397-08002B2CF9AE}" pid="8" name="GDB2">
    <vt:lpwstr> </vt:lpwstr>
  </property>
  <property fmtid="{D5CDD505-2E9C-101B-9397-08002B2CF9AE}" pid="9" name="GDB3">
    <vt:lpwstr> </vt:lpwstr>
  </property>
  <property fmtid="{D5CDD505-2E9C-101B-9397-08002B2CF9AE}" pid="10" name="GDB4">
    <vt:lpwstr> </vt:lpwstr>
  </property>
  <property fmtid="{D5CDD505-2E9C-101B-9397-08002B2CF9AE}" pid="11" name="GDB5">
    <vt:lpwstr> </vt:lpwstr>
  </property>
  <property fmtid="{D5CDD505-2E9C-101B-9397-08002B2CF9AE}" pid="12" name="GDB6">
    <vt:lpwstr> </vt:lpwstr>
  </property>
  <property fmtid="{D5CDD505-2E9C-101B-9397-08002B2CF9AE}" pid="13" name="GDB7">
    <vt:lpwstr> </vt:lpwstr>
  </property>
  <property fmtid="{D5CDD505-2E9C-101B-9397-08002B2CF9AE}" pid="14" name="GDB8">
    <vt:lpwstr> </vt:lpwstr>
  </property>
  <property fmtid="{D5CDD505-2E9C-101B-9397-08002B2CF9AE}" pid="15" name="GDB9">
    <vt:lpwstr> </vt:lpwstr>
  </property>
  <property fmtid="{D5CDD505-2E9C-101B-9397-08002B2CF9AE}" pid="16" name="GDB10">
    <vt:lpwstr> </vt:lpwstr>
  </property>
  <property fmtid="{D5CDD505-2E9C-101B-9397-08002B2CF9AE}" pid="17" name="GDB11">
    <vt:lpwstr> </vt:lpwstr>
  </property>
  <property fmtid="{D5CDD505-2E9C-101B-9397-08002B2CF9AE}" pid="18" name="GDB12">
    <vt:lpwstr> </vt:lpwstr>
  </property>
  <property fmtid="{D5CDD505-2E9C-101B-9397-08002B2CF9AE}" pid="19" name="GDB13">
    <vt:lpwstr> </vt:lpwstr>
  </property>
  <property fmtid="{D5CDD505-2E9C-101B-9397-08002B2CF9AE}" pid="20" name="Rub">
    <vt:lpwstr>Ändringar i dataskyddsförordningen för EU:s institutioner, organ och byråer</vt:lpwstr>
  </property>
  <property fmtid="{D5CDD505-2E9C-101B-9397-08002B2CF9AE}" pid="21" name="Ar">
    <vt:lpwstr>2025/26</vt:lpwstr>
  </property>
  <property fmtid="{D5CDD505-2E9C-101B-9397-08002B2CF9AE}" pid="22" name="Nr">
    <vt:lpwstr>104</vt:lpwstr>
  </property>
  <property fmtid="{D5CDD505-2E9C-101B-9397-08002B2CF9AE}" pid="23" name="UppDat">
    <vt:lpwstr>2026-08-13</vt:lpwstr>
  </property>
  <property fmtid="{D5CDD505-2E9C-101B-9397-08002B2CF9AE}" pid="24" name="Dep">
    <vt:lpwstr>Justitiedepartementet</vt:lpwstr>
  </property>
  <property fmtid="{D5CDD505-2E9C-101B-9397-08002B2CF9AE}" pid="25" name="GDT1">
    <vt:lpwstr>Förslag till Europaparlamentets och Rådets förordning om ändring av Europaparlamentets och rådets förordning (EU) 2018/1725 om skydd förfysiska personer med avseende på behandling av personuppgifter som utförs av unionens institutioner, organ och byråer och om det fria flödet av sådana uppgifter</vt:lpwstr>
  </property>
  <property fmtid="{D5CDD505-2E9C-101B-9397-08002B2CF9AE}" pid="26" name="GDT2">
    <vt:lpwstr> </vt:lpwstr>
  </property>
  <property fmtid="{D5CDD505-2E9C-101B-9397-08002B2CF9AE}" pid="27" name="GDT3">
    <vt:lpwstr> </vt:lpwstr>
  </property>
  <property fmtid="{D5CDD505-2E9C-101B-9397-08002B2CF9AE}" pid="28" name="GDT4">
    <vt:lpwstr> </vt:lpwstr>
  </property>
  <property fmtid="{D5CDD505-2E9C-101B-9397-08002B2CF9AE}" pid="29" name="GDT5">
    <vt:lpwstr> </vt:lpwstr>
  </property>
  <property fmtid="{D5CDD505-2E9C-101B-9397-08002B2CF9AE}" pid="30" name="GDT6">
    <vt:lpwstr> </vt:lpwstr>
  </property>
  <property fmtid="{D5CDD505-2E9C-101B-9397-08002B2CF9AE}" pid="31" name="GDT7">
    <vt:lpwstr> </vt:lpwstr>
  </property>
  <property fmtid="{D5CDD505-2E9C-101B-9397-08002B2CF9AE}" pid="32" name="GDT8">
    <vt:lpwstr> </vt:lpwstr>
  </property>
  <property fmtid="{D5CDD505-2E9C-101B-9397-08002B2CF9AE}" pid="33" name="GDT9">
    <vt:lpwstr> </vt:lpwstr>
  </property>
  <property fmtid="{D5CDD505-2E9C-101B-9397-08002B2CF9AE}" pid="34" name="GDT10">
    <vt:lpwstr> </vt:lpwstr>
  </property>
  <property fmtid="{D5CDD505-2E9C-101B-9397-08002B2CF9AE}" pid="35" name="GDT11">
    <vt:lpwstr> </vt:lpwstr>
  </property>
  <property fmtid="{D5CDD505-2E9C-101B-9397-08002B2CF9AE}" pid="36" name="GDT12">
    <vt:lpwstr> </vt:lpwstr>
  </property>
  <property fmtid="{D5CDD505-2E9C-101B-9397-08002B2CF9AE}" pid="37" name="GDT13">
    <vt:lpwstr> </vt:lpwstr>
  </property>
  <property fmtid="{D5CDD505-2E9C-101B-9397-08002B2CF9AE}" pid="38" name="Typ">
    <vt:lpwstr>FPM</vt:lpwstr>
  </property>
  <property fmtid="{D5CDD505-2E9C-101B-9397-08002B2CF9AE}" pid="39" name="AnkDat">
    <vt:lpwstr>2026-08-13</vt:lpwstr>
  </property>
  <property fmtid="{D5CDD505-2E9C-101B-9397-08002B2CF9AE}" pid="40" name="Utsk">
    <vt:lpwstr>Konstitutionsutskottet</vt:lpwstr>
  </property>
  <property fmtid="{D5CDD505-2E9C-101B-9397-08002B2CF9AE}" pid="41" name="Dokumenttyp">
    <vt:lpwstr>FaktaPM</vt:lpwstr>
  </property>
  <property fmtid="{D5CDD505-2E9C-101B-9397-08002B2CF9AE}" pid="42" name="Epostadress">
    <vt:lpwstr>ma0502aa</vt:lpwstr>
  </property>
</Properties>
</file>