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03275C558C0649C09CE59A3246F874AE"/>
        </w:placeholder>
        <w:group/>
      </w:sdtPr>
      <w:sdtEndPr>
        <w:rPr>
          <w:b w:val="0"/>
        </w:rPr>
      </w:sdtEndPr>
      <w:sdtContent>
        <w:p w14:paraId="2CBDCC3A"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4653F472" wp14:editId="1DD58625">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08509A40" w14:textId="3C295AEA" w:rsidR="00907069" w:rsidRDefault="00C85FE1" w:rsidP="001C2731">
          <w:pPr>
            <w:pStyle w:val="Sidhuvud"/>
            <w:ind w:left="3969" w:right="-567"/>
          </w:pPr>
          <w:r>
            <w:t>Riksdagså</w:t>
          </w:r>
          <w:r w:rsidR="00907069">
            <w:t xml:space="preserve">r: </w:t>
          </w:r>
          <w:sdt>
            <w:sdtPr>
              <w:alias w:val="Ar"/>
              <w:tag w:val="Ar"/>
              <w:id w:val="-280807286"/>
              <w:placeholder>
                <w:docPart w:val="F807DF5501C84C7FA31B5E2E91BFFE55"/>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381DA3">
                <w:t>2025/26</w:t>
              </w:r>
            </w:sdtContent>
          </w:sdt>
        </w:p>
        <w:p w14:paraId="173A402D" w14:textId="3A3013BC"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6EFAB29942F74DC8B24C125CE647088E"/>
              </w:placeholder>
              <w:dataBinding w:prefixMappings="xmlns:ns0='http://rk.se/faktapm' " w:xpath="/ns0:faktaPM[1]/ns0:Nr[1]" w:storeItemID="{0B9A7431-9D19-4C2A-8E12-639802D7B40B}"/>
              <w:text/>
            </w:sdtPr>
            <w:sdtEndPr/>
            <w:sdtContent>
              <w:r w:rsidR="00381DA3">
                <w:t>46</w:t>
              </w:r>
            </w:sdtContent>
          </w:sdt>
        </w:p>
        <w:sdt>
          <w:sdtPr>
            <w:alias w:val="Datum"/>
            <w:tag w:val="Datum"/>
            <w:id w:val="-363979562"/>
            <w:placeholder>
              <w:docPart w:val="8CF2020447B447F283E907C2D51B42B5"/>
            </w:placeholder>
            <w:dataBinding w:prefixMappings="xmlns:ns0='http://rk.se/faktapm' " w:xpath="/ns0:faktaPM[1]/ns0:UppDat[1]" w:storeItemID="{0B9A7431-9D19-4C2A-8E12-639802D7B40B}"/>
            <w:date w:fullDate="2025-12-19T00:00:00Z">
              <w:dateFormat w:val="yyyy-MM-dd"/>
              <w:lid w:val="sv-SE"/>
              <w:storeMappedDataAs w:val="dateTime"/>
              <w:calendar w:val="gregorian"/>
            </w:date>
          </w:sdtPr>
          <w:sdtEndPr/>
          <w:sdtContent>
            <w:p w14:paraId="30BCB74B" w14:textId="313A51F9" w:rsidR="00907069" w:rsidRDefault="00381DA3" w:rsidP="001C2731">
              <w:pPr>
                <w:pStyle w:val="Sidhuvud"/>
                <w:spacing w:after="960"/>
                <w:ind w:left="3969" w:right="-567"/>
              </w:pPr>
              <w:r>
                <w:t>2025-12-19</w:t>
              </w:r>
            </w:p>
          </w:sdtContent>
        </w:sdt>
      </w:sdtContent>
    </w:sdt>
    <w:p w14:paraId="52D093E2" w14:textId="2F41185F" w:rsidR="007D542F" w:rsidRDefault="005F3851" w:rsidP="007D542F">
      <w:pPr>
        <w:pStyle w:val="Rubrik"/>
      </w:pPr>
      <w:sdt>
        <w:sdtPr>
          <w:id w:val="886605850"/>
          <w:lock w:val="contentLocked"/>
          <w:placeholder>
            <w:docPart w:val="03275C558C0649C09CE59A3246F874AE"/>
          </w:placeholder>
          <w:group/>
        </w:sdtPr>
        <w:sdtEndPr/>
        <w:sdtContent>
          <w:sdt>
            <w:sdtPr>
              <w:id w:val="-1141882450"/>
              <w:placeholder>
                <w:docPart w:val="45540BE671CE4C8EBF78AE5124373CF3"/>
              </w:placeholder>
              <w:dataBinding w:prefixMappings="xmlns:ns0='http://rk.se/faktapm' " w:xpath="/ns0:faktaPM[1]/ns0:Titel[1]" w:storeItemID="{0B9A7431-9D19-4C2A-8E12-639802D7B40B}"/>
              <w:text/>
            </w:sdtPr>
            <w:sdtEndPr/>
            <w:sdtContent>
              <w:r w:rsidR="00133E82">
                <w:t>Konsumentagendan – en n</w:t>
              </w:r>
              <w:r w:rsidR="000F1EF5">
                <w:t>y strategi för EU:s</w:t>
              </w:r>
              <w:r w:rsidR="00133E82">
                <w:t xml:space="preserve"> </w:t>
              </w:r>
              <w:r w:rsidR="000F1EF5">
                <w:t>konsumentpolitik</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6394D7F994B740BB9A0B518CE8B53955"/>
            </w:placeholder>
            <w15:repeatingSectionItem/>
          </w:sdtPr>
          <w:sdtEndPr/>
          <w:sdtContent>
            <w:p w14:paraId="26C62490" w14:textId="51FF8137" w:rsidR="007D542F" w:rsidRDefault="005F3851" w:rsidP="007D542F">
              <w:pPr>
                <w:pStyle w:val="Brdtext"/>
              </w:pPr>
              <w:sdt>
                <w:sdtPr>
                  <w:rPr>
                    <w:rStyle w:val="Departement"/>
                  </w:rPr>
                  <w:id w:val="19440330"/>
                  <w:placeholder>
                    <w:docPart w:val="8278BE534F614266BF532056AC20C672"/>
                  </w:placeholder>
                  <w:dataBinding w:prefixMappings="xmlns:ns0='http://rk.se/faktapm' " w:xpath="/ns0:faktaPM[1]/ns0:DepLista[1]/ns0:Item[1]/ns0:Departementsnamn[1]" w:storeItemID="{0B9A7431-9D19-4C2A-8E12-639802D7B40B}"/>
                  <w:comboBox w:lastValue="Finan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0F1EF5">
                    <w:rPr>
                      <w:rStyle w:val="Departement"/>
                    </w:rPr>
                    <w:t>Finansdepartementet</w:t>
                  </w:r>
                </w:sdtContent>
              </w:sdt>
              <w:r w:rsidR="007D542F">
                <w:t xml:space="preserve"> </w:t>
              </w:r>
            </w:p>
          </w:sdtContent>
        </w:sdt>
      </w:sdtContent>
    </w:sdt>
    <w:bookmarkStart w:id="0" w:name="_Toc93996727"/>
    <w:p w14:paraId="1A756B87" w14:textId="77777777" w:rsidR="007D542F" w:rsidRDefault="005F3851" w:rsidP="00AC59D3">
      <w:pPr>
        <w:pStyle w:val="Rubrik2utannumrering"/>
      </w:pPr>
      <w:sdt>
        <w:sdtPr>
          <w:id w:val="-208794150"/>
          <w:lock w:val="contentLocked"/>
          <w:placeholder>
            <w:docPart w:val="03275C558C0649C09CE59A3246F874AE"/>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6394D7F994B740BB9A0B518CE8B53955"/>
            </w:placeholder>
            <w15:repeatingSectionItem/>
          </w:sdtPr>
          <w:sdtEndPr/>
          <w:sdtContent>
            <w:p w14:paraId="25AACAE6" w14:textId="6A18AE5B" w:rsidR="00390335" w:rsidRDefault="005F3851" w:rsidP="002F204A">
              <w:pPr>
                <w:pStyle w:val="Brdtext"/>
                <w:tabs>
                  <w:tab w:val="clear" w:pos="1701"/>
                  <w:tab w:val="clear" w:pos="3600"/>
                  <w:tab w:val="left" w:pos="2835"/>
                </w:tabs>
                <w:spacing w:after="80"/>
                <w:ind w:left="2835" w:hanging="2835"/>
              </w:pPr>
              <w:sdt>
                <w:sdtPr>
                  <w:id w:val="-1666781584"/>
                  <w:placeholder>
                    <w:docPart w:val="513C58DD7F064C4EB9EE9EF6F78A99AC"/>
                  </w:placeholder>
                  <w:dataBinding w:prefixMappings="xmlns:ns0='http://rk.se/faktapm' " w:xpath="/ns0:faktaPM[1]/ns0:DokLista[1]/ns0:DokItem[1]/ns0:Beteckning[1]" w:storeItemID="{0B9A7431-9D19-4C2A-8E12-639802D7B40B}"/>
                  <w:text/>
                </w:sdtPr>
                <w:sdtEndPr/>
                <w:sdtContent>
                  <w:proofErr w:type="gramStart"/>
                  <w:r w:rsidR="00E72A3B">
                    <w:t>COM(</w:t>
                  </w:r>
                  <w:proofErr w:type="gramEnd"/>
                  <w:r w:rsidR="00E72A3B">
                    <w:t>2025) 848</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148ECD855A524D8DBD5790302C72565B"/>
                  </w:placeholder>
                  <w:dataBinding w:prefixMappings="xmlns:ns0='http://rk.se/faktapm' " w:xpath="/ns0:faktaPM[1]/ns0:DokLista[1]/ns0:DokItem[1]/ns0:Celexnummer[1]" w:storeItemID="{0B9A7431-9D19-4C2A-8E12-639802D7B40B}"/>
                  <w:text/>
                </w:sdtPr>
                <w:sdtEndPr/>
                <w:sdtContent>
                  <w:r w:rsidR="00381DA3" w:rsidRPr="00381DA3">
                    <w:t>52025DC0848</w:t>
                  </w:r>
                </w:sdtContent>
              </w:sdt>
            </w:p>
            <w:p w14:paraId="24369D84" w14:textId="25E41FB6" w:rsidR="007D542F" w:rsidRDefault="005F3851" w:rsidP="00390335">
              <w:pPr>
                <w:pStyle w:val="Brdtext"/>
                <w:tabs>
                  <w:tab w:val="clear" w:pos="1701"/>
                  <w:tab w:val="clear" w:pos="3600"/>
                </w:tabs>
              </w:pPr>
              <w:sdt>
                <w:sdtPr>
                  <w:id w:val="-1736688595"/>
                  <w:placeholder>
                    <w:docPart w:val="68618416217349CBBD47C157CFCF5D6C"/>
                  </w:placeholder>
                  <w:dataBinding w:prefixMappings="xmlns:ns0='http://rk.se/faktapm' " w:xpath="/ns0:faktaPM[1]/ns0:DokLista[1]/ns0:DokItem[1]/ns0:DokTitel[1]" w:storeItemID="{0B9A7431-9D19-4C2A-8E12-639802D7B40B}"/>
                  <w:text/>
                </w:sdtPr>
                <w:sdtEndPr/>
                <w:sdtContent>
                  <w:r w:rsidR="00E72A3B">
                    <w:t>Meddelande från kommissionen till Europaparlamentet, rådet, Europeiska ekonomiska och sociala kommittén samt Europeiska regionkommittén</w:t>
                  </w:r>
                  <w:r w:rsidR="00D86345">
                    <w:t xml:space="preserve">. 2030 konsumentagenda och handlingsplan för konsumenter på den inre marknaden. ”En ny impuls för konsumentskydd, konkurrens och hållbar tillväxt”. </w:t>
                  </w:r>
                </w:sdtContent>
              </w:sdt>
            </w:p>
          </w:sdtContent>
        </w:sdt>
      </w:sdtContent>
    </w:sdt>
    <w:bookmarkStart w:id="1" w:name="_Toc93996728"/>
    <w:p w14:paraId="5E45A120" w14:textId="77777777" w:rsidR="007D542F" w:rsidRDefault="005F3851" w:rsidP="00721D8B">
      <w:pPr>
        <w:pStyle w:val="Rubrik1utannumrering"/>
      </w:pPr>
      <w:sdt>
        <w:sdtPr>
          <w:id w:val="1122497011"/>
          <w:lock w:val="contentLocked"/>
          <w:placeholder>
            <w:docPart w:val="03275C558C0649C09CE59A3246F874AE"/>
          </w:placeholder>
          <w:group/>
        </w:sdtPr>
        <w:sdtEndPr/>
        <w:sdtContent>
          <w:r w:rsidR="007D542F">
            <w:t>Sammanfattning</w:t>
          </w:r>
          <w:bookmarkEnd w:id="1"/>
        </w:sdtContent>
      </w:sdt>
    </w:p>
    <w:p w14:paraId="4A89E96D" w14:textId="5885E087" w:rsidR="00994150" w:rsidRDefault="00050F39" w:rsidP="007D542F">
      <w:pPr>
        <w:pStyle w:val="Brdtext"/>
      </w:pPr>
      <w:bookmarkStart w:id="2" w:name="_Toc93996729"/>
      <w:r>
        <w:t xml:space="preserve">Den 19 november 2025 presenterade </w:t>
      </w:r>
      <w:r w:rsidR="00B1279C">
        <w:t xml:space="preserve">Europeiska </w:t>
      </w:r>
      <w:r>
        <w:t xml:space="preserve">kommissionen </w:t>
      </w:r>
      <w:r w:rsidR="00656267">
        <w:t xml:space="preserve">en ny </w:t>
      </w:r>
      <w:r w:rsidR="007878AE">
        <w:t xml:space="preserve">konsumentagenda, dvs. ett strategiskt ramverk för EU:s konsumentpolitik som ställer upp prioriteringar och åtgärder för de fem </w:t>
      </w:r>
      <w:r w:rsidR="005C7F86">
        <w:t xml:space="preserve">kommande </w:t>
      </w:r>
      <w:r w:rsidR="007878AE">
        <w:t>åren</w:t>
      </w:r>
      <w:r w:rsidR="00656267">
        <w:t>.</w:t>
      </w:r>
    </w:p>
    <w:p w14:paraId="374784AF" w14:textId="0CE7B5D7" w:rsidR="00994150" w:rsidRDefault="00445991" w:rsidP="007D542F">
      <w:pPr>
        <w:pStyle w:val="Brdtext"/>
      </w:pPr>
      <w:r>
        <w:t>Konsumenta</w:t>
      </w:r>
      <w:r w:rsidR="005B6D5B">
        <w:t>gendan</w:t>
      </w:r>
      <w:r w:rsidR="00994150">
        <w:t xml:space="preserve"> </w:t>
      </w:r>
      <w:r w:rsidR="000D17F6">
        <w:t>innehåller en bred uppsättning åtgärder</w:t>
      </w:r>
      <w:r w:rsidR="00B5674B">
        <w:t xml:space="preserve"> som ska svara mot de viktigaste utmaningarna och spegla konsumentpolitikens tvär</w:t>
      </w:r>
      <w:r w:rsidR="00590E6F">
        <w:t>sektoriella</w:t>
      </w:r>
      <w:r w:rsidR="00B5674B">
        <w:t xml:space="preserve"> natur</w:t>
      </w:r>
      <w:r w:rsidR="00A64392">
        <w:t>, och avses komplettera EU:s inre marknadsstrategi från maj 2025</w:t>
      </w:r>
      <w:r w:rsidR="00B5674B">
        <w:t>.</w:t>
      </w:r>
      <w:r w:rsidR="000D17F6">
        <w:t xml:space="preserve"> </w:t>
      </w:r>
      <w:r w:rsidR="00B5674B">
        <w:t xml:space="preserve">Agendan </w:t>
      </w:r>
      <w:r>
        <w:t>är indelad i</w:t>
      </w:r>
      <w:r w:rsidR="00B5674B">
        <w:t xml:space="preserve"> fem avsnitt</w:t>
      </w:r>
      <w:r w:rsidR="00590E6F">
        <w:t>:</w:t>
      </w:r>
      <w:r w:rsidR="00B5674B">
        <w:t xml:space="preserve"> </w:t>
      </w:r>
      <w:r w:rsidR="00590E6F">
        <w:t>e</w:t>
      </w:r>
      <w:r w:rsidR="007878AE">
        <w:t>n handlingsplan för konsumenter på den inre marknaden, digital rättvisa och konsumentskydd online, hållbar konsumtion</w:t>
      </w:r>
      <w:r w:rsidR="00B5674B">
        <w:t>,</w:t>
      </w:r>
      <w:r w:rsidR="007878AE">
        <w:t xml:space="preserve"> tillsyn och gottgörelse</w:t>
      </w:r>
      <w:r w:rsidR="00B5674B">
        <w:t xml:space="preserve"> samt styrning och samarbete</w:t>
      </w:r>
      <w:r w:rsidR="00994150">
        <w:t>.</w:t>
      </w:r>
      <w:r w:rsidR="007878AE">
        <w:t xml:space="preserve"> </w:t>
      </w:r>
      <w:r>
        <w:t xml:space="preserve">I dessa </w:t>
      </w:r>
      <w:r w:rsidR="00133E82">
        <w:t>avsnitt</w:t>
      </w:r>
      <w:r>
        <w:t xml:space="preserve"> presenteras sammanlagt 24 åtgärder. </w:t>
      </w:r>
      <w:r w:rsidR="00D86345">
        <w:t xml:space="preserve">Åtgärderna </w:t>
      </w:r>
      <w:r w:rsidR="007878AE">
        <w:t xml:space="preserve">omfattar planerade förslag till ny och reviderad lagstiftning och andra </w:t>
      </w:r>
      <w:r w:rsidR="00D86345">
        <w:t>insatser</w:t>
      </w:r>
      <w:r w:rsidR="007878AE">
        <w:t xml:space="preserve"> </w:t>
      </w:r>
      <w:r w:rsidR="00D322E2">
        <w:t>som enligt kommissionen syftar till</w:t>
      </w:r>
      <w:r w:rsidR="007878AE">
        <w:t xml:space="preserve"> att bl.a. </w:t>
      </w:r>
      <w:r w:rsidR="00CC27C4">
        <w:t>stärka konsument</w:t>
      </w:r>
      <w:r w:rsidR="006D2250">
        <w:softHyphen/>
      </w:r>
      <w:r w:rsidR="00CC27C4">
        <w:t>skyddet och främja konkurrens, social rättvisa och hållbar tillväxt. Som en generell strävan nämns skydd av konsumenter i sårbara situationer</w:t>
      </w:r>
      <w:r w:rsidR="00470F25">
        <w:t xml:space="preserve"> samt</w:t>
      </w:r>
      <w:r w:rsidR="00CC27C4">
        <w:t xml:space="preserve"> regelförenkling och minskning av den administrativa bördan.</w:t>
      </w:r>
    </w:p>
    <w:p w14:paraId="5DCC0978" w14:textId="36C50932" w:rsidR="00994150" w:rsidRDefault="00994150" w:rsidP="007D542F">
      <w:pPr>
        <w:pStyle w:val="Brdtext"/>
      </w:pPr>
      <w:r>
        <w:lastRenderedPageBreak/>
        <w:t>Regeringen</w:t>
      </w:r>
      <w:r w:rsidR="00DC4C77">
        <w:t xml:space="preserve"> </w:t>
      </w:r>
      <w:r w:rsidR="00FA3DF8">
        <w:t>a</w:t>
      </w:r>
      <w:r w:rsidR="00FA3DF8" w:rsidRPr="00FA3DF8">
        <w:t>nser att konsumentskyddet är en angelägen fråg</w:t>
      </w:r>
      <w:r w:rsidR="00FA3DF8">
        <w:t>a</w:t>
      </w:r>
      <w:r w:rsidR="0068605A">
        <w:t>,</w:t>
      </w:r>
      <w:r w:rsidR="00FA3DF8">
        <w:t xml:space="preserve"> </w:t>
      </w:r>
      <w:r w:rsidR="00A64392">
        <w:t xml:space="preserve">men att varje förslag </w:t>
      </w:r>
      <w:r w:rsidR="00FA3DF8">
        <w:t xml:space="preserve">som presenteras </w:t>
      </w:r>
      <w:r w:rsidR="00A64392">
        <w:t>måste bedömas och beredas för sig</w:t>
      </w:r>
      <w:r>
        <w:t>.</w:t>
      </w:r>
      <w:r w:rsidR="00922BB7">
        <w:t xml:space="preserve"> </w:t>
      </w:r>
      <w:r w:rsidR="00922BB7" w:rsidRPr="00922BB7">
        <w:t xml:space="preserve">Regeringen välkomnar </w:t>
      </w:r>
      <w:r w:rsidR="00BE0DD9">
        <w:t xml:space="preserve">meddelandets </w:t>
      </w:r>
      <w:r w:rsidR="00A64392">
        <w:t>fokus på</w:t>
      </w:r>
      <w:r w:rsidR="00922BB7" w:rsidRPr="00922BB7">
        <w:t xml:space="preserve"> bl.a. minderåriga konsumenter, ökad e-handel från länder utanför EU, regelförenkling och </w:t>
      </w:r>
      <w:r w:rsidR="00A64392">
        <w:t xml:space="preserve">effektiv </w:t>
      </w:r>
      <w:r w:rsidR="00922BB7" w:rsidRPr="00922BB7">
        <w:t xml:space="preserve">tillsyn. </w:t>
      </w:r>
      <w:r w:rsidR="00B5591C" w:rsidRPr="00B5591C">
        <w:t xml:space="preserve">Regeringen </w:t>
      </w:r>
      <w:r w:rsidR="0068605A">
        <w:t xml:space="preserve">vill dock </w:t>
      </w:r>
      <w:r w:rsidR="00B5591C" w:rsidRPr="00B5591C">
        <w:t>framhåll</w:t>
      </w:r>
      <w:r w:rsidR="0068605A">
        <w:t>a</w:t>
      </w:r>
      <w:r w:rsidR="00B5591C" w:rsidRPr="00B5591C">
        <w:t xml:space="preserve"> vikten av att ta tillvara de möjligheter som finns i befintlig lagstiftning och betona betydelse</w:t>
      </w:r>
      <w:r w:rsidR="0068605A">
        <w:t>n</w:t>
      </w:r>
      <w:r w:rsidR="00B5591C" w:rsidRPr="00B5591C">
        <w:t xml:space="preserve"> av att hitta en rimlig balans mellan å ena sidan konsumentperspektivet och å andra sidan </w:t>
      </w:r>
      <w:r w:rsidR="0068605A">
        <w:t xml:space="preserve">en större regelbörda för näringsidkare </w:t>
      </w:r>
      <w:r w:rsidR="00B5591C" w:rsidRPr="00B5591C">
        <w:t>och i slutändan högre priser</w:t>
      </w:r>
      <w:r w:rsidR="00663DDF">
        <w:t xml:space="preserve"> för konsumenterna</w:t>
      </w:r>
      <w:r w:rsidR="00B5591C" w:rsidRPr="00B5591C">
        <w:t>.</w:t>
      </w:r>
    </w:p>
    <w:sdt>
      <w:sdtPr>
        <w:id w:val="181785833"/>
        <w:lock w:val="contentLocked"/>
        <w:placeholder>
          <w:docPart w:val="03275C558C0649C09CE59A3246F874AE"/>
        </w:placeholder>
        <w:group/>
      </w:sdtPr>
      <w:sdtEndPr/>
      <w:sdtContent>
        <w:p w14:paraId="1C99295E" w14:textId="77777777" w:rsidR="007D542F" w:rsidRDefault="007D542F" w:rsidP="00B84500">
          <w:pPr>
            <w:pStyle w:val="Rubrik1"/>
            <w:spacing w:before="720"/>
          </w:pPr>
          <w:r>
            <w:t>Förslaget</w:t>
          </w:r>
        </w:p>
        <w:bookmarkEnd w:id="2" w:displacedByCustomXml="next"/>
      </w:sdtContent>
    </w:sdt>
    <w:bookmarkStart w:id="3" w:name="_Toc93996730"/>
    <w:p w14:paraId="3AD4BF69" w14:textId="77777777" w:rsidR="007D542F" w:rsidRDefault="005F3851" w:rsidP="007D542F">
      <w:pPr>
        <w:pStyle w:val="Rubrik2"/>
      </w:pPr>
      <w:sdt>
        <w:sdtPr>
          <w:id w:val="400485695"/>
          <w:lock w:val="contentLocked"/>
          <w:placeholder>
            <w:docPart w:val="03275C558C0649C09CE59A3246F874AE"/>
          </w:placeholder>
          <w:group/>
        </w:sdtPr>
        <w:sdtEndPr/>
        <w:sdtContent>
          <w:r w:rsidR="007D542F">
            <w:t>Ärendets bakgrund</w:t>
          </w:r>
          <w:bookmarkEnd w:id="3"/>
        </w:sdtContent>
      </w:sdt>
    </w:p>
    <w:p w14:paraId="0EBFE4D5" w14:textId="1730148A" w:rsidR="007D542F" w:rsidRDefault="00A01563" w:rsidP="007D542F">
      <w:pPr>
        <w:pStyle w:val="Brdtext"/>
      </w:pPr>
      <w:r>
        <w:t xml:space="preserve">Kommissionens meddelande om en ny </w:t>
      </w:r>
      <w:r w:rsidR="0019038A">
        <w:t>konsumentagenda</w:t>
      </w:r>
      <w:r>
        <w:t xml:space="preserve"> anger en vision för EU:s konsumentpolitik för de </w:t>
      </w:r>
      <w:r w:rsidR="00906015">
        <w:t>fem</w:t>
      </w:r>
      <w:r>
        <w:t xml:space="preserve"> kommande åren. Den bygger vidare på den nuvarande strategin som löper ut </w:t>
      </w:r>
      <w:r w:rsidR="007A6813">
        <w:t>2025.</w:t>
      </w:r>
    </w:p>
    <w:p w14:paraId="21E2628B" w14:textId="36BB0848" w:rsidR="0019038A" w:rsidRDefault="0033736A" w:rsidP="007D542F">
      <w:pPr>
        <w:pStyle w:val="Brdtext"/>
      </w:pPr>
      <w:r>
        <w:t>I</w:t>
      </w:r>
      <w:r w:rsidR="001B0E82">
        <w:t xml:space="preserve"> meddelande</w:t>
      </w:r>
      <w:r>
        <w:t>t konstateras</w:t>
      </w:r>
      <w:r w:rsidR="001B0E82">
        <w:t xml:space="preserve"> </w:t>
      </w:r>
      <w:r w:rsidR="0019038A">
        <w:t>att</w:t>
      </w:r>
      <w:r w:rsidR="009C17F5">
        <w:t xml:space="preserve"> konsumentskydd är en del av den inre markna</w:t>
      </w:r>
      <w:r w:rsidR="00445991">
        <w:softHyphen/>
      </w:r>
      <w:r w:rsidR="009C17F5">
        <w:t>dens kärna</w:t>
      </w:r>
      <w:r w:rsidR="008B58F5">
        <w:t xml:space="preserve">. </w:t>
      </w:r>
      <w:r w:rsidR="00445991">
        <w:t xml:space="preserve">Med hänvisning till </w:t>
      </w:r>
      <w:r w:rsidR="008B58F5">
        <w:t xml:space="preserve">den s.k. </w:t>
      </w:r>
      <w:proofErr w:type="spellStart"/>
      <w:r w:rsidR="008B58F5">
        <w:t>Letta</w:t>
      </w:r>
      <w:proofErr w:type="spellEnd"/>
      <w:r w:rsidR="008B58F5">
        <w:t xml:space="preserve">-rapporten </w:t>
      </w:r>
      <w:r w:rsidR="001B0E82">
        <w:t xml:space="preserve">anför </w:t>
      </w:r>
      <w:r w:rsidR="00445991">
        <w:t xml:space="preserve">kommissionen att </w:t>
      </w:r>
      <w:r w:rsidR="008B58F5">
        <w:t>ett stärkt konsument</w:t>
      </w:r>
      <w:r w:rsidR="00445991">
        <w:softHyphen/>
      </w:r>
      <w:r w:rsidR="008B58F5">
        <w:t xml:space="preserve">skydd </w:t>
      </w:r>
      <w:r w:rsidR="00445991">
        <w:t xml:space="preserve">främjar </w:t>
      </w:r>
      <w:r w:rsidR="00133E82">
        <w:t xml:space="preserve">en </w:t>
      </w:r>
      <w:r w:rsidR="008B58F5">
        <w:t>konkurrens</w:t>
      </w:r>
      <w:r w:rsidR="00133E82">
        <w:t>miljö</w:t>
      </w:r>
      <w:r w:rsidR="008B58F5">
        <w:t xml:space="preserve"> som gynnar både konsumenter och företag. </w:t>
      </w:r>
      <w:r w:rsidR="00445991">
        <w:t>Kom</w:t>
      </w:r>
      <w:r w:rsidR="00445991">
        <w:softHyphen/>
        <w:t>missionen framhåller också att d</w:t>
      </w:r>
      <w:r w:rsidR="008B58F5">
        <w:t xml:space="preserve">et finns 450 miljoner konsumenter på den inre marknaden och </w:t>
      </w:r>
      <w:r w:rsidR="00445991">
        <w:t xml:space="preserve">att </w:t>
      </w:r>
      <w:r w:rsidR="008B58F5">
        <w:t xml:space="preserve">hushållens konsumtion står för över 51 procent av EU:s BNP, </w:t>
      </w:r>
      <w:r w:rsidR="00445991">
        <w:t>varför</w:t>
      </w:r>
      <w:r w:rsidR="008B58F5">
        <w:t xml:space="preserve"> konsumenterna spelar en avgörande roll i EU:s ekonomi.</w:t>
      </w:r>
      <w:r w:rsidR="00983A07">
        <w:t xml:space="preserve"> </w:t>
      </w:r>
      <w:r w:rsidR="00C8340B">
        <w:t xml:space="preserve">Enligt </w:t>
      </w:r>
      <w:r w:rsidR="00983A07">
        <w:t xml:space="preserve">kommissionen </w:t>
      </w:r>
      <w:r w:rsidR="00C8340B">
        <w:t xml:space="preserve">är </w:t>
      </w:r>
      <w:r w:rsidR="00983A07">
        <w:t>en stark konsument</w:t>
      </w:r>
      <w:r w:rsidR="00606902">
        <w:softHyphen/>
      </w:r>
      <w:r w:rsidR="00983A07">
        <w:t xml:space="preserve">agenda avgörande för att </w:t>
      </w:r>
      <w:r w:rsidR="00AA3D8A">
        <w:t>förbättra</w:t>
      </w:r>
      <w:r w:rsidR="00983A07">
        <w:t xml:space="preserve"> konsumenters vardag och för att uppnå EU:s mål om konkurrens</w:t>
      </w:r>
      <w:r w:rsidR="00983A07">
        <w:softHyphen/>
        <w:t>kraft, hållbar välfärd, skydd av demokrati och social rättvisa</w:t>
      </w:r>
      <w:r w:rsidR="00933EF0">
        <w:t>.</w:t>
      </w:r>
    </w:p>
    <w:p w14:paraId="0D7E3CF2" w14:textId="45B163A3" w:rsidR="00983A07" w:rsidRPr="00472EBA" w:rsidRDefault="00983A07" w:rsidP="007D542F">
      <w:pPr>
        <w:pStyle w:val="Brdtext"/>
      </w:pPr>
      <w:r>
        <w:t>Agendan</w:t>
      </w:r>
      <w:r w:rsidR="00A75E27">
        <w:t>, som presenterades den 19 november 2025,</w:t>
      </w:r>
      <w:r>
        <w:t xml:space="preserve"> </w:t>
      </w:r>
      <w:r w:rsidR="0033736A">
        <w:t>ska</w:t>
      </w:r>
      <w:r w:rsidR="006D2250">
        <w:t xml:space="preserve"> </w:t>
      </w:r>
      <w:r w:rsidR="00A64392" w:rsidRPr="00A64392">
        <w:t xml:space="preserve">komplettera EU:s inre marknadsstrategi från 2025 genom att </w:t>
      </w:r>
      <w:r>
        <w:t xml:space="preserve">bl.a. </w:t>
      </w:r>
      <w:r w:rsidRPr="00983A07">
        <w:t>stärka konsumentskyddet och främja konkurrenskraft, social rättvisa och hållbar tillväxt, särskilt genom att säkerställa konsekvent och effektiv</w:t>
      </w:r>
      <w:r w:rsidR="006B197B">
        <w:t>t</w:t>
      </w:r>
      <w:r w:rsidRPr="00983A07">
        <w:t xml:space="preserve"> genomförande, tillämpning och efterlevnad av EU:s regler samt genom att ta itu med </w:t>
      </w:r>
      <w:r w:rsidR="001B0E82">
        <w:t>viktiga</w:t>
      </w:r>
      <w:r w:rsidR="001B0E82" w:rsidRPr="00983A07">
        <w:t xml:space="preserve"> </w:t>
      </w:r>
      <w:r w:rsidRPr="00983A07">
        <w:t>utmaningar som digital rättvisa och konsumentskydd online.</w:t>
      </w:r>
    </w:p>
    <w:p w14:paraId="72BA7001" w14:textId="77777777" w:rsidR="007D542F" w:rsidRDefault="005F3851" w:rsidP="007D542F">
      <w:pPr>
        <w:pStyle w:val="Rubrik2"/>
      </w:pPr>
      <w:sdt>
        <w:sdtPr>
          <w:id w:val="-1352952988"/>
          <w:lock w:val="contentLocked"/>
          <w:placeholder>
            <w:docPart w:val="03275C558C0649C09CE59A3246F874AE"/>
          </w:placeholder>
          <w:group/>
        </w:sdtPr>
        <w:sdtEndPr/>
        <w:sdtContent>
          <w:r w:rsidR="007D542F">
            <w:t>Förslagets innehåll</w:t>
          </w:r>
        </w:sdtContent>
      </w:sdt>
    </w:p>
    <w:p w14:paraId="7567D224" w14:textId="28015383" w:rsidR="007D542F" w:rsidRDefault="00445991" w:rsidP="007D542F">
      <w:pPr>
        <w:pStyle w:val="Brdtext"/>
      </w:pPr>
      <w:r>
        <w:t>Konsumenta</w:t>
      </w:r>
      <w:r w:rsidR="0019038A">
        <w:t>gendan</w:t>
      </w:r>
      <w:r w:rsidR="00905289">
        <w:t xml:space="preserve"> omfattar </w:t>
      </w:r>
      <w:r w:rsidR="00133E82">
        <w:t xml:space="preserve">sammanlagt </w:t>
      </w:r>
      <w:r w:rsidR="00905289">
        <w:t xml:space="preserve">24 åtgärder </w:t>
      </w:r>
      <w:r w:rsidR="00133E82">
        <w:t>för</w:t>
      </w:r>
      <w:r w:rsidR="00905289">
        <w:t xml:space="preserve">delade på fem avsnitt, varav fyra </w:t>
      </w:r>
      <w:r w:rsidR="001B0E82">
        <w:t xml:space="preserve">avsnitt behandlar </w:t>
      </w:r>
      <w:r w:rsidR="00905289">
        <w:t>prioriterade områden och ett avsnitt styrning och samarbete</w:t>
      </w:r>
      <w:r w:rsidR="0019038A">
        <w:t>.</w:t>
      </w:r>
      <w:r>
        <w:t xml:space="preserve"> Som en generell strävan </w:t>
      </w:r>
      <w:r w:rsidR="00133E82">
        <w:t>anges</w:t>
      </w:r>
      <w:r>
        <w:t xml:space="preserve"> skydd av konsumenter i sårbara situationer</w:t>
      </w:r>
      <w:r w:rsidR="00F74003">
        <w:t xml:space="preserve"> samt</w:t>
      </w:r>
      <w:r>
        <w:t xml:space="preserve"> regel</w:t>
      </w:r>
      <w:r>
        <w:softHyphen/>
        <w:t>förenkling och minskning av den administrativa bördan.</w:t>
      </w:r>
    </w:p>
    <w:p w14:paraId="631BBFD3" w14:textId="77777777" w:rsidR="007B13C2" w:rsidRDefault="007B13C2" w:rsidP="007B13C2">
      <w:pPr>
        <w:pStyle w:val="Rubrik3"/>
      </w:pPr>
      <w:r>
        <w:t>Handlingsplan för konsumenter på den inre marknaden</w:t>
      </w:r>
    </w:p>
    <w:p w14:paraId="5DD8706E" w14:textId="4E1EE4F7" w:rsidR="005437C9" w:rsidRDefault="00055822" w:rsidP="007D542F">
      <w:pPr>
        <w:pStyle w:val="Brdtext"/>
      </w:pPr>
      <w:r>
        <w:t>Konsumentagendans</w:t>
      </w:r>
      <w:r w:rsidR="003A2BEC">
        <w:t xml:space="preserve"> första </w:t>
      </w:r>
      <w:r w:rsidR="00D63F05">
        <w:t>avsnitt</w:t>
      </w:r>
      <w:r w:rsidR="003A2BEC">
        <w:t xml:space="preserve"> </w:t>
      </w:r>
      <w:r w:rsidR="001B0E82">
        <w:t xml:space="preserve">innehåller </w:t>
      </w:r>
      <w:r w:rsidR="007D08CB" w:rsidRPr="006D2250">
        <w:t>e</w:t>
      </w:r>
      <w:r w:rsidR="0019038A" w:rsidRPr="006D2250">
        <w:t>n handlingsplan för konsumenter på den inre marknaden</w:t>
      </w:r>
      <w:r w:rsidR="003A2BEC" w:rsidRPr="001B0E82">
        <w:t>.</w:t>
      </w:r>
      <w:r w:rsidR="003A2BEC">
        <w:t xml:space="preserve"> Kommissionen konstaterar att</w:t>
      </w:r>
      <w:r w:rsidR="00906015">
        <w:t xml:space="preserve"> den inre marknaden </w:t>
      </w:r>
      <w:r w:rsidR="000D17F6">
        <w:t>ger konsumenter stora fördelar</w:t>
      </w:r>
      <w:r w:rsidR="00906015">
        <w:t xml:space="preserve">, men att det ändå finns </w:t>
      </w:r>
      <w:r w:rsidR="00445991">
        <w:t>många hinder som behöver undanröjas om</w:t>
      </w:r>
      <w:r w:rsidR="00906015">
        <w:t xml:space="preserve"> konsumenter och företag </w:t>
      </w:r>
      <w:r w:rsidR="00445991">
        <w:t>ska kunna</w:t>
      </w:r>
      <w:r w:rsidR="00050F39">
        <w:t xml:space="preserve"> utnyttja den inre marknadens fulla potential.</w:t>
      </w:r>
      <w:r w:rsidR="00906015">
        <w:t xml:space="preserve"> </w:t>
      </w:r>
      <w:r w:rsidR="00050F39">
        <w:t>Därför presentera</w:t>
      </w:r>
      <w:r w:rsidR="00C8340B">
        <w:t>s</w:t>
      </w:r>
      <w:r w:rsidR="00050F39">
        <w:t xml:space="preserve"> en handlingsplan som ska komplettera </w:t>
      </w:r>
      <w:r w:rsidR="001965DF">
        <w:t>i</w:t>
      </w:r>
      <w:r w:rsidR="00050F39">
        <w:t xml:space="preserve">nre marknadsstrategin och </w:t>
      </w:r>
      <w:r w:rsidR="00E93F5D">
        <w:t>undanröja de</w:t>
      </w:r>
      <w:r w:rsidR="00E349FE">
        <w:t xml:space="preserve"> hinder som finns mot att </w:t>
      </w:r>
      <w:r w:rsidR="00050F39">
        <w:t>konsumenter dra</w:t>
      </w:r>
      <w:r w:rsidR="00E349FE">
        <w:t>r</w:t>
      </w:r>
      <w:r w:rsidR="00050F39">
        <w:t xml:space="preserve"> ytterligare nytta av den inre marknaden, främst </w:t>
      </w:r>
      <w:r w:rsidR="00905289">
        <w:t>när det gäller</w:t>
      </w:r>
      <w:r w:rsidR="00050F39">
        <w:t xml:space="preserve"> tillgång till varor och tjänster, </w:t>
      </w:r>
      <w:r w:rsidR="00E349FE">
        <w:t>t</w:t>
      </w:r>
      <w:r w:rsidR="00B0207D">
        <w:t>.</w:t>
      </w:r>
      <w:r w:rsidR="00E349FE">
        <w:t>ex</w:t>
      </w:r>
      <w:r w:rsidR="00B0207D">
        <w:t>.</w:t>
      </w:r>
      <w:r w:rsidR="00E349FE">
        <w:t xml:space="preserve"> </w:t>
      </w:r>
      <w:r w:rsidR="00050F39">
        <w:t>finansiella tjänster och transport</w:t>
      </w:r>
      <w:r w:rsidR="00E349FE">
        <w:t>er</w:t>
      </w:r>
      <w:r w:rsidR="00050F39">
        <w:t>.</w:t>
      </w:r>
      <w:r w:rsidR="00FA7380">
        <w:t xml:space="preserve"> </w:t>
      </w:r>
    </w:p>
    <w:p w14:paraId="352B542A" w14:textId="403983E7" w:rsidR="00445991" w:rsidRDefault="002D6DF5" w:rsidP="007D542F">
      <w:pPr>
        <w:pStyle w:val="Brdtext"/>
      </w:pPr>
      <w:r>
        <w:t>Under 2026 planerar kommissionen att bl.a. utvärdera</w:t>
      </w:r>
      <w:r w:rsidR="00550F56">
        <w:t xml:space="preserve"> </w:t>
      </w:r>
      <w:r w:rsidR="00550F56" w:rsidRPr="00550F56">
        <w:t>Europaparlamentets och rådets förordning (EU) 2018/302 av den 28 februari 2018 om åtgärder mot omotiverad geoblockering och andra former av diskriminering på grund av kunders nationalitet, bosättningsort eller etableringsort på den inre marknaden och om ändring av förordningarna (EG) nr 2006/2004 och (EU) 2017/2394 samt direktiv 2009/22/EG</w:t>
      </w:r>
      <w:r>
        <w:t xml:space="preserve"> </w:t>
      </w:r>
      <w:r w:rsidR="00550F56">
        <w:t xml:space="preserve">(den s.k. </w:t>
      </w:r>
      <w:r>
        <w:t>geoblockeringsförord</w:t>
      </w:r>
      <w:r w:rsidR="003630A3">
        <w:softHyphen/>
      </w:r>
      <w:r>
        <w:t>ningen</w:t>
      </w:r>
      <w:r w:rsidR="001E7ED7">
        <w:t>)</w:t>
      </w:r>
      <w:r>
        <w:t>, utveckla verktyg för att agera mot territoriella utbudsbegränsningar, lansera den europeiska digitala identitetsplånboken och främja gränsöver</w:t>
      </w:r>
      <w:r w:rsidR="003630A3">
        <w:softHyphen/>
      </w:r>
      <w:r>
        <w:t>skridande mobilitetstjänster. Under 2026 och 2027 avser kommissionen att främja tillgången till gränsöverskridande finansiella tjänster</w:t>
      </w:r>
      <w:r w:rsidR="00F74003">
        <w:t xml:space="preserve">, </w:t>
      </w:r>
      <w:r w:rsidR="00F74003" w:rsidRPr="00F74003">
        <w:t xml:space="preserve">bl.a. </w:t>
      </w:r>
      <w:r w:rsidR="008C4B15">
        <w:t xml:space="preserve">genom att följa upp </w:t>
      </w:r>
      <w:r w:rsidR="00F74003" w:rsidRPr="00F74003">
        <w:t>möjlighete</w:t>
      </w:r>
      <w:r w:rsidR="008C4B15">
        <w:t>r</w:t>
      </w:r>
      <w:r w:rsidR="00F74003" w:rsidRPr="00F74003">
        <w:t>n</w:t>
      </w:r>
      <w:r w:rsidR="008C4B15">
        <w:t>a</w:t>
      </w:r>
      <w:r w:rsidR="00F74003" w:rsidRPr="00F74003">
        <w:t xml:space="preserve"> </w:t>
      </w:r>
      <w:r w:rsidR="008C4B15">
        <w:t xml:space="preserve">till </w:t>
      </w:r>
      <w:r w:rsidR="00F74003" w:rsidRPr="00F74003">
        <w:t xml:space="preserve">att öppna spar- och investeringskonton i </w:t>
      </w:r>
      <w:r w:rsidR="008C4B15" w:rsidRPr="00F74003">
        <w:t>medlems</w:t>
      </w:r>
      <w:r w:rsidR="008C4B15">
        <w:t>staterna</w:t>
      </w:r>
      <w:r>
        <w:t>.</w:t>
      </w:r>
    </w:p>
    <w:p w14:paraId="56F00497" w14:textId="73E15EBC" w:rsidR="007B13C2" w:rsidRDefault="007B13C2" w:rsidP="007B13C2">
      <w:pPr>
        <w:pStyle w:val="Rubrik3"/>
      </w:pPr>
      <w:r>
        <w:t>Digital rättvisa och konsumentskydd</w:t>
      </w:r>
      <w:r w:rsidR="005D3367">
        <w:t xml:space="preserve"> online</w:t>
      </w:r>
    </w:p>
    <w:p w14:paraId="266A6362" w14:textId="54FB7196" w:rsidR="00C20AB7" w:rsidRDefault="00055822" w:rsidP="007D542F">
      <w:pPr>
        <w:pStyle w:val="Brdtext"/>
      </w:pPr>
      <w:r>
        <w:t>Agendans</w:t>
      </w:r>
      <w:r w:rsidR="003A2BEC">
        <w:t xml:space="preserve"> andra </w:t>
      </w:r>
      <w:r w:rsidR="00D63F05">
        <w:t>avsnitt</w:t>
      </w:r>
      <w:r w:rsidR="003A2BEC">
        <w:t xml:space="preserve"> </w:t>
      </w:r>
      <w:r w:rsidR="00797550">
        <w:t xml:space="preserve">behandlar </w:t>
      </w:r>
      <w:r w:rsidR="007D08CB" w:rsidRPr="00D76085">
        <w:t>digital rättvisa och konsumentskydd online</w:t>
      </w:r>
      <w:r w:rsidR="007D08CB">
        <w:t>. Kommissionen konstaterar att</w:t>
      </w:r>
      <w:r w:rsidR="002C2F77">
        <w:t xml:space="preserve"> d</w:t>
      </w:r>
      <w:r w:rsidR="002C2F77" w:rsidRPr="002C2F77">
        <w:t xml:space="preserve">en digitala ekonomin </w:t>
      </w:r>
      <w:r w:rsidR="002C2F77">
        <w:t>har förändrat konsu</w:t>
      </w:r>
      <w:r w:rsidR="00FB08D0">
        <w:softHyphen/>
      </w:r>
      <w:r w:rsidR="002C2F77">
        <w:t xml:space="preserve">menters liv och att det är viktigt </w:t>
      </w:r>
      <w:r w:rsidR="002C2F77" w:rsidRPr="002C2F77">
        <w:t>att säkerställa att EU:s konsumentlagstiftning fortsatt erbjuder e</w:t>
      </w:r>
      <w:r w:rsidR="002C2F77">
        <w:t>n</w:t>
      </w:r>
      <w:r w:rsidR="002C2F77" w:rsidRPr="002C2F77">
        <w:t xml:space="preserve"> hög skydd</w:t>
      </w:r>
      <w:r w:rsidR="002C2F77">
        <w:t>snivå</w:t>
      </w:r>
      <w:r w:rsidR="002C2F77" w:rsidRPr="002C2F77">
        <w:t xml:space="preserve"> i dagens digitala miljö.</w:t>
      </w:r>
      <w:r w:rsidR="00FA7380">
        <w:t xml:space="preserve"> I detta sammanhang lyfter kommissionen fram minderåriga som en särskilt sårbar grupp av </w:t>
      </w:r>
      <w:r w:rsidR="00FA7380">
        <w:lastRenderedPageBreak/>
        <w:t xml:space="preserve">konsumenter. Vidare understryker kommissionen vikten av att motverka </w:t>
      </w:r>
      <w:proofErr w:type="spellStart"/>
      <w:r w:rsidR="00FA7380">
        <w:t>onlinebedrägerier</w:t>
      </w:r>
      <w:proofErr w:type="spellEnd"/>
      <w:r w:rsidR="00FA7380">
        <w:t xml:space="preserve">. </w:t>
      </w:r>
    </w:p>
    <w:p w14:paraId="68B3AFCE" w14:textId="4984D404" w:rsidR="0019038A" w:rsidRDefault="00C8340B" w:rsidP="007D542F">
      <w:pPr>
        <w:pStyle w:val="Brdtext"/>
      </w:pPr>
      <w:r>
        <w:t>I avsnittet behandlas vidare</w:t>
      </w:r>
      <w:r w:rsidR="00F76A82">
        <w:t xml:space="preserve"> redan pågående främjandeåtgärder avseende rättvis och transparent användning av AI på konsumentmarknader. </w:t>
      </w:r>
      <w:r w:rsidR="00C20AB7">
        <w:t>Under 2026 planerar kommissionen</w:t>
      </w:r>
      <w:r>
        <w:t xml:space="preserve"> också</w:t>
      </w:r>
      <w:r w:rsidR="00C20AB7">
        <w:t xml:space="preserve"> att föreslå en </w:t>
      </w:r>
      <w:r w:rsidR="00F76A82">
        <w:t xml:space="preserve">rättsakt för digital rättvisa för att hantera otillbörliga tekniker och affärsmetoder i förhållande till konsumenter, särskilt minderåriga, och säkerställa lika villkor för näringsidkare i den digitala miljön. </w:t>
      </w:r>
      <w:r w:rsidR="00797550">
        <w:t>Under s</w:t>
      </w:r>
      <w:r w:rsidR="00F76A82">
        <w:t xml:space="preserve">amma år avser kommissionen att förstärka konsumentskyddet när det gäller </w:t>
      </w:r>
      <w:proofErr w:type="spellStart"/>
      <w:r w:rsidR="00F76A82">
        <w:t>onlinebedrägerier</w:t>
      </w:r>
      <w:proofErr w:type="spellEnd"/>
      <w:r w:rsidR="00F76A82">
        <w:t xml:space="preserve">. </w:t>
      </w:r>
    </w:p>
    <w:p w14:paraId="7EF14334" w14:textId="120FEE55" w:rsidR="007B13C2" w:rsidRDefault="007B13C2" w:rsidP="007B13C2">
      <w:pPr>
        <w:pStyle w:val="Rubrik3"/>
      </w:pPr>
      <w:r>
        <w:t>Hållbar konsumtion</w:t>
      </w:r>
    </w:p>
    <w:p w14:paraId="6452093A" w14:textId="064974C2" w:rsidR="00270423" w:rsidRDefault="007D08CB" w:rsidP="007D542F">
      <w:pPr>
        <w:pStyle w:val="Brdtext"/>
      </w:pPr>
      <w:r w:rsidRPr="007D08CB">
        <w:t xml:space="preserve">Det tredje </w:t>
      </w:r>
      <w:r w:rsidR="00D63F05">
        <w:t xml:space="preserve">avsnittet </w:t>
      </w:r>
      <w:r w:rsidR="00055822">
        <w:t xml:space="preserve">i konsumentagendan </w:t>
      </w:r>
      <w:r w:rsidR="00D63F05">
        <w:t>handla</w:t>
      </w:r>
      <w:r w:rsidRPr="007D08CB">
        <w:t>r</w:t>
      </w:r>
      <w:r w:rsidR="00D63F05">
        <w:t xml:space="preserve"> om</w:t>
      </w:r>
      <w:r w:rsidRPr="007D08CB">
        <w:t xml:space="preserve"> </w:t>
      </w:r>
      <w:r w:rsidRPr="00D76085">
        <w:t>h</w:t>
      </w:r>
      <w:r w:rsidR="0019038A" w:rsidRPr="00D76085">
        <w:t>ållbar konsumtion</w:t>
      </w:r>
      <w:r w:rsidRPr="007D08CB">
        <w:t>.</w:t>
      </w:r>
      <w:r>
        <w:t xml:space="preserve"> Kommissionen konstaterar att</w:t>
      </w:r>
      <w:r w:rsidR="00165D6F">
        <w:t xml:space="preserve"> k</w:t>
      </w:r>
      <w:r w:rsidR="00165D6F" w:rsidRPr="00165D6F">
        <w:t>limatförändringar</w:t>
      </w:r>
      <w:r w:rsidR="00D57D44">
        <w:t xml:space="preserve"> och</w:t>
      </w:r>
      <w:r w:rsidR="00165D6F" w:rsidRPr="00165D6F">
        <w:t xml:space="preserve"> miljöförstöring </w:t>
      </w:r>
      <w:r w:rsidR="00165D6F">
        <w:t xml:space="preserve">även fortsättningsvis är </w:t>
      </w:r>
      <w:r w:rsidR="00165D6F" w:rsidRPr="00165D6F">
        <w:t xml:space="preserve">några av de största utmaningarna för konsumenter och samhället i stort. </w:t>
      </w:r>
      <w:r w:rsidR="00395722">
        <w:t>Kommissionen påpekar också att</w:t>
      </w:r>
      <w:r w:rsidR="00E158A8">
        <w:t xml:space="preserve"> </w:t>
      </w:r>
      <w:r w:rsidR="00395722">
        <w:t>konsumenter</w:t>
      </w:r>
      <w:r w:rsidR="00165D6F" w:rsidRPr="00165D6F">
        <w:t xml:space="preserve"> blir alltmer medvetna om och intresserade av de miljömässiga och sociala konsekvenserna av sina köpbeslut och är därmed drivkrafter för hållbar tillväxt. </w:t>
      </w:r>
      <w:r w:rsidR="00C8340B">
        <w:t>D</w:t>
      </w:r>
      <w:r w:rsidR="00165D6F" w:rsidRPr="00165D6F">
        <w:t xml:space="preserve">e flesta europeiska konsumenter är villiga att göra hållbara val, men </w:t>
      </w:r>
      <w:r w:rsidR="00165D6F">
        <w:t xml:space="preserve">de </w:t>
      </w:r>
      <w:r w:rsidR="00165D6F" w:rsidRPr="00165D6F">
        <w:t xml:space="preserve">stöter </w:t>
      </w:r>
      <w:r w:rsidR="00C8340B">
        <w:t xml:space="preserve">ofta </w:t>
      </w:r>
      <w:r w:rsidR="00165D6F" w:rsidRPr="00165D6F">
        <w:t xml:space="preserve">på hinder </w:t>
      </w:r>
      <w:r w:rsidR="00165D6F">
        <w:t xml:space="preserve">när det gäller </w:t>
      </w:r>
      <w:r w:rsidR="00165D6F" w:rsidRPr="00165D6F">
        <w:t xml:space="preserve">att välja genuint hållbara alternativ. </w:t>
      </w:r>
      <w:r w:rsidR="00D322E2">
        <w:t>Enligt kommissionen bidrar t</w:t>
      </w:r>
      <w:r w:rsidR="00165D6F" w:rsidRPr="00165D6F">
        <w:t>illgången till billiga</w:t>
      </w:r>
      <w:r w:rsidR="00D322E2">
        <w:t xml:space="preserve"> och</w:t>
      </w:r>
      <w:r w:rsidR="00165D6F" w:rsidRPr="00165D6F">
        <w:t xml:space="preserve"> lågkvalitativa produkter </w:t>
      </w:r>
      <w:r w:rsidR="004F6E2E">
        <w:t>till</w:t>
      </w:r>
      <w:r w:rsidR="00165D6F" w:rsidRPr="00165D6F">
        <w:t xml:space="preserve"> överkonsumtion, vilket </w:t>
      </w:r>
      <w:r w:rsidR="00165D6F">
        <w:t>motverkar hållbarhet</w:t>
      </w:r>
      <w:r w:rsidR="00165D6F" w:rsidRPr="00165D6F">
        <w:t xml:space="preserve"> och urholkar Europas konkurrenskraft.</w:t>
      </w:r>
      <w:r w:rsidR="00F542F4">
        <w:t xml:space="preserve"> </w:t>
      </w:r>
    </w:p>
    <w:p w14:paraId="11503288" w14:textId="7E6BE6A6" w:rsidR="0019038A" w:rsidRPr="007D08CB" w:rsidRDefault="00270423" w:rsidP="00550F56">
      <w:pPr>
        <w:pStyle w:val="Brdtext"/>
      </w:pPr>
      <w:r>
        <w:t>Kommissionen planerar att stödja medlemsstaterna i</w:t>
      </w:r>
      <w:r w:rsidR="00797550">
        <w:t xml:space="preserve"> deras</w:t>
      </w:r>
      <w:r>
        <w:t xml:space="preserve"> genomförande av </w:t>
      </w:r>
      <w:r w:rsidR="00550F56">
        <w:t xml:space="preserve">Europaparlamentets och rådets </w:t>
      </w:r>
      <w:r>
        <w:t xml:space="preserve">direktiv </w:t>
      </w:r>
      <w:r w:rsidR="00550F56">
        <w:t>(EU) 2024/825 av den 28 februari 2024 om ändring av direktiven 2005/29/EG och 2011/83/EU vad gäller mer konsumentmakt i den gröna omställningen genom bättre skydd mot otillbörliga affärsmetoder och bättre information</w:t>
      </w:r>
      <w:r>
        <w:t xml:space="preserve">, </w:t>
      </w:r>
      <w:r w:rsidR="00723DF7" w:rsidRPr="00723DF7">
        <w:t>Europaparlamentets och rådets förordning (EU) 2024/1781 av den 13 juni 2024 om upprättande av en ram för att fastställa ekodesignkrav för hållbara produkter, om ändring av direktiv (EU) 2020/1828 och förordning (EU) 2023/1542 och om upphävande av direktiv 2009/125/EG</w:t>
      </w:r>
      <w:r w:rsidR="00723DF7">
        <w:t xml:space="preserve"> (den s.k. </w:t>
      </w:r>
      <w:r>
        <w:t>ekodesign</w:t>
      </w:r>
      <w:r w:rsidR="006F3E67">
        <w:softHyphen/>
      </w:r>
      <w:r>
        <w:t>förordningen</w:t>
      </w:r>
      <w:r w:rsidR="009135CB">
        <w:t>)</w:t>
      </w:r>
      <w:r>
        <w:t xml:space="preserve"> och </w:t>
      </w:r>
      <w:r w:rsidR="00723DF7" w:rsidRPr="00723DF7">
        <w:t>Europaparlamentets och rådets direktiv (EU) 2024/1799 av den 13 juni 2024 om gemensamma regler för att främja reparation av varor och om ändring av förordning (EU) 2017/2394 och direktiven (EU) 2019/771 och (EU) 2020/1828</w:t>
      </w:r>
      <w:r w:rsidR="009135CB">
        <w:t>.</w:t>
      </w:r>
      <w:r>
        <w:t xml:space="preserve"> Detta ska ske genom att kommis</w:t>
      </w:r>
      <w:r w:rsidR="006F3E67">
        <w:softHyphen/>
      </w:r>
      <w:r>
        <w:t xml:space="preserve">sionen </w:t>
      </w:r>
      <w:r w:rsidR="004F70A4">
        <w:t xml:space="preserve">lanserar </w:t>
      </w:r>
      <w:r>
        <w:t xml:space="preserve">det harmoniserade meddelandet om den rättsliga garantin om avtalsenlighet och den harmoniserade märkningen för den </w:t>
      </w:r>
      <w:r>
        <w:lastRenderedPageBreak/>
        <w:t>kommersiella hållbarhetsgarantin</w:t>
      </w:r>
      <w:r w:rsidR="004F70A4">
        <w:t xml:space="preserve"> under 2026 och </w:t>
      </w:r>
      <w:r>
        <w:t>en europeisk plattform för reparation</w:t>
      </w:r>
      <w:r w:rsidR="004F70A4">
        <w:t xml:space="preserve"> under 2028</w:t>
      </w:r>
      <w:r w:rsidR="00636D2F">
        <w:t>.</w:t>
      </w:r>
      <w:r w:rsidR="00B0207D" w:rsidDel="00B0207D">
        <w:t xml:space="preserve"> </w:t>
      </w:r>
      <w:r w:rsidR="00B0207D" w:rsidRPr="00B0207D">
        <w:t>Under 2027 planerar kommissionen dels att stödja den cirkulära ekonomin genom erfarenhetsutbyte avseende bl.a. andrahands</w:t>
      </w:r>
      <w:r w:rsidR="00606902">
        <w:softHyphen/>
      </w:r>
      <w:r w:rsidR="00B0207D" w:rsidRPr="00B0207D">
        <w:t xml:space="preserve">marknader och retur av varor som inte längre används, dels att undersöka behovet av en rekommendation för att främja </w:t>
      </w:r>
      <w:r w:rsidR="002A4F2D">
        <w:t>”</w:t>
      </w:r>
      <w:r w:rsidR="00B0207D" w:rsidRPr="00B0207D">
        <w:t>grön design</w:t>
      </w:r>
      <w:r w:rsidR="002A4F2D">
        <w:t>”</w:t>
      </w:r>
      <w:r w:rsidR="00B0207D" w:rsidRPr="00B0207D">
        <w:t xml:space="preserve"> inom e</w:t>
      </w:r>
      <w:r w:rsidR="002A4F2D">
        <w:noBreakHyphen/>
      </w:r>
      <w:r w:rsidR="00B0207D" w:rsidRPr="00B0207D">
        <w:t>handel.</w:t>
      </w:r>
    </w:p>
    <w:p w14:paraId="25515799" w14:textId="57564930" w:rsidR="007B13C2" w:rsidRDefault="007B13C2" w:rsidP="007B13C2">
      <w:pPr>
        <w:pStyle w:val="Rubrik3"/>
      </w:pPr>
      <w:r>
        <w:t>Tillsyn och gottgörelse</w:t>
      </w:r>
    </w:p>
    <w:p w14:paraId="45C37856" w14:textId="048B3ED7" w:rsidR="008941A8" w:rsidRDefault="00055822" w:rsidP="007D542F">
      <w:pPr>
        <w:pStyle w:val="Brdtext"/>
      </w:pPr>
      <w:r>
        <w:t xml:space="preserve">Konsumentagendans </w:t>
      </w:r>
      <w:r w:rsidR="007D08CB" w:rsidRPr="007D08CB">
        <w:t xml:space="preserve">fjärde </w:t>
      </w:r>
      <w:r w:rsidR="00D63F05">
        <w:t>avsnitt</w:t>
      </w:r>
      <w:r w:rsidR="007D08CB" w:rsidRPr="007D08CB">
        <w:t xml:space="preserve"> </w:t>
      </w:r>
      <w:r w:rsidR="00797550">
        <w:t>behandlar frågor om</w:t>
      </w:r>
      <w:r w:rsidR="00797550" w:rsidRPr="007D08CB">
        <w:t xml:space="preserve"> </w:t>
      </w:r>
      <w:r w:rsidR="007D08CB" w:rsidRPr="000F7FB3">
        <w:t>t</w:t>
      </w:r>
      <w:r w:rsidR="0019038A" w:rsidRPr="000F7FB3">
        <w:t>illsyn och gottgörelse</w:t>
      </w:r>
      <w:r w:rsidR="007D08CB">
        <w:t xml:space="preserve">. </w:t>
      </w:r>
      <w:r w:rsidR="00797550">
        <w:t>Enligt kommissionen kan</w:t>
      </w:r>
      <w:r w:rsidR="00E82303">
        <w:t xml:space="preserve"> </w:t>
      </w:r>
      <w:r w:rsidR="00E82303" w:rsidRPr="00E82303">
        <w:t>EU:s ramverk för konsumentskydd endast skydda konsu</w:t>
      </w:r>
      <w:r w:rsidR="00C50218">
        <w:softHyphen/>
      </w:r>
      <w:r w:rsidR="00E82303" w:rsidRPr="00E82303">
        <w:t xml:space="preserve">menter och främja </w:t>
      </w:r>
      <w:r w:rsidR="00E82303">
        <w:t xml:space="preserve">en sund </w:t>
      </w:r>
      <w:r w:rsidR="00E82303" w:rsidRPr="00E82303">
        <w:t xml:space="preserve">konkurrens om det stöds av </w:t>
      </w:r>
      <w:r w:rsidR="0065161F">
        <w:t>kraftfull</w:t>
      </w:r>
      <w:r w:rsidR="00E82303" w:rsidRPr="00E82303">
        <w:t xml:space="preserve"> tillsyn </w:t>
      </w:r>
      <w:r w:rsidR="002C7971">
        <w:t>och</w:t>
      </w:r>
      <w:r w:rsidR="00E82303" w:rsidRPr="00E82303">
        <w:t xml:space="preserve"> effektiva mekanismer för </w:t>
      </w:r>
      <w:r w:rsidR="00E82303">
        <w:t>gottgörelse</w:t>
      </w:r>
      <w:r w:rsidR="00E82303" w:rsidRPr="00E82303">
        <w:t xml:space="preserve"> för konsumenter vars rättigheter har kränkts. </w:t>
      </w:r>
      <w:r w:rsidR="00797550">
        <w:t>K</w:t>
      </w:r>
      <w:r w:rsidR="00E82303">
        <w:t xml:space="preserve">ommissionen </w:t>
      </w:r>
      <w:r w:rsidR="00797550">
        <w:t xml:space="preserve">bedömer </w:t>
      </w:r>
      <w:r w:rsidR="00E82303">
        <w:t>att t</w:t>
      </w:r>
      <w:r w:rsidR="00E82303" w:rsidRPr="00E82303">
        <w:t>illsynsmeka</w:t>
      </w:r>
      <w:r w:rsidR="00C50218">
        <w:softHyphen/>
      </w:r>
      <w:r w:rsidR="00E82303" w:rsidRPr="00E82303">
        <w:t xml:space="preserve">nismerna </w:t>
      </w:r>
      <w:r w:rsidR="00E82303">
        <w:t xml:space="preserve">behöver </w:t>
      </w:r>
      <w:r w:rsidR="00E82303" w:rsidRPr="00E82303">
        <w:t>stärkas ytterligare</w:t>
      </w:r>
      <w:r w:rsidR="00E82303">
        <w:t>, inte minst</w:t>
      </w:r>
      <w:r w:rsidR="00E82303" w:rsidRPr="00E82303">
        <w:t xml:space="preserve"> på digitala marknade</w:t>
      </w:r>
      <w:r w:rsidR="00E82303">
        <w:t>r</w:t>
      </w:r>
      <w:r w:rsidR="00797550">
        <w:t>,</w:t>
      </w:r>
      <w:r w:rsidR="00E82303" w:rsidRPr="00E82303">
        <w:t xml:space="preserve"> där gransk</w:t>
      </w:r>
      <w:r w:rsidR="00C50218">
        <w:softHyphen/>
      </w:r>
      <w:r w:rsidR="00E82303" w:rsidRPr="00E82303">
        <w:t>ningar visar att i genomsnitt varannan aktör bryter mot konsument</w:t>
      </w:r>
      <w:r w:rsidR="00C50218">
        <w:softHyphen/>
      </w:r>
      <w:r w:rsidR="00E82303" w:rsidRPr="00E82303">
        <w:t>lagstift</w:t>
      </w:r>
      <w:r w:rsidR="00C50218">
        <w:softHyphen/>
      </w:r>
      <w:r w:rsidR="00E82303" w:rsidRPr="00E82303">
        <w:t xml:space="preserve">ningen. </w:t>
      </w:r>
      <w:r w:rsidR="00E82303">
        <w:t>Kommission</w:t>
      </w:r>
      <w:r w:rsidR="00606902">
        <w:softHyphen/>
      </w:r>
      <w:r w:rsidR="00E82303">
        <w:t xml:space="preserve">en understryker </w:t>
      </w:r>
      <w:r w:rsidR="00884B7C">
        <w:t xml:space="preserve">i detta sammanhang </w:t>
      </w:r>
      <w:r w:rsidR="00E82303">
        <w:t>vikten av koordinerade tillsyns</w:t>
      </w:r>
      <w:r w:rsidR="00C50218">
        <w:softHyphen/>
      </w:r>
      <w:r w:rsidR="00E82303">
        <w:t>åtgärder.</w:t>
      </w:r>
    </w:p>
    <w:p w14:paraId="1E224868" w14:textId="13603E00" w:rsidR="008941A8" w:rsidRDefault="00884B7C" w:rsidP="007D542F">
      <w:pPr>
        <w:pStyle w:val="Brdtext"/>
      </w:pPr>
      <w:r>
        <w:t xml:space="preserve">Det finns pågående åtgärder som </w:t>
      </w:r>
      <w:r w:rsidR="0033736A">
        <w:t xml:space="preserve">syftar till att </w:t>
      </w:r>
      <w:r w:rsidR="00ED7D22">
        <w:t>förstärka arbetet med tillsyn och marknadskontroll inom EU</w:t>
      </w:r>
      <w:r>
        <w:t>.</w:t>
      </w:r>
      <w:r w:rsidR="00C73D29">
        <w:t xml:space="preserve"> Stöd </w:t>
      </w:r>
      <w:r w:rsidR="00872911">
        <w:t xml:space="preserve">ges </w:t>
      </w:r>
      <w:r>
        <w:t xml:space="preserve">exempelvis </w:t>
      </w:r>
      <w:r w:rsidR="00872911">
        <w:t xml:space="preserve">till </w:t>
      </w:r>
      <w:r w:rsidR="00647487">
        <w:t xml:space="preserve">det s.k. </w:t>
      </w:r>
      <w:r w:rsidR="008941A8">
        <w:t>CPC-nätverket</w:t>
      </w:r>
      <w:r w:rsidR="00647487">
        <w:t xml:space="preserve">s </w:t>
      </w:r>
      <w:r w:rsidR="008941A8">
        <w:t>koordinerade tillsynsåtgärder</w:t>
      </w:r>
      <w:r w:rsidR="000F247D">
        <w:t xml:space="preserve"> och aktiviteter för att adressera omfattande överträdelser av EU:s konsumentskyddande lagstiftning</w:t>
      </w:r>
      <w:r w:rsidR="00C73D29">
        <w:t>. Arbete pågår</w:t>
      </w:r>
      <w:r>
        <w:t xml:space="preserve"> vidare</w:t>
      </w:r>
      <w:r w:rsidR="00C73D29">
        <w:t xml:space="preserve"> med att öka produkters överensstämmelse med regler</w:t>
      </w:r>
      <w:r w:rsidR="000F247D">
        <w:t>.</w:t>
      </w:r>
      <w:r w:rsidR="00C73D29">
        <w:t xml:space="preserve"> </w:t>
      </w:r>
      <w:r w:rsidR="002A5D23">
        <w:t xml:space="preserve">Stöd lämnas </w:t>
      </w:r>
      <w:r>
        <w:t xml:space="preserve">också </w:t>
      </w:r>
      <w:r w:rsidR="002A5D23">
        <w:t>till bl.a. konsument</w:t>
      </w:r>
      <w:r w:rsidR="00606902">
        <w:softHyphen/>
      </w:r>
      <w:r w:rsidR="002A5D23">
        <w:t xml:space="preserve">organisationer för att stärka ett effektivt genomförande av </w:t>
      </w:r>
      <w:r w:rsidR="00723DF7" w:rsidRPr="00723DF7">
        <w:t>Europaparlamentets och rådets direktiv (EU) 2020/1828 av den 25 november 2020 om grupptalan för att skydda konsumenters kollektiva intressen och om upphävande av direktiv 2009/22/EG</w:t>
      </w:r>
      <w:r w:rsidR="00723DF7">
        <w:t xml:space="preserve"> (det s.k. </w:t>
      </w:r>
      <w:r w:rsidR="002A5D23">
        <w:t>grupptalandirektivet</w:t>
      </w:r>
      <w:r w:rsidR="009135CB">
        <w:t>)</w:t>
      </w:r>
      <w:r w:rsidR="002A5D23">
        <w:t>.</w:t>
      </w:r>
      <w:r w:rsidR="008941A8">
        <w:t xml:space="preserve"> </w:t>
      </w:r>
      <w:r w:rsidR="002A5D23">
        <w:t xml:space="preserve">Insatser </w:t>
      </w:r>
      <w:r>
        <w:t xml:space="preserve">genomförs även </w:t>
      </w:r>
      <w:r w:rsidR="002A5D23">
        <w:t>för att stödja informations- och utbildningsaktiviteter för tillverkare i tredje land och andra aktörer i leveranskedjan. U</w:t>
      </w:r>
      <w:r w:rsidR="008941A8">
        <w:t xml:space="preserve">nder 2026 </w:t>
      </w:r>
      <w:r w:rsidR="002A5D23">
        <w:t xml:space="preserve">avser kommissionen att </w:t>
      </w:r>
      <w:r w:rsidR="008941A8">
        <w:t xml:space="preserve">föreslå en revidering av </w:t>
      </w:r>
      <w:r w:rsidR="00DC4C77">
        <w:t xml:space="preserve">förordning </w:t>
      </w:r>
      <w:r w:rsidR="00DC4C77" w:rsidRPr="00DC4C77">
        <w:t>(EU) nr 2017/2394 av den 12 december 2017 om samarbete mellan de nationella myndigheter som har tillsynsansvar för konsumentskydds</w:t>
      </w:r>
      <w:r w:rsidR="0057441E">
        <w:softHyphen/>
      </w:r>
      <w:r w:rsidR="00DC4C77" w:rsidRPr="00DC4C77">
        <w:t xml:space="preserve">lagstiftningen </w:t>
      </w:r>
      <w:r w:rsidR="00DC4C77">
        <w:t xml:space="preserve">(den s.k. </w:t>
      </w:r>
      <w:r w:rsidR="009135CB">
        <w:t xml:space="preserve">CPC-förordningen) </w:t>
      </w:r>
      <w:r>
        <w:t xml:space="preserve">samt </w:t>
      </w:r>
      <w:r w:rsidR="00A03F12">
        <w:t xml:space="preserve">presentera förslag för att </w:t>
      </w:r>
      <w:r w:rsidR="00C73D29">
        <w:t xml:space="preserve">uppdatera reglerna om marknadskontroll och produkters </w:t>
      </w:r>
      <w:r w:rsidR="002A5D23">
        <w:t>regel</w:t>
      </w:r>
      <w:r w:rsidR="00C73D29">
        <w:t>överens</w:t>
      </w:r>
      <w:r w:rsidR="00A75E27">
        <w:softHyphen/>
      </w:r>
      <w:r w:rsidR="00C73D29">
        <w:t>stämmelse</w:t>
      </w:r>
      <w:r w:rsidR="002A5D23">
        <w:t xml:space="preserve">, inte minst med </w:t>
      </w:r>
      <w:r>
        <w:t>anledning av den ökande</w:t>
      </w:r>
      <w:r w:rsidR="002A5D23">
        <w:t xml:space="preserve"> import</w:t>
      </w:r>
      <w:r>
        <w:t>en</w:t>
      </w:r>
      <w:r w:rsidR="002A5D23">
        <w:t xml:space="preserve"> från länder utanför EU</w:t>
      </w:r>
      <w:r w:rsidR="00C73D29">
        <w:t>.</w:t>
      </w:r>
      <w:r w:rsidR="002A5D23">
        <w:t xml:space="preserve"> </w:t>
      </w:r>
      <w:r w:rsidR="00A03F12">
        <w:t xml:space="preserve">Kommissionen lyfter även möjligheten att inrätta en EU-myndighet för marknadskontroll. </w:t>
      </w:r>
      <w:r w:rsidR="002A5D23">
        <w:t xml:space="preserve">Kommissionen </w:t>
      </w:r>
      <w:r w:rsidR="0033736A">
        <w:t xml:space="preserve">avser </w:t>
      </w:r>
      <w:r w:rsidR="002A5D23">
        <w:t xml:space="preserve">också </w:t>
      </w:r>
      <w:r>
        <w:t xml:space="preserve">verka för att </w:t>
      </w:r>
      <w:r w:rsidR="002A5D23">
        <w:t>användningen av AI i tillsyn och marknadskontroll</w:t>
      </w:r>
      <w:r>
        <w:t xml:space="preserve"> maximeras</w:t>
      </w:r>
      <w:r w:rsidR="002A5D23">
        <w:t>.</w:t>
      </w:r>
    </w:p>
    <w:p w14:paraId="55D7D912" w14:textId="77777777" w:rsidR="007B13C2" w:rsidRDefault="007B13C2" w:rsidP="007B13C2">
      <w:pPr>
        <w:pStyle w:val="Rubrik3"/>
      </w:pPr>
      <w:r>
        <w:lastRenderedPageBreak/>
        <w:t>Styrning och samarbete</w:t>
      </w:r>
    </w:p>
    <w:p w14:paraId="4CBA5971" w14:textId="1BA8182A" w:rsidR="0019038A" w:rsidRPr="00472EBA" w:rsidRDefault="00873009" w:rsidP="007D542F">
      <w:pPr>
        <w:pStyle w:val="Brdtext"/>
      </w:pPr>
      <w:r>
        <w:t xml:space="preserve">I </w:t>
      </w:r>
      <w:r w:rsidR="00055822">
        <w:t>agendans</w:t>
      </w:r>
      <w:r w:rsidR="00573C8B">
        <w:t xml:space="preserve"> femte </w:t>
      </w:r>
      <w:r>
        <w:t xml:space="preserve">avsnitt </w:t>
      </w:r>
      <w:r w:rsidR="00573C8B">
        <w:t>behandla</w:t>
      </w:r>
      <w:r w:rsidR="00055822">
        <w:t>s</w:t>
      </w:r>
      <w:r w:rsidR="00573C8B">
        <w:t xml:space="preserve"> frågor om</w:t>
      </w:r>
      <w:r>
        <w:t xml:space="preserve"> </w:t>
      </w:r>
      <w:r w:rsidRPr="00ED7D22">
        <w:t>styrning och samarbete</w:t>
      </w:r>
      <w:r w:rsidR="00055822" w:rsidRPr="00797550">
        <w:t>.</w:t>
      </w:r>
      <w:r w:rsidR="00055822">
        <w:t xml:space="preserve"> I avsnittet nämns</w:t>
      </w:r>
      <w:r w:rsidR="007E53A5">
        <w:t xml:space="preserve"> </w:t>
      </w:r>
      <w:r w:rsidR="00573C8B">
        <w:t xml:space="preserve">åtgärder som </w:t>
      </w:r>
      <w:r w:rsidR="007E53A5">
        <w:t>årlig</w:t>
      </w:r>
      <w:r w:rsidR="00797550">
        <w:t>a</w:t>
      </w:r>
      <w:r w:rsidR="00FF59CB">
        <w:t xml:space="preserve"> konsumenttoppmöte</w:t>
      </w:r>
      <w:r w:rsidR="00797550">
        <w:t>n</w:t>
      </w:r>
      <w:r w:rsidR="007E53A5">
        <w:t xml:space="preserve">, regelbundna ministerforum </w:t>
      </w:r>
      <w:r w:rsidR="00860460">
        <w:t>om</w:t>
      </w:r>
      <w:r w:rsidR="007E53A5">
        <w:t xml:space="preserve"> konsumentskydd</w:t>
      </w:r>
      <w:r w:rsidR="00860460">
        <w:t>,</w:t>
      </w:r>
      <w:r w:rsidR="00797550">
        <w:t xml:space="preserve"> en</w:t>
      </w:r>
      <w:r w:rsidR="00860460">
        <w:t xml:space="preserve"> </w:t>
      </w:r>
      <w:r w:rsidR="009C5256">
        <w:t xml:space="preserve">ungdomsdialog om konsumentpolitik och </w:t>
      </w:r>
      <w:r w:rsidR="00860460">
        <w:t>genom</w:t>
      </w:r>
      <w:r w:rsidR="00FF59CB">
        <w:softHyphen/>
      </w:r>
      <w:r w:rsidR="00860460">
        <w:t>förande</w:t>
      </w:r>
      <w:r w:rsidR="00055822">
        <w:softHyphen/>
      </w:r>
      <w:r w:rsidR="00860460">
        <w:t>dialoger</w:t>
      </w:r>
      <w:r w:rsidR="009C5256">
        <w:t>.</w:t>
      </w:r>
    </w:p>
    <w:p w14:paraId="2AF5B1FB" w14:textId="77777777" w:rsidR="007D542F" w:rsidRDefault="005F3851" w:rsidP="007D542F">
      <w:pPr>
        <w:pStyle w:val="Rubrik2"/>
      </w:pPr>
      <w:sdt>
        <w:sdtPr>
          <w:id w:val="-2087607690"/>
          <w:lock w:val="contentLocked"/>
          <w:placeholder>
            <w:docPart w:val="03275C558C0649C09CE59A3246F874AE"/>
          </w:placeholder>
          <w:group/>
        </w:sdtPr>
        <w:sdtEndPr/>
        <w:sdtContent>
          <w:r w:rsidR="007D542F">
            <w:t>Gällande svenska regler och förslagets effekt på dessa</w:t>
          </w:r>
        </w:sdtContent>
      </w:sdt>
    </w:p>
    <w:p w14:paraId="2EB9AA40" w14:textId="1F4F279C" w:rsidR="007D542F" w:rsidRPr="00472EBA" w:rsidRDefault="007F0A7E" w:rsidP="007D542F">
      <w:pPr>
        <w:pStyle w:val="Brdtext"/>
      </w:pPr>
      <w:r>
        <w:t>Kommissionens m</w:t>
      </w:r>
      <w:r w:rsidR="007D08CB">
        <w:t>eddelande avser e</w:t>
      </w:r>
      <w:r>
        <w:t>tt</w:t>
      </w:r>
      <w:r w:rsidR="007D08CB">
        <w:t xml:space="preserve"> strategi</w:t>
      </w:r>
      <w:r>
        <w:t>skt ramverk</w:t>
      </w:r>
      <w:r w:rsidR="007D08CB">
        <w:t xml:space="preserve"> för EU med förslag till kommande åtgärder. Om</w:t>
      </w:r>
      <w:r w:rsidR="00797550">
        <w:t xml:space="preserve"> något av</w:t>
      </w:r>
      <w:r w:rsidR="007D08CB">
        <w:t xml:space="preserve"> dessa åtgärdsförslag</w:t>
      </w:r>
      <w:r w:rsidR="00CA386C">
        <w:t xml:space="preserve"> i ett senare skede</w:t>
      </w:r>
      <w:r w:rsidR="007D08CB">
        <w:t xml:space="preserve"> </w:t>
      </w:r>
      <w:r w:rsidR="00797550">
        <w:t>genomförs</w:t>
      </w:r>
      <w:r w:rsidR="007D08CB">
        <w:t xml:space="preserve"> kan svenska regler</w:t>
      </w:r>
      <w:r w:rsidR="00CA386C">
        <w:t xml:space="preserve"> komma att påverkas</w:t>
      </w:r>
      <w:r w:rsidR="007D08CB">
        <w:t>.</w:t>
      </w:r>
    </w:p>
    <w:p w14:paraId="23C51857" w14:textId="77777777" w:rsidR="007D542F" w:rsidRDefault="005F3851" w:rsidP="007D542F">
      <w:pPr>
        <w:pStyle w:val="Rubrik2"/>
      </w:pPr>
      <w:sdt>
        <w:sdtPr>
          <w:id w:val="-1431199353"/>
          <w:lock w:val="contentLocked"/>
          <w:placeholder>
            <w:docPart w:val="03275C558C0649C09CE59A3246F874AE"/>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5B439932" w14:textId="044A7D12" w:rsidR="007D542F" w:rsidRDefault="007D08CB" w:rsidP="007D542F">
      <w:pPr>
        <w:pStyle w:val="Brdtext"/>
      </w:pPr>
      <w:r>
        <w:t xml:space="preserve">Meddelandet får inga direkta budgetära konsekvenser eftersom det avser en strategi med förslag till kommande åtgärder. Om åtgärdsförslagen i ett senare skede realiseras kan det få budgetära konsekvenser. </w:t>
      </w:r>
      <w:r w:rsidR="00263214" w:rsidRPr="00263214">
        <w:t>Kostnader som förslagen kan leda till för den nationella budgeten ska finansieras i linje med de principer om neutralitet för statens budget som riksdagen beslutat om (prop. 1994/95:40, bet. 1994/</w:t>
      </w:r>
      <w:proofErr w:type="gramStart"/>
      <w:r w:rsidR="00263214" w:rsidRPr="00263214">
        <w:t>95:FiU</w:t>
      </w:r>
      <w:proofErr w:type="gramEnd"/>
      <w:r w:rsidR="00263214" w:rsidRPr="00263214">
        <w:t>5, rskr. 1994/95:67). Utgiftsdrivande åtgärder på EU-budgeten behöver finansieras genom omprioriteringar i EU:s budget.</w:t>
      </w:r>
    </w:p>
    <w:p w14:paraId="3515A5DF" w14:textId="7ABBE799" w:rsidR="007D08CB" w:rsidRPr="00472EBA" w:rsidRDefault="007D08CB" w:rsidP="007D542F">
      <w:pPr>
        <w:pStyle w:val="Brdtext"/>
      </w:pPr>
      <w:r>
        <w:t>Kommissionen har inte presenterat någon jämställdhetsanalys i strategin.</w:t>
      </w:r>
    </w:p>
    <w:sdt>
      <w:sdtPr>
        <w:id w:val="830331803"/>
        <w:lock w:val="contentLocked"/>
        <w:placeholder>
          <w:docPart w:val="03275C558C0649C09CE59A3246F874AE"/>
        </w:placeholder>
        <w:group/>
      </w:sdtPr>
      <w:sdtEndPr/>
      <w:sdtContent>
        <w:p w14:paraId="4B58F9F7" w14:textId="77777777" w:rsidR="007D542F" w:rsidRDefault="007D542F" w:rsidP="007D542F">
          <w:pPr>
            <w:pStyle w:val="Rubrik1"/>
          </w:pPr>
          <w:r>
            <w:t>Ståndpunkter</w:t>
          </w:r>
        </w:p>
      </w:sdtContent>
    </w:sdt>
    <w:p w14:paraId="2F7A5AAA" w14:textId="77777777" w:rsidR="007D542F" w:rsidRDefault="005F3851" w:rsidP="007D542F">
      <w:pPr>
        <w:pStyle w:val="Rubrik2"/>
      </w:pPr>
      <w:sdt>
        <w:sdtPr>
          <w:id w:val="-483085086"/>
          <w:lock w:val="contentLocked"/>
          <w:placeholder>
            <w:docPart w:val="03275C558C0649C09CE59A3246F874AE"/>
          </w:placeholder>
          <w:group/>
        </w:sdtPr>
        <w:sdtEndPr/>
        <w:sdtContent>
          <w:r w:rsidR="007D542F">
            <w:t>Preliminär svensk ståndpunkt</w:t>
          </w:r>
        </w:sdtContent>
      </w:sdt>
    </w:p>
    <w:p w14:paraId="03F4EEBF" w14:textId="7688D8CE" w:rsidR="007D542F" w:rsidRDefault="007D08CB" w:rsidP="007D542F">
      <w:pPr>
        <w:pStyle w:val="Brdtext"/>
      </w:pPr>
      <w:r>
        <w:t xml:space="preserve">Regeringen </w:t>
      </w:r>
      <w:r w:rsidR="00723DF7" w:rsidRPr="00723DF7">
        <w:t xml:space="preserve">bedömer att </w:t>
      </w:r>
      <w:r w:rsidR="00F761D4" w:rsidRPr="00F761D4">
        <w:t>konsumentskydd är en angelägen fråga</w:t>
      </w:r>
      <w:r w:rsidR="00AF7048">
        <w:t>,</w:t>
      </w:r>
      <w:r w:rsidR="00F761D4" w:rsidRPr="00F761D4" w:rsidDel="00F761D4">
        <w:t xml:space="preserve"> </w:t>
      </w:r>
      <w:r w:rsidR="00E13206">
        <w:t>men att varje förslag måste bedömas och beredas för sig</w:t>
      </w:r>
      <w:r w:rsidR="00723DF7">
        <w:t>.</w:t>
      </w:r>
    </w:p>
    <w:p w14:paraId="7AB93DC1" w14:textId="0281A992" w:rsidR="006657C9" w:rsidRDefault="007D08CB" w:rsidP="007D542F">
      <w:pPr>
        <w:pStyle w:val="Brdtext"/>
      </w:pPr>
      <w:r>
        <w:t>Regeringen välkomnar</w:t>
      </w:r>
      <w:r w:rsidR="001B0E82">
        <w:t xml:space="preserve"> vidare</w:t>
      </w:r>
      <w:r>
        <w:t xml:space="preserve"> </w:t>
      </w:r>
      <w:r w:rsidR="00CD60B2">
        <w:t xml:space="preserve">kommissionens </w:t>
      </w:r>
      <w:r>
        <w:t>ambition att</w:t>
      </w:r>
      <w:r w:rsidR="00F94148">
        <w:t xml:space="preserve"> särskilt värna minderåriga konsumenter och hantera utmaningar som </w:t>
      </w:r>
      <w:r w:rsidR="00CD60B2">
        <w:t>följer av den öka</w:t>
      </w:r>
      <w:r w:rsidR="00B166B3">
        <w:t>n</w:t>
      </w:r>
      <w:r w:rsidR="00CD60B2">
        <w:t>de e</w:t>
      </w:r>
      <w:r w:rsidR="00CD60B2">
        <w:noBreakHyphen/>
        <w:t xml:space="preserve">handeln från länder utanför EU. Det är vidare positivt att agendan lyfter fram möjligheter och svårigheter </w:t>
      </w:r>
      <w:r w:rsidR="0073464D">
        <w:t xml:space="preserve">som </w:t>
      </w:r>
      <w:r w:rsidR="00F94148">
        <w:t xml:space="preserve">konsumenter </w:t>
      </w:r>
      <w:r w:rsidR="0073464D">
        <w:t xml:space="preserve">möter </w:t>
      </w:r>
      <w:r w:rsidR="00F94148">
        <w:t xml:space="preserve">i den digitala miljön. </w:t>
      </w:r>
      <w:r w:rsidR="00CF1540" w:rsidRPr="00CF1540">
        <w:t>Åldersgränser i sociala medier, farliga varor i e-handeln och problematisk marknadsföring i den digitala miljön är viktiga frågor.</w:t>
      </w:r>
    </w:p>
    <w:p w14:paraId="2DC01328" w14:textId="09EACEDC" w:rsidR="007D08CB" w:rsidRDefault="006657C9" w:rsidP="007D542F">
      <w:pPr>
        <w:pStyle w:val="Brdtext"/>
      </w:pPr>
      <w:r>
        <w:lastRenderedPageBreak/>
        <w:t xml:space="preserve">Regeringen vill framhålla vikten av att </w:t>
      </w:r>
      <w:r w:rsidR="00005CDB">
        <w:t xml:space="preserve">identifiera och </w:t>
      </w:r>
      <w:r>
        <w:t xml:space="preserve">utvärdera </w:t>
      </w:r>
      <w:r w:rsidR="00005CDB">
        <w:t xml:space="preserve">de </w:t>
      </w:r>
      <w:r>
        <w:t xml:space="preserve">möjligheter </w:t>
      </w:r>
      <w:r w:rsidR="00005CDB">
        <w:t xml:space="preserve">som finns </w:t>
      </w:r>
      <w:r>
        <w:t>i befintlig lagstiftning innan nya lagstiftningsåtgärder vidtas. Det är i det</w:t>
      </w:r>
      <w:r w:rsidR="001B0E82">
        <w:t>ta</w:t>
      </w:r>
      <w:r>
        <w:t xml:space="preserve"> sammanhang viktigt att undvika överlappande reglering som </w:t>
      </w:r>
      <w:r w:rsidR="008B1533">
        <w:t xml:space="preserve">riskerar att </w:t>
      </w:r>
      <w:r>
        <w:t>snabbt bli inaktuell. I linje med detta välkomnar r</w:t>
      </w:r>
      <w:r w:rsidR="0073464D">
        <w:t xml:space="preserve">egeringen </w:t>
      </w:r>
      <w:r w:rsidR="00CD60B2">
        <w:t xml:space="preserve">att </w:t>
      </w:r>
      <w:r w:rsidR="007F3CF4">
        <w:t>konsument</w:t>
      </w:r>
      <w:r w:rsidR="00481246">
        <w:softHyphen/>
      </w:r>
      <w:r w:rsidR="00CD60B2">
        <w:t xml:space="preserve">agendan </w:t>
      </w:r>
      <w:r w:rsidR="00F94148">
        <w:t xml:space="preserve">lyfter fram vikten av </w:t>
      </w:r>
      <w:r w:rsidR="00E13206">
        <w:t xml:space="preserve">effektiv </w:t>
      </w:r>
      <w:r w:rsidR="00F94148">
        <w:t>tillsyn</w:t>
      </w:r>
      <w:r>
        <w:t xml:space="preserve"> och samarbete</w:t>
      </w:r>
      <w:r w:rsidR="00F94148">
        <w:t xml:space="preserve">. </w:t>
      </w:r>
      <w:r>
        <w:t>Avslutningsvis ställer sig regeringen</w:t>
      </w:r>
      <w:r w:rsidR="007D08CB">
        <w:t xml:space="preserve"> positiv till </w:t>
      </w:r>
      <w:r w:rsidR="00F94148">
        <w:t>kommissionen</w:t>
      </w:r>
      <w:r>
        <w:t>s</w:t>
      </w:r>
      <w:r w:rsidR="00F94148">
        <w:t xml:space="preserve"> sträva</w:t>
      </w:r>
      <w:r w:rsidR="007F3CF4">
        <w:t>n</w:t>
      </w:r>
      <w:r w:rsidR="00F94148">
        <w:t xml:space="preserve"> efter regelförenkling och </w:t>
      </w:r>
      <w:r>
        <w:t xml:space="preserve">minskning av </w:t>
      </w:r>
      <w:r w:rsidR="00F94148">
        <w:t>den administrativa bördan</w:t>
      </w:r>
      <w:r w:rsidR="00E13206">
        <w:t xml:space="preserve"> för företag</w:t>
      </w:r>
      <w:r w:rsidR="00F94148">
        <w:t>.</w:t>
      </w:r>
      <w:r w:rsidR="00E13206">
        <w:t xml:space="preserve"> En välfungerande inre marknad minskar även </w:t>
      </w:r>
      <w:r w:rsidR="00BE0DD9">
        <w:t xml:space="preserve">konsumenternas </w:t>
      </w:r>
      <w:r w:rsidR="00E13206">
        <w:t>kostnader.</w:t>
      </w:r>
    </w:p>
    <w:p w14:paraId="4A31CB11" w14:textId="76B133EB" w:rsidR="00F761D4" w:rsidRDefault="00F761D4" w:rsidP="007D542F">
      <w:pPr>
        <w:pStyle w:val="Brdtext"/>
      </w:pPr>
      <w:r w:rsidRPr="00F761D4">
        <w:t xml:space="preserve">Regeringen anser att det finns behov av en djupare konsekvensanalys gällande </w:t>
      </w:r>
      <w:r w:rsidR="00AF7048">
        <w:t xml:space="preserve">eventuella kommande </w:t>
      </w:r>
      <w:r w:rsidRPr="00F761D4">
        <w:t xml:space="preserve">förslag om hållbar konsumtion.     </w:t>
      </w:r>
    </w:p>
    <w:p w14:paraId="70CBC35F" w14:textId="41DD4147" w:rsidR="007D08CB" w:rsidRPr="00472EBA" w:rsidRDefault="007D08CB" w:rsidP="007D542F">
      <w:pPr>
        <w:pStyle w:val="Brdtext"/>
      </w:pPr>
      <w:r>
        <w:t xml:space="preserve">De olika förslag som </w:t>
      </w:r>
      <w:r w:rsidR="001B0E82">
        <w:t xml:space="preserve">kan komma att presenteras </w:t>
      </w:r>
      <w:r>
        <w:t xml:space="preserve">enligt </w:t>
      </w:r>
      <w:r w:rsidR="00005CDB">
        <w:t>agenda</w:t>
      </w:r>
      <w:r>
        <w:t>n får utvärderas när de har presenterats.</w:t>
      </w:r>
    </w:p>
    <w:p w14:paraId="6677D7B2" w14:textId="77777777" w:rsidR="007D542F" w:rsidRDefault="005F3851" w:rsidP="007D542F">
      <w:pPr>
        <w:pStyle w:val="Rubrik2"/>
      </w:pPr>
      <w:sdt>
        <w:sdtPr>
          <w:id w:val="1941718165"/>
          <w:lock w:val="contentLocked"/>
          <w:placeholder>
            <w:docPart w:val="03275C558C0649C09CE59A3246F874AE"/>
          </w:placeholder>
          <w:group/>
        </w:sdtPr>
        <w:sdtEndPr/>
        <w:sdtContent>
          <w:r w:rsidR="007D542F">
            <w:t>Medlemsstaternas ståndpunkter</w:t>
          </w:r>
        </w:sdtContent>
      </w:sdt>
    </w:p>
    <w:p w14:paraId="1E9ABE5A" w14:textId="7574D502" w:rsidR="007D542F" w:rsidRPr="00472EBA" w:rsidRDefault="00F32EF7" w:rsidP="007D542F">
      <w:pPr>
        <w:pStyle w:val="Brdtext"/>
      </w:pPr>
      <w:r>
        <w:t>I dagsläget inte kända.</w:t>
      </w:r>
    </w:p>
    <w:p w14:paraId="318551BF" w14:textId="77777777" w:rsidR="007D542F" w:rsidRDefault="005F3851" w:rsidP="007D542F">
      <w:pPr>
        <w:pStyle w:val="Rubrik2"/>
      </w:pPr>
      <w:sdt>
        <w:sdtPr>
          <w:id w:val="-1927257506"/>
          <w:lock w:val="contentLocked"/>
          <w:placeholder>
            <w:docPart w:val="03275C558C0649C09CE59A3246F874AE"/>
          </w:placeholder>
          <w:group/>
        </w:sdtPr>
        <w:sdtEndPr/>
        <w:sdtContent>
          <w:r w:rsidR="007D542F">
            <w:t>Institutionernas ståndpunkter</w:t>
          </w:r>
        </w:sdtContent>
      </w:sdt>
    </w:p>
    <w:p w14:paraId="629DD810" w14:textId="2EE04C2E" w:rsidR="007D542F" w:rsidRPr="00472EBA" w:rsidRDefault="00F32EF7" w:rsidP="007D542F">
      <w:pPr>
        <w:pStyle w:val="Brdtext"/>
      </w:pPr>
      <w:r>
        <w:t>I dagsläget inte kända.</w:t>
      </w:r>
    </w:p>
    <w:p w14:paraId="5C76C92F" w14:textId="77777777" w:rsidR="007D542F" w:rsidRDefault="005F3851" w:rsidP="007D542F">
      <w:pPr>
        <w:pStyle w:val="Rubrik2"/>
      </w:pPr>
      <w:sdt>
        <w:sdtPr>
          <w:id w:val="-497725553"/>
          <w:lock w:val="contentLocked"/>
          <w:placeholder>
            <w:docPart w:val="03275C558C0649C09CE59A3246F874AE"/>
          </w:placeholder>
          <w:group/>
        </w:sdtPr>
        <w:sdtEndPr/>
        <w:sdtContent>
          <w:r w:rsidR="007D542F">
            <w:t xml:space="preserve">Remissinstansernas och </w:t>
          </w:r>
          <w:r w:rsidR="004B795E">
            <w:t xml:space="preserve">andra </w:t>
          </w:r>
          <w:r w:rsidR="007D542F">
            <w:t>intressenters ståndpunkter</w:t>
          </w:r>
        </w:sdtContent>
      </w:sdt>
    </w:p>
    <w:p w14:paraId="5410F514" w14:textId="3DBB1B23" w:rsidR="007D542F" w:rsidRPr="00472EBA" w:rsidRDefault="00F32EF7" w:rsidP="007D542F">
      <w:pPr>
        <w:pStyle w:val="Brdtext"/>
      </w:pPr>
      <w:r>
        <w:t>Kommissionens meddelande har inte remitterats. Möten med berörda intressenter planeras.</w:t>
      </w:r>
    </w:p>
    <w:sdt>
      <w:sdtPr>
        <w:id w:val="511343921"/>
        <w:lock w:val="contentLocked"/>
        <w:placeholder>
          <w:docPart w:val="03275C558C0649C09CE59A3246F874AE"/>
        </w:placeholder>
        <w:group/>
      </w:sdtPr>
      <w:sdtEndPr/>
      <w:sdtContent>
        <w:p w14:paraId="2996D469" w14:textId="77777777" w:rsidR="007D542F" w:rsidRDefault="007D542F" w:rsidP="007D542F">
          <w:pPr>
            <w:pStyle w:val="Rubrik1"/>
          </w:pPr>
          <w:r>
            <w:t>Förslagets förutsättningar</w:t>
          </w:r>
        </w:p>
      </w:sdtContent>
    </w:sdt>
    <w:p w14:paraId="1A5F9950" w14:textId="77777777" w:rsidR="007D542F" w:rsidRDefault="005F3851" w:rsidP="007D542F">
      <w:pPr>
        <w:pStyle w:val="Rubrik2"/>
      </w:pPr>
      <w:sdt>
        <w:sdtPr>
          <w:id w:val="1163133293"/>
          <w:lock w:val="contentLocked"/>
          <w:placeholder>
            <w:docPart w:val="03275C558C0649C09CE59A3246F874AE"/>
          </w:placeholder>
          <w:group/>
        </w:sdtPr>
        <w:sdtEndPr/>
        <w:sdtContent>
          <w:r w:rsidR="007D542F">
            <w:t>Rättslig grund och beslutsförfarande</w:t>
          </w:r>
        </w:sdtContent>
      </w:sdt>
    </w:p>
    <w:p w14:paraId="60894B62" w14:textId="7922FE37" w:rsidR="007D542F" w:rsidRPr="00472EBA" w:rsidRDefault="00F32EF7" w:rsidP="007D542F">
      <w:pPr>
        <w:pStyle w:val="Brdtext"/>
      </w:pPr>
      <w:r>
        <w:t>Inte aktuellt då detta rör en strategi och inte ett lagförslag.</w:t>
      </w:r>
    </w:p>
    <w:p w14:paraId="0E1DC6B8" w14:textId="77777777" w:rsidR="007D542F" w:rsidRDefault="005F3851" w:rsidP="007D542F">
      <w:pPr>
        <w:pStyle w:val="Rubrik2"/>
      </w:pPr>
      <w:sdt>
        <w:sdtPr>
          <w:id w:val="-463277102"/>
          <w:lock w:val="contentLocked"/>
          <w:placeholder>
            <w:docPart w:val="03275C558C0649C09CE59A3246F874AE"/>
          </w:placeholder>
          <w:group/>
        </w:sdtPr>
        <w:sdtEndPr/>
        <w:sdtContent>
          <w:r w:rsidR="007D542F">
            <w:t>Subsidiaritets- och proportionalitetsprincipe</w:t>
          </w:r>
          <w:r w:rsidR="00F02290">
            <w:t>r</w:t>
          </w:r>
          <w:r w:rsidR="007D542F">
            <w:t>n</w:t>
          </w:r>
          <w:r w:rsidR="00F02290">
            <w:t>a</w:t>
          </w:r>
        </w:sdtContent>
      </w:sdt>
    </w:p>
    <w:p w14:paraId="275D4BB3" w14:textId="7935A1BD" w:rsidR="007D542F" w:rsidRPr="00472EBA" w:rsidRDefault="00F32EF7" w:rsidP="007D542F">
      <w:pPr>
        <w:pStyle w:val="Brdtext"/>
      </w:pPr>
      <w:r>
        <w:t>Inte aktuellt då detta rör en strategi och inte ett lagförslag.</w:t>
      </w:r>
    </w:p>
    <w:sdt>
      <w:sdtPr>
        <w:id w:val="211079442"/>
        <w:lock w:val="contentLocked"/>
        <w:placeholder>
          <w:docPart w:val="03275C558C0649C09CE59A3246F874AE"/>
        </w:placeholder>
        <w:group/>
      </w:sdtPr>
      <w:sdtEndPr/>
      <w:sdtContent>
        <w:p w14:paraId="412DD71D" w14:textId="77777777" w:rsidR="007D542F" w:rsidRDefault="007D542F" w:rsidP="007D542F">
          <w:pPr>
            <w:pStyle w:val="Rubrik1"/>
          </w:pPr>
          <w:r>
            <w:t>Övrigt</w:t>
          </w:r>
        </w:p>
      </w:sdtContent>
    </w:sdt>
    <w:p w14:paraId="16A23925" w14:textId="77777777" w:rsidR="007D542F" w:rsidRDefault="005F3851" w:rsidP="007D542F">
      <w:pPr>
        <w:pStyle w:val="Rubrik2"/>
      </w:pPr>
      <w:sdt>
        <w:sdtPr>
          <w:id w:val="-1578510440"/>
          <w:lock w:val="contentLocked"/>
          <w:placeholder>
            <w:docPart w:val="03275C558C0649C09CE59A3246F874AE"/>
          </w:placeholder>
          <w:group/>
        </w:sdtPr>
        <w:sdtEndPr/>
        <w:sdtContent>
          <w:r w:rsidR="007D542F">
            <w:t>Fortsatt behandling av ärendet</w:t>
          </w:r>
        </w:sdtContent>
      </w:sdt>
    </w:p>
    <w:p w14:paraId="68771076" w14:textId="2AC13DAC" w:rsidR="007D542F" w:rsidRDefault="00F32EF7" w:rsidP="007D542F">
      <w:pPr>
        <w:pStyle w:val="Brdtext"/>
      </w:pPr>
      <w:r>
        <w:t>Det nuvarande danska och det inkommande cypriotiska ordförandeskapet har meddelat att målsättningen är att anta rådsslutsatser om konsumentagendan under februari 202</w:t>
      </w:r>
      <w:r w:rsidR="007F3CF4">
        <w:t>6</w:t>
      </w:r>
      <w:r>
        <w:t>.</w:t>
      </w:r>
    </w:p>
    <w:p w14:paraId="3ABF7EC5" w14:textId="77777777" w:rsidR="007D542F" w:rsidRDefault="005F3851" w:rsidP="007D542F">
      <w:pPr>
        <w:pStyle w:val="Rubrik2"/>
      </w:pPr>
      <w:sdt>
        <w:sdtPr>
          <w:id w:val="839665539"/>
          <w:lock w:val="contentLocked"/>
          <w:placeholder>
            <w:docPart w:val="03275C558C0649C09CE59A3246F874AE"/>
          </w:placeholder>
          <w:group/>
        </w:sdtPr>
        <w:sdtEndPr/>
        <w:sdtContent>
          <w:r w:rsidR="007D542F">
            <w:t>Fackuttryck</w:t>
          </w:r>
          <w:r w:rsidR="00821540">
            <w:t xml:space="preserve"> och </w:t>
          </w:r>
          <w:r w:rsidR="007D542F">
            <w:t>termer</w:t>
          </w:r>
        </w:sdtContent>
      </w:sdt>
    </w:p>
    <w:p w14:paraId="5F6F27BA" w14:textId="61729F66" w:rsidR="007D542F" w:rsidRDefault="00D16967" w:rsidP="00762BF3">
      <w:pPr>
        <w:pStyle w:val="Brdtext"/>
      </w:pPr>
      <w:r w:rsidRPr="00647487">
        <w:t xml:space="preserve">CPC-nätverket: </w:t>
      </w:r>
      <w:r w:rsidR="00647487" w:rsidRPr="00647487">
        <w:t>Ett nätverk för samarbete mellan</w:t>
      </w:r>
      <w:r w:rsidR="00762BF3">
        <w:t xml:space="preserve"> </w:t>
      </w:r>
      <w:r w:rsidR="00647487" w:rsidRPr="00647487">
        <w:t>nationella myndigheter med tillsynsansvar för konsumentskyddslagstiftningen.</w:t>
      </w:r>
      <w:r w:rsidR="00762BF3">
        <w:t xml:space="preserve"> </w:t>
      </w:r>
      <w:r w:rsidR="00762BF3" w:rsidRPr="00762BF3">
        <w:t xml:space="preserve">Nätverket regleras av </w:t>
      </w:r>
      <w:r w:rsidR="00762BF3">
        <w:t xml:space="preserve">Europaparlamentets och rådets förordning </w:t>
      </w:r>
      <w:r w:rsidR="00DC4C77" w:rsidRPr="00DC4C77">
        <w:t>(EU) nr 2017/2394 av den 12</w:t>
      </w:r>
      <w:r w:rsidR="0057441E">
        <w:t> </w:t>
      </w:r>
      <w:r w:rsidR="00DC4C77" w:rsidRPr="00DC4C77">
        <w:t>december 2017 om samarbete mellan de nationella myndigheter som har tillsynsansvar för konsumentskyddslagstiftningen</w:t>
      </w:r>
      <w:r w:rsidR="00762BF3">
        <w:t>.</w:t>
      </w: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3077B38" w14:textId="77777777" w:rsidR="00656267" w:rsidRDefault="00656267" w:rsidP="00A87A54">
      <w:pPr>
        <w:spacing w:after="0" w:line="240" w:lineRule="auto"/>
      </w:pPr>
      <w:r>
        <w:separator/>
      </w:r>
    </w:p>
  </w:endnote>
  <w:endnote w:type="continuationSeparator" w:id="0">
    <w:p w14:paraId="06997FA3" w14:textId="77777777" w:rsidR="00656267" w:rsidRDefault="00656267"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F2166A"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1AA42B"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10A1E7"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342441F" w14:textId="77777777" w:rsidR="00656267" w:rsidRDefault="00656267" w:rsidP="00A87A54">
      <w:pPr>
        <w:spacing w:after="0" w:line="240" w:lineRule="auto"/>
      </w:pPr>
      <w:r>
        <w:separator/>
      </w:r>
    </w:p>
  </w:footnote>
  <w:footnote w:type="continuationSeparator" w:id="0">
    <w:p w14:paraId="3C81EC29" w14:textId="77777777" w:rsidR="00656267" w:rsidRDefault="00656267"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7B2831"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9CBE85" w14:textId="6AABC8FF" w:rsidR="003C3720" w:rsidRDefault="005F3851" w:rsidP="00CD3BFC">
    <w:pPr>
      <w:pStyle w:val="Sidhuvud"/>
      <w:spacing w:before="240"/>
      <w:jc w:val="right"/>
    </w:pPr>
    <w:sdt>
      <w:sdtPr>
        <w:alias w:val="Ar"/>
        <w:tag w:val="Ar"/>
        <w:id w:val="375123316"/>
        <w:placeholder>
          <w:docPart w:val="94DC0A13731E4FE3A94384EBE6D5B22B"/>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381DA3">
          <w:t>2025/26</w:t>
        </w:r>
      </w:sdtContent>
    </w:sdt>
    <w:r w:rsidR="0009572A">
      <w:t>:</w:t>
    </w:r>
    <w:r w:rsidR="00002B4B">
      <w:t>FPM</w:t>
    </w:r>
    <w:sdt>
      <w:sdtPr>
        <w:alias w:val="FPMNummer"/>
        <w:tag w:val="FPMNummer"/>
        <w:id w:val="-2000957076"/>
        <w:placeholder>
          <w:docPart w:val="245DB0D982AB4098B40DD1858DCE4E08"/>
        </w:placeholder>
        <w:dataBinding w:prefixMappings="xmlns:ns0='http://rk.se/faktapm' " w:xpath="/ns0:faktaPM[1]/ns0:Nr[1]" w:storeItemID="{0B9A7431-9D19-4C2A-8E12-639802D7B40B}"/>
        <w:text/>
      </w:sdtPr>
      <w:sdtEndPr/>
      <w:sdtContent>
        <w:r w:rsidR="00381DA3">
          <w:t>46</w:t>
        </w:r>
      </w:sdtContent>
    </w:sdt>
  </w:p>
  <w:p w14:paraId="5B45BC3F"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8D453C"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12-19"/>
    <w:docVar w:name="Ar" w:val="2025/26"/>
    <w:docVar w:name="Dep" w:val="Finansdepartementet"/>
    <w:docVar w:name="GDB1" w:val="COM(2025) 848"/>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Meddelande från kommissionen till Europaparlamentet, rådet, Europeiska ekonomiska och sociala kommittén samt Europeiska regionkommittén. 2030 konsumentagenda och handlingsplan för konsumenter på den inre marknaden. ”En ny impuls för konsumentskydd, konkurrens och hållbar tillväxt”."/>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848"/>
    <w:docVar w:name="Nr" w:val="46"/>
    <w:docVar w:name="Rub" w:val="Konsumentagendan – en ny strategi för EU:s konsumentpolitik"/>
    <w:docVar w:name="UppDat" w:val="2025-12-19"/>
    <w:docVar w:name="Utsk" w:val="Civilutskottet"/>
  </w:docVars>
  <w:rsids>
    <w:rsidRoot w:val="00656267"/>
    <w:rsid w:val="00000290"/>
    <w:rsid w:val="00001068"/>
    <w:rsid w:val="00002B4B"/>
    <w:rsid w:val="0000412C"/>
    <w:rsid w:val="00004D5C"/>
    <w:rsid w:val="00005CDB"/>
    <w:rsid w:val="00005F68"/>
    <w:rsid w:val="00006CA7"/>
    <w:rsid w:val="000128EB"/>
    <w:rsid w:val="00012B00"/>
    <w:rsid w:val="00014EF6"/>
    <w:rsid w:val="00016730"/>
    <w:rsid w:val="00017197"/>
    <w:rsid w:val="0001725B"/>
    <w:rsid w:val="00017265"/>
    <w:rsid w:val="000203B0"/>
    <w:rsid w:val="000205ED"/>
    <w:rsid w:val="00020D79"/>
    <w:rsid w:val="0002213F"/>
    <w:rsid w:val="000241FA"/>
    <w:rsid w:val="00024737"/>
    <w:rsid w:val="00025992"/>
    <w:rsid w:val="00026711"/>
    <w:rsid w:val="0002708E"/>
    <w:rsid w:val="0002763D"/>
    <w:rsid w:val="00030DEF"/>
    <w:rsid w:val="0003679E"/>
    <w:rsid w:val="00041EDC"/>
    <w:rsid w:val="00042CE5"/>
    <w:rsid w:val="0004352E"/>
    <w:rsid w:val="00044C69"/>
    <w:rsid w:val="00050F39"/>
    <w:rsid w:val="00051341"/>
    <w:rsid w:val="0005264F"/>
    <w:rsid w:val="00053CAA"/>
    <w:rsid w:val="00055822"/>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497E"/>
    <w:rsid w:val="000862E0"/>
    <w:rsid w:val="000873C3"/>
    <w:rsid w:val="00093408"/>
    <w:rsid w:val="00093BBF"/>
    <w:rsid w:val="0009435C"/>
    <w:rsid w:val="0009572A"/>
    <w:rsid w:val="00096DF5"/>
    <w:rsid w:val="000A13CA"/>
    <w:rsid w:val="000A456A"/>
    <w:rsid w:val="000A5E43"/>
    <w:rsid w:val="000B56A9"/>
    <w:rsid w:val="000B5E2C"/>
    <w:rsid w:val="000C61D1"/>
    <w:rsid w:val="000D17F6"/>
    <w:rsid w:val="000D31A9"/>
    <w:rsid w:val="000D370F"/>
    <w:rsid w:val="000D5449"/>
    <w:rsid w:val="000D7110"/>
    <w:rsid w:val="000D7D18"/>
    <w:rsid w:val="000E12D9"/>
    <w:rsid w:val="000E431B"/>
    <w:rsid w:val="000E59A9"/>
    <w:rsid w:val="000E638A"/>
    <w:rsid w:val="000E6472"/>
    <w:rsid w:val="000E64CB"/>
    <w:rsid w:val="000F00B8"/>
    <w:rsid w:val="000F1EA7"/>
    <w:rsid w:val="000F1EF5"/>
    <w:rsid w:val="000F2084"/>
    <w:rsid w:val="000F247D"/>
    <w:rsid w:val="000F2A8A"/>
    <w:rsid w:val="000F3A92"/>
    <w:rsid w:val="000F6462"/>
    <w:rsid w:val="000F7FB3"/>
    <w:rsid w:val="00101DE6"/>
    <w:rsid w:val="0010507F"/>
    <w:rsid w:val="001055DA"/>
    <w:rsid w:val="00106337"/>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021"/>
    <w:rsid w:val="001331B1"/>
    <w:rsid w:val="00133CB0"/>
    <w:rsid w:val="00133E82"/>
    <w:rsid w:val="00134837"/>
    <w:rsid w:val="00135111"/>
    <w:rsid w:val="001428E2"/>
    <w:rsid w:val="001431C6"/>
    <w:rsid w:val="00143E09"/>
    <w:rsid w:val="001573AF"/>
    <w:rsid w:val="00160B48"/>
    <w:rsid w:val="0016294F"/>
    <w:rsid w:val="00164463"/>
    <w:rsid w:val="00165D6F"/>
    <w:rsid w:val="00167FA8"/>
    <w:rsid w:val="0017099B"/>
    <w:rsid w:val="00170CE4"/>
    <w:rsid w:val="00170E3E"/>
    <w:rsid w:val="0017300E"/>
    <w:rsid w:val="00173126"/>
    <w:rsid w:val="00176A26"/>
    <w:rsid w:val="001774F8"/>
    <w:rsid w:val="0018096C"/>
    <w:rsid w:val="00180BE1"/>
    <w:rsid w:val="00180BF7"/>
    <w:rsid w:val="001813DF"/>
    <w:rsid w:val="001857B5"/>
    <w:rsid w:val="00187E1F"/>
    <w:rsid w:val="0019038A"/>
    <w:rsid w:val="0019051C"/>
    <w:rsid w:val="0019127B"/>
    <w:rsid w:val="00192350"/>
    <w:rsid w:val="00192E34"/>
    <w:rsid w:val="0019308B"/>
    <w:rsid w:val="001941B9"/>
    <w:rsid w:val="00195806"/>
    <w:rsid w:val="001965DF"/>
    <w:rsid w:val="00196C02"/>
    <w:rsid w:val="00197A8A"/>
    <w:rsid w:val="001A1B33"/>
    <w:rsid w:val="001A2A61"/>
    <w:rsid w:val="001A6854"/>
    <w:rsid w:val="001B0B48"/>
    <w:rsid w:val="001B0E82"/>
    <w:rsid w:val="001B4824"/>
    <w:rsid w:val="001B4E01"/>
    <w:rsid w:val="001C17D8"/>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E7ED7"/>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3214"/>
    <w:rsid w:val="00264503"/>
    <w:rsid w:val="00270423"/>
    <w:rsid w:val="00271D00"/>
    <w:rsid w:val="00274AA3"/>
    <w:rsid w:val="00275872"/>
    <w:rsid w:val="00281106"/>
    <w:rsid w:val="00282263"/>
    <w:rsid w:val="00282417"/>
    <w:rsid w:val="00282D27"/>
    <w:rsid w:val="00287F0D"/>
    <w:rsid w:val="00292420"/>
    <w:rsid w:val="002963B6"/>
    <w:rsid w:val="00296B7A"/>
    <w:rsid w:val="00296D1C"/>
    <w:rsid w:val="002974DC"/>
    <w:rsid w:val="002A0CB3"/>
    <w:rsid w:val="002A39EF"/>
    <w:rsid w:val="002A422F"/>
    <w:rsid w:val="002A4F2D"/>
    <w:rsid w:val="002A5D23"/>
    <w:rsid w:val="002A6394"/>
    <w:rsid w:val="002A6820"/>
    <w:rsid w:val="002B00E5"/>
    <w:rsid w:val="002B154A"/>
    <w:rsid w:val="002B6849"/>
    <w:rsid w:val="002C1D37"/>
    <w:rsid w:val="002C2A30"/>
    <w:rsid w:val="002C2F77"/>
    <w:rsid w:val="002C4348"/>
    <w:rsid w:val="002C468B"/>
    <w:rsid w:val="002C476F"/>
    <w:rsid w:val="002C5B48"/>
    <w:rsid w:val="002C7971"/>
    <w:rsid w:val="002D014F"/>
    <w:rsid w:val="002D2647"/>
    <w:rsid w:val="002D4298"/>
    <w:rsid w:val="002D4829"/>
    <w:rsid w:val="002D6541"/>
    <w:rsid w:val="002D6DF5"/>
    <w:rsid w:val="002E150B"/>
    <w:rsid w:val="002E2C89"/>
    <w:rsid w:val="002E3609"/>
    <w:rsid w:val="002E4D3F"/>
    <w:rsid w:val="002E5668"/>
    <w:rsid w:val="002E61A5"/>
    <w:rsid w:val="002E709E"/>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3AC"/>
    <w:rsid w:val="00320EA7"/>
    <w:rsid w:val="00321621"/>
    <w:rsid w:val="00323EF7"/>
    <w:rsid w:val="003240E1"/>
    <w:rsid w:val="00325F89"/>
    <w:rsid w:val="00326597"/>
    <w:rsid w:val="00326C03"/>
    <w:rsid w:val="00327474"/>
    <w:rsid w:val="003277B5"/>
    <w:rsid w:val="003342B4"/>
    <w:rsid w:val="00336940"/>
    <w:rsid w:val="00336CD1"/>
    <w:rsid w:val="0033736A"/>
    <w:rsid w:val="00340DE0"/>
    <w:rsid w:val="00341F47"/>
    <w:rsid w:val="0034210D"/>
    <w:rsid w:val="00342327"/>
    <w:rsid w:val="0034250B"/>
    <w:rsid w:val="00342EE1"/>
    <w:rsid w:val="00344234"/>
    <w:rsid w:val="0034750A"/>
    <w:rsid w:val="00347C69"/>
    <w:rsid w:val="00347E11"/>
    <w:rsid w:val="003503DD"/>
    <w:rsid w:val="00350696"/>
    <w:rsid w:val="00350C92"/>
    <w:rsid w:val="00350FF0"/>
    <w:rsid w:val="0035266C"/>
    <w:rsid w:val="003542C5"/>
    <w:rsid w:val="00360397"/>
    <w:rsid w:val="003630A3"/>
    <w:rsid w:val="00364EFF"/>
    <w:rsid w:val="00365461"/>
    <w:rsid w:val="00367EDA"/>
    <w:rsid w:val="00370311"/>
    <w:rsid w:val="00380663"/>
    <w:rsid w:val="003807B5"/>
    <w:rsid w:val="00381DA3"/>
    <w:rsid w:val="003853E3"/>
    <w:rsid w:val="0038587E"/>
    <w:rsid w:val="00386B49"/>
    <w:rsid w:val="00390335"/>
    <w:rsid w:val="00392ED4"/>
    <w:rsid w:val="00393680"/>
    <w:rsid w:val="00394D4C"/>
    <w:rsid w:val="003953B3"/>
    <w:rsid w:val="00395722"/>
    <w:rsid w:val="00395D9F"/>
    <w:rsid w:val="00397242"/>
    <w:rsid w:val="003A1315"/>
    <w:rsid w:val="003A2BEC"/>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B55"/>
    <w:rsid w:val="003D4CA1"/>
    <w:rsid w:val="003D4D9F"/>
    <w:rsid w:val="003D6C46"/>
    <w:rsid w:val="003D7B03"/>
    <w:rsid w:val="003E30BD"/>
    <w:rsid w:val="003E38CE"/>
    <w:rsid w:val="003E5A50"/>
    <w:rsid w:val="003E6020"/>
    <w:rsid w:val="003E7CA0"/>
    <w:rsid w:val="003F1F1F"/>
    <w:rsid w:val="003F20C5"/>
    <w:rsid w:val="003F2278"/>
    <w:rsid w:val="003F299F"/>
    <w:rsid w:val="003F2F1D"/>
    <w:rsid w:val="003F59B4"/>
    <w:rsid w:val="003F6B53"/>
    <w:rsid w:val="003F6B92"/>
    <w:rsid w:val="004008FB"/>
    <w:rsid w:val="0040090E"/>
    <w:rsid w:val="00402232"/>
    <w:rsid w:val="00403D11"/>
    <w:rsid w:val="00404DB4"/>
    <w:rsid w:val="00405789"/>
    <w:rsid w:val="004060B1"/>
    <w:rsid w:val="0041093C"/>
    <w:rsid w:val="0041223B"/>
    <w:rsid w:val="004137EE"/>
    <w:rsid w:val="00413A4E"/>
    <w:rsid w:val="00415163"/>
    <w:rsid w:val="00415273"/>
    <w:rsid w:val="004157BE"/>
    <w:rsid w:val="0042068E"/>
    <w:rsid w:val="00421C61"/>
    <w:rsid w:val="00422030"/>
    <w:rsid w:val="00422A7F"/>
    <w:rsid w:val="00426213"/>
    <w:rsid w:val="004307B9"/>
    <w:rsid w:val="00431A7B"/>
    <w:rsid w:val="0043623F"/>
    <w:rsid w:val="00437459"/>
    <w:rsid w:val="00441D70"/>
    <w:rsid w:val="004425C2"/>
    <w:rsid w:val="004451EF"/>
    <w:rsid w:val="00445604"/>
    <w:rsid w:val="00445991"/>
    <w:rsid w:val="00446BAE"/>
    <w:rsid w:val="004508BA"/>
    <w:rsid w:val="004557F3"/>
    <w:rsid w:val="0045607E"/>
    <w:rsid w:val="00456DC3"/>
    <w:rsid w:val="004625D5"/>
    <w:rsid w:val="0046337E"/>
    <w:rsid w:val="004634C8"/>
    <w:rsid w:val="00464CA1"/>
    <w:rsid w:val="004660C8"/>
    <w:rsid w:val="00467930"/>
    <w:rsid w:val="00467DEF"/>
    <w:rsid w:val="00470F25"/>
    <w:rsid w:val="00472EBA"/>
    <w:rsid w:val="004735B6"/>
    <w:rsid w:val="004735F0"/>
    <w:rsid w:val="004745D7"/>
    <w:rsid w:val="00474676"/>
    <w:rsid w:val="0047511B"/>
    <w:rsid w:val="0047537A"/>
    <w:rsid w:val="00475B99"/>
    <w:rsid w:val="00477628"/>
    <w:rsid w:val="00480A8A"/>
    <w:rsid w:val="00480EC3"/>
    <w:rsid w:val="00481246"/>
    <w:rsid w:val="0048317E"/>
    <w:rsid w:val="00485601"/>
    <w:rsid w:val="004865B8"/>
    <w:rsid w:val="00486C0D"/>
    <w:rsid w:val="00487B96"/>
    <w:rsid w:val="004911D9"/>
    <w:rsid w:val="00491796"/>
    <w:rsid w:val="00491BD7"/>
    <w:rsid w:val="00493416"/>
    <w:rsid w:val="0049423C"/>
    <w:rsid w:val="004948BC"/>
    <w:rsid w:val="004951AB"/>
    <w:rsid w:val="0049768A"/>
    <w:rsid w:val="004A33C6"/>
    <w:rsid w:val="004A66B1"/>
    <w:rsid w:val="004A7DC4"/>
    <w:rsid w:val="004B1E7B"/>
    <w:rsid w:val="004B3029"/>
    <w:rsid w:val="004B352B"/>
    <w:rsid w:val="004B35E7"/>
    <w:rsid w:val="004B4B73"/>
    <w:rsid w:val="004B63BF"/>
    <w:rsid w:val="004B66DA"/>
    <w:rsid w:val="004B696B"/>
    <w:rsid w:val="004B74C6"/>
    <w:rsid w:val="004B795E"/>
    <w:rsid w:val="004B7DFF"/>
    <w:rsid w:val="004C0C8D"/>
    <w:rsid w:val="004C3A3F"/>
    <w:rsid w:val="004C52AA"/>
    <w:rsid w:val="004C5686"/>
    <w:rsid w:val="004C70EE"/>
    <w:rsid w:val="004D5DD8"/>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E2E"/>
    <w:rsid w:val="004F6FE2"/>
    <w:rsid w:val="004F70A4"/>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37C9"/>
    <w:rsid w:val="00544738"/>
    <w:rsid w:val="005456E4"/>
    <w:rsid w:val="005465F9"/>
    <w:rsid w:val="00547B89"/>
    <w:rsid w:val="00550F56"/>
    <w:rsid w:val="00551027"/>
    <w:rsid w:val="005527F1"/>
    <w:rsid w:val="005568AF"/>
    <w:rsid w:val="00556AF5"/>
    <w:rsid w:val="005577F2"/>
    <w:rsid w:val="005606BC"/>
    <w:rsid w:val="00562D54"/>
    <w:rsid w:val="00563774"/>
    <w:rsid w:val="00563E73"/>
    <w:rsid w:val="0056426C"/>
    <w:rsid w:val="00565792"/>
    <w:rsid w:val="00567351"/>
    <w:rsid w:val="00567799"/>
    <w:rsid w:val="005710DE"/>
    <w:rsid w:val="005711A1"/>
    <w:rsid w:val="00571A0B"/>
    <w:rsid w:val="00573C8B"/>
    <w:rsid w:val="00573D3D"/>
    <w:rsid w:val="00573DFD"/>
    <w:rsid w:val="0057441E"/>
    <w:rsid w:val="005747D0"/>
    <w:rsid w:val="005821DF"/>
    <w:rsid w:val="005822DF"/>
    <w:rsid w:val="005827D5"/>
    <w:rsid w:val="00582918"/>
    <w:rsid w:val="005849E3"/>
    <w:rsid w:val="005850D7"/>
    <w:rsid w:val="0058522F"/>
    <w:rsid w:val="00585282"/>
    <w:rsid w:val="00586266"/>
    <w:rsid w:val="0058703B"/>
    <w:rsid w:val="00590E6F"/>
    <w:rsid w:val="00592A09"/>
    <w:rsid w:val="00595EDE"/>
    <w:rsid w:val="00596E2B"/>
    <w:rsid w:val="00597DE3"/>
    <w:rsid w:val="005A0CBA"/>
    <w:rsid w:val="005A2022"/>
    <w:rsid w:val="005A3272"/>
    <w:rsid w:val="005A5193"/>
    <w:rsid w:val="005A6034"/>
    <w:rsid w:val="005A7AC1"/>
    <w:rsid w:val="005B115A"/>
    <w:rsid w:val="005B3ADC"/>
    <w:rsid w:val="005B537F"/>
    <w:rsid w:val="005B6D5B"/>
    <w:rsid w:val="005C120D"/>
    <w:rsid w:val="005C15B3"/>
    <w:rsid w:val="005C6F80"/>
    <w:rsid w:val="005C7F86"/>
    <w:rsid w:val="005D07C2"/>
    <w:rsid w:val="005D3367"/>
    <w:rsid w:val="005E2F29"/>
    <w:rsid w:val="005E400D"/>
    <w:rsid w:val="005E49D4"/>
    <w:rsid w:val="005E4E79"/>
    <w:rsid w:val="005E5CE7"/>
    <w:rsid w:val="005E790C"/>
    <w:rsid w:val="005F08C5"/>
    <w:rsid w:val="005F29B4"/>
    <w:rsid w:val="005F3851"/>
    <w:rsid w:val="005F6EB0"/>
    <w:rsid w:val="0060318C"/>
    <w:rsid w:val="00604782"/>
    <w:rsid w:val="00605718"/>
    <w:rsid w:val="00605C66"/>
    <w:rsid w:val="00606310"/>
    <w:rsid w:val="00606902"/>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36978"/>
    <w:rsid w:val="00636D2F"/>
    <w:rsid w:val="0064133A"/>
    <w:rsid w:val="006416D1"/>
    <w:rsid w:val="006437E1"/>
    <w:rsid w:val="00646961"/>
    <w:rsid w:val="00647487"/>
    <w:rsid w:val="00647FD7"/>
    <w:rsid w:val="00650080"/>
    <w:rsid w:val="0065161F"/>
    <w:rsid w:val="00651F17"/>
    <w:rsid w:val="0065382D"/>
    <w:rsid w:val="00654B4D"/>
    <w:rsid w:val="0065559D"/>
    <w:rsid w:val="00655A40"/>
    <w:rsid w:val="00656267"/>
    <w:rsid w:val="00657D11"/>
    <w:rsid w:val="00660D84"/>
    <w:rsid w:val="00660EBF"/>
    <w:rsid w:val="0066133A"/>
    <w:rsid w:val="00663196"/>
    <w:rsid w:val="0066378C"/>
    <w:rsid w:val="00663DDF"/>
    <w:rsid w:val="006657C9"/>
    <w:rsid w:val="0066661D"/>
    <w:rsid w:val="006700F0"/>
    <w:rsid w:val="006706EA"/>
    <w:rsid w:val="00670A48"/>
    <w:rsid w:val="00672F6F"/>
    <w:rsid w:val="00674C2F"/>
    <w:rsid w:val="00674C8B"/>
    <w:rsid w:val="006844A2"/>
    <w:rsid w:val="00685C94"/>
    <w:rsid w:val="0068605A"/>
    <w:rsid w:val="00691AEE"/>
    <w:rsid w:val="0069523C"/>
    <w:rsid w:val="006962CA"/>
    <w:rsid w:val="00696A95"/>
    <w:rsid w:val="006A09DA"/>
    <w:rsid w:val="006A1835"/>
    <w:rsid w:val="006A2625"/>
    <w:rsid w:val="006B197B"/>
    <w:rsid w:val="006B4A30"/>
    <w:rsid w:val="006B7569"/>
    <w:rsid w:val="006C28EE"/>
    <w:rsid w:val="006C4FF1"/>
    <w:rsid w:val="006C5C02"/>
    <w:rsid w:val="006D2250"/>
    <w:rsid w:val="006D2998"/>
    <w:rsid w:val="006D3188"/>
    <w:rsid w:val="006D5159"/>
    <w:rsid w:val="006D6779"/>
    <w:rsid w:val="006D7F15"/>
    <w:rsid w:val="006E08FC"/>
    <w:rsid w:val="006E1B38"/>
    <w:rsid w:val="006F2588"/>
    <w:rsid w:val="006F3E67"/>
    <w:rsid w:val="00710A6C"/>
    <w:rsid w:val="00710D98"/>
    <w:rsid w:val="00711CE9"/>
    <w:rsid w:val="00712266"/>
    <w:rsid w:val="00712593"/>
    <w:rsid w:val="00712D82"/>
    <w:rsid w:val="00716B08"/>
    <w:rsid w:val="00716E22"/>
    <w:rsid w:val="007171AB"/>
    <w:rsid w:val="007213D0"/>
    <w:rsid w:val="007219C0"/>
    <w:rsid w:val="00721D8B"/>
    <w:rsid w:val="007232B4"/>
    <w:rsid w:val="0072347F"/>
    <w:rsid w:val="00723DF7"/>
    <w:rsid w:val="00731C75"/>
    <w:rsid w:val="00732599"/>
    <w:rsid w:val="0073464D"/>
    <w:rsid w:val="00743E09"/>
    <w:rsid w:val="00744FCC"/>
    <w:rsid w:val="00747B9C"/>
    <w:rsid w:val="00750C93"/>
    <w:rsid w:val="00751B91"/>
    <w:rsid w:val="00754947"/>
    <w:rsid w:val="00754E24"/>
    <w:rsid w:val="00757B3B"/>
    <w:rsid w:val="007618C5"/>
    <w:rsid w:val="00762927"/>
    <w:rsid w:val="00762BF3"/>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3B97"/>
    <w:rsid w:val="00785292"/>
    <w:rsid w:val="007878AE"/>
    <w:rsid w:val="007900CC"/>
    <w:rsid w:val="0079641B"/>
    <w:rsid w:val="00797550"/>
    <w:rsid w:val="00797A90"/>
    <w:rsid w:val="007A1856"/>
    <w:rsid w:val="007A1887"/>
    <w:rsid w:val="007A309C"/>
    <w:rsid w:val="007A3BD6"/>
    <w:rsid w:val="007A629C"/>
    <w:rsid w:val="007A6348"/>
    <w:rsid w:val="007A6813"/>
    <w:rsid w:val="007B023C"/>
    <w:rsid w:val="007B03CC"/>
    <w:rsid w:val="007B13C2"/>
    <w:rsid w:val="007B2F08"/>
    <w:rsid w:val="007C44FF"/>
    <w:rsid w:val="007C6456"/>
    <w:rsid w:val="007C7BDB"/>
    <w:rsid w:val="007D08CB"/>
    <w:rsid w:val="007D2FF5"/>
    <w:rsid w:val="007D4BCF"/>
    <w:rsid w:val="007D4F18"/>
    <w:rsid w:val="007D542F"/>
    <w:rsid w:val="007D73AB"/>
    <w:rsid w:val="007D790E"/>
    <w:rsid w:val="007E2712"/>
    <w:rsid w:val="007E3563"/>
    <w:rsid w:val="007E4645"/>
    <w:rsid w:val="007E4A9C"/>
    <w:rsid w:val="007E53A5"/>
    <w:rsid w:val="007E5516"/>
    <w:rsid w:val="007E7EE2"/>
    <w:rsid w:val="007F06CA"/>
    <w:rsid w:val="007F0A7E"/>
    <w:rsid w:val="007F0DD0"/>
    <w:rsid w:val="007F3CF4"/>
    <w:rsid w:val="007F61D0"/>
    <w:rsid w:val="00800DD8"/>
    <w:rsid w:val="0080228F"/>
    <w:rsid w:val="00802E2B"/>
    <w:rsid w:val="00804C1B"/>
    <w:rsid w:val="0080595A"/>
    <w:rsid w:val="00805FE0"/>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4E9F"/>
    <w:rsid w:val="008375D5"/>
    <w:rsid w:val="00841486"/>
    <w:rsid w:val="00842BC9"/>
    <w:rsid w:val="008431AF"/>
    <w:rsid w:val="0084476E"/>
    <w:rsid w:val="00845137"/>
    <w:rsid w:val="00845B9F"/>
    <w:rsid w:val="008504F6"/>
    <w:rsid w:val="00852079"/>
    <w:rsid w:val="0085240E"/>
    <w:rsid w:val="00852484"/>
    <w:rsid w:val="008573B9"/>
    <w:rsid w:val="0085782D"/>
    <w:rsid w:val="00860460"/>
    <w:rsid w:val="00863BB7"/>
    <w:rsid w:val="00872911"/>
    <w:rsid w:val="00873009"/>
    <w:rsid w:val="008730FD"/>
    <w:rsid w:val="00873DA1"/>
    <w:rsid w:val="00875DDD"/>
    <w:rsid w:val="00881BC6"/>
    <w:rsid w:val="00884056"/>
    <w:rsid w:val="008848F6"/>
    <w:rsid w:val="00884B7C"/>
    <w:rsid w:val="008860CC"/>
    <w:rsid w:val="00886EEE"/>
    <w:rsid w:val="008875A7"/>
    <w:rsid w:val="00887F86"/>
    <w:rsid w:val="00890876"/>
    <w:rsid w:val="00891929"/>
    <w:rsid w:val="00893029"/>
    <w:rsid w:val="00893B85"/>
    <w:rsid w:val="008941A8"/>
    <w:rsid w:val="0089514A"/>
    <w:rsid w:val="0089568A"/>
    <w:rsid w:val="00895C2A"/>
    <w:rsid w:val="008A03E9"/>
    <w:rsid w:val="008A0A0D"/>
    <w:rsid w:val="008A32D9"/>
    <w:rsid w:val="008A3961"/>
    <w:rsid w:val="008A4CEA"/>
    <w:rsid w:val="008A5224"/>
    <w:rsid w:val="008A68D0"/>
    <w:rsid w:val="008A7506"/>
    <w:rsid w:val="008A7D14"/>
    <w:rsid w:val="008B1533"/>
    <w:rsid w:val="008B1603"/>
    <w:rsid w:val="008B20ED"/>
    <w:rsid w:val="008B58F5"/>
    <w:rsid w:val="008B6135"/>
    <w:rsid w:val="008B7BEB"/>
    <w:rsid w:val="008C02B8"/>
    <w:rsid w:val="008C4538"/>
    <w:rsid w:val="008C4B15"/>
    <w:rsid w:val="008C562B"/>
    <w:rsid w:val="008C6717"/>
    <w:rsid w:val="008D0305"/>
    <w:rsid w:val="008D0A21"/>
    <w:rsid w:val="008D2D6B"/>
    <w:rsid w:val="008D3090"/>
    <w:rsid w:val="008D4306"/>
    <w:rsid w:val="008D4508"/>
    <w:rsid w:val="008D4DC4"/>
    <w:rsid w:val="008D5BCA"/>
    <w:rsid w:val="008D5E79"/>
    <w:rsid w:val="008D7CAF"/>
    <w:rsid w:val="008E02EE"/>
    <w:rsid w:val="008E391C"/>
    <w:rsid w:val="008E65A8"/>
    <w:rsid w:val="008E77D6"/>
    <w:rsid w:val="009036E7"/>
    <w:rsid w:val="00904AD5"/>
    <w:rsid w:val="00905289"/>
    <w:rsid w:val="00906015"/>
    <w:rsid w:val="0090605F"/>
    <w:rsid w:val="00907069"/>
    <w:rsid w:val="00907A8F"/>
    <w:rsid w:val="0091053B"/>
    <w:rsid w:val="00912158"/>
    <w:rsid w:val="00912945"/>
    <w:rsid w:val="00912CBD"/>
    <w:rsid w:val="009135CB"/>
    <w:rsid w:val="009144EE"/>
    <w:rsid w:val="00915D4C"/>
    <w:rsid w:val="0092135B"/>
    <w:rsid w:val="00922BB7"/>
    <w:rsid w:val="009279B2"/>
    <w:rsid w:val="00933EF0"/>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3A07"/>
    <w:rsid w:val="00984EA2"/>
    <w:rsid w:val="00986CC3"/>
    <w:rsid w:val="0099068E"/>
    <w:rsid w:val="009920AA"/>
    <w:rsid w:val="00992943"/>
    <w:rsid w:val="009931B3"/>
    <w:rsid w:val="00994150"/>
    <w:rsid w:val="00995A3F"/>
    <w:rsid w:val="00996279"/>
    <w:rsid w:val="009965F7"/>
    <w:rsid w:val="009A0866"/>
    <w:rsid w:val="009A4D0A"/>
    <w:rsid w:val="009A6156"/>
    <w:rsid w:val="009A759C"/>
    <w:rsid w:val="009B2B2B"/>
    <w:rsid w:val="009B2F70"/>
    <w:rsid w:val="009B4594"/>
    <w:rsid w:val="009B4DEC"/>
    <w:rsid w:val="009B65C2"/>
    <w:rsid w:val="009C17F5"/>
    <w:rsid w:val="009C2459"/>
    <w:rsid w:val="009C255A"/>
    <w:rsid w:val="009C2B46"/>
    <w:rsid w:val="009C4448"/>
    <w:rsid w:val="009C5256"/>
    <w:rsid w:val="009C610D"/>
    <w:rsid w:val="009C6D10"/>
    <w:rsid w:val="009C6D64"/>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563"/>
    <w:rsid w:val="00A01F5C"/>
    <w:rsid w:val="00A03F12"/>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4392"/>
    <w:rsid w:val="00A65996"/>
    <w:rsid w:val="00A67276"/>
    <w:rsid w:val="00A67588"/>
    <w:rsid w:val="00A67840"/>
    <w:rsid w:val="00A7164F"/>
    <w:rsid w:val="00A71A9E"/>
    <w:rsid w:val="00A7382D"/>
    <w:rsid w:val="00A743AC"/>
    <w:rsid w:val="00A75AB7"/>
    <w:rsid w:val="00A75E27"/>
    <w:rsid w:val="00A833B9"/>
    <w:rsid w:val="00A8483F"/>
    <w:rsid w:val="00A870B0"/>
    <w:rsid w:val="00A8728A"/>
    <w:rsid w:val="00A87A54"/>
    <w:rsid w:val="00AA105C"/>
    <w:rsid w:val="00AA1809"/>
    <w:rsid w:val="00AA1FFE"/>
    <w:rsid w:val="00AA3D8A"/>
    <w:rsid w:val="00AA3F2E"/>
    <w:rsid w:val="00AA72F4"/>
    <w:rsid w:val="00AB10E7"/>
    <w:rsid w:val="00AB4D25"/>
    <w:rsid w:val="00AB5033"/>
    <w:rsid w:val="00AB5298"/>
    <w:rsid w:val="00AB5519"/>
    <w:rsid w:val="00AB6313"/>
    <w:rsid w:val="00AB6F47"/>
    <w:rsid w:val="00AB71DD"/>
    <w:rsid w:val="00AC15C5"/>
    <w:rsid w:val="00AC59D3"/>
    <w:rsid w:val="00AD0E75"/>
    <w:rsid w:val="00AD1509"/>
    <w:rsid w:val="00AE77EB"/>
    <w:rsid w:val="00AE7BD8"/>
    <w:rsid w:val="00AE7D02"/>
    <w:rsid w:val="00AF0BB7"/>
    <w:rsid w:val="00AF0BDE"/>
    <w:rsid w:val="00AF0EDE"/>
    <w:rsid w:val="00AF19C4"/>
    <w:rsid w:val="00AF36DC"/>
    <w:rsid w:val="00AF4853"/>
    <w:rsid w:val="00AF53B9"/>
    <w:rsid w:val="00AF7048"/>
    <w:rsid w:val="00AF73AD"/>
    <w:rsid w:val="00B00702"/>
    <w:rsid w:val="00B0110B"/>
    <w:rsid w:val="00B0207D"/>
    <w:rsid w:val="00B0234E"/>
    <w:rsid w:val="00B06751"/>
    <w:rsid w:val="00B06B65"/>
    <w:rsid w:val="00B07931"/>
    <w:rsid w:val="00B1279C"/>
    <w:rsid w:val="00B13241"/>
    <w:rsid w:val="00B13699"/>
    <w:rsid w:val="00B136A7"/>
    <w:rsid w:val="00B149E2"/>
    <w:rsid w:val="00B14B50"/>
    <w:rsid w:val="00B14E3B"/>
    <w:rsid w:val="00B166B3"/>
    <w:rsid w:val="00B2131A"/>
    <w:rsid w:val="00B2169D"/>
    <w:rsid w:val="00B21CBB"/>
    <w:rsid w:val="00B252F4"/>
    <w:rsid w:val="00B2606D"/>
    <w:rsid w:val="00B263C0"/>
    <w:rsid w:val="00B26E46"/>
    <w:rsid w:val="00B316CA"/>
    <w:rsid w:val="00B31BFB"/>
    <w:rsid w:val="00B3528F"/>
    <w:rsid w:val="00B357AB"/>
    <w:rsid w:val="00B41704"/>
    <w:rsid w:val="00B41F72"/>
    <w:rsid w:val="00B42600"/>
    <w:rsid w:val="00B44E90"/>
    <w:rsid w:val="00B45324"/>
    <w:rsid w:val="00B455EF"/>
    <w:rsid w:val="00B47018"/>
    <w:rsid w:val="00B47956"/>
    <w:rsid w:val="00B517E1"/>
    <w:rsid w:val="00B556E8"/>
    <w:rsid w:val="00B5591C"/>
    <w:rsid w:val="00B55E70"/>
    <w:rsid w:val="00B5674B"/>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2FBE"/>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4BDB"/>
    <w:rsid w:val="00BC6832"/>
    <w:rsid w:val="00BD0826"/>
    <w:rsid w:val="00BD15AB"/>
    <w:rsid w:val="00BD181D"/>
    <w:rsid w:val="00BD369D"/>
    <w:rsid w:val="00BD4D7E"/>
    <w:rsid w:val="00BE0567"/>
    <w:rsid w:val="00BE0DD9"/>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B7"/>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4F86"/>
    <w:rsid w:val="00C461E6"/>
    <w:rsid w:val="00C50045"/>
    <w:rsid w:val="00C50218"/>
    <w:rsid w:val="00C50771"/>
    <w:rsid w:val="00C508BE"/>
    <w:rsid w:val="00C55FE8"/>
    <w:rsid w:val="00C63EC4"/>
    <w:rsid w:val="00C64CD9"/>
    <w:rsid w:val="00C66E3B"/>
    <w:rsid w:val="00C670F8"/>
    <w:rsid w:val="00C6780B"/>
    <w:rsid w:val="00C73A90"/>
    <w:rsid w:val="00C73D29"/>
    <w:rsid w:val="00C73F0B"/>
    <w:rsid w:val="00C7451F"/>
    <w:rsid w:val="00C75491"/>
    <w:rsid w:val="00C76D49"/>
    <w:rsid w:val="00C80AD4"/>
    <w:rsid w:val="00C80B5E"/>
    <w:rsid w:val="00C82055"/>
    <w:rsid w:val="00C8340B"/>
    <w:rsid w:val="00C85FE1"/>
    <w:rsid w:val="00C8630A"/>
    <w:rsid w:val="00C9061B"/>
    <w:rsid w:val="00C93EBA"/>
    <w:rsid w:val="00C97A19"/>
    <w:rsid w:val="00C97EF0"/>
    <w:rsid w:val="00CA0BD8"/>
    <w:rsid w:val="00CA2FD7"/>
    <w:rsid w:val="00CA386C"/>
    <w:rsid w:val="00CA69E3"/>
    <w:rsid w:val="00CA6B28"/>
    <w:rsid w:val="00CA72BB"/>
    <w:rsid w:val="00CA7FF5"/>
    <w:rsid w:val="00CB0531"/>
    <w:rsid w:val="00CB07E5"/>
    <w:rsid w:val="00CB09E0"/>
    <w:rsid w:val="00CB0A70"/>
    <w:rsid w:val="00CB1C14"/>
    <w:rsid w:val="00CB1E7C"/>
    <w:rsid w:val="00CB2EA1"/>
    <w:rsid w:val="00CB2F84"/>
    <w:rsid w:val="00CB3E75"/>
    <w:rsid w:val="00CB42CA"/>
    <w:rsid w:val="00CB43F1"/>
    <w:rsid w:val="00CB4E5A"/>
    <w:rsid w:val="00CB581E"/>
    <w:rsid w:val="00CB6A8A"/>
    <w:rsid w:val="00CB6EDE"/>
    <w:rsid w:val="00CC27C4"/>
    <w:rsid w:val="00CC41BA"/>
    <w:rsid w:val="00CD09EF"/>
    <w:rsid w:val="00CD1550"/>
    <w:rsid w:val="00CD17C1"/>
    <w:rsid w:val="00CD1C6C"/>
    <w:rsid w:val="00CD37F1"/>
    <w:rsid w:val="00CD3BFC"/>
    <w:rsid w:val="00CD4565"/>
    <w:rsid w:val="00CD60B2"/>
    <w:rsid w:val="00CD6169"/>
    <w:rsid w:val="00CD6D76"/>
    <w:rsid w:val="00CE1C01"/>
    <w:rsid w:val="00CE20BC"/>
    <w:rsid w:val="00CE26C6"/>
    <w:rsid w:val="00CE39E1"/>
    <w:rsid w:val="00CF1540"/>
    <w:rsid w:val="00CF16D8"/>
    <w:rsid w:val="00CF1FD8"/>
    <w:rsid w:val="00CF20D0"/>
    <w:rsid w:val="00CF27A7"/>
    <w:rsid w:val="00CF2D83"/>
    <w:rsid w:val="00CF44A1"/>
    <w:rsid w:val="00CF45F2"/>
    <w:rsid w:val="00CF4FDC"/>
    <w:rsid w:val="00CF6E13"/>
    <w:rsid w:val="00CF7776"/>
    <w:rsid w:val="00D00E9E"/>
    <w:rsid w:val="00D021D2"/>
    <w:rsid w:val="00D061BB"/>
    <w:rsid w:val="00D07BE1"/>
    <w:rsid w:val="00D116C0"/>
    <w:rsid w:val="00D13433"/>
    <w:rsid w:val="00D13D8A"/>
    <w:rsid w:val="00D16967"/>
    <w:rsid w:val="00D172C9"/>
    <w:rsid w:val="00D20DA7"/>
    <w:rsid w:val="00D249A5"/>
    <w:rsid w:val="00D275B7"/>
    <w:rsid w:val="00D2793F"/>
    <w:rsid w:val="00D279D8"/>
    <w:rsid w:val="00D27C8E"/>
    <w:rsid w:val="00D3026A"/>
    <w:rsid w:val="00D322E2"/>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57D44"/>
    <w:rsid w:val="00D60F51"/>
    <w:rsid w:val="00D60FAC"/>
    <w:rsid w:val="00D63F05"/>
    <w:rsid w:val="00D65E43"/>
    <w:rsid w:val="00D6730A"/>
    <w:rsid w:val="00D674A6"/>
    <w:rsid w:val="00D67C54"/>
    <w:rsid w:val="00D708FC"/>
    <w:rsid w:val="00D7168E"/>
    <w:rsid w:val="00D72719"/>
    <w:rsid w:val="00D73F9D"/>
    <w:rsid w:val="00D74B7C"/>
    <w:rsid w:val="00D76068"/>
    <w:rsid w:val="00D76085"/>
    <w:rsid w:val="00D76B01"/>
    <w:rsid w:val="00D804A2"/>
    <w:rsid w:val="00D84704"/>
    <w:rsid w:val="00D84BF9"/>
    <w:rsid w:val="00D84EED"/>
    <w:rsid w:val="00D8517D"/>
    <w:rsid w:val="00D86345"/>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C4C77"/>
    <w:rsid w:val="00DD0722"/>
    <w:rsid w:val="00DD0B3D"/>
    <w:rsid w:val="00DD212F"/>
    <w:rsid w:val="00DD7823"/>
    <w:rsid w:val="00DE18F5"/>
    <w:rsid w:val="00DE4428"/>
    <w:rsid w:val="00DE73D2"/>
    <w:rsid w:val="00DF5BFB"/>
    <w:rsid w:val="00DF5CD6"/>
    <w:rsid w:val="00E022DA"/>
    <w:rsid w:val="00E032A1"/>
    <w:rsid w:val="00E03BCB"/>
    <w:rsid w:val="00E04711"/>
    <w:rsid w:val="00E124DC"/>
    <w:rsid w:val="00E12EB5"/>
    <w:rsid w:val="00E13206"/>
    <w:rsid w:val="00E158A8"/>
    <w:rsid w:val="00E15A41"/>
    <w:rsid w:val="00E16825"/>
    <w:rsid w:val="00E22D68"/>
    <w:rsid w:val="00E247D9"/>
    <w:rsid w:val="00E248CD"/>
    <w:rsid w:val="00E258D8"/>
    <w:rsid w:val="00E26DDF"/>
    <w:rsid w:val="00E270E5"/>
    <w:rsid w:val="00E30167"/>
    <w:rsid w:val="00E32C2B"/>
    <w:rsid w:val="00E33493"/>
    <w:rsid w:val="00E349FE"/>
    <w:rsid w:val="00E37922"/>
    <w:rsid w:val="00E406DF"/>
    <w:rsid w:val="00E415D3"/>
    <w:rsid w:val="00E44E84"/>
    <w:rsid w:val="00E469E4"/>
    <w:rsid w:val="00E475C3"/>
    <w:rsid w:val="00E509B0"/>
    <w:rsid w:val="00E50B11"/>
    <w:rsid w:val="00E54246"/>
    <w:rsid w:val="00E55D8E"/>
    <w:rsid w:val="00E6641E"/>
    <w:rsid w:val="00E66F18"/>
    <w:rsid w:val="00E70856"/>
    <w:rsid w:val="00E727DE"/>
    <w:rsid w:val="00E72A3B"/>
    <w:rsid w:val="00E74A30"/>
    <w:rsid w:val="00E77778"/>
    <w:rsid w:val="00E77B7E"/>
    <w:rsid w:val="00E77BA8"/>
    <w:rsid w:val="00E8139F"/>
    <w:rsid w:val="00E82303"/>
    <w:rsid w:val="00E82DF1"/>
    <w:rsid w:val="00E84754"/>
    <w:rsid w:val="00E90CAA"/>
    <w:rsid w:val="00E93339"/>
    <w:rsid w:val="00E93F5D"/>
    <w:rsid w:val="00E96532"/>
    <w:rsid w:val="00E973A0"/>
    <w:rsid w:val="00EA1688"/>
    <w:rsid w:val="00EA1AFC"/>
    <w:rsid w:val="00EA2317"/>
    <w:rsid w:val="00EA3A7D"/>
    <w:rsid w:val="00EA4296"/>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D7D22"/>
    <w:rsid w:val="00EE25ED"/>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2EF7"/>
    <w:rsid w:val="00F34BFC"/>
    <w:rsid w:val="00F35263"/>
    <w:rsid w:val="00F35E34"/>
    <w:rsid w:val="00F403BF"/>
    <w:rsid w:val="00F4342F"/>
    <w:rsid w:val="00F45227"/>
    <w:rsid w:val="00F5045C"/>
    <w:rsid w:val="00F520C7"/>
    <w:rsid w:val="00F53AEA"/>
    <w:rsid w:val="00F542F4"/>
    <w:rsid w:val="00F547AF"/>
    <w:rsid w:val="00F55AC7"/>
    <w:rsid w:val="00F55FC9"/>
    <w:rsid w:val="00F563CD"/>
    <w:rsid w:val="00F5663B"/>
    <w:rsid w:val="00F5674D"/>
    <w:rsid w:val="00F6392C"/>
    <w:rsid w:val="00F64256"/>
    <w:rsid w:val="00F66093"/>
    <w:rsid w:val="00F66518"/>
    <w:rsid w:val="00F66657"/>
    <w:rsid w:val="00F66AE5"/>
    <w:rsid w:val="00F6751E"/>
    <w:rsid w:val="00F70848"/>
    <w:rsid w:val="00F73A60"/>
    <w:rsid w:val="00F74003"/>
    <w:rsid w:val="00F754F7"/>
    <w:rsid w:val="00F761D4"/>
    <w:rsid w:val="00F76A82"/>
    <w:rsid w:val="00F8015D"/>
    <w:rsid w:val="00F829C7"/>
    <w:rsid w:val="00F834AA"/>
    <w:rsid w:val="00F848D6"/>
    <w:rsid w:val="00F859AE"/>
    <w:rsid w:val="00F9071F"/>
    <w:rsid w:val="00F922B2"/>
    <w:rsid w:val="00F94148"/>
    <w:rsid w:val="00F943C8"/>
    <w:rsid w:val="00F96B28"/>
    <w:rsid w:val="00FA1564"/>
    <w:rsid w:val="00FA3DF8"/>
    <w:rsid w:val="00FA41B4"/>
    <w:rsid w:val="00FA5DDD"/>
    <w:rsid w:val="00FA6255"/>
    <w:rsid w:val="00FA723B"/>
    <w:rsid w:val="00FA7380"/>
    <w:rsid w:val="00FA7644"/>
    <w:rsid w:val="00FB0647"/>
    <w:rsid w:val="00FB08D0"/>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D6E39"/>
    <w:rsid w:val="00FE07B0"/>
    <w:rsid w:val="00FE1DCC"/>
    <w:rsid w:val="00FE1DD4"/>
    <w:rsid w:val="00FE2B19"/>
    <w:rsid w:val="00FF0538"/>
    <w:rsid w:val="00FF59CB"/>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D8EC6AF"/>
  <w15:docId w15:val="{817E49A0-2081-4725-B6A7-62BA9690381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1A6854"/>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03275C558C0649C09CE59A3246F874AE"/>
        <w:category>
          <w:name w:val="Allmänt"/>
          <w:gallery w:val="placeholder"/>
        </w:category>
        <w:types>
          <w:type w:val="bbPlcHdr"/>
        </w:types>
        <w:behaviors>
          <w:behavior w:val="content"/>
        </w:behaviors>
        <w:guid w:val="{1E5A63E3-7C97-4DF7-80BE-5A50C2AF7938}"/>
      </w:docPartPr>
      <w:docPartBody>
        <w:p w:rsidR="00455AAF" w:rsidRDefault="00455AAF">
          <w:pPr>
            <w:pStyle w:val="03275C558C0649C09CE59A3246F874AE"/>
          </w:pPr>
          <w:r w:rsidRPr="00FC36B9">
            <w:rPr>
              <w:rStyle w:val="Platshllartext"/>
            </w:rPr>
            <w:t>Klicka eller tryck här för att ange text.</w:t>
          </w:r>
        </w:p>
      </w:docPartBody>
    </w:docPart>
    <w:docPart>
      <w:docPartPr>
        <w:name w:val="245DB0D982AB4098B40DD1858DCE4E08"/>
        <w:category>
          <w:name w:val="Allmänt"/>
          <w:gallery w:val="placeholder"/>
        </w:category>
        <w:types>
          <w:type w:val="bbPlcHdr"/>
        </w:types>
        <w:behaviors>
          <w:behavior w:val="content"/>
        </w:behaviors>
        <w:guid w:val="{26FD83EA-D307-452B-8C75-8FBD79A9946F}"/>
      </w:docPartPr>
      <w:docPartBody>
        <w:p w:rsidR="00455AAF" w:rsidRDefault="00455AAF">
          <w:pPr>
            <w:pStyle w:val="245DB0D982AB4098B40DD1858DCE4E08"/>
          </w:pPr>
          <w:r>
            <w:rPr>
              <w:rStyle w:val="Platshllartext"/>
            </w:rPr>
            <w:t>(sätts av SB)</w:t>
          </w:r>
        </w:p>
      </w:docPartBody>
    </w:docPart>
    <w:docPart>
      <w:docPartPr>
        <w:name w:val="45540BE671CE4C8EBF78AE5124373CF3"/>
        <w:category>
          <w:name w:val="Allmänt"/>
          <w:gallery w:val="placeholder"/>
        </w:category>
        <w:types>
          <w:type w:val="bbPlcHdr"/>
        </w:types>
        <w:behaviors>
          <w:behavior w:val="content"/>
        </w:behaviors>
        <w:guid w:val="{CAAC5CC8-C409-4F06-B071-25442311DA2D}"/>
      </w:docPartPr>
      <w:docPartBody>
        <w:p w:rsidR="00455AAF" w:rsidRDefault="00455AAF">
          <w:pPr>
            <w:pStyle w:val="45540BE671CE4C8EBF78AE5124373CF3"/>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6394D7F994B740BB9A0B518CE8B53955"/>
        <w:category>
          <w:name w:val="Allmänt"/>
          <w:gallery w:val="placeholder"/>
        </w:category>
        <w:types>
          <w:type w:val="bbPlcHdr"/>
        </w:types>
        <w:behaviors>
          <w:behavior w:val="content"/>
        </w:behaviors>
        <w:guid w:val="{C75F7364-A7F8-4F79-A0DF-8907D371D940}"/>
      </w:docPartPr>
      <w:docPartBody>
        <w:p w:rsidR="00455AAF" w:rsidRDefault="00455AAF">
          <w:pPr>
            <w:pStyle w:val="6394D7F994B740BB9A0B518CE8B53955"/>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8278BE534F614266BF532056AC20C672"/>
        <w:category>
          <w:name w:val="Allmänt"/>
          <w:gallery w:val="placeholder"/>
        </w:category>
        <w:types>
          <w:type w:val="bbPlcHdr"/>
        </w:types>
        <w:behaviors>
          <w:behavior w:val="content"/>
        </w:behaviors>
        <w:guid w:val="{13ED1730-CAE0-4DED-9572-2108133E37A5}"/>
      </w:docPartPr>
      <w:docPartBody>
        <w:p w:rsidR="00455AAF" w:rsidRDefault="00455AAF">
          <w:pPr>
            <w:pStyle w:val="8278BE534F614266BF532056AC20C672"/>
          </w:pPr>
          <w:r>
            <w:rPr>
              <w:rStyle w:val="Platshllartext"/>
            </w:rPr>
            <w:t>Klicka här och v</w:t>
          </w:r>
          <w:r w:rsidRPr="00D31416">
            <w:rPr>
              <w:rStyle w:val="Platshllartext"/>
            </w:rPr>
            <w:t xml:space="preserve">älj ett </w:t>
          </w:r>
          <w:r>
            <w:rPr>
              <w:rStyle w:val="Platshllartext"/>
            </w:rPr>
            <w:t>departement.</w:t>
          </w:r>
        </w:p>
      </w:docPartBody>
    </w:docPart>
    <w:docPart>
      <w:docPartPr>
        <w:name w:val="513C58DD7F064C4EB9EE9EF6F78A99AC"/>
        <w:category>
          <w:name w:val="Allmänt"/>
          <w:gallery w:val="placeholder"/>
        </w:category>
        <w:types>
          <w:type w:val="bbPlcHdr"/>
        </w:types>
        <w:behaviors>
          <w:behavior w:val="content"/>
        </w:behaviors>
        <w:guid w:val="{CE8674CD-0D6A-48C7-AAA9-D63EF2AA832B}"/>
      </w:docPartPr>
      <w:docPartBody>
        <w:p w:rsidR="00455AAF" w:rsidRDefault="00455AAF">
          <w:pPr>
            <w:pStyle w:val="513C58DD7F064C4EB9EE9EF6F78A99AC"/>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68618416217349CBBD47C157CFCF5D6C"/>
        <w:category>
          <w:name w:val="Allmänt"/>
          <w:gallery w:val="placeholder"/>
        </w:category>
        <w:types>
          <w:type w:val="bbPlcHdr"/>
        </w:types>
        <w:behaviors>
          <w:behavior w:val="content"/>
        </w:behaviors>
        <w:guid w:val="{464AC7E9-0817-422F-A4CD-2EFF878E4A6E}"/>
      </w:docPartPr>
      <w:docPartBody>
        <w:p w:rsidR="00455AAF" w:rsidRDefault="00455AAF">
          <w:pPr>
            <w:pStyle w:val="68618416217349CBBD47C157CFCF5D6C"/>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94DC0A13731E4FE3A94384EBE6D5B22B"/>
        <w:category>
          <w:name w:val="Allmänt"/>
          <w:gallery w:val="placeholder"/>
        </w:category>
        <w:types>
          <w:type w:val="bbPlcHdr"/>
        </w:types>
        <w:behaviors>
          <w:behavior w:val="content"/>
        </w:behaviors>
        <w:guid w:val="{788B8F85-F027-4C79-8A8A-AEA633D216C3}"/>
      </w:docPartPr>
      <w:docPartBody>
        <w:p w:rsidR="00455AAF" w:rsidRDefault="00455AAF">
          <w:pPr>
            <w:pStyle w:val="94DC0A13731E4FE3A94384EBE6D5B22B"/>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F807DF5501C84C7FA31B5E2E91BFFE55"/>
        <w:category>
          <w:name w:val="Allmänt"/>
          <w:gallery w:val="placeholder"/>
        </w:category>
        <w:types>
          <w:type w:val="bbPlcHdr"/>
        </w:types>
        <w:behaviors>
          <w:behavior w:val="content"/>
        </w:behaviors>
        <w:guid w:val="{A0023F53-7F77-4F2B-ADCB-06BC2F26A26F}"/>
      </w:docPartPr>
      <w:docPartBody>
        <w:p w:rsidR="00000000" w:rsidRDefault="00A4549D">
          <w:r w:rsidRPr="00C81E01">
            <w:rPr>
              <w:rStyle w:val="Platshllartext"/>
            </w:rPr>
            <w:t xml:space="preserve"> </w:t>
          </w:r>
        </w:p>
      </w:docPartBody>
    </w:docPart>
    <w:docPart>
      <w:docPartPr>
        <w:name w:val="6EFAB29942F74DC8B24C125CE647088E"/>
        <w:category>
          <w:name w:val="Allmänt"/>
          <w:gallery w:val="placeholder"/>
        </w:category>
        <w:types>
          <w:type w:val="bbPlcHdr"/>
        </w:types>
        <w:behaviors>
          <w:behavior w:val="content"/>
        </w:behaviors>
        <w:guid w:val="{76755990-217E-4F70-B66E-B151765C5771}"/>
      </w:docPartPr>
      <w:docPartBody>
        <w:p w:rsidR="00000000" w:rsidRDefault="00A4549D">
          <w:r w:rsidRPr="00C81E01">
            <w:rPr>
              <w:rStyle w:val="Platshllartext"/>
            </w:rPr>
            <w:t xml:space="preserve"> </w:t>
          </w:r>
        </w:p>
      </w:docPartBody>
    </w:docPart>
    <w:docPart>
      <w:docPartPr>
        <w:name w:val="8CF2020447B447F283E907C2D51B42B5"/>
        <w:category>
          <w:name w:val="Allmänt"/>
          <w:gallery w:val="placeholder"/>
        </w:category>
        <w:types>
          <w:type w:val="bbPlcHdr"/>
        </w:types>
        <w:behaviors>
          <w:behavior w:val="content"/>
        </w:behaviors>
        <w:guid w:val="{82A246F0-EE9E-423E-9669-60E0DD57B993}"/>
      </w:docPartPr>
      <w:docPartBody>
        <w:p w:rsidR="00000000" w:rsidRDefault="00A4549D">
          <w:r w:rsidRPr="00C81E01">
            <w:rPr>
              <w:rStyle w:val="Platshllartext"/>
            </w:rPr>
            <w:t xml:space="preserve"> </w:t>
          </w:r>
        </w:p>
      </w:docPartBody>
    </w:docPart>
    <w:docPart>
      <w:docPartPr>
        <w:name w:val="148ECD855A524D8DBD5790302C72565B"/>
        <w:category>
          <w:name w:val="Allmänt"/>
          <w:gallery w:val="placeholder"/>
        </w:category>
        <w:types>
          <w:type w:val="bbPlcHdr"/>
        </w:types>
        <w:behaviors>
          <w:behavior w:val="content"/>
        </w:behaviors>
        <w:guid w:val="{A6949722-DD38-4205-9BA0-6C90413144E6}"/>
      </w:docPartPr>
      <w:docPartBody>
        <w:p w:rsidR="00000000" w:rsidRDefault="00A4549D">
          <w:r w:rsidRPr="00C81E01">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formatting="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55AAF"/>
    <w:rsid w:val="00020D79"/>
    <w:rsid w:val="0008497E"/>
    <w:rsid w:val="0010507F"/>
    <w:rsid w:val="001C17D8"/>
    <w:rsid w:val="002E709E"/>
    <w:rsid w:val="003D4B55"/>
    <w:rsid w:val="00455AAF"/>
    <w:rsid w:val="005465F9"/>
    <w:rsid w:val="00783B97"/>
    <w:rsid w:val="007D4F18"/>
    <w:rsid w:val="00834E9F"/>
    <w:rsid w:val="00A4549D"/>
    <w:rsid w:val="00BD369D"/>
    <w:rsid w:val="00C73F0B"/>
    <w:rsid w:val="00D84EED"/>
    <w:rsid w:val="00E04711"/>
    <w:rsid w:val="00F754F7"/>
    <w:rsid w:val="00FD6E3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A4549D"/>
    <w:rPr>
      <w:noProof w:val="0"/>
      <w:color w:val="808080"/>
    </w:rPr>
  </w:style>
  <w:style w:type="paragraph" w:customStyle="1" w:styleId="03275C558C0649C09CE59A3246F874AE">
    <w:name w:val="03275C558C0649C09CE59A3246F874AE"/>
  </w:style>
  <w:style w:type="paragraph" w:customStyle="1" w:styleId="4F5832A257BB4078A9BB960D18853E8E">
    <w:name w:val="4F5832A257BB4078A9BB960D18853E8E"/>
  </w:style>
  <w:style w:type="paragraph" w:customStyle="1" w:styleId="245DB0D982AB4098B40DD1858DCE4E08">
    <w:name w:val="245DB0D982AB4098B40DD1858DCE4E08"/>
  </w:style>
  <w:style w:type="paragraph" w:customStyle="1" w:styleId="1700A8FE8AD1456B9DD9B4B47A9F61C5">
    <w:name w:val="1700A8FE8AD1456B9DD9B4B47A9F61C5"/>
  </w:style>
  <w:style w:type="paragraph" w:customStyle="1" w:styleId="45540BE671CE4C8EBF78AE5124373CF3">
    <w:name w:val="45540BE671CE4C8EBF78AE5124373CF3"/>
  </w:style>
  <w:style w:type="paragraph" w:customStyle="1" w:styleId="6394D7F994B740BB9A0B518CE8B53955">
    <w:name w:val="6394D7F994B740BB9A0B518CE8B53955"/>
  </w:style>
  <w:style w:type="paragraph" w:customStyle="1" w:styleId="8278BE534F614266BF532056AC20C672">
    <w:name w:val="8278BE534F614266BF532056AC20C672"/>
  </w:style>
  <w:style w:type="paragraph" w:customStyle="1" w:styleId="513C58DD7F064C4EB9EE9EF6F78A99AC">
    <w:name w:val="513C58DD7F064C4EB9EE9EF6F78A99AC"/>
  </w:style>
  <w:style w:type="paragraph" w:customStyle="1" w:styleId="6153DC138AA54D108CF9972A631BCB09">
    <w:name w:val="6153DC138AA54D108CF9972A631BCB09"/>
  </w:style>
  <w:style w:type="paragraph" w:customStyle="1" w:styleId="68618416217349CBBD47C157CFCF5D6C">
    <w:name w:val="68618416217349CBBD47C157CFCF5D6C"/>
  </w:style>
  <w:style w:type="paragraph" w:customStyle="1" w:styleId="94DC0A13731E4FE3A94384EBE6D5B22B">
    <w:name w:val="94DC0A13731E4FE3A94384EBE6D5B22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faktaPM xmlns="http://rk.se/faktapm">
  <Titel>Konsumentagendan – en ny strategi för EU:s konsumentpolitik</Titel>
  <Ar>2025/26</Ar>
  <Nr>46</Nr>
  <UppDat>2025-12-19</UppDat>
  <Rub>Konsumentagendan – en ny strategi för EU:s konsumentpolitik</Rub>
  <Dep>Finansdepartementet</Dep>
  <Utsk>Civilutskottet</Utsk>
  <AnkDat>2025-12-19</AnkDat>
  <Egenskap1/>
  <Egenskap2/>
  <Egenskap3/>
  <DepLista>
    <Item>
      <itemnr/>
      <Departementsnamn>Finansdepartementet</Departementsnamn>
    </Item>
  </DepLista>
  <DokLista>
    <DokItem>
      <Beteckning>COM(2025) 848</Beteckning>
      <Celexnummer>52025DC0848</Celexnummer>
      <DokTitel>Meddelande från kommissionen till Europaparlamentet, rådet, Europeiska ekonomiska och sociala kommittén samt Europeiska regionkommittén. 2030 konsumentagenda och handlingsplan för konsumenter på den inre marknaden. ”En ny impuls för konsumentskydd, konkurrens och hållbar tillväxt”. </DokTitel>
    </DokItem>
  </DokLista>
  <GDB1>COM(2025) 848</GDB1>
  <GDT1>Meddelande från kommissionen till Europaparlamentet, rådet, Europeiska ekonomiska och sociala kommittén samt Europeiska regionkommittén. 2030 konsumentagenda och handlingsplan för konsumenter på den inre marknaden. ”En ny impuls för konsumentskydd, konkurrens och hållbar tillväxt”. </GDT1>
  <GDTWeb>COM(2025) 848</GDTWeb>
  <Typ>FPM</Typ>
  <Dokumenttyp>FaktaPM</Dokumenttyp>
  <Epostadress>ma0502aa</Epostadress>
</faktaPM>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7.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2025-11-14</HeaderDate>
    <Office/>
    <Dnr>Fi2025/</Dnr>
    <ParagrafNr/>
    <DocumentTitle/>
    <VisitingAddress/>
    <Extra1/>
    <Extra2/>
    <Extra3/>
    <Number/>
    <Recipient/>
    <SenderText/>
    <DocNumber/>
    <Doclanguage>1053</Doclanguage>
    <Appendix/>
    <LogotypeName/>
  </BaseInfo>
</DocumentInfo>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mso-contentType ?>
<SharedContentType xmlns="Microsoft.SharePoint.Taxonomy.ContentTypeSync" SourceId="d07acfae-4dfa-4949-99a8-259efd31a6ae" ContentTypeId="0x010100BBA312BF02777149882D207184EC35C032" PreviousValue="true"/>
</file>

<file path=customXml/itemProps1.xml><?xml version="1.0" encoding="utf-8"?>
<ds:datastoreItem xmlns:ds="http://schemas.openxmlformats.org/officeDocument/2006/customXml" ds:itemID="{0B9A7431-9D19-4C2A-8E12-639802D7B40B}">
  <ds:schemaRefs>
    <ds:schemaRef ds:uri="http://rk.se/faktapm"/>
  </ds:schemaRefs>
</ds:datastoreItem>
</file>

<file path=customXml/itemProps2.xml><?xml version="1.0" encoding="utf-8"?>
<ds:datastoreItem xmlns:ds="http://schemas.openxmlformats.org/officeDocument/2006/customXml" ds:itemID="{90949E2D-B274-49FB-924D-F0E179023420}">
  <ds:schemaRefs>
    <ds:schemaRef ds:uri="http://schemas.microsoft.com/sharepoint/events"/>
  </ds:schemaRefs>
</ds:datastoreItem>
</file>

<file path=customXml/itemProps3.xml><?xml version="1.0" encoding="utf-8"?>
<ds:datastoreItem xmlns:ds="http://schemas.openxmlformats.org/officeDocument/2006/customXml" ds:itemID="{A975D590-B450-4296-B75F-0F5C28C24028}">
  <ds:schemaRefs>
    <ds:schemaRef ds:uri="http://schemas.microsoft.com/office/2006/metadata/customXsn"/>
  </ds:schemaRefs>
</ds:datastoreItem>
</file>

<file path=customXml/itemProps4.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5.xml><?xml version="1.0" encoding="utf-8"?>
<ds:datastoreItem xmlns:ds="http://schemas.openxmlformats.org/officeDocument/2006/customXml" ds:itemID="{889E4E4E-5E6F-449F-8C2C-9989A3993EFA}">
  <ds:schemaRefs>
    <ds:schemaRef ds:uri="http://schemas.microsoft.com/sharepoint/v3/contenttype/forms"/>
  </ds:schemaRefs>
</ds:datastoreItem>
</file>

<file path=customXml/itemProps6.xml><?xml version="1.0" encoding="utf-8"?>
<ds:datastoreItem xmlns:ds="http://schemas.openxmlformats.org/officeDocument/2006/customXml" ds:itemID="{01148E94-B740-4E68-AE58-5C9B4397D152}">
  <ds:schemaRefs>
    <ds:schemaRef ds:uri="http://purl.org/dc/elements/1.1/"/>
    <ds:schemaRef ds:uri="http://schemas.microsoft.com/office/2006/metadata/properties"/>
    <ds:schemaRef ds:uri="cc625d36-bb37-4650-91b9-0c96159295ba"/>
    <ds:schemaRef ds:uri="http://schemas.microsoft.com/sharepoint/v4"/>
    <ds:schemaRef ds:uri="http://purl.org/dc/terms/"/>
    <ds:schemaRef ds:uri="http://schemas.openxmlformats.org/package/2006/metadata/core-properties"/>
    <ds:schemaRef ds:uri="8b66ae41-1ec6-402e-b662-35d1932ca064"/>
    <ds:schemaRef ds:uri="http://schemas.microsoft.com/office/2006/documentManagement/types"/>
    <ds:schemaRef ds:uri="http://schemas.microsoft.com/office/infopath/2007/PartnerControls"/>
    <ds:schemaRef ds:uri="9c9941df-7074-4a92-bf99-225d24d78d61"/>
    <ds:schemaRef ds:uri="18f3d968-6251-40b0-9f11-012b293496c2"/>
    <ds:schemaRef ds:uri="4e9c2f0c-7bf8-49af-8356-cbf363fc78a7"/>
    <ds:schemaRef ds:uri="http://www.w3.org/XML/1998/namespace"/>
    <ds:schemaRef ds:uri="http://purl.org/dc/dcmitype/"/>
  </ds:schemaRefs>
</ds:datastoreItem>
</file>

<file path=customXml/itemProps7.xml><?xml version="1.0" encoding="utf-8"?>
<ds:datastoreItem xmlns:ds="http://schemas.openxmlformats.org/officeDocument/2006/customXml" ds:itemID="{4BF16153-B369-45CC-A5D1-5DC84ED85332}">
  <ds:schemaRefs>
    <ds:schemaRef ds:uri="http://lp/documentinfo/RK"/>
  </ds:schemaRefs>
</ds:datastoreItem>
</file>

<file path=customXml/itemProps8.xml><?xml version="1.0" encoding="utf-8"?>
<ds:datastoreItem xmlns:ds="http://schemas.openxmlformats.org/officeDocument/2006/customXml" ds:itemID="{3A3226EC-383B-4469-BA7F-8565269870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FCC0994D-3C60-4AC1-AD24-6A79A9077321}">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8</Pages>
  <Words>1860</Words>
  <Characters>12287</Characters>
  <Application>Microsoft Office Word</Application>
  <DocSecurity>0</DocSecurity>
  <Lines>220</Lines>
  <Paragraphs>62</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14140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FPM_202526__46</dc:title>
  <dc:subject/>
  <dc:creator>Freja Lindström</dc:creator>
  <cp:keywords/>
  <dc:description/>
  <cp:lastModifiedBy>Maria Sundin</cp:lastModifiedBy>
  <cp:revision>2</cp:revision>
  <cp:lastPrinted>2023-02-02T10:01:00Z</cp:lastPrinted>
  <dcterms:created xsi:type="dcterms:W3CDTF">2025-12-22T07:58:00Z</dcterms:created>
  <dcterms:modified xsi:type="dcterms:W3CDTF">2025-12-22T07:58:00Z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GDB1">
    <vt:lpwstr>COM(2025) 848</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Konsumentagendan – en ny strategi för EU:s konsumentpolitik</vt:lpwstr>
  </property>
  <property fmtid="{D5CDD505-2E9C-101B-9397-08002B2CF9AE}" pid="21" name="Ar">
    <vt:lpwstr>2025/26</vt:lpwstr>
  </property>
  <property fmtid="{D5CDD505-2E9C-101B-9397-08002B2CF9AE}" pid="22" name="Nr">
    <vt:lpwstr>46</vt:lpwstr>
  </property>
  <property fmtid="{D5CDD505-2E9C-101B-9397-08002B2CF9AE}" pid="23" name="UppDat">
    <vt:lpwstr>2025-12-19</vt:lpwstr>
  </property>
  <property fmtid="{D5CDD505-2E9C-101B-9397-08002B2CF9AE}" pid="24" name="Dep">
    <vt:lpwstr>Finansdepartementet</vt:lpwstr>
  </property>
  <property fmtid="{D5CDD505-2E9C-101B-9397-08002B2CF9AE}" pid="25" name="GDT1">
    <vt:lpwstr>Meddelande från kommissionen till Europaparlamentet, rådet, Europeiska ekonomiska och sociala kommittén samt Europeiska regionkommittén. 2030 konsumentagenda och handlingsplan för konsumenter på den inre marknaden. ”En ny impuls för konsumentskydd, konkurrens och hållbar tillväxt”. </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2025-12-19</vt:lpwstr>
  </property>
  <property fmtid="{D5CDD505-2E9C-101B-9397-08002B2CF9AE}" pid="40" name="Utsk">
    <vt:lpwstr>Civilutskottet</vt:lpwstr>
  </property>
  <property fmtid="{D5CDD505-2E9C-101B-9397-08002B2CF9AE}" pid="41" name="Dokumenttyp">
    <vt:lpwstr>FaktaPM</vt:lpwstr>
  </property>
  <property fmtid="{D5CDD505-2E9C-101B-9397-08002B2CF9AE}" pid="42" name="Epostadress">
    <vt:lpwstr>ma0502aa</vt:lpwstr>
  </property>
</Properties>
</file>