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23340F0E1AEC47C49295D30C22CE9E2B"/>
        </w:placeholder>
        <w:group/>
      </w:sdtPr>
      <w:sdtEndPr>
        <w:rPr>
          <w:b w:val="0"/>
        </w:rPr>
      </w:sdtEndPr>
      <w:sdtContent>
        <w:p w14:paraId="3E53B51E"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5A2EE17A" wp14:editId="538CF81C">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2C580296" w14:textId="5CE081A7" w:rsidR="00907069" w:rsidRDefault="00C85FE1" w:rsidP="001C2731">
          <w:pPr>
            <w:pStyle w:val="Sidhuvud"/>
            <w:ind w:left="3969" w:right="-567"/>
          </w:pPr>
          <w:r>
            <w:t>Riksdagså</w:t>
          </w:r>
          <w:r w:rsidR="00907069">
            <w:t xml:space="preserve">r: </w:t>
          </w:r>
          <w:sdt>
            <w:sdtPr>
              <w:alias w:val="Ar"/>
              <w:tag w:val="Ar"/>
              <w:id w:val="-280807286"/>
              <w:placeholder>
                <w:docPart w:val="008410CAD87043A58158E65A1CFD39CB"/>
              </w:placeholder>
              <w:dataBinding w:prefixMappings="xmlns:ns0='http://rk.se/faktapm' " w:xpath="/ns0:faktaPM[1]/ns0:Ar[1]" w:storeItemID="{0B9A7431-9D19-4C2A-8E12-639802D7B40B}"/>
              <w:comboBox w:lastValue="2024/25">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7A4179">
                <w:t>2024/25</w:t>
              </w:r>
            </w:sdtContent>
          </w:sdt>
        </w:p>
        <w:p w14:paraId="4768014B" w14:textId="5C1B9EEB"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3D79C533AA034E108F8579C68C958976"/>
              </w:placeholder>
              <w:dataBinding w:prefixMappings="xmlns:ns0='http://rk.se/faktapm' " w:xpath="/ns0:faktaPM[1]/ns0:Nr[1]" w:storeItemID="{0B9A7431-9D19-4C2A-8E12-639802D7B40B}"/>
              <w:text/>
            </w:sdtPr>
            <w:sdtEndPr/>
            <w:sdtContent>
              <w:r w:rsidR="007A4179">
                <w:t>48</w:t>
              </w:r>
            </w:sdtContent>
          </w:sdt>
        </w:p>
        <w:sdt>
          <w:sdtPr>
            <w:alias w:val="Datum"/>
            <w:tag w:val="Datum"/>
            <w:id w:val="-363979562"/>
            <w:placeholder>
              <w:docPart w:val="65AFF25C08F649B19CED817072E9B4D0"/>
            </w:placeholder>
            <w:dataBinding w:prefixMappings="xmlns:ns0='http://rk.se/faktapm' " w:xpath="/ns0:faktaPM[1]/ns0:UppDat[1]" w:storeItemID="{0B9A7431-9D19-4C2A-8E12-639802D7B40B}"/>
            <w:date w:fullDate="2025-06-30T00:00:00Z">
              <w:dateFormat w:val="yyyy-MM-dd"/>
              <w:lid w:val="sv-SE"/>
              <w:storeMappedDataAs w:val="dateTime"/>
              <w:calendar w:val="gregorian"/>
            </w:date>
          </w:sdtPr>
          <w:sdtEndPr/>
          <w:sdtContent>
            <w:p w14:paraId="7C067B0D" w14:textId="0ADAD559" w:rsidR="00907069" w:rsidRDefault="007A4179" w:rsidP="001C2731">
              <w:pPr>
                <w:pStyle w:val="Sidhuvud"/>
                <w:spacing w:after="960"/>
                <w:ind w:left="3969" w:right="-567"/>
              </w:pPr>
              <w:r>
                <w:t>2025-06-30</w:t>
              </w:r>
            </w:p>
          </w:sdtContent>
        </w:sdt>
      </w:sdtContent>
    </w:sdt>
    <w:p w14:paraId="1FAB95A4" w14:textId="5DEA8816" w:rsidR="007D542F" w:rsidRPr="00361189" w:rsidRDefault="009228AA" w:rsidP="007D542F">
      <w:pPr>
        <w:pStyle w:val="Rubrik"/>
      </w:pPr>
      <w:sdt>
        <w:sdtPr>
          <w:id w:val="886605850"/>
          <w:lock w:val="contentLocked"/>
          <w:placeholder>
            <w:docPart w:val="23340F0E1AEC47C49295D30C22CE9E2B"/>
          </w:placeholder>
          <w:group/>
        </w:sdtPr>
        <w:sdtEndPr/>
        <w:sdtContent>
          <w:sdt>
            <w:sdtPr>
              <w:id w:val="-1141882450"/>
              <w:placeholder>
                <w:docPart w:val="078A37523CE54572871451A960480E3E"/>
              </w:placeholder>
              <w:dataBinding w:prefixMappings="xmlns:ns0='http://rk.se/faktapm' " w:xpath="/ns0:faktaPM[1]/ns0:Titel[1]" w:storeItemID="{0B9A7431-9D19-4C2A-8E12-639802D7B40B}"/>
              <w:text/>
            </w:sdtPr>
            <w:sdtEndPr/>
            <w:sdtContent>
              <w:r w:rsidR="00E33933" w:rsidRPr="00361189">
                <w:t>EU:s s</w:t>
              </w:r>
              <w:r w:rsidR="000D4F08" w:rsidRPr="00361189">
                <w:t>tartup</w:t>
              </w:r>
              <w:r w:rsidR="00E33933" w:rsidRPr="00361189">
                <w:t>-</w:t>
              </w:r>
              <w:r w:rsidR="000D4F08" w:rsidRPr="00361189">
                <w:t xml:space="preserve"> </w:t>
              </w:r>
              <w:r w:rsidR="00E33933" w:rsidRPr="00361189">
                <w:t>och</w:t>
              </w:r>
              <w:r w:rsidR="000D4F08" w:rsidRPr="00361189">
                <w:t xml:space="preserve"> </w:t>
              </w:r>
              <w:proofErr w:type="spellStart"/>
              <w:r w:rsidR="00E33933" w:rsidRPr="00361189">
                <w:t>s</w:t>
              </w:r>
              <w:r w:rsidR="000D4F08" w:rsidRPr="00361189">
                <w:t>caleup</w:t>
              </w:r>
              <w:proofErr w:type="spellEnd"/>
              <w:r w:rsidR="00E33933" w:rsidRPr="00361189">
                <w:t>-s</w:t>
              </w:r>
              <w:r w:rsidR="000D4F08" w:rsidRPr="00361189">
                <w:t>trateg</w:t>
              </w:r>
              <w:r w:rsidR="00E33933" w:rsidRPr="00361189">
                <w:t>i</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CA293F9FCB1442B9BE9B117C7F05C396"/>
            </w:placeholder>
            <w15:repeatingSectionItem/>
          </w:sdtPr>
          <w:sdtEndPr/>
          <w:sdtContent>
            <w:p w14:paraId="1498680F" w14:textId="368DF1BF" w:rsidR="007D542F" w:rsidRPr="000B4DB7" w:rsidRDefault="009228AA" w:rsidP="007D542F">
              <w:pPr>
                <w:pStyle w:val="Brdtext"/>
                <w:rPr>
                  <w:lang w:val="en-US"/>
                </w:rPr>
              </w:pPr>
              <w:sdt>
                <w:sdtPr>
                  <w:rPr>
                    <w:rStyle w:val="Departement"/>
                    <w:lang w:val="en-US"/>
                  </w:rPr>
                  <w:id w:val="19440330"/>
                  <w:placeholder>
                    <w:docPart w:val="467CAC29F27141CE948862072D076FD7"/>
                  </w:placeholder>
                  <w:dataBinding w:prefixMappings="xmlns:ns0='http://rk.se/faktapm' " w:xpath="/ns0:faktaPM[1]/ns0:DepLista[1]/ns0:Item[1]/ns0:Departementsnamn[1]" w:storeItemID="{0B9A7431-9D19-4C2A-8E12-639802D7B40B}"/>
                  <w:comboBox w:lastValue="Klimat- och näringsliv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0D4F08" w:rsidRPr="000B4DB7">
                    <w:rPr>
                      <w:rStyle w:val="Departement"/>
                      <w:lang w:val="en-US"/>
                    </w:rPr>
                    <w:t>Klimat- och näringslivsdepartementet</w:t>
                  </w:r>
                </w:sdtContent>
              </w:sdt>
              <w:r w:rsidR="007D542F" w:rsidRPr="000B4DB7">
                <w:rPr>
                  <w:lang w:val="en-US"/>
                </w:rPr>
                <w:t xml:space="preserve"> </w:t>
              </w:r>
            </w:p>
          </w:sdtContent>
        </w:sdt>
      </w:sdtContent>
    </w:sdt>
    <w:bookmarkStart w:id="0" w:name="_Toc93996727"/>
    <w:p w14:paraId="35DCB2C2" w14:textId="77777777" w:rsidR="007D542F" w:rsidRPr="000B4DB7" w:rsidRDefault="009228AA" w:rsidP="00AC59D3">
      <w:pPr>
        <w:pStyle w:val="Rubrik2utannumrering"/>
        <w:rPr>
          <w:lang w:val="en-US"/>
        </w:rPr>
      </w:pPr>
      <w:sdt>
        <w:sdtPr>
          <w:id w:val="-208794150"/>
          <w:lock w:val="contentLocked"/>
          <w:placeholder>
            <w:docPart w:val="23340F0E1AEC47C49295D30C22CE9E2B"/>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CA293F9FCB1442B9BE9B117C7F05C396"/>
            </w:placeholder>
            <w15:repeatingSectionItem/>
          </w:sdtPr>
          <w:sdtEndPr/>
          <w:sdtContent>
            <w:p w14:paraId="6EC295DD" w14:textId="18867613" w:rsidR="00390335" w:rsidRPr="000B4DB7" w:rsidRDefault="009228AA" w:rsidP="002F204A">
              <w:pPr>
                <w:pStyle w:val="Brdtext"/>
                <w:tabs>
                  <w:tab w:val="clear" w:pos="1701"/>
                  <w:tab w:val="clear" w:pos="3600"/>
                  <w:tab w:val="left" w:pos="2835"/>
                </w:tabs>
                <w:spacing w:after="80"/>
                <w:ind w:left="2835" w:hanging="2835"/>
                <w:rPr>
                  <w:lang w:val="en-US"/>
                </w:rPr>
              </w:pPr>
              <w:sdt>
                <w:sdtPr>
                  <w:rPr>
                    <w:lang w:val="en-US"/>
                  </w:rPr>
                  <w:id w:val="-1666781584"/>
                  <w:placeholder>
                    <w:docPart w:val="1005DBB09A654D1E8BE2D2BD1571964E"/>
                  </w:placeholder>
                  <w:dataBinding w:prefixMappings="xmlns:ns0='http://rk.se/faktapm' " w:xpath="/ns0:faktaPM[1]/ns0:DokLista[1]/ns0:DokItem[1]/ns0:Beteckning[1]" w:storeItemID="{0B9A7431-9D19-4C2A-8E12-639802D7B40B}"/>
                  <w:text/>
                </w:sdtPr>
                <w:sdtEndPr/>
                <w:sdtContent>
                  <w:r w:rsidR="00760446" w:rsidRPr="000B4DB7">
                    <w:rPr>
                      <w:lang w:val="en-US"/>
                    </w:rPr>
                    <w:t>COM(2025) 270</w:t>
                  </w:r>
                </w:sdtContent>
              </w:sdt>
              <w:r w:rsidR="007D542F" w:rsidRPr="000B4DB7">
                <w:rPr>
                  <w:lang w:val="en-US"/>
                </w:rPr>
                <w:t xml:space="preserve"> </w:t>
              </w:r>
              <w:r w:rsidR="007D542F" w:rsidRPr="000B4DB7">
                <w:rPr>
                  <w:lang w:val="en-US"/>
                </w:rPr>
                <w:tab/>
                <w:t xml:space="preserve">Celexnummer </w:t>
              </w:r>
              <w:sdt>
                <w:sdtPr>
                  <w:rPr>
                    <w:lang w:val="en-US"/>
                  </w:rPr>
                  <w:id w:val="403725708"/>
                  <w:placeholder>
                    <w:docPart w:val="1E555BE2B861477983702F73DC30F145"/>
                  </w:placeholder>
                  <w:dataBinding w:prefixMappings="xmlns:ns0='http://rk.se/faktapm' " w:xpath="/ns0:faktaPM[1]/ns0:DokLista[1]/ns0:DokItem[1]/ns0:Celexnummer[1]" w:storeItemID="{0B9A7431-9D19-4C2A-8E12-639802D7B40B}"/>
                  <w:text/>
                </w:sdtPr>
                <w:sdtEndPr/>
                <w:sdtContent>
                  <w:r w:rsidR="007A4179" w:rsidRPr="000B4DB7">
                    <w:rPr>
                      <w:lang w:val="en-US"/>
                    </w:rPr>
                    <w:t>52025DC0270</w:t>
                  </w:r>
                </w:sdtContent>
              </w:sdt>
            </w:p>
            <w:p w14:paraId="39FC33E0" w14:textId="060C21B1" w:rsidR="007D542F" w:rsidRPr="00760446" w:rsidRDefault="009228AA" w:rsidP="00390335">
              <w:pPr>
                <w:pStyle w:val="Brdtext"/>
                <w:tabs>
                  <w:tab w:val="clear" w:pos="1701"/>
                  <w:tab w:val="clear" w:pos="3600"/>
                </w:tabs>
                <w:rPr>
                  <w:lang w:val="en-GB"/>
                </w:rPr>
              </w:pPr>
              <w:sdt>
                <w:sdtPr>
                  <w:rPr>
                    <w:lang w:val="en-GB"/>
                  </w:rPr>
                  <w:id w:val="-1736688595"/>
                  <w:placeholder>
                    <w:docPart w:val="CDF5B6792BF54BBEAA50B89ADF25AEA6"/>
                  </w:placeholder>
                  <w:dataBinding w:prefixMappings="xmlns:ns0='http://rk.se/faktapm' " w:xpath="/ns0:faktaPM[1]/ns0:DokLista[1]/ns0:DokItem[1]/ns0:DokTitel[1]" w:storeItemID="{0B9A7431-9D19-4C2A-8E12-639802D7B40B}"/>
                  <w:text/>
                </w:sdtPr>
                <w:sdtEndPr/>
                <w:sdtContent>
                  <w:r w:rsidR="00760446" w:rsidRPr="00760446">
                    <w:rPr>
                      <w:lang w:val="en-GB"/>
                    </w:rPr>
                    <w:t>COMMUNICATION FROM THE COMMISSION TO THE EUROPEAN PARLIAMENT, THE COUNCIL, THE EUROPEAN ECONOMIC AND SOCIAL COMMITTEE AND THE COMMITTEE OF THE REGIONS The EU Startup and Scaleup Strategy Choose Europe to start and scale</w:t>
                  </w:r>
                </w:sdtContent>
              </w:sdt>
            </w:p>
          </w:sdtContent>
        </w:sdt>
      </w:sdtContent>
    </w:sdt>
    <w:bookmarkStart w:id="1" w:name="_Toc93996728"/>
    <w:p w14:paraId="1B5EE421" w14:textId="77777777" w:rsidR="007D542F" w:rsidRDefault="009228AA" w:rsidP="00721D8B">
      <w:pPr>
        <w:pStyle w:val="Rubrik1utannumrering"/>
      </w:pPr>
      <w:sdt>
        <w:sdtPr>
          <w:id w:val="1122497011"/>
          <w:lock w:val="contentLocked"/>
          <w:placeholder>
            <w:docPart w:val="23340F0E1AEC47C49295D30C22CE9E2B"/>
          </w:placeholder>
          <w:group/>
        </w:sdtPr>
        <w:sdtEndPr/>
        <w:sdtContent>
          <w:r w:rsidR="007D542F">
            <w:t>Sammanfattning</w:t>
          </w:r>
          <w:bookmarkEnd w:id="1"/>
        </w:sdtContent>
      </w:sdt>
    </w:p>
    <w:p w14:paraId="5DC3BD77" w14:textId="4A208E58" w:rsidR="009601F2" w:rsidRDefault="000D4F08" w:rsidP="007D542F">
      <w:pPr>
        <w:pStyle w:val="Brdtext"/>
      </w:pPr>
      <w:bookmarkStart w:id="2" w:name="_Toc93996729"/>
      <w:r>
        <w:t>Den 28 maj 2025 presenterade Europeiska kommissionen</w:t>
      </w:r>
      <w:r w:rsidR="00B4574C">
        <w:t xml:space="preserve"> EU-strategin för startups och </w:t>
      </w:r>
      <w:proofErr w:type="spellStart"/>
      <w:r w:rsidR="00B4574C">
        <w:t>scaleups</w:t>
      </w:r>
      <w:proofErr w:type="spellEnd"/>
      <w:r w:rsidR="00B4574C">
        <w:t xml:space="preserve">. </w:t>
      </w:r>
      <w:r w:rsidR="009601F2" w:rsidRPr="009601F2">
        <w:t xml:space="preserve">Strategin syftar till att skapa ett mer sammanhängande ekosystem för </w:t>
      </w:r>
      <w:r w:rsidR="00175AA0">
        <w:t xml:space="preserve">nystartade- samt </w:t>
      </w:r>
      <w:r w:rsidR="003B7D10">
        <w:t>skalande</w:t>
      </w:r>
      <w:r w:rsidR="00175AA0">
        <w:t xml:space="preserve"> företag </w:t>
      </w:r>
      <w:r w:rsidR="009601F2" w:rsidRPr="009601F2">
        <w:t xml:space="preserve">syfte att stimulera innovation, konkurrenskraft och ekonomisk tillväxt inom unionen. </w:t>
      </w:r>
    </w:p>
    <w:p w14:paraId="76AFCAF3" w14:textId="1DA968DF" w:rsidR="009601F2" w:rsidRDefault="009601F2" w:rsidP="007D542F">
      <w:pPr>
        <w:pStyle w:val="Brdtext"/>
      </w:pPr>
      <w:bookmarkStart w:id="3" w:name="_Hlk200639643"/>
      <w:r w:rsidRPr="009601F2">
        <w:t xml:space="preserve">Regeringen välkomnar kommissionens </w:t>
      </w:r>
      <w:r>
        <w:t>ansats och</w:t>
      </w:r>
      <w:r w:rsidRPr="009601F2">
        <w:t xml:space="preserve"> anser att det är positivt att EU stärker förutsättningarna för innovativa företag att starta, växa och verka inom den inre marknaden. Regeringen betonar samtidigt vikten av att </w:t>
      </w:r>
      <w:r w:rsidR="00982474">
        <w:t xml:space="preserve">initiativ </w:t>
      </w:r>
      <w:r w:rsidR="001B0465">
        <w:t xml:space="preserve">inte </w:t>
      </w:r>
      <w:r w:rsidR="00982474">
        <w:t xml:space="preserve">ska </w:t>
      </w:r>
      <w:r w:rsidR="001B0465">
        <w:t>gå utöver EU:s befogenheter</w:t>
      </w:r>
      <w:r w:rsidRPr="009601F2">
        <w:t xml:space="preserve"> inom </w:t>
      </w:r>
      <w:r w:rsidRPr="00E07A9B">
        <w:t>utbildnings- och skatteområde</w:t>
      </w:r>
      <w:r w:rsidR="00855A98" w:rsidRPr="00E07A9B">
        <w:t>na</w:t>
      </w:r>
      <w:r w:rsidRPr="009601F2">
        <w:t>. De enskilda förslagen i strategin kommer att analyseras och bedömas var för sig</w:t>
      </w:r>
      <w:r w:rsidR="00090C5A">
        <w:t xml:space="preserve"> när de </w:t>
      </w:r>
      <w:r w:rsidR="002040A9">
        <w:t>konkretiseras</w:t>
      </w:r>
      <w:r w:rsidR="00655BC5">
        <w:t xml:space="preserve"> i enlighet med kommissionens tidsplan</w:t>
      </w:r>
      <w:r w:rsidR="00090C5A">
        <w:t xml:space="preserve">. </w:t>
      </w:r>
      <w:bookmarkEnd w:id="3"/>
    </w:p>
    <w:sdt>
      <w:sdtPr>
        <w:id w:val="181785833"/>
        <w:lock w:val="contentLocked"/>
        <w:placeholder>
          <w:docPart w:val="23340F0E1AEC47C49295D30C22CE9E2B"/>
        </w:placeholder>
        <w:group/>
      </w:sdtPr>
      <w:sdtEndPr/>
      <w:sdtContent>
        <w:p w14:paraId="3A86919D" w14:textId="77777777" w:rsidR="007D542F" w:rsidRDefault="007D542F" w:rsidP="00B84500">
          <w:pPr>
            <w:pStyle w:val="Rubrik1"/>
            <w:spacing w:before="720"/>
          </w:pPr>
          <w:r>
            <w:t>Förslaget</w:t>
          </w:r>
        </w:p>
        <w:bookmarkEnd w:id="2" w:displacedByCustomXml="next"/>
      </w:sdtContent>
    </w:sdt>
    <w:bookmarkStart w:id="4" w:name="_Toc93996730"/>
    <w:p w14:paraId="578D088E" w14:textId="77777777" w:rsidR="007D542F" w:rsidRDefault="009228AA" w:rsidP="007D542F">
      <w:pPr>
        <w:pStyle w:val="Rubrik2"/>
      </w:pPr>
      <w:sdt>
        <w:sdtPr>
          <w:id w:val="400485695"/>
          <w:lock w:val="contentLocked"/>
          <w:placeholder>
            <w:docPart w:val="23340F0E1AEC47C49295D30C22CE9E2B"/>
          </w:placeholder>
          <w:group/>
        </w:sdtPr>
        <w:sdtEndPr/>
        <w:sdtContent>
          <w:r w:rsidR="007D542F">
            <w:t>Ärendets bakgrund</w:t>
          </w:r>
          <w:bookmarkEnd w:id="4"/>
        </w:sdtContent>
      </w:sdt>
    </w:p>
    <w:p w14:paraId="467B3FFC" w14:textId="6C249C2A" w:rsidR="000021EE" w:rsidRPr="000021EE" w:rsidRDefault="000021EE" w:rsidP="000021EE">
      <w:pPr>
        <w:pStyle w:val="Brdtext"/>
      </w:pPr>
      <w:r>
        <w:t>F</w:t>
      </w:r>
      <w:r w:rsidRPr="000021EE">
        <w:t xml:space="preserve">ör få startups växer till framgångsrika </w:t>
      </w:r>
      <w:proofErr w:type="spellStart"/>
      <w:r w:rsidRPr="000021EE">
        <w:t>scaleups</w:t>
      </w:r>
      <w:proofErr w:type="spellEnd"/>
      <w:r w:rsidRPr="000021EE">
        <w:t xml:space="preserve"> inom </w:t>
      </w:r>
      <w:r w:rsidR="00165EDC">
        <w:t>EU</w:t>
      </w:r>
      <w:r w:rsidRPr="000021EE">
        <w:t xml:space="preserve">. Endast 8 procent av världens </w:t>
      </w:r>
      <w:proofErr w:type="spellStart"/>
      <w:r w:rsidRPr="000021EE">
        <w:t>unicorns</w:t>
      </w:r>
      <w:proofErr w:type="spellEnd"/>
      <w:r w:rsidRPr="000021EE">
        <w:t xml:space="preserve"> har sitt ursprung i EU, vilket signalerar att Europa inte fullt </w:t>
      </w:r>
      <w:r w:rsidRPr="000021EE">
        <w:lastRenderedPageBreak/>
        <w:t xml:space="preserve">ut förmår omvandla sin innovationskapacitet till globalt konkurrenskraftiga företag. Inre marknaden, som borde vara en språngbräda för tillväxt, är fortfarande fragmenterad, vilket begränsar tillgång till kapital, talang och marknader. </w:t>
      </w:r>
    </w:p>
    <w:p w14:paraId="588E053A" w14:textId="15880A70" w:rsidR="007D542F" w:rsidRDefault="000021EE" w:rsidP="007D542F">
      <w:pPr>
        <w:pStyle w:val="Brdtext"/>
      </w:pPr>
      <w:r w:rsidRPr="000021EE">
        <w:t xml:space="preserve">Strategin har ett tydligt syfte: att avlägsna strukturella hinder som bromsar företagsutveckling och </w:t>
      </w:r>
      <w:proofErr w:type="spellStart"/>
      <w:r w:rsidR="00655BC5">
        <w:t>upp</w:t>
      </w:r>
      <w:r w:rsidRPr="000021EE">
        <w:t>skal</w:t>
      </w:r>
      <w:r w:rsidR="00655BC5">
        <w:t>ning</w:t>
      </w:r>
      <w:proofErr w:type="spellEnd"/>
      <w:r w:rsidRPr="000021EE">
        <w:t xml:space="preserve">, och att stärka EU:s globala position som ett ledande innovationsnav. </w:t>
      </w:r>
      <w:r w:rsidR="00165EDC">
        <w:t>Kommissionen</w:t>
      </w:r>
      <w:r w:rsidRPr="000021EE">
        <w:t xml:space="preserve"> ser behovet av att gå från punktinsatser till ett mer samordnat ramverk där startups och </w:t>
      </w:r>
      <w:proofErr w:type="spellStart"/>
      <w:r w:rsidRPr="000021EE">
        <w:t>scaleups</w:t>
      </w:r>
      <w:proofErr w:type="spellEnd"/>
      <w:r w:rsidRPr="000021EE">
        <w:t xml:space="preserve"> systematiskt får tillgång till det stöd de behöver – oavsett om det rör sig om investeringar, rätt kompetens, regler eller infrastruktur. </w:t>
      </w:r>
      <w:r w:rsidR="00165EDC">
        <w:t>I</w:t>
      </w:r>
      <w:r w:rsidRPr="000021EE">
        <w:t xml:space="preserve">nitiativet är tätt kopplat till andra strategiska dokument och processer, såsom Draghi-rapporten, </w:t>
      </w:r>
      <w:proofErr w:type="spellStart"/>
      <w:r w:rsidRPr="000021EE">
        <w:t>Letta</w:t>
      </w:r>
      <w:proofErr w:type="spellEnd"/>
      <w:r w:rsidRPr="000021EE">
        <w:t>-rapporten, kapitalmarknadsunionen, EU:s gröna giv och den digitala agendan. Särskilt betonas vikten av att EU:s innovationskapacitet stödjer både den gröna och digitala omställningen.</w:t>
      </w:r>
    </w:p>
    <w:p w14:paraId="3010E9F0" w14:textId="092D3DC0" w:rsidR="00EB46AB" w:rsidRPr="00472EBA" w:rsidRDefault="00EB46AB" w:rsidP="007D542F">
      <w:pPr>
        <w:pStyle w:val="Brdtext"/>
      </w:pPr>
      <w:r w:rsidRPr="00EB46AB">
        <w:t>För att främja snabb tillväxt hos startups</w:t>
      </w:r>
      <w:r w:rsidR="008F4EB0">
        <w:t xml:space="preserve"> </w:t>
      </w:r>
      <w:r w:rsidR="009F6265">
        <w:t xml:space="preserve">och ökande </w:t>
      </w:r>
      <w:r w:rsidR="008F4EB0">
        <w:t xml:space="preserve">av </w:t>
      </w:r>
      <w:proofErr w:type="spellStart"/>
      <w:r w:rsidR="008F4EB0">
        <w:t>scaleups</w:t>
      </w:r>
      <w:proofErr w:type="spellEnd"/>
      <w:r w:rsidRPr="00EB46AB">
        <w:t xml:space="preserve"> betonas behovet av förenklade och harmoniserade regelverk inom bolags-, skatte- och arbetsrätten, ökad tillgång till kapital – inklusive immateriella säkerheter och institutionella investeringar – samt bättre möjligheter att delta i offentlig upphandling och expandera internationellt. EU behöver också bli bättre på att attrahera kompetens i en global konkurrenssituation, samtidigt som gemensam infrastruktur och teknologitjänster som testbäddar och acceleratorer görs mer tillgängliga. Genom stärkt samverkan mellan medlemsländer, offentliga aktörer och näringslivet ska EU skapa förutsättningar för fler företag att </w:t>
      </w:r>
      <w:r w:rsidR="00CD74D1">
        <w:t>expandera</w:t>
      </w:r>
      <w:r w:rsidRPr="00EB46AB">
        <w:t xml:space="preserve"> och bli globala ledare</w:t>
      </w:r>
      <w:r>
        <w:t>.</w:t>
      </w:r>
    </w:p>
    <w:p w14:paraId="5B6B7383" w14:textId="77777777" w:rsidR="007D542F" w:rsidRDefault="009228AA" w:rsidP="007D542F">
      <w:pPr>
        <w:pStyle w:val="Rubrik2"/>
      </w:pPr>
      <w:sdt>
        <w:sdtPr>
          <w:id w:val="-1352952988"/>
          <w:lock w:val="contentLocked"/>
          <w:placeholder>
            <w:docPart w:val="23340F0E1AEC47C49295D30C22CE9E2B"/>
          </w:placeholder>
          <w:group/>
        </w:sdtPr>
        <w:sdtEndPr/>
        <w:sdtContent>
          <w:r w:rsidR="007D542F">
            <w:t>Förslagets innehåll</w:t>
          </w:r>
        </w:sdtContent>
      </w:sdt>
    </w:p>
    <w:p w14:paraId="405FC8D1" w14:textId="44CF7690" w:rsidR="000021EE" w:rsidRPr="009601F2" w:rsidRDefault="000021EE" w:rsidP="000021EE">
      <w:pPr>
        <w:pStyle w:val="Brdtext"/>
      </w:pPr>
      <w:r>
        <w:t xml:space="preserve">Strategin är uppdelad i ett antal tematiska insatsområden: </w:t>
      </w:r>
    </w:p>
    <w:p w14:paraId="72F981D5" w14:textId="33B077BC" w:rsidR="006E4979" w:rsidRDefault="001E49A2" w:rsidP="00B072FF">
      <w:pPr>
        <w:pStyle w:val="Brdtext"/>
      </w:pPr>
      <w:r w:rsidRPr="006E4979">
        <w:rPr>
          <w:b/>
          <w:bCs/>
        </w:rPr>
        <w:t xml:space="preserve">(i) </w:t>
      </w:r>
      <w:r w:rsidR="00361189">
        <w:rPr>
          <w:b/>
          <w:bCs/>
        </w:rPr>
        <w:t>I</w:t>
      </w:r>
      <w:r w:rsidRPr="006E4979">
        <w:rPr>
          <w:b/>
          <w:bCs/>
        </w:rPr>
        <w:t>nnovationsvänlig reglering</w:t>
      </w:r>
      <w:r>
        <w:br/>
      </w:r>
      <w:r w:rsidR="00B072FF">
        <w:t xml:space="preserve">Ett konkurrenskraftigt innovationsklimat förutsätter ett regelverk som både skapar stabilitet och samtidigt möjliggör snabb utveckling. </w:t>
      </w:r>
      <w:r w:rsidR="006E4979">
        <w:t>I</w:t>
      </w:r>
      <w:r w:rsidR="00B072FF">
        <w:t>nsatsområde</w:t>
      </w:r>
      <w:r w:rsidR="006E4979">
        <w:t>t</w:t>
      </w:r>
      <w:r w:rsidR="00B072FF">
        <w:t xml:space="preserve"> understryker behovet av att minska regelbördan och att harmonisera lagstiftningen inom centrala områden som bolagsrätt, skatterätt och arbetsrätt. Ett bärande initiativ i strategin är det så kallade 28:e r</w:t>
      </w:r>
      <w:r w:rsidR="006E4979">
        <w:t>egelverket (28:e regimen)</w:t>
      </w:r>
      <w:r w:rsidR="00B072FF">
        <w:t xml:space="preserve"> – ett frivilligt och gemensamt regelverk som ska ge företag möjlighet att </w:t>
      </w:r>
      <w:r w:rsidR="00B072FF">
        <w:lastRenderedPageBreak/>
        <w:t xml:space="preserve">etablera och driva verksamhet inom hela EU enligt ett enhetligt regelpaket. Målet är att minska administrativa kostnader, förenkla </w:t>
      </w:r>
      <w:r w:rsidR="006E4979">
        <w:t xml:space="preserve">för startups och </w:t>
      </w:r>
      <w:proofErr w:type="spellStart"/>
      <w:r w:rsidR="006E4979">
        <w:t>scaleups</w:t>
      </w:r>
      <w:proofErr w:type="spellEnd"/>
      <w:r w:rsidR="006E4979">
        <w:t xml:space="preserve"> att växa,</w:t>
      </w:r>
      <w:r w:rsidR="00B072FF">
        <w:t xml:space="preserve"> </w:t>
      </w:r>
      <w:r w:rsidR="006E4979">
        <w:t>samt</w:t>
      </w:r>
      <w:r w:rsidR="00B072FF">
        <w:t xml:space="preserve"> erbjuda digitala lösningar som gör det möjligt att starta företag inom 48 timmar.</w:t>
      </w:r>
      <w:r w:rsidR="006E4979">
        <w:t xml:space="preserve"> Vidare föreslås</w:t>
      </w:r>
      <w:r w:rsidR="00B072FF">
        <w:t xml:space="preserve"> inrättandet av en </w:t>
      </w:r>
      <w:r w:rsidR="00ED6FFA">
        <w:t>e</w:t>
      </w:r>
      <w:r w:rsidR="00B072FF">
        <w:t>uropeisk affärsplånbok – ett digitalt verktyg som samlar företagsdata och underlättar informationsutbyte mellan företag och myndigheter. Detta ska möjliggöra effektivare administration och förenkla gränsöverskridande verksamhet.</w:t>
      </w:r>
      <w:r w:rsidR="006E4979">
        <w:t xml:space="preserve"> </w:t>
      </w:r>
    </w:p>
    <w:p w14:paraId="16DB55B2" w14:textId="7C6C18D1" w:rsidR="00B072FF" w:rsidRDefault="00B072FF" w:rsidP="00B072FF">
      <w:pPr>
        <w:pStyle w:val="Brdtext"/>
      </w:pPr>
      <w:r>
        <w:t>För att skapa mer dynamiska och framtidsanpassade regelverk föreslår kommissionen ett antal verktyg. Ett av dessa är införandet av regulatoriska testmiljöer – så kallade sandlådor – där nya teknologier kan testas i samverkan med relevanta myndigheter innan bredare implementering. Ett relaterat initiativ är det föreslagna innovationsstresstestet – ett verktyg för medlemsländer att använda vid framtagande av ny lagstiftning för att säkerställa att innovation inte oavsiktligt hämmas.</w:t>
      </w:r>
    </w:p>
    <w:p w14:paraId="7773469B" w14:textId="631CD4B9" w:rsidR="00B072FF" w:rsidRDefault="00B072FF" w:rsidP="00B072FF">
      <w:pPr>
        <w:pStyle w:val="Brdtext"/>
      </w:pPr>
      <w:r>
        <w:t xml:space="preserve">För att ytterligare minska hindren för marknadsinträde och </w:t>
      </w:r>
      <w:r w:rsidR="00287A80">
        <w:t xml:space="preserve">expansion för startups och </w:t>
      </w:r>
      <w:proofErr w:type="spellStart"/>
      <w:r w:rsidR="00287A80">
        <w:t>scaleups</w:t>
      </w:r>
      <w:proofErr w:type="spellEnd"/>
      <w:r w:rsidR="00287A80">
        <w:t xml:space="preserve"> </w:t>
      </w:r>
      <w:r>
        <w:t>ska EU:s standardiseringsförordning ses över. Syftet är att förenkla och påskynda processen för att ta fram gemensamma tekniska standarder, särskilt i syfte att öka tillgängligheten för små och medelstora företag samt nystartade bolag. Ett antal sektorsspecifika lagförslag, bland annat inom bioteknik, avancerade material och medicinteknik, ska också bidra till att minska regelbördan i strategiskt viktiga branscher.</w:t>
      </w:r>
    </w:p>
    <w:p w14:paraId="4F33DE88" w14:textId="52E18F7E" w:rsidR="00287A80" w:rsidRPr="00287A80" w:rsidRDefault="001E49A2" w:rsidP="00287A80">
      <w:pPr>
        <w:pStyle w:val="Brdtext"/>
      </w:pPr>
      <w:r w:rsidRPr="00287A80">
        <w:rPr>
          <w:b/>
          <w:bCs/>
        </w:rPr>
        <w:t xml:space="preserve">(ii) </w:t>
      </w:r>
      <w:r w:rsidR="00361189">
        <w:rPr>
          <w:b/>
          <w:bCs/>
        </w:rPr>
        <w:t>B</w:t>
      </w:r>
      <w:r w:rsidRPr="00287A80">
        <w:rPr>
          <w:b/>
          <w:bCs/>
        </w:rPr>
        <w:t xml:space="preserve">ättre finansiering </w:t>
      </w:r>
      <w:r>
        <w:br/>
      </w:r>
      <w:r w:rsidR="00287A80">
        <w:t>T</w:t>
      </w:r>
      <w:r w:rsidR="00287A80" w:rsidRPr="00287A80">
        <w:t>rots att den europeiska riskkapitalmarknaden har förstärkts, är EU:s finansiella system fortfarande bankdominerat och</w:t>
      </w:r>
      <w:r w:rsidR="002B0734">
        <w:t xml:space="preserve"> kapitalmarknaderna</w:t>
      </w:r>
      <w:r w:rsidR="00287A80" w:rsidRPr="00287A80">
        <w:t xml:space="preserve"> fragmentera</w:t>
      </w:r>
      <w:r w:rsidR="002B0734">
        <w:t>de</w:t>
      </w:r>
      <w:r w:rsidR="00287A80" w:rsidRPr="00287A80">
        <w:t xml:space="preserve">. Det finns ett påtagligt glapp i tillgången till kapital, särskilt för teknologidrivna </w:t>
      </w:r>
      <w:proofErr w:type="spellStart"/>
      <w:r w:rsidR="00287A80" w:rsidRPr="00287A80">
        <w:t>scaleups</w:t>
      </w:r>
      <w:proofErr w:type="spellEnd"/>
      <w:r w:rsidR="00287A80" w:rsidRPr="00287A80">
        <w:t xml:space="preserve"> som behöver stora investeringar. </w:t>
      </w:r>
      <w:r w:rsidR="00B0150E">
        <w:t>K</w:t>
      </w:r>
      <w:r w:rsidR="00287A80" w:rsidRPr="00287A80">
        <w:t>ommissionen</w:t>
      </w:r>
      <w:r w:rsidR="00B0150E">
        <w:t xml:space="preserve"> vill</w:t>
      </w:r>
      <w:r w:rsidR="00287A80" w:rsidRPr="00287A80">
        <w:t xml:space="preserve"> inrätta en </w:t>
      </w:r>
      <w:r w:rsidR="00287A80" w:rsidRPr="00B0150E">
        <w:t xml:space="preserve">europeisk </w:t>
      </w:r>
      <w:proofErr w:type="spellStart"/>
      <w:r w:rsidR="00287A80" w:rsidRPr="00B0150E">
        <w:t>scaleup</w:t>
      </w:r>
      <w:proofErr w:type="spellEnd"/>
      <w:r w:rsidR="00287A80" w:rsidRPr="00B0150E">
        <w:t>-fond</w:t>
      </w:r>
      <w:r w:rsidR="00287A80" w:rsidRPr="00287A80">
        <w:t xml:space="preserve"> som kan attrahera privata investeringar i strategiskt viktiga sektorer och bidra till EU:s ekonomiska säkerhet.</w:t>
      </w:r>
    </w:p>
    <w:p w14:paraId="14CDDEE9" w14:textId="77777777" w:rsidR="00B0150E" w:rsidRDefault="00287A80" w:rsidP="00287A80">
      <w:pPr>
        <w:pStyle w:val="Brdtext"/>
      </w:pPr>
      <w:r w:rsidRPr="00287A80">
        <w:t xml:space="preserve">Parallellt pågår ett arbete för att </w:t>
      </w:r>
      <w:r w:rsidR="00B0150E">
        <w:t>förtydliga</w:t>
      </w:r>
      <w:r w:rsidRPr="00287A80">
        <w:t xml:space="preserve"> definitionen av "företag i svårigheter"</w:t>
      </w:r>
      <w:r w:rsidR="00B0150E">
        <w:t xml:space="preserve"> i statsstödsregelverket</w:t>
      </w:r>
      <w:r w:rsidRPr="00287A80">
        <w:t xml:space="preserve">. Nuvarande definitioner bygger på statiska finansiella indikatorer som riskerar att utestänga innovativa startups från relevanta stödformer. Kommissionen vill också stärka kvinnors tillgång till kapital genom ökade insatser för att minska investeringsgapet för kvinnliga entreprenörer. </w:t>
      </w:r>
    </w:p>
    <w:p w14:paraId="611E75F7" w14:textId="4DEBA8A7" w:rsidR="00287A80" w:rsidRPr="00287A80" w:rsidRDefault="00287A80" w:rsidP="00287A80">
      <w:pPr>
        <w:pStyle w:val="Brdtext"/>
      </w:pPr>
      <w:r w:rsidRPr="00287A80">
        <w:lastRenderedPageBreak/>
        <w:t>Vidare planeras ett ramverk för värdering av immateriella tillgångar, för att underlätta för startups att använda dessa som säkerheter vid kapitalanskaffning. Europeiska affärsänglar och deras nätverk kommer att få ytterligare stöd, liksom företag inom försvar och säkerhet.</w:t>
      </w:r>
      <w:r w:rsidR="00B0150E">
        <w:t xml:space="preserve"> </w:t>
      </w:r>
      <w:r w:rsidRPr="00287A80">
        <w:t xml:space="preserve">För att möta det största finansieringsbehovet inom </w:t>
      </w:r>
      <w:proofErr w:type="spellStart"/>
      <w:r w:rsidR="00B0150E">
        <w:t>deeptech</w:t>
      </w:r>
      <w:proofErr w:type="spellEnd"/>
      <w:r w:rsidRPr="00287A80">
        <w:t xml:space="preserve">, vill kommissionen vidareutveckla </w:t>
      </w:r>
      <w:r w:rsidR="00B0150E">
        <w:t>Europeiska innovationsrådet</w:t>
      </w:r>
      <w:r w:rsidRPr="00287A80">
        <w:t xml:space="preserve"> (EIC), förenkla regelverket och förbättra samverkan med investerare. </w:t>
      </w:r>
    </w:p>
    <w:p w14:paraId="68A061F1" w14:textId="0115F9EA" w:rsidR="00287A80" w:rsidRPr="00287A80" w:rsidRDefault="00287A80" w:rsidP="00287A80">
      <w:pPr>
        <w:pStyle w:val="Brdtext"/>
      </w:pPr>
      <w:r w:rsidRPr="00287A80">
        <w:t>E</w:t>
      </w:r>
      <w:r w:rsidR="00A3356A">
        <w:t>n</w:t>
      </w:r>
      <w:r w:rsidRPr="00287A80">
        <w:t xml:space="preserve"> ny </w:t>
      </w:r>
      <w:r w:rsidR="00A3356A">
        <w:t xml:space="preserve">frivillig </w:t>
      </w:r>
      <w:r w:rsidRPr="00287A80">
        <w:t xml:space="preserve">innovationsinvesteringspakt föreslås </w:t>
      </w:r>
      <w:r w:rsidR="00A3356A">
        <w:t>utvecklas med</w:t>
      </w:r>
      <w:r w:rsidRPr="00287A80">
        <w:t xml:space="preserve"> institutionella investerare </w:t>
      </w:r>
      <w:r w:rsidR="00A3356A">
        <w:t>för</w:t>
      </w:r>
      <w:r w:rsidRPr="00287A80">
        <w:t xml:space="preserve"> invester</w:t>
      </w:r>
      <w:r w:rsidR="00A3356A">
        <w:t>ingar</w:t>
      </w:r>
      <w:r w:rsidRPr="00287A80">
        <w:t xml:space="preserve"> i</w:t>
      </w:r>
      <w:r w:rsidR="00A3356A">
        <w:t xml:space="preserve"> vissa</w:t>
      </w:r>
      <w:r w:rsidRPr="00287A80">
        <w:t xml:space="preserve"> europeiska fonder och onoterade </w:t>
      </w:r>
      <w:proofErr w:type="spellStart"/>
      <w:r w:rsidRPr="00287A80">
        <w:t>scaleups</w:t>
      </w:r>
      <w:proofErr w:type="spellEnd"/>
      <w:r w:rsidRPr="00287A80">
        <w:t>. Samtidigt ska EU:s olika finansieringsinstrument</w:t>
      </w:r>
      <w:r w:rsidR="00513DDD">
        <w:t xml:space="preserve"> </w:t>
      </w:r>
      <w:r w:rsidRPr="00287A80">
        <w:t>såsom InvestEU</w:t>
      </w:r>
      <w:r w:rsidR="00513DDD">
        <w:t>-fonden</w:t>
      </w:r>
      <w:r w:rsidRPr="00287A80">
        <w:t xml:space="preserve"> användas mer samordnat för att öka effekt och flexibilitet. Europeiska investeringsbanken (EIB) kommer fortsatt spela en viktig roll i att mobilisera riskkapital i hela Europa.</w:t>
      </w:r>
    </w:p>
    <w:p w14:paraId="0041A8CC" w14:textId="221B41BE" w:rsidR="00C727AE" w:rsidRPr="00C727AE" w:rsidRDefault="001E49A2" w:rsidP="00C727AE">
      <w:pPr>
        <w:pStyle w:val="Brdtext"/>
      </w:pPr>
      <w:r w:rsidRPr="00513DDD">
        <w:rPr>
          <w:b/>
          <w:bCs/>
        </w:rPr>
        <w:t xml:space="preserve">(iii) </w:t>
      </w:r>
      <w:r w:rsidR="00361189">
        <w:rPr>
          <w:b/>
          <w:bCs/>
        </w:rPr>
        <w:t>S</w:t>
      </w:r>
      <w:r w:rsidRPr="00513DDD">
        <w:rPr>
          <w:b/>
          <w:bCs/>
        </w:rPr>
        <w:t>nabb marknadsupptagning och expansion</w:t>
      </w:r>
      <w:r>
        <w:br/>
      </w:r>
      <w:r w:rsidR="00C727AE" w:rsidRPr="00C727AE">
        <w:t xml:space="preserve">För att innovativa idéer ska kunna nå marknaden krävs en stödjande infrastruktur, rätt incitament inom forskningsmiljöer samt ett mer innovationsvänligt upphandlingsklimat. För att adressera detta kommer kommissionen lansera Lab to </w:t>
      </w:r>
      <w:proofErr w:type="spellStart"/>
      <w:r w:rsidR="00C727AE" w:rsidRPr="00C727AE">
        <w:t>Unicorn</w:t>
      </w:r>
      <w:proofErr w:type="spellEnd"/>
      <w:r w:rsidR="00C727AE">
        <w:t>-initiativet</w:t>
      </w:r>
      <w:r w:rsidR="00C727AE" w:rsidRPr="00C727AE">
        <w:t>, där man bland annat ska ta fram en modell för licensiering och ersättning till upphovspersoner, samt stärka tekniköverföringskontorens kapacitet</w:t>
      </w:r>
      <w:r w:rsidR="009208BE">
        <w:t xml:space="preserve"> för att snabba på kommersialisering av forskningsresultat</w:t>
      </w:r>
      <w:r w:rsidR="00C727AE" w:rsidRPr="00C727AE">
        <w:t>.</w:t>
      </w:r>
    </w:p>
    <w:p w14:paraId="6CB68DC1" w14:textId="3F624DFD" w:rsidR="00C727AE" w:rsidRPr="00C727AE" w:rsidRDefault="00C727AE" w:rsidP="00C727AE">
      <w:pPr>
        <w:pStyle w:val="Brdtext"/>
      </w:pPr>
      <w:r w:rsidRPr="00C727AE">
        <w:t>Kommissionen föreslår</w:t>
      </w:r>
      <w:r>
        <w:t xml:space="preserve"> vidare</w:t>
      </w:r>
      <w:r w:rsidRPr="00C727AE">
        <w:t xml:space="preserve"> ett antal reformer </w:t>
      </w:r>
      <w:r w:rsidR="009208BE">
        <w:t>för innovationsvänlig offentlig upphandling</w:t>
      </w:r>
      <w:r w:rsidRPr="00C727AE">
        <w:t xml:space="preserve">. </w:t>
      </w:r>
      <w:r>
        <w:t>B</w:t>
      </w:r>
      <w:r w:rsidRPr="00C727AE">
        <w:t xml:space="preserve">land annat om att minska krav på tidigare referenser och finansiell </w:t>
      </w:r>
      <w:r>
        <w:t>kapacitet</w:t>
      </w:r>
      <w:r w:rsidRPr="00C727AE">
        <w:t>, införa mer innovationsvänliga bestämmelser kring immateriella rättigheter samt skapa snabbspår för upphandling av forsknings- och utvecklingstjänster. För att underlätta tillgång till internationella marknader kommer EU att mobilisera sina handelsavtal och nätverk såsom Enterprise Europe Network</w:t>
      </w:r>
      <w:r w:rsidR="005F7E31">
        <w:t xml:space="preserve">, </w:t>
      </w:r>
      <w:r w:rsidR="005F7E31" w:rsidRPr="00C727AE">
        <w:t>som fortsatt ska bidra till att stärka kopplingarna mellan forskning, företag och marknad.</w:t>
      </w:r>
    </w:p>
    <w:p w14:paraId="3B06A1AD" w14:textId="32C63515" w:rsidR="00675B0F" w:rsidRPr="00675B0F" w:rsidRDefault="001E49A2" w:rsidP="00675B0F">
      <w:pPr>
        <w:pStyle w:val="Brdtext"/>
      </w:pPr>
      <w:r w:rsidRPr="00675B0F">
        <w:rPr>
          <w:b/>
          <w:bCs/>
        </w:rPr>
        <w:t xml:space="preserve">(iv) </w:t>
      </w:r>
      <w:r w:rsidR="00361189">
        <w:rPr>
          <w:b/>
          <w:bCs/>
        </w:rPr>
        <w:t>S</w:t>
      </w:r>
      <w:r w:rsidRPr="00675B0F">
        <w:rPr>
          <w:b/>
          <w:bCs/>
        </w:rPr>
        <w:t>töd för de bästa talangerna</w:t>
      </w:r>
      <w:r>
        <w:br/>
      </w:r>
      <w:r w:rsidR="00675B0F" w:rsidRPr="00675B0F">
        <w:t xml:space="preserve">För att Europas nystartade och växande företag ska lyckas krävs tillgång till högkvalificerad arbetskraft. Samtidigt är konkurrensen om talanger hård och hindras av gränsöverskridande hinder såsom svårigheter att erkänna </w:t>
      </w:r>
      <w:r w:rsidR="00675B0F" w:rsidRPr="00675B0F">
        <w:lastRenderedPageBreak/>
        <w:t>kvalifikationer, låg mångfald, bristande jämställdhet och komplicerade regler kring distansarbete, beskattning och socialförsäkringar.</w:t>
      </w:r>
    </w:p>
    <w:p w14:paraId="08754E1B" w14:textId="6225195D" w:rsidR="00675B0F" w:rsidRPr="00675B0F" w:rsidRDefault="00675B0F" w:rsidP="00675B0F">
      <w:pPr>
        <w:pStyle w:val="Brdtext"/>
      </w:pPr>
      <w:r w:rsidRPr="00675B0F">
        <w:t>Kommissionen vill genom </w:t>
      </w:r>
      <w:proofErr w:type="spellStart"/>
      <w:r w:rsidRPr="00675B0F">
        <w:t>Blue</w:t>
      </w:r>
      <w:proofErr w:type="spellEnd"/>
      <w:r w:rsidRPr="00675B0F">
        <w:t xml:space="preserve"> </w:t>
      </w:r>
      <w:proofErr w:type="spellStart"/>
      <w:r w:rsidRPr="00675B0F">
        <w:t>Carpet</w:t>
      </w:r>
      <w:proofErr w:type="spellEnd"/>
      <w:r w:rsidRPr="00675B0F">
        <w:t xml:space="preserve">-initiativet samla insatser som syftar till att underlätta både rekrytering och </w:t>
      </w:r>
      <w:r>
        <w:t>sedan behålla</w:t>
      </w:r>
      <w:r w:rsidRPr="00675B0F">
        <w:t xml:space="preserve"> kompetens inom och utanför EU. Fokus ligger på att förbättra utbildning i entreprenörskap och erbjuda möjligheter till </w:t>
      </w:r>
      <w:r>
        <w:t>vidareutbildning</w:t>
      </w:r>
      <w:r w:rsidRPr="00675B0F">
        <w:t xml:space="preserve"> samt att främja en mer inkluderande och jämställd </w:t>
      </w:r>
      <w:proofErr w:type="spellStart"/>
      <w:r w:rsidRPr="00675B0F">
        <w:t>deltagarbas</w:t>
      </w:r>
      <w:proofErr w:type="spellEnd"/>
      <w:r w:rsidRPr="00675B0F">
        <w:t xml:space="preserve"> inom innovationssystemet. Samtidigt utvecklas ett nytt ramverk för karriärutveckling inom akademin som ska premiera forskningskommersialisering, till exempel genom att väga in övergångar mellan akademi och näringsliv i bedömningen av meriter.</w:t>
      </w:r>
    </w:p>
    <w:p w14:paraId="174216A3" w14:textId="77777777" w:rsidR="00675B0F" w:rsidRPr="00675B0F" w:rsidRDefault="00675B0F" w:rsidP="00675B0F">
      <w:pPr>
        <w:pStyle w:val="Brdtext"/>
      </w:pPr>
      <w:r w:rsidRPr="00675B0F">
        <w:t>Ett annat prioriterat område är att förenkla användningen av personaloptioner som incitamentsverktyg, särskilt genom att utreda möjlig lagstiftning för att harmonisera beskattningen i olika medlemsstater. För att underlätta distansarbete över gränserna ska skatte- och socialförsäkringshinder identifieras och åtgärdas. Ett paket för rättvis arbetskraftsrörlighet kommer även att inkludera åtgärder för enklare erkännande av kvalifikationer – även för talanger från tredjeland.</w:t>
      </w:r>
    </w:p>
    <w:p w14:paraId="1B4D7CE1" w14:textId="39C7F02E" w:rsidR="00C34A6D" w:rsidRPr="00C34A6D" w:rsidRDefault="001E49A2" w:rsidP="00C34A6D">
      <w:pPr>
        <w:pStyle w:val="Brdtext"/>
      </w:pPr>
      <w:r w:rsidRPr="00C34A6D">
        <w:rPr>
          <w:b/>
          <w:bCs/>
        </w:rPr>
        <w:t>(v) Tillgång till infrastruktur, nätverk och tjänster</w:t>
      </w:r>
      <w:r>
        <w:br/>
      </w:r>
      <w:r w:rsidR="00C34A6D" w:rsidRPr="00C34A6D">
        <w:t xml:space="preserve">För att startups och </w:t>
      </w:r>
      <w:proofErr w:type="spellStart"/>
      <w:r w:rsidR="00C34A6D" w:rsidRPr="00C34A6D">
        <w:t>scaleups</w:t>
      </w:r>
      <w:proofErr w:type="spellEnd"/>
      <w:r w:rsidR="00C34A6D" w:rsidRPr="00C34A6D">
        <w:t xml:space="preserve"> ska kunna ta fram och etablera nya produkter och tjänster krävs snabb tillgång till avancerad forskning, teknisk expertis och testmiljöer. Detta är avgörande för att kunna validera innovationer, korta tiden till marknadsintroduktion och lyckas kommersiellt. </w:t>
      </w:r>
    </w:p>
    <w:p w14:paraId="06BC7C17" w14:textId="77777777" w:rsidR="00C34A6D" w:rsidRPr="00C34A6D" w:rsidRDefault="00C34A6D" w:rsidP="00C34A6D">
      <w:pPr>
        <w:pStyle w:val="Brdtext"/>
      </w:pPr>
      <w:r w:rsidRPr="00C34A6D">
        <w:t xml:space="preserve">Trots befintliga resurser – såsom Enterprise Europe Network, europeiska digitala innovationshubbar och </w:t>
      </w:r>
      <w:proofErr w:type="gramStart"/>
      <w:r w:rsidRPr="00C34A6D">
        <w:t>Europeiska</w:t>
      </w:r>
      <w:proofErr w:type="gramEnd"/>
      <w:r w:rsidRPr="00C34A6D">
        <w:t xml:space="preserve"> institutet för innovation och teknik – möter många startups betydande hinder. Det handlar om svåröverskådliga processer, splittrade avtal om immateriella rättigheter, och brist på tydlig information om hur man får tillgång till rätt forskningsinfrastruktur eller finansieringsmöjligheter. Det saknas i dagsläget en enhetlig och transparent ingång till det europeiska innovationsstödet, vilket riskerar att bromsa både utveckling och tillväxt. Därtill upplevs reglerna om statligt stöd vid tillgång till offentliga infrastrukturer som otydliga, vilket ytterligare bidrar till osäkerhet bland både innovationsaktörer och offentliga organisationer.</w:t>
      </w:r>
    </w:p>
    <w:p w14:paraId="07F12240" w14:textId="77777777" w:rsidR="00C34A6D" w:rsidRPr="00C34A6D" w:rsidRDefault="00C34A6D" w:rsidP="00C34A6D">
      <w:pPr>
        <w:pStyle w:val="Brdtext"/>
      </w:pPr>
      <w:r w:rsidRPr="00C34A6D">
        <w:lastRenderedPageBreak/>
        <w:t xml:space="preserve">För att lösa detta avser kommissionen att förbättra och förenkla tillgången till EU:s teknik- och forskningsresurser. Ett centralt verktyg blir utvecklingen av en digital gemensam ingång för innovatörer, investerare och tjänsteleverantörer. Den ska samla och tydliggöra information om relevanta EU-program, stödtjänster och infrastrukturer. Plattformen ska bidra till ökad transparens och göra det lättare för företag att hitta rätt stöd, och samordnas med </w:t>
      </w:r>
      <w:proofErr w:type="gramStart"/>
      <w:r w:rsidRPr="00C34A6D">
        <w:t>Europeiska</w:t>
      </w:r>
      <w:proofErr w:type="gramEnd"/>
      <w:r w:rsidRPr="00C34A6D">
        <w:t xml:space="preserve"> investeringsbankens digitala </w:t>
      </w:r>
      <w:proofErr w:type="spellStart"/>
      <w:r w:rsidRPr="00C34A6D">
        <w:t>TechEU</w:t>
      </w:r>
      <w:proofErr w:type="spellEnd"/>
      <w:r w:rsidRPr="00C34A6D">
        <w:t>-plattform.</w:t>
      </w:r>
    </w:p>
    <w:p w14:paraId="48BBA4F3" w14:textId="77777777" w:rsidR="00C34A6D" w:rsidRPr="00C34A6D" w:rsidRDefault="00C34A6D" w:rsidP="00C34A6D">
      <w:pPr>
        <w:pStyle w:val="Brdtext"/>
      </w:pPr>
      <w:r w:rsidRPr="00C34A6D">
        <w:t xml:space="preserve">Vidare ska en särskild åtkomststadga för industriella användare av forsknings- och teknikmiljöer tas fram, med syfte att harmonisera villkor och skapa tydligare ramar för hur startups och </w:t>
      </w:r>
      <w:proofErr w:type="spellStart"/>
      <w:r w:rsidRPr="00C34A6D">
        <w:t>scaleups</w:t>
      </w:r>
      <w:proofErr w:type="spellEnd"/>
      <w:r w:rsidRPr="00C34A6D">
        <w:t xml:space="preserve"> får tillgång till infrastruktur. Denna stadga kommer att följas upp av rättsliga åtgärder inom ramen för den kommande </w:t>
      </w:r>
      <w:proofErr w:type="spellStart"/>
      <w:r w:rsidRPr="00C34A6D">
        <w:t>innovationsakten</w:t>
      </w:r>
      <w:proofErr w:type="spellEnd"/>
      <w:r w:rsidRPr="00C34A6D">
        <w:t>, som ska säkerställa att tillgången till offentlig infrastruktur regleras på ett enhetligt och rättssäkert sätt i hela EU.</w:t>
      </w:r>
    </w:p>
    <w:p w14:paraId="1F4930E5" w14:textId="6B3A170C" w:rsidR="0004614F" w:rsidRDefault="00C34A6D" w:rsidP="0091416C">
      <w:pPr>
        <w:pStyle w:val="Brdtext"/>
      </w:pPr>
      <w:r w:rsidRPr="00C34A6D">
        <w:t xml:space="preserve">Kommissionen kommer även att ta fram vägledning om hur regelverket för statligt stöd tillämpas på universitets- och forskningsmiljöers infrastruktur. Det ska tydliggöras under vilka förutsättningar dessa aktörer kan erbjuda startups och </w:t>
      </w:r>
      <w:proofErr w:type="spellStart"/>
      <w:r w:rsidRPr="00C34A6D">
        <w:t>scaleups</w:t>
      </w:r>
      <w:proofErr w:type="spellEnd"/>
      <w:r w:rsidRPr="00C34A6D">
        <w:t xml:space="preserve"> tillgång till sina resurser i enlighet med EU:s konkurrensregler. Slutligen kommer särskilt stöd att ges till tillgången till avancerad datorkraft och beräkningsresurser för nystartade teknikbolag, särskilt inom området artificiell intelligens.</w:t>
      </w:r>
    </w:p>
    <w:p w14:paraId="30760760" w14:textId="77777777" w:rsidR="007D542F" w:rsidRDefault="009228AA" w:rsidP="007D542F">
      <w:pPr>
        <w:pStyle w:val="Rubrik2"/>
      </w:pPr>
      <w:sdt>
        <w:sdtPr>
          <w:id w:val="-2087607690"/>
          <w:lock w:val="contentLocked"/>
          <w:placeholder>
            <w:docPart w:val="23340F0E1AEC47C49295D30C22CE9E2B"/>
          </w:placeholder>
          <w:group/>
        </w:sdtPr>
        <w:sdtEndPr/>
        <w:sdtContent>
          <w:r w:rsidR="007D542F">
            <w:t>Gällande svenska regler och förslagets effekt på dessa</w:t>
          </w:r>
        </w:sdtContent>
      </w:sdt>
    </w:p>
    <w:p w14:paraId="3B05BF06" w14:textId="050E3ABB" w:rsidR="007D542F" w:rsidRPr="00472EBA" w:rsidRDefault="008B5B42" w:rsidP="007D542F">
      <w:pPr>
        <w:pStyle w:val="Brdtext"/>
      </w:pPr>
      <w:r>
        <w:t xml:space="preserve">Strategin innehåller inga konkreta lagförslag som påverkar svenska förhållanden. Kommissionen kommer att presentera eventuella lagförslag enskilt vid ett senare tillfälle. </w:t>
      </w:r>
    </w:p>
    <w:p w14:paraId="667E1827" w14:textId="77777777" w:rsidR="007D542F" w:rsidRDefault="009228AA" w:rsidP="007D542F">
      <w:pPr>
        <w:pStyle w:val="Rubrik2"/>
      </w:pPr>
      <w:sdt>
        <w:sdtPr>
          <w:id w:val="-1431199353"/>
          <w:lock w:val="contentLocked"/>
          <w:placeholder>
            <w:docPart w:val="23340F0E1AEC47C49295D30C22CE9E2B"/>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0E717B3E" w14:textId="0035D8CF" w:rsidR="007D542F" w:rsidRPr="00472EBA" w:rsidRDefault="00090C5A" w:rsidP="007D542F">
      <w:pPr>
        <w:pStyle w:val="Brdtext"/>
      </w:pPr>
      <w:r>
        <w:t>Förslaget har i nuläget inga</w:t>
      </w:r>
      <w:r w:rsidR="008B5B42">
        <w:t xml:space="preserve"> omedelbara</w:t>
      </w:r>
      <w:r>
        <w:t xml:space="preserve"> budgetära konsekvenser. </w:t>
      </w:r>
      <w:r w:rsidR="00EA26C2">
        <w:t xml:space="preserve">Det kan dock konstateras att </w:t>
      </w:r>
      <w:r w:rsidR="00EA26C2" w:rsidRPr="00EA26C2">
        <w:t xml:space="preserve">förslag </w:t>
      </w:r>
      <w:r w:rsidR="00EA26C2">
        <w:t xml:space="preserve">i strategin </w:t>
      </w:r>
      <w:r w:rsidR="00855D89">
        <w:t xml:space="preserve">kan </w:t>
      </w:r>
      <w:r w:rsidR="00EA26C2">
        <w:t xml:space="preserve">ha bäring på statens eller EU-budgeten beroende på dess slutliga utformning. </w:t>
      </w:r>
      <w:r w:rsidRPr="00642ACE">
        <w:t>Mot bakgrund av Sveriges budget</w:t>
      </w:r>
      <w:r w:rsidR="00EA26C2">
        <w:softHyphen/>
      </w:r>
      <w:r w:rsidRPr="00642ACE">
        <w:t>restriktiva hållning avser regeringen agera för att åtgärdernas direkta och indirekta ekonomiska konsekvenser begränsas både för statens budget och EU-budgeten.</w:t>
      </w:r>
      <w:r>
        <w:t xml:space="preserve"> </w:t>
      </w:r>
    </w:p>
    <w:sdt>
      <w:sdtPr>
        <w:id w:val="830331803"/>
        <w:lock w:val="contentLocked"/>
        <w:placeholder>
          <w:docPart w:val="23340F0E1AEC47C49295D30C22CE9E2B"/>
        </w:placeholder>
        <w:group/>
      </w:sdtPr>
      <w:sdtEndPr/>
      <w:sdtContent>
        <w:p w14:paraId="3291C2A8" w14:textId="77777777" w:rsidR="007D542F" w:rsidRDefault="007D542F" w:rsidP="007D542F">
          <w:pPr>
            <w:pStyle w:val="Rubrik1"/>
          </w:pPr>
          <w:r>
            <w:t>Ståndpunkter</w:t>
          </w:r>
        </w:p>
      </w:sdtContent>
    </w:sdt>
    <w:p w14:paraId="58DCFD19" w14:textId="77777777" w:rsidR="002213EF" w:rsidRDefault="009228AA" w:rsidP="002213EF">
      <w:pPr>
        <w:pStyle w:val="Rubrik2"/>
      </w:pPr>
      <w:sdt>
        <w:sdtPr>
          <w:id w:val="-483085086"/>
          <w:lock w:val="contentLocked"/>
          <w:placeholder>
            <w:docPart w:val="23340F0E1AEC47C49295D30C22CE9E2B"/>
          </w:placeholder>
          <w:group/>
        </w:sdtPr>
        <w:sdtEndPr/>
        <w:sdtContent>
          <w:r w:rsidR="007D542F">
            <w:t>Preliminär svensk ståndpunkt</w:t>
          </w:r>
        </w:sdtContent>
      </w:sdt>
    </w:p>
    <w:p w14:paraId="74B6CCB0" w14:textId="4FC6F4DC" w:rsidR="002213EF" w:rsidRPr="002213EF" w:rsidRDefault="002213EF" w:rsidP="002213EF">
      <w:pPr>
        <w:pStyle w:val="Rubrik2"/>
        <w:numPr>
          <w:ilvl w:val="0"/>
          <w:numId w:val="0"/>
        </w:numPr>
      </w:pPr>
      <w:r w:rsidRPr="002213EF">
        <w:rPr>
          <w:rFonts w:asciiTheme="minorHAnsi" w:eastAsiaTheme="minorHAnsi" w:hAnsiTheme="minorHAnsi" w:cstheme="minorBidi"/>
          <w:b w:val="0"/>
          <w:szCs w:val="22"/>
        </w:rPr>
        <w:t xml:space="preserve">Regeringen </w:t>
      </w:r>
      <w:r w:rsidR="00B23476">
        <w:rPr>
          <w:rFonts w:asciiTheme="minorHAnsi" w:eastAsiaTheme="minorHAnsi" w:hAnsiTheme="minorHAnsi" w:cstheme="minorBidi"/>
          <w:b w:val="0"/>
          <w:szCs w:val="22"/>
        </w:rPr>
        <w:t xml:space="preserve">har </w:t>
      </w:r>
      <w:r w:rsidRPr="002213EF">
        <w:rPr>
          <w:rFonts w:asciiTheme="minorHAnsi" w:eastAsiaTheme="minorHAnsi" w:hAnsiTheme="minorHAnsi" w:cstheme="minorBidi"/>
          <w:b w:val="0"/>
          <w:szCs w:val="22"/>
        </w:rPr>
        <w:t>välkomna</w:t>
      </w:r>
      <w:r w:rsidR="00B23476">
        <w:rPr>
          <w:rFonts w:asciiTheme="minorHAnsi" w:eastAsiaTheme="minorHAnsi" w:hAnsiTheme="minorHAnsi" w:cstheme="minorBidi"/>
          <w:b w:val="0"/>
          <w:szCs w:val="22"/>
        </w:rPr>
        <w:t>t</w:t>
      </w:r>
      <w:r w:rsidRPr="002213EF">
        <w:rPr>
          <w:rFonts w:asciiTheme="minorHAnsi" w:eastAsiaTheme="minorHAnsi" w:hAnsiTheme="minorHAnsi" w:cstheme="minorBidi"/>
          <w:b w:val="0"/>
          <w:szCs w:val="22"/>
        </w:rPr>
        <w:t xml:space="preserve"> kommissionen</w:t>
      </w:r>
      <w:r>
        <w:rPr>
          <w:rFonts w:asciiTheme="minorHAnsi" w:eastAsiaTheme="minorHAnsi" w:hAnsiTheme="minorHAnsi" w:cstheme="minorBidi"/>
          <w:b w:val="0"/>
          <w:szCs w:val="22"/>
        </w:rPr>
        <w:t>s ansats</w:t>
      </w:r>
      <w:r w:rsidRPr="002213EF">
        <w:rPr>
          <w:rFonts w:asciiTheme="minorHAnsi" w:eastAsiaTheme="minorHAnsi" w:hAnsiTheme="minorHAnsi" w:cstheme="minorBidi"/>
          <w:b w:val="0"/>
          <w:szCs w:val="22"/>
        </w:rPr>
        <w:t xml:space="preserve"> att uppmärksamma förutsättningarna för startups och </w:t>
      </w:r>
      <w:proofErr w:type="spellStart"/>
      <w:r w:rsidRPr="002213EF">
        <w:rPr>
          <w:rFonts w:asciiTheme="minorHAnsi" w:eastAsiaTheme="minorHAnsi" w:hAnsiTheme="minorHAnsi" w:cstheme="minorBidi"/>
          <w:b w:val="0"/>
          <w:szCs w:val="22"/>
        </w:rPr>
        <w:t>scaleups</w:t>
      </w:r>
      <w:proofErr w:type="spellEnd"/>
      <w:r w:rsidRPr="002213EF">
        <w:rPr>
          <w:rFonts w:asciiTheme="minorHAnsi" w:eastAsiaTheme="minorHAnsi" w:hAnsiTheme="minorHAnsi" w:cstheme="minorBidi"/>
          <w:b w:val="0"/>
          <w:szCs w:val="22"/>
        </w:rPr>
        <w:t xml:space="preserve"> i Europa. Det är angeläget att skapa goda ramar för innovation, entreprenörskap och företagsklimat i EU. </w:t>
      </w:r>
      <w:r w:rsidR="00B274F6">
        <w:rPr>
          <w:rFonts w:asciiTheme="minorHAnsi" w:eastAsiaTheme="minorHAnsi" w:hAnsiTheme="minorHAnsi" w:cstheme="minorBidi"/>
          <w:b w:val="0"/>
          <w:szCs w:val="22"/>
        </w:rPr>
        <w:t xml:space="preserve">Bland annat handlar det om att </w:t>
      </w:r>
      <w:r w:rsidR="005C4EB8">
        <w:rPr>
          <w:rFonts w:asciiTheme="minorHAnsi" w:eastAsiaTheme="minorHAnsi" w:hAnsiTheme="minorHAnsi" w:cstheme="minorBidi"/>
          <w:b w:val="0"/>
          <w:szCs w:val="22"/>
        </w:rPr>
        <w:t xml:space="preserve">röja </w:t>
      </w:r>
      <w:r w:rsidR="003E106D">
        <w:rPr>
          <w:rFonts w:asciiTheme="minorHAnsi" w:eastAsiaTheme="minorHAnsi" w:hAnsiTheme="minorHAnsi" w:cstheme="minorBidi"/>
          <w:b w:val="0"/>
          <w:szCs w:val="22"/>
        </w:rPr>
        <w:t xml:space="preserve">de </w:t>
      </w:r>
      <w:r w:rsidR="006275C3">
        <w:rPr>
          <w:rFonts w:asciiTheme="minorHAnsi" w:eastAsiaTheme="minorHAnsi" w:hAnsiTheme="minorHAnsi" w:cstheme="minorBidi"/>
          <w:b w:val="0"/>
          <w:szCs w:val="22"/>
        </w:rPr>
        <w:t xml:space="preserve">omotiverade </w:t>
      </w:r>
      <w:r w:rsidR="005C4EB8">
        <w:rPr>
          <w:rFonts w:asciiTheme="minorHAnsi" w:eastAsiaTheme="minorHAnsi" w:hAnsiTheme="minorHAnsi" w:cstheme="minorBidi"/>
          <w:b w:val="0"/>
          <w:szCs w:val="22"/>
        </w:rPr>
        <w:t xml:space="preserve">hinder för anskaffning av privat kapital som </w:t>
      </w:r>
      <w:r w:rsidR="00522385">
        <w:rPr>
          <w:rFonts w:asciiTheme="minorHAnsi" w:eastAsiaTheme="minorHAnsi" w:hAnsiTheme="minorHAnsi" w:cstheme="minorBidi"/>
          <w:b w:val="0"/>
          <w:szCs w:val="22"/>
        </w:rPr>
        <w:t>startups</w:t>
      </w:r>
      <w:r w:rsidR="005C4EB8">
        <w:rPr>
          <w:rFonts w:asciiTheme="minorHAnsi" w:eastAsiaTheme="minorHAnsi" w:hAnsiTheme="minorHAnsi" w:cstheme="minorBidi"/>
          <w:b w:val="0"/>
          <w:szCs w:val="22"/>
        </w:rPr>
        <w:t xml:space="preserve"> och </w:t>
      </w:r>
      <w:proofErr w:type="spellStart"/>
      <w:r w:rsidR="00522385">
        <w:rPr>
          <w:rFonts w:asciiTheme="minorHAnsi" w:eastAsiaTheme="minorHAnsi" w:hAnsiTheme="minorHAnsi" w:cstheme="minorBidi"/>
          <w:b w:val="0"/>
          <w:szCs w:val="22"/>
        </w:rPr>
        <w:t>scaleups</w:t>
      </w:r>
      <w:proofErr w:type="spellEnd"/>
      <w:r w:rsidR="005C4EB8">
        <w:rPr>
          <w:rFonts w:asciiTheme="minorHAnsi" w:eastAsiaTheme="minorHAnsi" w:hAnsiTheme="minorHAnsi" w:cstheme="minorBidi"/>
          <w:b w:val="0"/>
          <w:szCs w:val="22"/>
        </w:rPr>
        <w:t xml:space="preserve"> möter. </w:t>
      </w:r>
      <w:r w:rsidR="00DE109A">
        <w:rPr>
          <w:rFonts w:asciiTheme="minorHAnsi" w:eastAsiaTheme="minorHAnsi" w:hAnsiTheme="minorHAnsi" w:cstheme="minorBidi"/>
          <w:b w:val="0"/>
          <w:szCs w:val="22"/>
        </w:rPr>
        <w:t>Ett annat centralt spår är att utveckla och fördjupa EU:s inre marknad</w:t>
      </w:r>
      <w:r w:rsidR="006D1BAC">
        <w:rPr>
          <w:rFonts w:asciiTheme="minorHAnsi" w:eastAsiaTheme="minorHAnsi" w:hAnsiTheme="minorHAnsi" w:cstheme="minorBidi"/>
          <w:b w:val="0"/>
          <w:szCs w:val="22"/>
        </w:rPr>
        <w:t xml:space="preserve">. </w:t>
      </w:r>
      <w:r w:rsidR="00DE109A">
        <w:rPr>
          <w:rFonts w:asciiTheme="minorHAnsi" w:eastAsiaTheme="minorHAnsi" w:hAnsiTheme="minorHAnsi" w:cstheme="minorBidi"/>
          <w:b w:val="0"/>
          <w:szCs w:val="22"/>
        </w:rPr>
        <w:t xml:space="preserve">EU </w:t>
      </w:r>
      <w:r w:rsidR="006D1BAC">
        <w:rPr>
          <w:rFonts w:asciiTheme="minorHAnsi" w:eastAsiaTheme="minorHAnsi" w:hAnsiTheme="minorHAnsi" w:cstheme="minorBidi"/>
          <w:b w:val="0"/>
          <w:szCs w:val="22"/>
        </w:rPr>
        <w:t>ska bli</w:t>
      </w:r>
      <w:r w:rsidR="00DE109A">
        <w:rPr>
          <w:rFonts w:asciiTheme="minorHAnsi" w:eastAsiaTheme="minorHAnsi" w:hAnsiTheme="minorHAnsi" w:cstheme="minorBidi"/>
          <w:b w:val="0"/>
          <w:szCs w:val="22"/>
        </w:rPr>
        <w:t xml:space="preserve"> en attraktiv plats </w:t>
      </w:r>
      <w:r w:rsidR="006D1BAC">
        <w:rPr>
          <w:rFonts w:asciiTheme="minorHAnsi" w:eastAsiaTheme="minorHAnsi" w:hAnsiTheme="minorHAnsi" w:cstheme="minorBidi"/>
          <w:b w:val="0"/>
          <w:szCs w:val="22"/>
        </w:rPr>
        <w:t>med</w:t>
      </w:r>
      <w:r w:rsidR="00DE109A">
        <w:rPr>
          <w:rFonts w:asciiTheme="minorHAnsi" w:eastAsiaTheme="minorHAnsi" w:hAnsiTheme="minorHAnsi" w:cstheme="minorBidi"/>
          <w:b w:val="0"/>
          <w:szCs w:val="22"/>
        </w:rPr>
        <w:t xml:space="preserve"> förutsättningar för företagsetableringar och </w:t>
      </w:r>
      <w:r w:rsidR="006D1BAC">
        <w:rPr>
          <w:rFonts w:asciiTheme="minorHAnsi" w:eastAsiaTheme="minorHAnsi" w:hAnsiTheme="minorHAnsi" w:cstheme="minorBidi"/>
          <w:b w:val="0"/>
          <w:szCs w:val="22"/>
        </w:rPr>
        <w:t xml:space="preserve">en plats för startups och </w:t>
      </w:r>
      <w:proofErr w:type="spellStart"/>
      <w:r w:rsidR="006D1BAC">
        <w:rPr>
          <w:rFonts w:asciiTheme="minorHAnsi" w:eastAsiaTheme="minorHAnsi" w:hAnsiTheme="minorHAnsi" w:cstheme="minorBidi"/>
          <w:b w:val="0"/>
          <w:szCs w:val="22"/>
        </w:rPr>
        <w:t>scaleups</w:t>
      </w:r>
      <w:proofErr w:type="spellEnd"/>
      <w:r w:rsidR="006D1BAC">
        <w:rPr>
          <w:rFonts w:asciiTheme="minorHAnsi" w:eastAsiaTheme="minorHAnsi" w:hAnsiTheme="minorHAnsi" w:cstheme="minorBidi"/>
          <w:b w:val="0"/>
          <w:szCs w:val="22"/>
        </w:rPr>
        <w:t xml:space="preserve"> </w:t>
      </w:r>
      <w:r w:rsidR="00DE109A">
        <w:rPr>
          <w:rFonts w:asciiTheme="minorHAnsi" w:eastAsiaTheme="minorHAnsi" w:hAnsiTheme="minorHAnsi" w:cstheme="minorBidi"/>
          <w:b w:val="0"/>
          <w:szCs w:val="22"/>
        </w:rPr>
        <w:t>att skala upp och bli globalt konkurrenskraftiga.</w:t>
      </w:r>
      <w:r w:rsidR="0075274C">
        <w:rPr>
          <w:rFonts w:asciiTheme="minorHAnsi" w:eastAsiaTheme="minorHAnsi" w:hAnsiTheme="minorHAnsi" w:cstheme="minorBidi"/>
          <w:b w:val="0"/>
          <w:szCs w:val="22"/>
        </w:rPr>
        <w:t xml:space="preserve"> </w:t>
      </w:r>
      <w:r w:rsidRPr="002213EF">
        <w:rPr>
          <w:rFonts w:asciiTheme="minorHAnsi" w:eastAsiaTheme="minorHAnsi" w:hAnsiTheme="minorHAnsi" w:cstheme="minorBidi"/>
          <w:b w:val="0"/>
          <w:szCs w:val="22"/>
        </w:rPr>
        <w:t xml:space="preserve">Regeringen noterar att </w:t>
      </w:r>
      <w:r w:rsidR="00AA0B19">
        <w:rPr>
          <w:rFonts w:asciiTheme="minorHAnsi" w:eastAsiaTheme="minorHAnsi" w:hAnsiTheme="minorHAnsi" w:cstheme="minorBidi"/>
          <w:b w:val="0"/>
          <w:szCs w:val="22"/>
        </w:rPr>
        <w:t xml:space="preserve">startup och </w:t>
      </w:r>
      <w:proofErr w:type="spellStart"/>
      <w:r w:rsidR="00AA0B19">
        <w:rPr>
          <w:rFonts w:asciiTheme="minorHAnsi" w:eastAsiaTheme="minorHAnsi" w:hAnsiTheme="minorHAnsi" w:cstheme="minorBidi"/>
          <w:b w:val="0"/>
          <w:szCs w:val="22"/>
        </w:rPr>
        <w:t>scal</w:t>
      </w:r>
      <w:r w:rsidR="00111BCD">
        <w:rPr>
          <w:rFonts w:asciiTheme="minorHAnsi" w:eastAsiaTheme="minorHAnsi" w:hAnsiTheme="minorHAnsi" w:cstheme="minorBidi"/>
          <w:b w:val="0"/>
          <w:szCs w:val="22"/>
        </w:rPr>
        <w:t>e</w:t>
      </w:r>
      <w:r w:rsidR="00AA0B19">
        <w:rPr>
          <w:rFonts w:asciiTheme="minorHAnsi" w:eastAsiaTheme="minorHAnsi" w:hAnsiTheme="minorHAnsi" w:cstheme="minorBidi"/>
          <w:b w:val="0"/>
          <w:szCs w:val="22"/>
        </w:rPr>
        <w:t>up</w:t>
      </w:r>
      <w:proofErr w:type="spellEnd"/>
      <w:r w:rsidR="00AA0B19">
        <w:rPr>
          <w:rFonts w:asciiTheme="minorHAnsi" w:eastAsiaTheme="minorHAnsi" w:hAnsiTheme="minorHAnsi" w:cstheme="minorBidi"/>
          <w:b w:val="0"/>
          <w:szCs w:val="22"/>
        </w:rPr>
        <w:t xml:space="preserve"> strategin</w:t>
      </w:r>
      <w:r w:rsidR="00AA0B19" w:rsidRPr="002213EF">
        <w:rPr>
          <w:rFonts w:asciiTheme="minorHAnsi" w:eastAsiaTheme="minorHAnsi" w:hAnsiTheme="minorHAnsi" w:cstheme="minorBidi"/>
          <w:b w:val="0"/>
          <w:szCs w:val="22"/>
        </w:rPr>
        <w:t xml:space="preserve"> </w:t>
      </w:r>
      <w:r w:rsidRPr="002213EF">
        <w:rPr>
          <w:rFonts w:asciiTheme="minorHAnsi" w:eastAsiaTheme="minorHAnsi" w:hAnsiTheme="minorHAnsi" w:cstheme="minorBidi"/>
          <w:b w:val="0"/>
          <w:szCs w:val="22"/>
        </w:rPr>
        <w:t>innehåller ett stort antal initiativ inom vitt skilda politikområden, varav flera berör frågor som ligger nära medlemsstaternas kärnkompetens.</w:t>
      </w:r>
    </w:p>
    <w:p w14:paraId="23D77E2A" w14:textId="24EECD15" w:rsidR="002213EF" w:rsidRPr="002213EF" w:rsidRDefault="002213EF" w:rsidP="002213EF">
      <w:pPr>
        <w:pStyle w:val="Rubrik2"/>
        <w:numPr>
          <w:ilvl w:val="0"/>
          <w:numId w:val="0"/>
        </w:numPr>
        <w:rPr>
          <w:rFonts w:asciiTheme="minorHAnsi" w:eastAsiaTheme="minorHAnsi" w:hAnsiTheme="minorHAnsi" w:cstheme="minorBidi"/>
          <w:b w:val="0"/>
          <w:szCs w:val="22"/>
        </w:rPr>
      </w:pPr>
      <w:bookmarkStart w:id="5" w:name="_Hlk201565311"/>
      <w:r w:rsidRPr="002213EF">
        <w:rPr>
          <w:rFonts w:asciiTheme="minorHAnsi" w:eastAsiaTheme="minorHAnsi" w:hAnsiTheme="minorHAnsi" w:cstheme="minorBidi"/>
          <w:b w:val="0"/>
          <w:szCs w:val="22"/>
        </w:rPr>
        <w:t xml:space="preserve">De enskilda förslagen </w:t>
      </w:r>
      <w:bookmarkEnd w:id="5"/>
      <w:r w:rsidRPr="002213EF">
        <w:rPr>
          <w:rFonts w:asciiTheme="minorHAnsi" w:eastAsiaTheme="minorHAnsi" w:hAnsiTheme="minorHAnsi" w:cstheme="minorBidi"/>
          <w:b w:val="0"/>
          <w:szCs w:val="22"/>
        </w:rPr>
        <w:t xml:space="preserve">i strategin kommer att behöva analyseras och bedömas var för sig, när mer konkret underlag finns tillgängligt. </w:t>
      </w:r>
      <w:bookmarkStart w:id="6" w:name="_Hlk201829905"/>
      <w:r w:rsidRPr="002213EF">
        <w:rPr>
          <w:rFonts w:asciiTheme="minorHAnsi" w:eastAsiaTheme="minorHAnsi" w:hAnsiTheme="minorHAnsi" w:cstheme="minorBidi"/>
          <w:b w:val="0"/>
          <w:szCs w:val="22"/>
        </w:rPr>
        <w:t xml:space="preserve">Regeringen vill i detta sammanhang understryka vikten av att </w:t>
      </w:r>
      <w:r w:rsidR="001B0465">
        <w:rPr>
          <w:rFonts w:asciiTheme="minorHAnsi" w:eastAsiaTheme="minorHAnsi" w:hAnsiTheme="minorHAnsi" w:cstheme="minorBidi"/>
          <w:b w:val="0"/>
          <w:szCs w:val="22"/>
        </w:rPr>
        <w:t xml:space="preserve">inte gå utöver EU:s befogenheter </w:t>
      </w:r>
      <w:r w:rsidRPr="002213EF">
        <w:rPr>
          <w:rFonts w:asciiTheme="minorHAnsi" w:eastAsiaTheme="minorHAnsi" w:hAnsiTheme="minorHAnsi" w:cstheme="minorBidi"/>
          <w:b w:val="0"/>
          <w:szCs w:val="22"/>
        </w:rPr>
        <w:t>på centrala områden såsom utbildnings</w:t>
      </w:r>
      <w:r w:rsidR="00562869">
        <w:rPr>
          <w:rFonts w:asciiTheme="minorHAnsi" w:eastAsiaTheme="minorHAnsi" w:hAnsiTheme="minorHAnsi" w:cstheme="minorBidi"/>
          <w:b w:val="0"/>
          <w:szCs w:val="22"/>
        </w:rPr>
        <w:t>- och forsknings</w:t>
      </w:r>
      <w:r w:rsidRPr="002213EF">
        <w:rPr>
          <w:rFonts w:asciiTheme="minorHAnsi" w:eastAsiaTheme="minorHAnsi" w:hAnsiTheme="minorHAnsi" w:cstheme="minorBidi"/>
          <w:b w:val="0"/>
          <w:szCs w:val="22"/>
        </w:rPr>
        <w:t>politik, skattefrågor och arbetsmarknadsreglering.</w:t>
      </w:r>
      <w:r w:rsidR="00910F9C">
        <w:rPr>
          <w:rFonts w:asciiTheme="minorHAnsi" w:eastAsiaTheme="minorHAnsi" w:hAnsiTheme="minorHAnsi" w:cstheme="minorBidi"/>
          <w:b w:val="0"/>
          <w:szCs w:val="22"/>
        </w:rPr>
        <w:t xml:space="preserve"> </w:t>
      </w:r>
      <w:bookmarkEnd w:id="6"/>
    </w:p>
    <w:p w14:paraId="04FA83EF" w14:textId="2C0294CC" w:rsidR="002213EF" w:rsidRPr="002213EF" w:rsidRDefault="002213EF" w:rsidP="002213EF">
      <w:pPr>
        <w:pStyle w:val="Rubrik2"/>
        <w:numPr>
          <w:ilvl w:val="0"/>
          <w:numId w:val="0"/>
        </w:numPr>
        <w:rPr>
          <w:rFonts w:asciiTheme="minorHAnsi" w:eastAsiaTheme="minorHAnsi" w:hAnsiTheme="minorHAnsi" w:cstheme="minorBidi"/>
          <w:b w:val="0"/>
          <w:szCs w:val="22"/>
        </w:rPr>
      </w:pPr>
      <w:r w:rsidRPr="002213EF">
        <w:rPr>
          <w:rFonts w:asciiTheme="minorHAnsi" w:eastAsiaTheme="minorHAnsi" w:hAnsiTheme="minorHAnsi" w:cstheme="minorBidi"/>
          <w:b w:val="0"/>
          <w:szCs w:val="22"/>
        </w:rPr>
        <w:t xml:space="preserve">Samtidigt kan startups och </w:t>
      </w:r>
      <w:proofErr w:type="spellStart"/>
      <w:r w:rsidR="005470F0">
        <w:rPr>
          <w:rFonts w:asciiTheme="minorHAnsi" w:eastAsiaTheme="minorHAnsi" w:hAnsiTheme="minorHAnsi" w:cstheme="minorBidi"/>
          <w:b w:val="0"/>
          <w:szCs w:val="22"/>
        </w:rPr>
        <w:t>scaleups</w:t>
      </w:r>
      <w:proofErr w:type="spellEnd"/>
      <w:r w:rsidR="005470F0">
        <w:rPr>
          <w:rFonts w:asciiTheme="minorHAnsi" w:eastAsiaTheme="minorHAnsi" w:hAnsiTheme="minorHAnsi" w:cstheme="minorBidi"/>
          <w:b w:val="0"/>
          <w:szCs w:val="22"/>
        </w:rPr>
        <w:t xml:space="preserve"> </w:t>
      </w:r>
      <w:r w:rsidRPr="002213EF">
        <w:rPr>
          <w:rFonts w:asciiTheme="minorHAnsi" w:eastAsiaTheme="minorHAnsi" w:hAnsiTheme="minorHAnsi" w:cstheme="minorBidi"/>
          <w:b w:val="0"/>
          <w:szCs w:val="22"/>
        </w:rPr>
        <w:t>möta utmaningar</w:t>
      </w:r>
      <w:r w:rsidR="00B47468">
        <w:rPr>
          <w:rFonts w:asciiTheme="minorHAnsi" w:eastAsiaTheme="minorHAnsi" w:hAnsiTheme="minorHAnsi" w:cstheme="minorBidi"/>
          <w:b w:val="0"/>
          <w:szCs w:val="22"/>
        </w:rPr>
        <w:t xml:space="preserve"> </w:t>
      </w:r>
      <w:r w:rsidR="00B47468" w:rsidRPr="002213EF">
        <w:rPr>
          <w:rFonts w:asciiTheme="minorHAnsi" w:eastAsiaTheme="minorHAnsi" w:hAnsiTheme="minorHAnsi" w:cstheme="minorBidi"/>
          <w:b w:val="0"/>
          <w:szCs w:val="22"/>
        </w:rPr>
        <w:t>även i Sverige</w:t>
      </w:r>
      <w:r w:rsidR="00B47468">
        <w:rPr>
          <w:rFonts w:asciiTheme="minorHAnsi" w:eastAsiaTheme="minorHAnsi" w:hAnsiTheme="minorHAnsi" w:cstheme="minorBidi"/>
          <w:b w:val="0"/>
          <w:szCs w:val="22"/>
        </w:rPr>
        <w:t>.</w:t>
      </w:r>
      <w:r w:rsidRPr="002213EF">
        <w:rPr>
          <w:rFonts w:asciiTheme="minorHAnsi" w:eastAsiaTheme="minorHAnsi" w:hAnsiTheme="minorHAnsi" w:cstheme="minorBidi"/>
          <w:b w:val="0"/>
          <w:szCs w:val="22"/>
        </w:rPr>
        <w:t xml:space="preserve"> Det är därför av intresse att följa kommissionens vidare arbete på området, med beaktande av subsidiaritetsprincipen och proportionalitetsprincipen.</w:t>
      </w:r>
    </w:p>
    <w:p w14:paraId="46427B75" w14:textId="77777777" w:rsidR="002213EF" w:rsidRPr="002213EF" w:rsidRDefault="002213EF" w:rsidP="002213EF">
      <w:pPr>
        <w:pStyle w:val="Rubrik2"/>
        <w:numPr>
          <w:ilvl w:val="0"/>
          <w:numId w:val="0"/>
        </w:numPr>
        <w:rPr>
          <w:rFonts w:asciiTheme="minorHAnsi" w:eastAsiaTheme="minorHAnsi" w:hAnsiTheme="minorHAnsi" w:cstheme="minorBidi"/>
          <w:b w:val="0"/>
          <w:szCs w:val="22"/>
        </w:rPr>
      </w:pPr>
      <w:r w:rsidRPr="009C34AA">
        <w:rPr>
          <w:rFonts w:asciiTheme="minorHAnsi" w:eastAsiaTheme="minorHAnsi" w:hAnsiTheme="minorHAnsi" w:cstheme="minorBidi"/>
          <w:b w:val="0"/>
          <w:szCs w:val="22"/>
        </w:rPr>
        <w:t>Regeringen fäster även vikt vid vikten av att undvika överlappande initiativ på EU-nivå samt att administrativa bördor för företag och myndigheter hålls så låga som möjligt. Eventuella nya åtgärder bör vara tydligt avgränsade och behovsprövade.</w:t>
      </w:r>
    </w:p>
    <w:p w14:paraId="72542732" w14:textId="77777777" w:rsidR="007D542F" w:rsidRDefault="009228AA" w:rsidP="007D542F">
      <w:pPr>
        <w:pStyle w:val="Rubrik2"/>
      </w:pPr>
      <w:sdt>
        <w:sdtPr>
          <w:id w:val="1941718165"/>
          <w:lock w:val="contentLocked"/>
          <w:placeholder>
            <w:docPart w:val="23340F0E1AEC47C49295D30C22CE9E2B"/>
          </w:placeholder>
          <w:group/>
        </w:sdtPr>
        <w:sdtEndPr/>
        <w:sdtContent>
          <w:r w:rsidR="007D542F">
            <w:t>Medlemsstaternas ståndpunkter</w:t>
          </w:r>
        </w:sdtContent>
      </w:sdt>
    </w:p>
    <w:p w14:paraId="2170AD57" w14:textId="518154B7" w:rsidR="007D542F" w:rsidRPr="00472EBA" w:rsidRDefault="008B5B42" w:rsidP="007D542F">
      <w:pPr>
        <w:pStyle w:val="Brdtext"/>
      </w:pPr>
      <w:r>
        <w:t>Är ännu inte kända.</w:t>
      </w:r>
    </w:p>
    <w:p w14:paraId="7AB6A5F6" w14:textId="77777777" w:rsidR="007D542F" w:rsidRDefault="009228AA" w:rsidP="007D542F">
      <w:pPr>
        <w:pStyle w:val="Rubrik2"/>
      </w:pPr>
      <w:sdt>
        <w:sdtPr>
          <w:id w:val="-1927257506"/>
          <w:lock w:val="contentLocked"/>
          <w:placeholder>
            <w:docPart w:val="23340F0E1AEC47C49295D30C22CE9E2B"/>
          </w:placeholder>
          <w:group/>
        </w:sdtPr>
        <w:sdtEndPr/>
        <w:sdtContent>
          <w:r w:rsidR="007D542F">
            <w:t>Institutionernas ståndpunkter</w:t>
          </w:r>
        </w:sdtContent>
      </w:sdt>
    </w:p>
    <w:p w14:paraId="4C09D9E2" w14:textId="165BA4BF" w:rsidR="007D542F" w:rsidRPr="00472EBA" w:rsidRDefault="008B5B42" w:rsidP="007D542F">
      <w:pPr>
        <w:pStyle w:val="Brdtext"/>
      </w:pPr>
      <w:r>
        <w:t>Är ännu inte kända.</w:t>
      </w:r>
    </w:p>
    <w:p w14:paraId="30F89555" w14:textId="77777777" w:rsidR="007D542F" w:rsidRDefault="009228AA" w:rsidP="007D542F">
      <w:pPr>
        <w:pStyle w:val="Rubrik2"/>
      </w:pPr>
      <w:sdt>
        <w:sdtPr>
          <w:id w:val="-497725553"/>
          <w:lock w:val="contentLocked"/>
          <w:placeholder>
            <w:docPart w:val="23340F0E1AEC47C49295D30C22CE9E2B"/>
          </w:placeholder>
          <w:group/>
        </w:sdtPr>
        <w:sdtEndPr/>
        <w:sdtContent>
          <w:r w:rsidR="007D542F">
            <w:t xml:space="preserve">Remissinstansernas och </w:t>
          </w:r>
          <w:r w:rsidR="004B795E">
            <w:t xml:space="preserve">andra </w:t>
          </w:r>
          <w:r w:rsidR="007D542F">
            <w:t>intressenters ståndpunkter</w:t>
          </w:r>
        </w:sdtContent>
      </w:sdt>
    </w:p>
    <w:p w14:paraId="4B85BCBD" w14:textId="039C8EF2" w:rsidR="007D542F" w:rsidRDefault="00176B00" w:rsidP="007D542F">
      <w:pPr>
        <w:pStyle w:val="Brdtext"/>
      </w:pPr>
      <w:r>
        <w:t xml:space="preserve">Förslaget har inte remitterats särskilt. Däremot har </w:t>
      </w:r>
      <w:r w:rsidR="002A5D4D">
        <w:t xml:space="preserve">Swedish </w:t>
      </w:r>
      <w:proofErr w:type="spellStart"/>
      <w:r w:rsidR="002A5D4D">
        <w:t>Incubators</w:t>
      </w:r>
      <w:proofErr w:type="spellEnd"/>
      <w:r w:rsidR="002A5D4D">
        <w:t xml:space="preserve"> &amp; Science Parks (SISP), Tillväxtverket och </w:t>
      </w:r>
      <w:proofErr w:type="spellStart"/>
      <w:r w:rsidR="002A5D4D">
        <w:t>Vinnova</w:t>
      </w:r>
      <w:proofErr w:type="spellEnd"/>
      <w:r w:rsidR="002A5D4D">
        <w:t xml:space="preserve"> </w:t>
      </w:r>
      <w:r w:rsidR="006B4F9D">
        <w:t>lämnat synpunkter</w:t>
      </w:r>
      <w:r w:rsidR="002A5D4D">
        <w:t>.</w:t>
      </w:r>
    </w:p>
    <w:p w14:paraId="123BD43D" w14:textId="09450618" w:rsidR="002C7FBA" w:rsidRDefault="002C7FBA" w:rsidP="00085FDD">
      <w:pPr>
        <w:pStyle w:val="Brdtext"/>
      </w:pPr>
      <w:r w:rsidRPr="002C7FBA">
        <w:t xml:space="preserve">Samtliga aktörer </w:t>
      </w:r>
      <w:r w:rsidR="00085FDD" w:rsidRPr="002C7FBA">
        <w:t>ser s</w:t>
      </w:r>
      <w:r w:rsidR="00085FDD" w:rsidRPr="00085FDD">
        <w:t xml:space="preserve">trategin som ett viktigt verktyg för att stärka Europas innovations- och tillväxtkraft, men understryker att förslagen måste få genomslag nationellt. Sverige bör prioritera policyutveckling </w:t>
      </w:r>
      <w:r w:rsidR="006B4F9D">
        <w:t xml:space="preserve">för </w:t>
      </w:r>
      <w:proofErr w:type="spellStart"/>
      <w:r w:rsidR="006B4F9D">
        <w:t>scaleups</w:t>
      </w:r>
      <w:proofErr w:type="spellEnd"/>
      <w:r w:rsidR="00085FDD" w:rsidRPr="00085FDD">
        <w:t xml:space="preserve">, statligt stöd, innovationsvänlig reglering och offentlig upphandling. </w:t>
      </w:r>
      <w:proofErr w:type="spellStart"/>
      <w:r>
        <w:t>Vinnova</w:t>
      </w:r>
      <w:proofErr w:type="spellEnd"/>
      <w:r>
        <w:t xml:space="preserve"> betonar vikten av förkommersiell upphandling.</w:t>
      </w:r>
      <w:r w:rsidR="00D77466">
        <w:t xml:space="preserve"> </w:t>
      </w:r>
      <w:r w:rsidR="00085FDD" w:rsidRPr="00085FDD">
        <w:t xml:space="preserve">Det föreslagna </w:t>
      </w:r>
      <w:r w:rsidR="00085FDD" w:rsidRPr="008F4EB0">
        <w:t xml:space="preserve">28:e </w:t>
      </w:r>
      <w:r w:rsidR="008F4EB0" w:rsidRPr="008F4EB0">
        <w:t>regimen</w:t>
      </w:r>
      <w:r w:rsidR="00085FDD" w:rsidRPr="00085FDD">
        <w:t xml:space="preserve"> lyfts fram som särskilt positivt då det kan förenkla gränsöverskridande verksamhet för startups. Sverige bör aktivt bidra till att göra detta ramverk ambitiöst och praktiskt användbart. </w:t>
      </w:r>
    </w:p>
    <w:p w14:paraId="1AE2D9BF" w14:textId="3E79EB98" w:rsidR="00085FDD" w:rsidRPr="00085FDD" w:rsidRDefault="008C1891" w:rsidP="00085FDD">
      <w:pPr>
        <w:pStyle w:val="Brdtext"/>
      </w:pPr>
      <w:r>
        <w:t>E</w:t>
      </w:r>
      <w:r w:rsidR="00085FDD" w:rsidRPr="00085FDD">
        <w:t>n svensk medfinansieringsmodell kopplad till EU:s</w:t>
      </w:r>
      <w:r w:rsidR="00083B24">
        <w:t xml:space="preserve"> nya</w:t>
      </w:r>
      <w:r w:rsidR="00085FDD" w:rsidRPr="00085FDD">
        <w:t xml:space="preserve"> </w:t>
      </w:r>
      <w:proofErr w:type="spellStart"/>
      <w:r w:rsidR="00083B24">
        <w:t>scaleup</w:t>
      </w:r>
      <w:proofErr w:type="spellEnd"/>
      <w:r w:rsidR="00083B24">
        <w:t>-fond</w:t>
      </w:r>
      <w:r w:rsidR="00085FDD" w:rsidRPr="00085FDD">
        <w:t xml:space="preserve">, särskilt inom strategiska områden som AI, klimat och </w:t>
      </w:r>
      <w:proofErr w:type="spellStart"/>
      <w:r w:rsidR="00085FDD" w:rsidRPr="006B2FF1">
        <w:t>deeptech</w:t>
      </w:r>
      <w:proofErr w:type="spellEnd"/>
      <w:r>
        <w:t xml:space="preserve"> föreslås av SISP</w:t>
      </w:r>
      <w:r w:rsidR="00085FDD" w:rsidRPr="00085FDD">
        <w:t xml:space="preserve">. Ett förstärkt uppdrag till </w:t>
      </w:r>
      <w:proofErr w:type="spellStart"/>
      <w:r w:rsidR="00085FDD" w:rsidRPr="00085FDD">
        <w:t>Saminvest</w:t>
      </w:r>
      <w:proofErr w:type="spellEnd"/>
      <w:r w:rsidR="00085FDD" w:rsidRPr="00085FDD">
        <w:t xml:space="preserve"> </w:t>
      </w:r>
      <w:r>
        <w:t>föreslås</w:t>
      </w:r>
      <w:r w:rsidR="00085FDD" w:rsidRPr="00085FDD">
        <w:t xml:space="preserve"> som en konkret åtgärd.</w:t>
      </w:r>
    </w:p>
    <w:p w14:paraId="76DCD88F" w14:textId="77A35D77" w:rsidR="008C1891" w:rsidRDefault="008C1891" w:rsidP="00085FDD">
      <w:pPr>
        <w:pStyle w:val="Brdtext"/>
      </w:pPr>
      <w:r>
        <w:t>F</w:t>
      </w:r>
      <w:r w:rsidRPr="00085FDD">
        <w:t>ör att öka tillgängligheten till test- och demomiljöer, i linje med EU:s stadga om tillgång till forskningsinfrastruktur</w:t>
      </w:r>
      <w:r>
        <w:t xml:space="preserve"> för startups föreslår SISP att </w:t>
      </w:r>
      <w:r w:rsidRPr="00085FDD">
        <w:t>offentligt finansierade aktörer som RISE och Business Sweden bör anpassa sina prismodeller</w:t>
      </w:r>
      <w:r>
        <w:t xml:space="preserve">. </w:t>
      </w:r>
      <w:r w:rsidR="00FE3EDD">
        <w:t>Tillväxtverket saknar rollen för kluster som en del av strategin och innovationsinfrastrukturen.</w:t>
      </w:r>
    </w:p>
    <w:p w14:paraId="738CA825" w14:textId="77777777" w:rsidR="001A7646" w:rsidRDefault="000800DA" w:rsidP="00085FDD">
      <w:pPr>
        <w:pStyle w:val="Brdtext"/>
      </w:pPr>
      <w:proofErr w:type="spellStart"/>
      <w:r>
        <w:t>Vinnova</w:t>
      </w:r>
      <w:proofErr w:type="spellEnd"/>
      <w:r>
        <w:t xml:space="preserve"> ser att </w:t>
      </w:r>
      <w:r w:rsidR="00085FDD" w:rsidRPr="00085FDD">
        <w:t xml:space="preserve">Sverige vidare </w:t>
      </w:r>
      <w:r>
        <w:t xml:space="preserve">bör </w:t>
      </w:r>
      <w:r w:rsidR="00085FDD" w:rsidRPr="00085FDD">
        <w:t xml:space="preserve">delta aktivt i den EU-dialog som nu förs om statsstödsregler, särskilt kring definitionen av “företag i svårigheter”, så att riktat stöd till forskningsintensiva och ännu </w:t>
      </w:r>
      <w:r w:rsidR="00804947">
        <w:t>inte</w:t>
      </w:r>
      <w:r w:rsidR="00085FDD" w:rsidRPr="00085FDD">
        <w:t xml:space="preserve"> vinstdrivande bolag möjliggörs. </w:t>
      </w:r>
    </w:p>
    <w:p w14:paraId="1D76A3DE" w14:textId="6980A334" w:rsidR="00085FDD" w:rsidRPr="00085FDD" w:rsidRDefault="00085FDD" w:rsidP="00085FDD">
      <w:pPr>
        <w:pStyle w:val="Brdtext"/>
      </w:pPr>
      <w:r w:rsidRPr="00085FDD">
        <w:t>Inom kompetensförsörjning föreslår SISP ett särskilt startupspår inom arbetskraftsinvandringen och en reform av personaloptionssystemet för att bättre stödja snabbväxande bolags behov av nyckelkompetens.</w:t>
      </w:r>
      <w:r w:rsidR="001A7646">
        <w:t xml:space="preserve"> </w:t>
      </w:r>
      <w:proofErr w:type="spellStart"/>
      <w:r w:rsidR="001A7646">
        <w:t>Vinnova</w:t>
      </w:r>
      <w:proofErr w:type="spellEnd"/>
      <w:r w:rsidR="001A7646">
        <w:t xml:space="preserve"> ser positivt på </w:t>
      </w:r>
      <w:r w:rsidR="0044524B">
        <w:t>förslaget att universitet med fördel ska fokusera på</w:t>
      </w:r>
      <w:r w:rsidR="009E0039">
        <w:t xml:space="preserve"> att</w:t>
      </w:r>
      <w:r w:rsidR="0044524B">
        <w:t xml:space="preserve"> </w:t>
      </w:r>
      <w:proofErr w:type="spellStart"/>
      <w:r w:rsidR="0044524B">
        <w:t>incentiviera</w:t>
      </w:r>
      <w:proofErr w:type="spellEnd"/>
      <w:r w:rsidR="0044524B">
        <w:t xml:space="preserve"> kommersialisering av forskning.  </w:t>
      </w:r>
    </w:p>
    <w:p w14:paraId="6B7937D0" w14:textId="10BB4ACE" w:rsidR="00085FDD" w:rsidRPr="00085FDD" w:rsidRDefault="00085FDD" w:rsidP="00085FDD">
      <w:pPr>
        <w:pStyle w:val="Brdtext"/>
      </w:pPr>
      <w:r w:rsidRPr="00085FDD">
        <w:t xml:space="preserve">Slutligen betonas vikten av att startups och </w:t>
      </w:r>
      <w:proofErr w:type="spellStart"/>
      <w:r w:rsidRPr="00085FDD">
        <w:t>scaleups</w:t>
      </w:r>
      <w:proofErr w:type="spellEnd"/>
      <w:r w:rsidRPr="00085FDD">
        <w:t xml:space="preserve"> erkänns som en egen målgrupp</w:t>
      </w:r>
      <w:r w:rsidR="00FE3EDD">
        <w:t xml:space="preserve"> med definition.</w:t>
      </w:r>
      <w:r w:rsidRPr="00085FDD">
        <w:t xml:space="preserve"> SISP </w:t>
      </w:r>
      <w:r w:rsidR="00FE3EDD">
        <w:t xml:space="preserve">och </w:t>
      </w:r>
      <w:proofErr w:type="spellStart"/>
      <w:r w:rsidR="00FE3EDD">
        <w:t>Vinnova</w:t>
      </w:r>
      <w:proofErr w:type="spellEnd"/>
      <w:r w:rsidR="00FE3EDD">
        <w:t xml:space="preserve"> uttrycker vilja att S</w:t>
      </w:r>
      <w:r w:rsidRPr="00085FDD">
        <w:t>verige bör tillämpa den nationellt för att möjliggöra mer träffsäkra och effektiva policyinsatser.</w:t>
      </w:r>
    </w:p>
    <w:sdt>
      <w:sdtPr>
        <w:id w:val="511343921"/>
        <w:lock w:val="contentLocked"/>
        <w:placeholder>
          <w:docPart w:val="23340F0E1AEC47C49295D30C22CE9E2B"/>
        </w:placeholder>
        <w:group/>
      </w:sdtPr>
      <w:sdtEndPr/>
      <w:sdtContent>
        <w:p w14:paraId="64A676D9" w14:textId="77777777" w:rsidR="007D542F" w:rsidRDefault="007D542F" w:rsidP="007D542F">
          <w:pPr>
            <w:pStyle w:val="Rubrik1"/>
          </w:pPr>
          <w:r>
            <w:t>Förslagets förutsättningar</w:t>
          </w:r>
        </w:p>
      </w:sdtContent>
    </w:sdt>
    <w:p w14:paraId="612A5B04" w14:textId="77777777" w:rsidR="007D542F" w:rsidRDefault="009228AA" w:rsidP="007D542F">
      <w:pPr>
        <w:pStyle w:val="Rubrik2"/>
      </w:pPr>
      <w:sdt>
        <w:sdtPr>
          <w:id w:val="1163133293"/>
          <w:lock w:val="contentLocked"/>
          <w:placeholder>
            <w:docPart w:val="23340F0E1AEC47C49295D30C22CE9E2B"/>
          </w:placeholder>
          <w:group/>
        </w:sdtPr>
        <w:sdtEndPr/>
        <w:sdtContent>
          <w:r w:rsidR="007D542F">
            <w:t>Rättslig grund och beslutsförfarande</w:t>
          </w:r>
        </w:sdtContent>
      </w:sdt>
    </w:p>
    <w:p w14:paraId="30F28FC8" w14:textId="787E697A" w:rsidR="007D542F" w:rsidRPr="00472EBA" w:rsidRDefault="005A31A2" w:rsidP="007D542F">
      <w:pPr>
        <w:pStyle w:val="Brdtext"/>
      </w:pPr>
      <w:r>
        <w:t xml:space="preserve">Inte aktuellt. </w:t>
      </w:r>
    </w:p>
    <w:p w14:paraId="6482B1A3" w14:textId="77777777" w:rsidR="007D542F" w:rsidRDefault="009228AA" w:rsidP="007D542F">
      <w:pPr>
        <w:pStyle w:val="Rubrik2"/>
      </w:pPr>
      <w:sdt>
        <w:sdtPr>
          <w:id w:val="-463277102"/>
          <w:lock w:val="contentLocked"/>
          <w:placeholder>
            <w:docPart w:val="23340F0E1AEC47C49295D30C22CE9E2B"/>
          </w:placeholder>
          <w:group/>
        </w:sdtPr>
        <w:sdtEndPr/>
        <w:sdtContent>
          <w:r w:rsidR="007D542F">
            <w:t>Subsidiaritets- och proportionalitetsprincipe</w:t>
          </w:r>
          <w:r w:rsidR="00F02290">
            <w:t>r</w:t>
          </w:r>
          <w:r w:rsidR="007D542F">
            <w:t>n</w:t>
          </w:r>
          <w:r w:rsidR="00F02290">
            <w:t>a</w:t>
          </w:r>
        </w:sdtContent>
      </w:sdt>
    </w:p>
    <w:p w14:paraId="04E5AD15" w14:textId="4777EF37" w:rsidR="007D542F" w:rsidRPr="00472EBA" w:rsidRDefault="00176B00" w:rsidP="007D542F">
      <w:pPr>
        <w:pStyle w:val="Brdtext"/>
      </w:pPr>
      <w:r>
        <w:t>Inte aktuellt.</w:t>
      </w:r>
    </w:p>
    <w:sdt>
      <w:sdtPr>
        <w:id w:val="211079442"/>
        <w:lock w:val="contentLocked"/>
        <w:placeholder>
          <w:docPart w:val="23340F0E1AEC47C49295D30C22CE9E2B"/>
        </w:placeholder>
        <w:group/>
      </w:sdtPr>
      <w:sdtEndPr/>
      <w:sdtContent>
        <w:p w14:paraId="7A2DC38F" w14:textId="77777777" w:rsidR="007D542F" w:rsidRDefault="007D542F" w:rsidP="007D542F">
          <w:pPr>
            <w:pStyle w:val="Rubrik1"/>
          </w:pPr>
          <w:r>
            <w:t>Övrigt</w:t>
          </w:r>
        </w:p>
      </w:sdtContent>
    </w:sdt>
    <w:p w14:paraId="48B44959" w14:textId="77777777" w:rsidR="007D542F" w:rsidRDefault="009228AA" w:rsidP="007D542F">
      <w:pPr>
        <w:pStyle w:val="Rubrik2"/>
      </w:pPr>
      <w:sdt>
        <w:sdtPr>
          <w:id w:val="-1578510440"/>
          <w:lock w:val="contentLocked"/>
          <w:placeholder>
            <w:docPart w:val="23340F0E1AEC47C49295D30C22CE9E2B"/>
          </w:placeholder>
          <w:group/>
        </w:sdtPr>
        <w:sdtEndPr/>
        <w:sdtContent>
          <w:r w:rsidR="007D542F">
            <w:t>Fortsatt behandling av ärendet</w:t>
          </w:r>
        </w:sdtContent>
      </w:sdt>
    </w:p>
    <w:p w14:paraId="476EB3AC" w14:textId="3B71294A" w:rsidR="007D542F" w:rsidRDefault="00982FD7" w:rsidP="00982FD7">
      <w:pPr>
        <w:pStyle w:val="Brdtext"/>
      </w:pPr>
      <w:r>
        <w:t>Strategin</w:t>
      </w:r>
      <w:r w:rsidR="00085FDD">
        <w:t>s</w:t>
      </w:r>
      <w:r>
        <w:t xml:space="preserve"> olika</w:t>
      </w:r>
      <w:r w:rsidR="00085FDD">
        <w:t xml:space="preserve"> tematiska</w:t>
      </w:r>
      <w:r>
        <w:t xml:space="preserve"> </w:t>
      </w:r>
      <w:r w:rsidR="00085FDD">
        <w:t>insatsområden</w:t>
      </w:r>
      <w:r>
        <w:t xml:space="preserve"> ska huvudsakligen genomföras under perioden 2025–2027. Sammantaget är strategin starkt etappindelad med tyngdpunkt på 2026 som det stora genomförandeåret.</w:t>
      </w:r>
      <w:r w:rsidR="005A0851">
        <w:t xml:space="preserve"> </w:t>
      </w:r>
      <w:r w:rsidR="004162D8">
        <w:t xml:space="preserve">Nedan anges ett </w:t>
      </w:r>
      <w:r w:rsidR="00DD087E">
        <w:t xml:space="preserve">kort </w:t>
      </w:r>
      <w:r w:rsidR="004162D8">
        <w:t>urval av strategins insatsområden</w:t>
      </w:r>
      <w:r w:rsidR="005A0851">
        <w:t xml:space="preserve">. </w:t>
      </w:r>
    </w:p>
    <w:p w14:paraId="7184A77A" w14:textId="476CF795" w:rsidR="00982FD7" w:rsidRDefault="00982FD7" w:rsidP="007D542F">
      <w:pPr>
        <w:pStyle w:val="Brdtext"/>
      </w:pPr>
      <w:r w:rsidRPr="00982FD7">
        <w:rPr>
          <w:b/>
          <w:bCs/>
        </w:rPr>
        <w:t>2025</w:t>
      </w:r>
      <w:r w:rsidRPr="00982FD7">
        <w:br/>
      </w:r>
      <w:r w:rsidR="00804947" w:rsidRPr="00804947">
        <w:t>Andra kvartalet</w:t>
      </w:r>
      <w:r w:rsidRPr="00982FD7">
        <w:t>: Statsstödsöversyn</w:t>
      </w:r>
      <w:r w:rsidR="00FD01A3">
        <w:t xml:space="preserve"> avseende definitionen företag i svårigheter.</w:t>
      </w:r>
      <w:r w:rsidRPr="00982FD7">
        <w:rPr>
          <w:highlight w:val="yellow"/>
        </w:rPr>
        <w:br/>
      </w:r>
      <w:r w:rsidR="00804947" w:rsidRPr="00D53943">
        <w:t>Fjärde kvartalet</w:t>
      </w:r>
      <w:r w:rsidRPr="00D53943">
        <w:t xml:space="preserve">: EU-visumstrategi, </w:t>
      </w:r>
      <w:proofErr w:type="gramStart"/>
      <w:r w:rsidR="00287A80" w:rsidRPr="00D53943">
        <w:t>Europeisk</w:t>
      </w:r>
      <w:proofErr w:type="gramEnd"/>
      <w:r w:rsidR="00287A80" w:rsidRPr="00D53943">
        <w:t xml:space="preserve"> affärsplånbok</w:t>
      </w:r>
      <w:r w:rsidRPr="00D53943">
        <w:t>.</w:t>
      </w:r>
      <w:r w:rsidRPr="00D53943">
        <w:br/>
        <w:t xml:space="preserve">2025–26: </w:t>
      </w:r>
      <w:proofErr w:type="spellStart"/>
      <w:r w:rsidRPr="00D53943">
        <w:t>Blue</w:t>
      </w:r>
      <w:proofErr w:type="spellEnd"/>
      <w:r w:rsidRPr="00D53943">
        <w:t xml:space="preserve"> </w:t>
      </w:r>
      <w:proofErr w:type="spellStart"/>
      <w:r w:rsidRPr="00D53943">
        <w:t>Carpet</w:t>
      </w:r>
      <w:proofErr w:type="spellEnd"/>
      <w:r w:rsidR="005F7E31" w:rsidRPr="00D53943">
        <w:t>-initiativet.</w:t>
      </w:r>
      <w:r w:rsidR="00085FDD" w:rsidRPr="00D53943">
        <w:br/>
      </w:r>
      <w:r w:rsidRPr="00D53943">
        <w:rPr>
          <w:b/>
          <w:bCs/>
        </w:rPr>
        <w:t>2026</w:t>
      </w:r>
      <w:r w:rsidRPr="00D53943">
        <w:br/>
      </w:r>
      <w:r w:rsidR="00804947" w:rsidRPr="00D53943">
        <w:t>Första kvartalet</w:t>
      </w:r>
      <w:r w:rsidRPr="00D53943">
        <w:t>: 28:e regim</w:t>
      </w:r>
      <w:r w:rsidR="008F4EB0" w:rsidRPr="00D53943">
        <w:t>en</w:t>
      </w:r>
      <w:r w:rsidRPr="00D53943">
        <w:t>, innovationsstresstest.</w:t>
      </w:r>
      <w:r w:rsidRPr="00D53943">
        <w:br/>
      </w:r>
      <w:r w:rsidR="00804947" w:rsidRPr="00D53943">
        <w:t>Andra kvartalet</w:t>
      </w:r>
      <w:r w:rsidRPr="00D53943">
        <w:t>: Standardisering, statsstödsbegrepp.</w:t>
      </w:r>
      <w:r w:rsidRPr="00D53943">
        <w:br/>
        <w:t xml:space="preserve">Helår: </w:t>
      </w:r>
      <w:proofErr w:type="spellStart"/>
      <w:r w:rsidR="005F7E31" w:rsidRPr="00D53943">
        <w:t>Scaleup</w:t>
      </w:r>
      <w:proofErr w:type="spellEnd"/>
      <w:r w:rsidR="005F7E31" w:rsidRPr="00D53943">
        <w:t>-fonden</w:t>
      </w:r>
      <w:r w:rsidRPr="00D53943">
        <w:t>, innovations</w:t>
      </w:r>
      <w:r w:rsidR="00DD087E" w:rsidRPr="00D53943">
        <w:t xml:space="preserve">vänlig offentlig </w:t>
      </w:r>
      <w:r w:rsidRPr="00D53943">
        <w:t xml:space="preserve">upphandling, Lab to </w:t>
      </w:r>
      <w:proofErr w:type="spellStart"/>
      <w:r w:rsidRPr="00D53943">
        <w:t>Unicorn</w:t>
      </w:r>
      <w:proofErr w:type="spellEnd"/>
      <w:r w:rsidRPr="00D53943">
        <w:t>.</w:t>
      </w:r>
      <w:r w:rsidR="00085FDD" w:rsidRPr="00D53943">
        <w:br/>
      </w:r>
      <w:r w:rsidRPr="00D53943">
        <w:rPr>
          <w:b/>
          <w:bCs/>
        </w:rPr>
        <w:t>2027</w:t>
      </w:r>
      <w:r w:rsidRPr="00D53943">
        <w:br/>
        <w:t>Helår: Revidering av fusionsriktlinjer.</w:t>
      </w:r>
    </w:p>
    <w:p w14:paraId="7CEFAD3D" w14:textId="77777777" w:rsidR="007D542F" w:rsidRDefault="009228AA" w:rsidP="007D542F">
      <w:pPr>
        <w:pStyle w:val="Rubrik2"/>
      </w:pPr>
      <w:sdt>
        <w:sdtPr>
          <w:id w:val="839665539"/>
          <w:lock w:val="contentLocked"/>
          <w:placeholder>
            <w:docPart w:val="23340F0E1AEC47C49295D30C22CE9E2B"/>
          </w:placeholder>
          <w:group/>
        </w:sdtPr>
        <w:sdtEndPr/>
        <w:sdtContent>
          <w:r w:rsidR="007D542F">
            <w:t>Fackuttryck</w:t>
          </w:r>
          <w:r w:rsidR="00821540">
            <w:t xml:space="preserve"> och </w:t>
          </w:r>
          <w:r w:rsidR="007D542F">
            <w:t>termer</w:t>
          </w:r>
        </w:sdtContent>
      </w:sdt>
    </w:p>
    <w:p w14:paraId="42C99B03" w14:textId="7DD82E47" w:rsidR="00085FDD" w:rsidRDefault="002D246C" w:rsidP="006D7164">
      <w:pPr>
        <w:pStyle w:val="Brdtext"/>
      </w:pPr>
      <w:r w:rsidRPr="002D246C">
        <w:rPr>
          <w:i/>
          <w:iCs/>
        </w:rPr>
        <w:t>Start</w:t>
      </w:r>
      <w:r w:rsidR="006E4979">
        <w:rPr>
          <w:i/>
          <w:iCs/>
        </w:rPr>
        <w:t>u</w:t>
      </w:r>
      <w:r w:rsidRPr="002D246C">
        <w:rPr>
          <w:i/>
          <w:iCs/>
        </w:rPr>
        <w:t>ps</w:t>
      </w:r>
      <w:r w:rsidR="006D7164">
        <w:rPr>
          <w:i/>
          <w:iCs/>
        </w:rPr>
        <w:t xml:space="preserve"> och </w:t>
      </w:r>
      <w:proofErr w:type="spellStart"/>
      <w:r w:rsidR="006D7164">
        <w:rPr>
          <w:i/>
          <w:iCs/>
        </w:rPr>
        <w:t>scaleups</w:t>
      </w:r>
      <w:proofErr w:type="spellEnd"/>
      <w:r w:rsidR="006E4979">
        <w:rPr>
          <w:i/>
          <w:iCs/>
        </w:rPr>
        <w:br/>
      </w:r>
      <w:r w:rsidR="006D7164">
        <w:t xml:space="preserve">OECD definierar startups som kunskapsintensiva företag med hög innovationshöjd och skalbara modeller och </w:t>
      </w:r>
      <w:proofErr w:type="spellStart"/>
      <w:r w:rsidR="006D7164">
        <w:t>scaleups</w:t>
      </w:r>
      <w:proofErr w:type="spellEnd"/>
      <w:r w:rsidR="006D7164">
        <w:t xml:space="preserve"> definieras som bolag, gamla som nya och stora som små, som vuxit med en årlig omsättningsökning om 20 procent de senaste tre åren, samt hade minst 10 anställda vid början av </w:t>
      </w:r>
      <w:r w:rsidR="006D7164">
        <w:lastRenderedPageBreak/>
        <w:t xml:space="preserve">treårsperioden. </w:t>
      </w:r>
      <w:proofErr w:type="gramStart"/>
      <w:r w:rsidR="006D7164">
        <w:t>EUs</w:t>
      </w:r>
      <w:proofErr w:type="gramEnd"/>
      <w:r w:rsidR="006D7164">
        <w:t xml:space="preserve"> startup och </w:t>
      </w:r>
      <w:proofErr w:type="spellStart"/>
      <w:r w:rsidR="006D7164">
        <w:t>scaleup</w:t>
      </w:r>
      <w:proofErr w:type="spellEnd"/>
      <w:r w:rsidR="006D7164">
        <w:t xml:space="preserve"> strategi ämnar ta fram en EU gemensam definition av startups.</w:t>
      </w:r>
      <w:r w:rsidR="006E4979" w:rsidRPr="00C51B04">
        <w:t xml:space="preserve"> </w:t>
      </w:r>
    </w:p>
    <w:p w14:paraId="23A4DCFB" w14:textId="5699014C" w:rsidR="00AD605C" w:rsidRPr="00AD605C" w:rsidRDefault="00AD605C" w:rsidP="00A45A84">
      <w:pPr>
        <w:pStyle w:val="Brdtext"/>
      </w:pPr>
      <w:proofErr w:type="spellStart"/>
      <w:r>
        <w:rPr>
          <w:i/>
          <w:iCs/>
        </w:rPr>
        <w:t>Unicorns</w:t>
      </w:r>
      <w:proofErr w:type="spellEnd"/>
      <w:r>
        <w:rPr>
          <w:i/>
          <w:iCs/>
        </w:rPr>
        <w:br/>
      </w:r>
      <w:proofErr w:type="spellStart"/>
      <w:r>
        <w:t>Unicorns</w:t>
      </w:r>
      <w:proofErr w:type="spellEnd"/>
      <w:r>
        <w:t xml:space="preserve"> är privata, icke-börsnoterade företag sin har värderats till minst en miljard amerikanska dollar. Begreppet används för att beskriva företag som växt snabbt från uppstart till globalt betydande aktör. </w:t>
      </w:r>
    </w:p>
    <w:p w14:paraId="3F1AC685" w14:textId="68CA9650" w:rsidR="00C51B04" w:rsidRDefault="00C51B04" w:rsidP="00A45A84">
      <w:pPr>
        <w:pStyle w:val="Brdtext"/>
      </w:pPr>
      <w:r>
        <w:rPr>
          <w:i/>
          <w:iCs/>
        </w:rPr>
        <w:t>28</w:t>
      </w:r>
      <w:r w:rsidR="00855A98">
        <w:rPr>
          <w:i/>
          <w:iCs/>
        </w:rPr>
        <w:t>e regimen</w:t>
      </w:r>
      <w:r>
        <w:rPr>
          <w:i/>
          <w:iCs/>
        </w:rPr>
        <w:br/>
      </w:r>
      <w:r w:rsidR="00854B85" w:rsidRPr="00854B85">
        <w:t xml:space="preserve">Ett frivilligt, harmoniserat </w:t>
      </w:r>
      <w:proofErr w:type="spellStart"/>
      <w:r w:rsidR="00854B85" w:rsidRPr="00854B85">
        <w:t>EU-regelverk</w:t>
      </w:r>
      <w:proofErr w:type="spellEnd"/>
      <w:r w:rsidR="00854B85" w:rsidRPr="00854B85">
        <w:t xml:space="preserve"> som ska underlätta för företag att verka över landsgränser utan att behöva anpassa sig till olika nationella bolags-, skatte- eller arbetsrättsliga regler. Komplement till nationell lagstiftning.</w:t>
      </w:r>
    </w:p>
    <w:p w14:paraId="22EA3193" w14:textId="78764BB3" w:rsidR="00854B85" w:rsidRDefault="00854B85" w:rsidP="00A45A84">
      <w:pPr>
        <w:pStyle w:val="Brdtext"/>
      </w:pPr>
      <w:r>
        <w:rPr>
          <w:i/>
          <w:iCs/>
        </w:rPr>
        <w:t>Europeiska affärsplånboken</w:t>
      </w:r>
      <w:r>
        <w:rPr>
          <w:i/>
          <w:iCs/>
        </w:rPr>
        <w:br/>
      </w:r>
      <w:r>
        <w:t>E</w:t>
      </w:r>
      <w:r w:rsidRPr="00854B85">
        <w:t>n digital företagsidentitet inom EU som samlar företagsinformation och dokument i ett gemensamt format, vilket förenklar administration och kontakter med myndigheter i olika medlemsländer.</w:t>
      </w:r>
    </w:p>
    <w:p w14:paraId="7F17D31B" w14:textId="67A32E02" w:rsidR="004D4695" w:rsidRPr="004D4695" w:rsidRDefault="004D4695" w:rsidP="00A45A84">
      <w:pPr>
        <w:pStyle w:val="Brdtext"/>
      </w:pPr>
      <w:r>
        <w:rPr>
          <w:i/>
          <w:iCs/>
        </w:rPr>
        <w:t>Regulatoriska sandlådor</w:t>
      </w:r>
      <w:r>
        <w:rPr>
          <w:i/>
          <w:iCs/>
        </w:rPr>
        <w:br/>
      </w:r>
      <w:r w:rsidRPr="004D4695">
        <w:t>Kontrollerade miljöer där företag får möjlighet att testa innovationer och nya teknologier tillsammans med myndigheter, för att identifiera behov av regelanpassningar innan fullskalig implementering.</w:t>
      </w:r>
    </w:p>
    <w:p w14:paraId="420B16FD" w14:textId="1DC7DF41" w:rsidR="00C51B04" w:rsidRDefault="00B0150E" w:rsidP="00A45A84">
      <w:pPr>
        <w:pStyle w:val="Brdtext"/>
      </w:pPr>
      <w:proofErr w:type="spellStart"/>
      <w:r>
        <w:rPr>
          <w:i/>
          <w:iCs/>
        </w:rPr>
        <w:t>Scaleup</w:t>
      </w:r>
      <w:proofErr w:type="spellEnd"/>
      <w:r>
        <w:rPr>
          <w:i/>
          <w:iCs/>
        </w:rPr>
        <w:t>-fonden</w:t>
      </w:r>
      <w:r w:rsidR="00A84558">
        <w:rPr>
          <w:i/>
          <w:iCs/>
        </w:rPr>
        <w:br/>
      </w:r>
      <w:r w:rsidRPr="00513DDD">
        <w:t xml:space="preserve">Ska öka </w:t>
      </w:r>
      <w:r w:rsidR="00A84558" w:rsidRPr="00513DDD">
        <w:t>tillgången till kapital för snabbväxande företag, särskilt inom strategiska sektorer. Syftar till att motverka finansieringsgap i uppskalningsfasen och attrahera institutionella investerare.</w:t>
      </w:r>
    </w:p>
    <w:p w14:paraId="1E7FB010" w14:textId="7F237B2E" w:rsidR="00DA677A" w:rsidRDefault="00DA677A" w:rsidP="00A45A84">
      <w:pPr>
        <w:pStyle w:val="Brdtext"/>
      </w:pPr>
      <w:r>
        <w:rPr>
          <w:i/>
          <w:iCs/>
        </w:rPr>
        <w:t xml:space="preserve">Lab to </w:t>
      </w:r>
      <w:proofErr w:type="spellStart"/>
      <w:r>
        <w:rPr>
          <w:i/>
          <w:iCs/>
        </w:rPr>
        <w:t>Unicorn</w:t>
      </w:r>
      <w:proofErr w:type="spellEnd"/>
      <w:r>
        <w:rPr>
          <w:i/>
          <w:iCs/>
        </w:rPr>
        <w:t xml:space="preserve"> initiativet</w:t>
      </w:r>
      <w:r>
        <w:rPr>
          <w:i/>
          <w:iCs/>
        </w:rPr>
        <w:br/>
      </w:r>
      <w:r w:rsidRPr="00DA677A">
        <w:t xml:space="preserve">EU-initiativ för att stödja kommersialisering av forskning från universitet och högskolor. </w:t>
      </w:r>
    </w:p>
    <w:p w14:paraId="3576CC95" w14:textId="6A88AAD2" w:rsidR="00DA677A" w:rsidRDefault="00DA677A" w:rsidP="00A45A84">
      <w:pPr>
        <w:pStyle w:val="Brdtext"/>
      </w:pPr>
      <w:proofErr w:type="spellStart"/>
      <w:r>
        <w:rPr>
          <w:i/>
          <w:iCs/>
        </w:rPr>
        <w:t>Blue</w:t>
      </w:r>
      <w:proofErr w:type="spellEnd"/>
      <w:r>
        <w:rPr>
          <w:i/>
          <w:iCs/>
        </w:rPr>
        <w:t xml:space="preserve"> </w:t>
      </w:r>
      <w:proofErr w:type="spellStart"/>
      <w:r>
        <w:rPr>
          <w:i/>
          <w:iCs/>
        </w:rPr>
        <w:t>Carpet</w:t>
      </w:r>
      <w:proofErr w:type="spellEnd"/>
      <w:r>
        <w:rPr>
          <w:i/>
          <w:iCs/>
        </w:rPr>
        <w:t xml:space="preserve"> initiativet</w:t>
      </w:r>
      <w:r w:rsidR="00E07A9B">
        <w:rPr>
          <w:i/>
          <w:iCs/>
        </w:rPr>
        <w:br/>
      </w:r>
      <w:r w:rsidR="00E07A9B" w:rsidRPr="00E07A9B">
        <w:t xml:space="preserve">EU:s samlade åtgärdspaket för att </w:t>
      </w:r>
      <w:r w:rsidR="00A64482">
        <w:t xml:space="preserve">stödja EU:s möjligheter att attrahera och behålla talanger </w:t>
      </w:r>
      <w:r w:rsidR="00E07A9B" w:rsidRPr="00E07A9B">
        <w:t xml:space="preserve">inom högteknologiska sektorer. </w:t>
      </w:r>
    </w:p>
    <w:p w14:paraId="051FDCB8" w14:textId="62B6CD3E" w:rsidR="00513DDD" w:rsidRDefault="00513DDD" w:rsidP="00A45A84">
      <w:pPr>
        <w:pStyle w:val="Brdtext"/>
      </w:pPr>
      <w:r w:rsidRPr="00513DDD">
        <w:rPr>
          <w:i/>
          <w:iCs/>
        </w:rPr>
        <w:t>InvestEU-fonden</w:t>
      </w:r>
      <w:r w:rsidRPr="00513DDD">
        <w:br/>
        <w:t xml:space="preserve">En EU-fond som </w:t>
      </w:r>
      <w:r>
        <w:t xml:space="preserve">förväntas mobilisera över 372 miljarder euro i offentliga och privata investeringar till små och medelstora företag, inklusive </w:t>
      </w:r>
      <w:proofErr w:type="spellStart"/>
      <w:r>
        <w:t>scaleups</w:t>
      </w:r>
      <w:proofErr w:type="spellEnd"/>
      <w:r>
        <w:t xml:space="preserve">. </w:t>
      </w:r>
    </w:p>
    <w:p w14:paraId="754BB511" w14:textId="59629FE7" w:rsidR="009208BE" w:rsidRDefault="009208BE" w:rsidP="00A45A84">
      <w:pPr>
        <w:pStyle w:val="Brdtext"/>
      </w:pPr>
      <w:r w:rsidRPr="009208BE">
        <w:rPr>
          <w:i/>
          <w:iCs/>
        </w:rPr>
        <w:lastRenderedPageBreak/>
        <w:t>Enterprise Europe Network</w:t>
      </w:r>
      <w:r w:rsidRPr="009208BE">
        <w:rPr>
          <w:i/>
          <w:iCs/>
        </w:rPr>
        <w:br/>
      </w:r>
      <w:r>
        <w:t>Ett europeiskt</w:t>
      </w:r>
      <w:r w:rsidRPr="009208BE">
        <w:t xml:space="preserve"> nätverk som hjälper små och medelstora företag (SMF) att nå internationella marknader och hitta samarbetspartners. </w:t>
      </w:r>
    </w:p>
    <w:p w14:paraId="2FDADF19" w14:textId="1F145EB2" w:rsidR="009208BE" w:rsidRPr="00361189" w:rsidRDefault="009208BE" w:rsidP="00A45A84">
      <w:pPr>
        <w:pStyle w:val="Brdtext"/>
        <w:rPr>
          <w:i/>
          <w:iCs/>
        </w:rPr>
      </w:pPr>
    </w:p>
    <w:p w14:paraId="2ADB6B38" w14:textId="77777777" w:rsidR="00513DDD" w:rsidRPr="00361189" w:rsidRDefault="00513DDD" w:rsidP="00A45A84">
      <w:pPr>
        <w:pStyle w:val="Brdtext"/>
      </w:pPr>
    </w:p>
    <w:p w14:paraId="4D4DB8E8" w14:textId="77777777" w:rsidR="002D246C" w:rsidRPr="00361189" w:rsidRDefault="002D246C" w:rsidP="00A45A84">
      <w:pPr>
        <w:pStyle w:val="Brdtext"/>
      </w:pPr>
    </w:p>
    <w:sectPr w:rsidR="002D246C" w:rsidRPr="00361189"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35E13DB" w14:textId="77777777" w:rsidR="000D4F08" w:rsidRDefault="000D4F08" w:rsidP="00A87A54">
      <w:pPr>
        <w:spacing w:after="0" w:line="240" w:lineRule="auto"/>
      </w:pPr>
      <w:r>
        <w:separator/>
      </w:r>
    </w:p>
  </w:endnote>
  <w:endnote w:type="continuationSeparator" w:id="0">
    <w:p w14:paraId="03EE534A" w14:textId="77777777" w:rsidR="000D4F08" w:rsidRDefault="000D4F08" w:rsidP="00A87A54">
      <w:pPr>
        <w:spacing w:after="0" w:line="240" w:lineRule="auto"/>
      </w:pPr>
      <w:r>
        <w:continuationSeparator/>
      </w:r>
    </w:p>
  </w:endnote>
  <w:endnote w:type="continuationNotice" w:id="1">
    <w:p w14:paraId="6F2CFE98" w14:textId="77777777" w:rsidR="00563F42" w:rsidRDefault="00563F42">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8FCD57"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9AD189"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3D656C"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CF5EADF" w14:textId="77777777" w:rsidR="000D4F08" w:rsidRDefault="000D4F08" w:rsidP="00A87A54">
      <w:pPr>
        <w:spacing w:after="0" w:line="240" w:lineRule="auto"/>
      </w:pPr>
      <w:r>
        <w:separator/>
      </w:r>
    </w:p>
  </w:footnote>
  <w:footnote w:type="continuationSeparator" w:id="0">
    <w:p w14:paraId="57DFC267" w14:textId="77777777" w:rsidR="000D4F08" w:rsidRDefault="000D4F08" w:rsidP="00A87A54">
      <w:pPr>
        <w:spacing w:after="0" w:line="240" w:lineRule="auto"/>
      </w:pPr>
      <w:r>
        <w:continuationSeparator/>
      </w:r>
    </w:p>
  </w:footnote>
  <w:footnote w:type="continuationNotice" w:id="1">
    <w:p w14:paraId="1935E8F5" w14:textId="77777777" w:rsidR="00563F42" w:rsidRDefault="00563F42">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ACE7C9"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8A1939" w14:textId="366BB885" w:rsidR="003C3720" w:rsidRDefault="009228AA" w:rsidP="00CD3BFC">
    <w:pPr>
      <w:pStyle w:val="Sidhuvud"/>
      <w:spacing w:before="240"/>
      <w:jc w:val="right"/>
    </w:pPr>
    <w:sdt>
      <w:sdtPr>
        <w:alias w:val="Ar"/>
        <w:tag w:val="Ar"/>
        <w:id w:val="375123316"/>
        <w:placeholder>
          <w:docPart w:val="BF63143D49404C68AC9E98A6B5E7414C"/>
        </w:placeholder>
        <w:dataBinding w:prefixMappings="xmlns:ns0='http://rk.se/faktapm' " w:xpath="/ns0:faktaPM[1]/ns0:Ar[1]" w:storeItemID="{0B9A7431-9D19-4C2A-8E12-639802D7B40B}"/>
        <w:comboBox w:lastValue="2024/25">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7A4179">
          <w:t>2024/25</w:t>
        </w:r>
      </w:sdtContent>
    </w:sdt>
    <w:r w:rsidR="0009572A">
      <w:t>:</w:t>
    </w:r>
    <w:r w:rsidR="00002B4B">
      <w:t>FPM</w:t>
    </w:r>
    <w:sdt>
      <w:sdtPr>
        <w:alias w:val="FPMNummer"/>
        <w:tag w:val="FPMNummer"/>
        <w:id w:val="-2000957076"/>
        <w:placeholder>
          <w:docPart w:val="6A31B936313045C486AC76175D30C6AE"/>
        </w:placeholder>
        <w:dataBinding w:prefixMappings="xmlns:ns0='http://rk.se/faktapm' " w:xpath="/ns0:faktaPM[1]/ns0:Nr[1]" w:storeItemID="{0B9A7431-9D19-4C2A-8E12-639802D7B40B}"/>
        <w:text/>
      </w:sdtPr>
      <w:sdtEndPr/>
      <w:sdtContent>
        <w:r w:rsidR="007A4179">
          <w:t>48</w:t>
        </w:r>
      </w:sdtContent>
    </w:sdt>
  </w:p>
  <w:p w14:paraId="17F67461"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CADC42"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D264C75"/>
    <w:multiLevelType w:val="hybridMultilevel"/>
    <w:tmpl w:val="F8D8398A"/>
    <w:lvl w:ilvl="0" w:tplc="72383934">
      <w:start w:val="5"/>
      <w:numFmt w:val="bullet"/>
      <w:lvlText w:val="-"/>
      <w:lvlJc w:val="left"/>
      <w:pPr>
        <w:ind w:left="720" w:hanging="360"/>
      </w:pPr>
      <w:rPr>
        <w:rFonts w:ascii="Garamond" w:eastAsiaTheme="minorHAnsi" w:hAnsi="Garamond" w:cstheme="minorBidi"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0" w15:restartNumberingAfterBreak="0">
    <w:nsid w:val="2ECF6BA1"/>
    <w:multiLevelType w:val="multilevel"/>
    <w:tmpl w:val="1B563932"/>
    <w:numStyleLink w:val="RKNumreradlista"/>
  </w:abstractNum>
  <w:abstractNum w:abstractNumId="21" w15:restartNumberingAfterBreak="0">
    <w:nsid w:val="2F604539"/>
    <w:multiLevelType w:val="multilevel"/>
    <w:tmpl w:val="1B563932"/>
    <w:numStyleLink w:val="RKNumreradlista"/>
  </w:abstractNum>
  <w:abstractNum w:abstractNumId="22" w15:restartNumberingAfterBreak="0">
    <w:nsid w:val="348522EF"/>
    <w:multiLevelType w:val="multilevel"/>
    <w:tmpl w:val="1B563932"/>
    <w:numStyleLink w:val="RKNumreradlista"/>
  </w:abstractNum>
  <w:abstractNum w:abstractNumId="23"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3D3D0E02"/>
    <w:multiLevelType w:val="multilevel"/>
    <w:tmpl w:val="1B563932"/>
    <w:numStyleLink w:val="RKNumreradlista"/>
  </w:abstractNum>
  <w:abstractNum w:abstractNumId="25"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6"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9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7" w15:restartNumberingAfterBreak="0">
    <w:nsid w:val="4270774A"/>
    <w:multiLevelType w:val="multilevel"/>
    <w:tmpl w:val="1B563932"/>
    <w:numStyleLink w:val="RKNumreradlista"/>
  </w:abstractNum>
  <w:abstractNum w:abstractNumId="28" w15:restartNumberingAfterBreak="0">
    <w:nsid w:val="4C84297C"/>
    <w:multiLevelType w:val="multilevel"/>
    <w:tmpl w:val="1B563932"/>
    <w:numStyleLink w:val="RKNumreradlista"/>
  </w:abstractNum>
  <w:abstractNum w:abstractNumId="29" w15:restartNumberingAfterBreak="0">
    <w:nsid w:val="4D904BDB"/>
    <w:multiLevelType w:val="multilevel"/>
    <w:tmpl w:val="1B563932"/>
    <w:numStyleLink w:val="RKNumreradlista"/>
  </w:abstractNum>
  <w:abstractNum w:abstractNumId="30" w15:restartNumberingAfterBreak="0">
    <w:nsid w:val="4DAD38FF"/>
    <w:multiLevelType w:val="multilevel"/>
    <w:tmpl w:val="1B563932"/>
    <w:numStyleLink w:val="RKNumreradlista"/>
  </w:abstractNum>
  <w:abstractNum w:abstractNumId="31" w15:restartNumberingAfterBreak="0">
    <w:nsid w:val="53A05A92"/>
    <w:multiLevelType w:val="multilevel"/>
    <w:tmpl w:val="1B563932"/>
    <w:numStyleLink w:val="RKNumreradlista"/>
  </w:abstractNum>
  <w:abstractNum w:abstractNumId="32" w15:restartNumberingAfterBreak="0">
    <w:nsid w:val="5C6843F9"/>
    <w:multiLevelType w:val="multilevel"/>
    <w:tmpl w:val="1A20A4CA"/>
    <w:numStyleLink w:val="RKPunktlista"/>
  </w:abstractNum>
  <w:abstractNum w:abstractNumId="33" w15:restartNumberingAfterBreak="0">
    <w:nsid w:val="61AC437A"/>
    <w:multiLevelType w:val="multilevel"/>
    <w:tmpl w:val="E2FEA49E"/>
    <w:numStyleLink w:val="RKNumreraderubriker"/>
  </w:abstractNum>
  <w:abstractNum w:abstractNumId="34" w15:restartNumberingAfterBreak="0">
    <w:nsid w:val="635A3FE2"/>
    <w:multiLevelType w:val="hybridMultilevel"/>
    <w:tmpl w:val="12EAE68A"/>
    <w:lvl w:ilvl="0" w:tplc="F1BC42FA">
      <w:start w:val="1"/>
      <w:numFmt w:val="bullet"/>
      <w:lvlText w:val=""/>
      <w:lvlJc w:val="left"/>
      <w:pPr>
        <w:ind w:left="720" w:hanging="360"/>
      </w:pPr>
      <w:rPr>
        <w:rFonts w:ascii="Symbol" w:hAnsi="Symbol"/>
      </w:rPr>
    </w:lvl>
    <w:lvl w:ilvl="1" w:tplc="E936399A">
      <w:start w:val="1"/>
      <w:numFmt w:val="bullet"/>
      <w:lvlText w:val=""/>
      <w:lvlJc w:val="left"/>
      <w:pPr>
        <w:ind w:left="720" w:hanging="360"/>
      </w:pPr>
      <w:rPr>
        <w:rFonts w:ascii="Symbol" w:hAnsi="Symbol"/>
      </w:rPr>
    </w:lvl>
    <w:lvl w:ilvl="2" w:tplc="47C6DEA6">
      <w:start w:val="1"/>
      <w:numFmt w:val="bullet"/>
      <w:lvlText w:val=""/>
      <w:lvlJc w:val="left"/>
      <w:pPr>
        <w:ind w:left="720" w:hanging="360"/>
      </w:pPr>
      <w:rPr>
        <w:rFonts w:ascii="Symbol" w:hAnsi="Symbol"/>
      </w:rPr>
    </w:lvl>
    <w:lvl w:ilvl="3" w:tplc="3F4CC934">
      <w:start w:val="1"/>
      <w:numFmt w:val="bullet"/>
      <w:lvlText w:val=""/>
      <w:lvlJc w:val="left"/>
      <w:pPr>
        <w:ind w:left="720" w:hanging="360"/>
      </w:pPr>
      <w:rPr>
        <w:rFonts w:ascii="Symbol" w:hAnsi="Symbol"/>
      </w:rPr>
    </w:lvl>
    <w:lvl w:ilvl="4" w:tplc="44A84F5E">
      <w:start w:val="1"/>
      <w:numFmt w:val="bullet"/>
      <w:lvlText w:val=""/>
      <w:lvlJc w:val="left"/>
      <w:pPr>
        <w:ind w:left="720" w:hanging="360"/>
      </w:pPr>
      <w:rPr>
        <w:rFonts w:ascii="Symbol" w:hAnsi="Symbol"/>
      </w:rPr>
    </w:lvl>
    <w:lvl w:ilvl="5" w:tplc="26B67168">
      <w:start w:val="1"/>
      <w:numFmt w:val="bullet"/>
      <w:lvlText w:val=""/>
      <w:lvlJc w:val="left"/>
      <w:pPr>
        <w:ind w:left="720" w:hanging="360"/>
      </w:pPr>
      <w:rPr>
        <w:rFonts w:ascii="Symbol" w:hAnsi="Symbol"/>
      </w:rPr>
    </w:lvl>
    <w:lvl w:ilvl="6" w:tplc="1A64E18A">
      <w:start w:val="1"/>
      <w:numFmt w:val="bullet"/>
      <w:lvlText w:val=""/>
      <w:lvlJc w:val="left"/>
      <w:pPr>
        <w:ind w:left="720" w:hanging="360"/>
      </w:pPr>
      <w:rPr>
        <w:rFonts w:ascii="Symbol" w:hAnsi="Symbol"/>
      </w:rPr>
    </w:lvl>
    <w:lvl w:ilvl="7" w:tplc="1F3A7A32">
      <w:start w:val="1"/>
      <w:numFmt w:val="bullet"/>
      <w:lvlText w:val=""/>
      <w:lvlJc w:val="left"/>
      <w:pPr>
        <w:ind w:left="720" w:hanging="360"/>
      </w:pPr>
      <w:rPr>
        <w:rFonts w:ascii="Symbol" w:hAnsi="Symbol"/>
      </w:rPr>
    </w:lvl>
    <w:lvl w:ilvl="8" w:tplc="6AE65468">
      <w:start w:val="1"/>
      <w:numFmt w:val="bullet"/>
      <w:lvlText w:val=""/>
      <w:lvlJc w:val="left"/>
      <w:pPr>
        <w:ind w:left="720" w:hanging="360"/>
      </w:pPr>
      <w:rPr>
        <w:rFonts w:ascii="Symbol" w:hAnsi="Symbol"/>
      </w:rPr>
    </w:lvl>
  </w:abstractNum>
  <w:abstractNum w:abstractNumId="35" w15:restartNumberingAfterBreak="0">
    <w:nsid w:val="64780D1B"/>
    <w:multiLevelType w:val="multilevel"/>
    <w:tmpl w:val="1B563932"/>
    <w:numStyleLink w:val="RKNumreradlista"/>
  </w:abstractNum>
  <w:abstractNum w:abstractNumId="36" w15:restartNumberingAfterBreak="0">
    <w:nsid w:val="664239C2"/>
    <w:multiLevelType w:val="multilevel"/>
    <w:tmpl w:val="1A20A4CA"/>
    <w:numStyleLink w:val="RKPunktlista"/>
  </w:abstractNum>
  <w:abstractNum w:abstractNumId="37" w15:restartNumberingAfterBreak="0">
    <w:nsid w:val="6AA87A6A"/>
    <w:multiLevelType w:val="multilevel"/>
    <w:tmpl w:val="186C6512"/>
    <w:numStyleLink w:val="Strecklistan"/>
  </w:abstractNum>
  <w:abstractNum w:abstractNumId="38" w15:restartNumberingAfterBreak="0">
    <w:nsid w:val="6D8C68B4"/>
    <w:multiLevelType w:val="multilevel"/>
    <w:tmpl w:val="1B563932"/>
    <w:numStyleLink w:val="RKNumreradlista"/>
  </w:abstractNum>
  <w:abstractNum w:abstractNumId="39"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40" w15:restartNumberingAfterBreak="0">
    <w:nsid w:val="74466A28"/>
    <w:multiLevelType w:val="multilevel"/>
    <w:tmpl w:val="1A20A4CA"/>
    <w:numStyleLink w:val="RKPunktlista"/>
  </w:abstractNum>
  <w:abstractNum w:abstractNumId="41" w15:restartNumberingAfterBreak="0">
    <w:nsid w:val="76322898"/>
    <w:multiLevelType w:val="multilevel"/>
    <w:tmpl w:val="186C6512"/>
    <w:numStyleLink w:val="Strecklistan"/>
  </w:abstractNum>
  <w:num w:numId="1">
    <w:abstractNumId w:val="26"/>
  </w:num>
  <w:num w:numId="2">
    <w:abstractNumId w:val="33"/>
  </w:num>
  <w:num w:numId="3">
    <w:abstractNumId w:val="8"/>
  </w:num>
  <w:num w:numId="4">
    <w:abstractNumId w:val="3"/>
  </w:num>
  <w:num w:numId="5">
    <w:abstractNumId w:val="9"/>
  </w:num>
  <w:num w:numId="6">
    <w:abstractNumId w:val="7"/>
  </w:num>
  <w:num w:numId="7">
    <w:abstractNumId w:val="23"/>
  </w:num>
  <w:num w:numId="8">
    <w:abstractNumId w:val="21"/>
  </w:num>
  <w:num w:numId="9">
    <w:abstractNumId w:val="12"/>
  </w:num>
  <w:num w:numId="10">
    <w:abstractNumId w:val="17"/>
  </w:num>
  <w:num w:numId="11">
    <w:abstractNumId w:val="22"/>
  </w:num>
  <w:num w:numId="12">
    <w:abstractNumId w:val="39"/>
  </w:num>
  <w:num w:numId="13">
    <w:abstractNumId w:val="31"/>
  </w:num>
  <w:num w:numId="14">
    <w:abstractNumId w:val="13"/>
  </w:num>
  <w:num w:numId="15">
    <w:abstractNumId w:val="11"/>
  </w:num>
  <w:num w:numId="16">
    <w:abstractNumId w:val="36"/>
  </w:num>
  <w:num w:numId="17">
    <w:abstractNumId w:val="32"/>
  </w:num>
  <w:num w:numId="18">
    <w:abstractNumId w:val="10"/>
  </w:num>
  <w:num w:numId="19">
    <w:abstractNumId w:val="2"/>
  </w:num>
  <w:num w:numId="20">
    <w:abstractNumId w:val="6"/>
  </w:num>
  <w:num w:numId="21">
    <w:abstractNumId w:val="20"/>
  </w:num>
  <w:num w:numId="22">
    <w:abstractNumId w:val="14"/>
  </w:num>
  <w:num w:numId="23">
    <w:abstractNumId w:val="28"/>
  </w:num>
  <w:num w:numId="24">
    <w:abstractNumId w:val="29"/>
  </w:num>
  <w:num w:numId="25">
    <w:abstractNumId w:val="40"/>
  </w:num>
  <w:num w:numId="26">
    <w:abstractNumId w:val="24"/>
  </w:num>
  <w:num w:numId="27">
    <w:abstractNumId w:val="37"/>
  </w:num>
  <w:num w:numId="28">
    <w:abstractNumId w:val="18"/>
  </w:num>
  <w:num w:numId="29">
    <w:abstractNumId w:val="16"/>
  </w:num>
  <w:num w:numId="30">
    <w:abstractNumId w:val="38"/>
  </w:num>
  <w:num w:numId="31">
    <w:abstractNumId w:val="15"/>
  </w:num>
  <w:num w:numId="32">
    <w:abstractNumId w:val="30"/>
  </w:num>
  <w:num w:numId="33">
    <w:abstractNumId w:val="35"/>
  </w:num>
  <w:num w:numId="34">
    <w:abstractNumId w:val="41"/>
  </w:num>
  <w:num w:numId="35">
    <w:abstractNumId w:val="27"/>
  </w:num>
  <w:num w:numId="36">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5"/>
  </w:num>
  <w:num w:numId="39">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 w:numId="44">
    <w:abstractNumId w:val="19"/>
  </w:num>
  <w:num w:numId="45">
    <w:abstractNumId w:val="3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6-30"/>
    <w:docVar w:name="Ar" w:val="2024/25"/>
    <w:docVar w:name="Dep" w:val="Klimat- och näringslivsdepartementet"/>
    <w:docVar w:name="GDB1" w:val="COM(2025) 270"/>
    <w:docVar w:name="Nr" w:val="48"/>
    <w:docVar w:name="Rub" w:val="EU:s startup- och scaleup-strategi"/>
    <w:docVar w:name="UppDat" w:val="2025-06-30"/>
    <w:docVar w:name="Utsk" w:val="Näringsutskottet"/>
  </w:docVars>
  <w:rsids>
    <w:rsidRoot w:val="000D4F08"/>
    <w:rsid w:val="00000290"/>
    <w:rsid w:val="00001068"/>
    <w:rsid w:val="000021EE"/>
    <w:rsid w:val="00002B4B"/>
    <w:rsid w:val="0000412C"/>
    <w:rsid w:val="00004D5C"/>
    <w:rsid w:val="00005F68"/>
    <w:rsid w:val="00006CA7"/>
    <w:rsid w:val="000119C0"/>
    <w:rsid w:val="000128EB"/>
    <w:rsid w:val="00012B00"/>
    <w:rsid w:val="00014EF6"/>
    <w:rsid w:val="00016730"/>
    <w:rsid w:val="00017197"/>
    <w:rsid w:val="0001725B"/>
    <w:rsid w:val="00017265"/>
    <w:rsid w:val="000203B0"/>
    <w:rsid w:val="000205ED"/>
    <w:rsid w:val="000214AA"/>
    <w:rsid w:val="0002213F"/>
    <w:rsid w:val="0002344E"/>
    <w:rsid w:val="000241FA"/>
    <w:rsid w:val="00024737"/>
    <w:rsid w:val="00025992"/>
    <w:rsid w:val="00026711"/>
    <w:rsid w:val="0002708E"/>
    <w:rsid w:val="0002763D"/>
    <w:rsid w:val="00027DB4"/>
    <w:rsid w:val="00030DEF"/>
    <w:rsid w:val="00033CF7"/>
    <w:rsid w:val="0003679E"/>
    <w:rsid w:val="00041EDC"/>
    <w:rsid w:val="00042636"/>
    <w:rsid w:val="00042CE5"/>
    <w:rsid w:val="00042F48"/>
    <w:rsid w:val="0004352E"/>
    <w:rsid w:val="00043DFE"/>
    <w:rsid w:val="00044C69"/>
    <w:rsid w:val="0004614F"/>
    <w:rsid w:val="00050316"/>
    <w:rsid w:val="00051341"/>
    <w:rsid w:val="0005264F"/>
    <w:rsid w:val="00053CAA"/>
    <w:rsid w:val="00055875"/>
    <w:rsid w:val="00057997"/>
    <w:rsid w:val="00057FE0"/>
    <w:rsid w:val="00060A18"/>
    <w:rsid w:val="000620FD"/>
    <w:rsid w:val="000631D7"/>
    <w:rsid w:val="00063DCB"/>
    <w:rsid w:val="000647D2"/>
    <w:rsid w:val="000656A1"/>
    <w:rsid w:val="00066BC9"/>
    <w:rsid w:val="000675A3"/>
    <w:rsid w:val="0007033C"/>
    <w:rsid w:val="000707E9"/>
    <w:rsid w:val="00071B4D"/>
    <w:rsid w:val="00072C86"/>
    <w:rsid w:val="00072FFC"/>
    <w:rsid w:val="00073B75"/>
    <w:rsid w:val="000757FC"/>
    <w:rsid w:val="00075FF0"/>
    <w:rsid w:val="00076667"/>
    <w:rsid w:val="000769B8"/>
    <w:rsid w:val="000800DA"/>
    <w:rsid w:val="00080631"/>
    <w:rsid w:val="00081784"/>
    <w:rsid w:val="00082374"/>
    <w:rsid w:val="00083B24"/>
    <w:rsid w:val="00085FDD"/>
    <w:rsid w:val="000862E0"/>
    <w:rsid w:val="000873C3"/>
    <w:rsid w:val="00090C5A"/>
    <w:rsid w:val="00093408"/>
    <w:rsid w:val="00093BBF"/>
    <w:rsid w:val="0009435C"/>
    <w:rsid w:val="0009572A"/>
    <w:rsid w:val="00096DF5"/>
    <w:rsid w:val="000A13CA"/>
    <w:rsid w:val="000A456A"/>
    <w:rsid w:val="000A5E43"/>
    <w:rsid w:val="000B4DB7"/>
    <w:rsid w:val="000B56A9"/>
    <w:rsid w:val="000B5E2C"/>
    <w:rsid w:val="000B71FB"/>
    <w:rsid w:val="000C61D1"/>
    <w:rsid w:val="000D31A9"/>
    <w:rsid w:val="000D370F"/>
    <w:rsid w:val="000D4F08"/>
    <w:rsid w:val="000D5449"/>
    <w:rsid w:val="000D7110"/>
    <w:rsid w:val="000D7D18"/>
    <w:rsid w:val="000E06E3"/>
    <w:rsid w:val="000E12D9"/>
    <w:rsid w:val="000E2A78"/>
    <w:rsid w:val="000E431B"/>
    <w:rsid w:val="000E59A9"/>
    <w:rsid w:val="000E638A"/>
    <w:rsid w:val="000E6472"/>
    <w:rsid w:val="000E64CB"/>
    <w:rsid w:val="000F00B8"/>
    <w:rsid w:val="000F1A24"/>
    <w:rsid w:val="000F1EA7"/>
    <w:rsid w:val="000F2084"/>
    <w:rsid w:val="000F2A8A"/>
    <w:rsid w:val="000F3A92"/>
    <w:rsid w:val="000F5CAC"/>
    <w:rsid w:val="000F6462"/>
    <w:rsid w:val="00101DE6"/>
    <w:rsid w:val="0010384E"/>
    <w:rsid w:val="001055DA"/>
    <w:rsid w:val="00106F29"/>
    <w:rsid w:val="00111BCD"/>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476D1"/>
    <w:rsid w:val="001573AF"/>
    <w:rsid w:val="00160B48"/>
    <w:rsid w:val="00160FD5"/>
    <w:rsid w:val="0016294F"/>
    <w:rsid w:val="00164463"/>
    <w:rsid w:val="00165EDC"/>
    <w:rsid w:val="00167FA8"/>
    <w:rsid w:val="0017099B"/>
    <w:rsid w:val="00170CE4"/>
    <w:rsid w:val="00170E3E"/>
    <w:rsid w:val="0017300E"/>
    <w:rsid w:val="00173126"/>
    <w:rsid w:val="00175AA0"/>
    <w:rsid w:val="00176A26"/>
    <w:rsid w:val="00176B00"/>
    <w:rsid w:val="001774F8"/>
    <w:rsid w:val="0018096C"/>
    <w:rsid w:val="00180BE1"/>
    <w:rsid w:val="001813DF"/>
    <w:rsid w:val="001857B5"/>
    <w:rsid w:val="00187E1F"/>
    <w:rsid w:val="0019051C"/>
    <w:rsid w:val="0019127B"/>
    <w:rsid w:val="00192350"/>
    <w:rsid w:val="00192E34"/>
    <w:rsid w:val="0019308B"/>
    <w:rsid w:val="001941B9"/>
    <w:rsid w:val="00195806"/>
    <w:rsid w:val="001964B7"/>
    <w:rsid w:val="00196C02"/>
    <w:rsid w:val="00197A8A"/>
    <w:rsid w:val="001A1B33"/>
    <w:rsid w:val="001A2A61"/>
    <w:rsid w:val="001A7646"/>
    <w:rsid w:val="001B0465"/>
    <w:rsid w:val="001B0B48"/>
    <w:rsid w:val="001B4824"/>
    <w:rsid w:val="001B4DA9"/>
    <w:rsid w:val="001B7AA3"/>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49A2"/>
    <w:rsid w:val="001E5DF7"/>
    <w:rsid w:val="001E6477"/>
    <w:rsid w:val="001E72EE"/>
    <w:rsid w:val="001F0629"/>
    <w:rsid w:val="001F0736"/>
    <w:rsid w:val="001F4302"/>
    <w:rsid w:val="001F50BE"/>
    <w:rsid w:val="001F525B"/>
    <w:rsid w:val="001F6BBE"/>
    <w:rsid w:val="00200347"/>
    <w:rsid w:val="00201498"/>
    <w:rsid w:val="00204079"/>
    <w:rsid w:val="002040A9"/>
    <w:rsid w:val="00207CF0"/>
    <w:rsid w:val="002102FD"/>
    <w:rsid w:val="00210D9D"/>
    <w:rsid w:val="00210DAC"/>
    <w:rsid w:val="002116FE"/>
    <w:rsid w:val="00211B4E"/>
    <w:rsid w:val="00211E2A"/>
    <w:rsid w:val="00213204"/>
    <w:rsid w:val="00213258"/>
    <w:rsid w:val="00214445"/>
    <w:rsid w:val="00215B91"/>
    <w:rsid w:val="002161F5"/>
    <w:rsid w:val="0021657C"/>
    <w:rsid w:val="002213EF"/>
    <w:rsid w:val="0022187E"/>
    <w:rsid w:val="00222258"/>
    <w:rsid w:val="00223AD6"/>
    <w:rsid w:val="0022666A"/>
    <w:rsid w:val="00227E43"/>
    <w:rsid w:val="002315F5"/>
    <w:rsid w:val="00232EC3"/>
    <w:rsid w:val="00233D52"/>
    <w:rsid w:val="00235138"/>
    <w:rsid w:val="00237147"/>
    <w:rsid w:val="00242AD1"/>
    <w:rsid w:val="00242CE3"/>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37BD"/>
    <w:rsid w:val="00287A80"/>
    <w:rsid w:val="00287EFE"/>
    <w:rsid w:val="00287F0D"/>
    <w:rsid w:val="00292420"/>
    <w:rsid w:val="0029418E"/>
    <w:rsid w:val="002963B6"/>
    <w:rsid w:val="00296B7A"/>
    <w:rsid w:val="002974DC"/>
    <w:rsid w:val="002A0CB3"/>
    <w:rsid w:val="002A377F"/>
    <w:rsid w:val="002A39EF"/>
    <w:rsid w:val="002A3C5E"/>
    <w:rsid w:val="002A422F"/>
    <w:rsid w:val="002A5D4D"/>
    <w:rsid w:val="002A5DF7"/>
    <w:rsid w:val="002A6387"/>
    <w:rsid w:val="002A6394"/>
    <w:rsid w:val="002A6820"/>
    <w:rsid w:val="002B00E5"/>
    <w:rsid w:val="002B0734"/>
    <w:rsid w:val="002B0DF6"/>
    <w:rsid w:val="002B6849"/>
    <w:rsid w:val="002C1D37"/>
    <w:rsid w:val="002C2A30"/>
    <w:rsid w:val="002C4348"/>
    <w:rsid w:val="002C468B"/>
    <w:rsid w:val="002C476F"/>
    <w:rsid w:val="002C5B48"/>
    <w:rsid w:val="002C7FBA"/>
    <w:rsid w:val="002D014F"/>
    <w:rsid w:val="002D246C"/>
    <w:rsid w:val="002D2647"/>
    <w:rsid w:val="002D31C8"/>
    <w:rsid w:val="002D4298"/>
    <w:rsid w:val="002D4829"/>
    <w:rsid w:val="002D6541"/>
    <w:rsid w:val="002E150B"/>
    <w:rsid w:val="002E2C89"/>
    <w:rsid w:val="002E3609"/>
    <w:rsid w:val="002E4D3F"/>
    <w:rsid w:val="002E5668"/>
    <w:rsid w:val="002E61A5"/>
    <w:rsid w:val="002E7858"/>
    <w:rsid w:val="002F204A"/>
    <w:rsid w:val="002F24E5"/>
    <w:rsid w:val="002F3675"/>
    <w:rsid w:val="002F453B"/>
    <w:rsid w:val="002F59E0"/>
    <w:rsid w:val="002F66A6"/>
    <w:rsid w:val="002F69F8"/>
    <w:rsid w:val="002F7FAD"/>
    <w:rsid w:val="00300342"/>
    <w:rsid w:val="003035B8"/>
    <w:rsid w:val="0030414B"/>
    <w:rsid w:val="00304401"/>
    <w:rsid w:val="003050DB"/>
    <w:rsid w:val="00310561"/>
    <w:rsid w:val="00310F17"/>
    <w:rsid w:val="00311D8C"/>
    <w:rsid w:val="0031273D"/>
    <w:rsid w:val="003128E2"/>
    <w:rsid w:val="003153D9"/>
    <w:rsid w:val="003172B4"/>
    <w:rsid w:val="00320445"/>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5111"/>
    <w:rsid w:val="0034750A"/>
    <w:rsid w:val="00347C69"/>
    <w:rsid w:val="00347E11"/>
    <w:rsid w:val="003503DD"/>
    <w:rsid w:val="00350696"/>
    <w:rsid w:val="00350C92"/>
    <w:rsid w:val="0035266C"/>
    <w:rsid w:val="00353837"/>
    <w:rsid w:val="003542C5"/>
    <w:rsid w:val="00360397"/>
    <w:rsid w:val="00361189"/>
    <w:rsid w:val="00364EFF"/>
    <w:rsid w:val="00365461"/>
    <w:rsid w:val="00367EDA"/>
    <w:rsid w:val="00370311"/>
    <w:rsid w:val="00380663"/>
    <w:rsid w:val="003807B5"/>
    <w:rsid w:val="003853E3"/>
    <w:rsid w:val="00385755"/>
    <w:rsid w:val="0038587E"/>
    <w:rsid w:val="00386B49"/>
    <w:rsid w:val="00387516"/>
    <w:rsid w:val="00390335"/>
    <w:rsid w:val="00392ED4"/>
    <w:rsid w:val="00393680"/>
    <w:rsid w:val="00394D4C"/>
    <w:rsid w:val="003953B3"/>
    <w:rsid w:val="00395D9F"/>
    <w:rsid w:val="00397242"/>
    <w:rsid w:val="003A09CC"/>
    <w:rsid w:val="003A1315"/>
    <w:rsid w:val="003A2E73"/>
    <w:rsid w:val="003A3071"/>
    <w:rsid w:val="003A3A54"/>
    <w:rsid w:val="003A5969"/>
    <w:rsid w:val="003A5C58"/>
    <w:rsid w:val="003B0C81"/>
    <w:rsid w:val="003B201F"/>
    <w:rsid w:val="003B7D10"/>
    <w:rsid w:val="003C1152"/>
    <w:rsid w:val="003C36FA"/>
    <w:rsid w:val="003C3720"/>
    <w:rsid w:val="003C5A9A"/>
    <w:rsid w:val="003C7BE0"/>
    <w:rsid w:val="003D0DD3"/>
    <w:rsid w:val="003D17EF"/>
    <w:rsid w:val="003D3535"/>
    <w:rsid w:val="003D4246"/>
    <w:rsid w:val="003D4CA1"/>
    <w:rsid w:val="003D4D9F"/>
    <w:rsid w:val="003D6C46"/>
    <w:rsid w:val="003D7B03"/>
    <w:rsid w:val="003E106D"/>
    <w:rsid w:val="003E30BD"/>
    <w:rsid w:val="003E38CE"/>
    <w:rsid w:val="003E4E74"/>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07EE8"/>
    <w:rsid w:val="0041093C"/>
    <w:rsid w:val="0041223B"/>
    <w:rsid w:val="004137EE"/>
    <w:rsid w:val="00413A4E"/>
    <w:rsid w:val="00415163"/>
    <w:rsid w:val="00415273"/>
    <w:rsid w:val="004157BE"/>
    <w:rsid w:val="004162D8"/>
    <w:rsid w:val="004202C7"/>
    <w:rsid w:val="0042068E"/>
    <w:rsid w:val="00421C61"/>
    <w:rsid w:val="00422030"/>
    <w:rsid w:val="00422A44"/>
    <w:rsid w:val="00422A7F"/>
    <w:rsid w:val="00426213"/>
    <w:rsid w:val="00431A7B"/>
    <w:rsid w:val="00433D5F"/>
    <w:rsid w:val="0043623F"/>
    <w:rsid w:val="00437459"/>
    <w:rsid w:val="00441D70"/>
    <w:rsid w:val="004425C2"/>
    <w:rsid w:val="004451EF"/>
    <w:rsid w:val="0044524B"/>
    <w:rsid w:val="00445604"/>
    <w:rsid w:val="00446BAE"/>
    <w:rsid w:val="004508BA"/>
    <w:rsid w:val="00454A9E"/>
    <w:rsid w:val="004557F3"/>
    <w:rsid w:val="0045607E"/>
    <w:rsid w:val="00456DC3"/>
    <w:rsid w:val="004625D5"/>
    <w:rsid w:val="0046337E"/>
    <w:rsid w:val="004634C8"/>
    <w:rsid w:val="00464CA1"/>
    <w:rsid w:val="00464EA8"/>
    <w:rsid w:val="004660C8"/>
    <w:rsid w:val="00467DEF"/>
    <w:rsid w:val="00470663"/>
    <w:rsid w:val="00472EBA"/>
    <w:rsid w:val="004733A2"/>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0801"/>
    <w:rsid w:val="004911D9"/>
    <w:rsid w:val="00491796"/>
    <w:rsid w:val="00491E6B"/>
    <w:rsid w:val="00493416"/>
    <w:rsid w:val="0049423C"/>
    <w:rsid w:val="004951AB"/>
    <w:rsid w:val="0049768A"/>
    <w:rsid w:val="004A33C6"/>
    <w:rsid w:val="004A3432"/>
    <w:rsid w:val="004A39A2"/>
    <w:rsid w:val="004A6050"/>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4695"/>
    <w:rsid w:val="004D61F1"/>
    <w:rsid w:val="004D766C"/>
    <w:rsid w:val="004E0FA8"/>
    <w:rsid w:val="004E1DE3"/>
    <w:rsid w:val="004E251B"/>
    <w:rsid w:val="004E25CD"/>
    <w:rsid w:val="004E2A4B"/>
    <w:rsid w:val="004E4419"/>
    <w:rsid w:val="004E6D22"/>
    <w:rsid w:val="004F0448"/>
    <w:rsid w:val="004F0EC7"/>
    <w:rsid w:val="004F1EA0"/>
    <w:rsid w:val="004F363F"/>
    <w:rsid w:val="004F4021"/>
    <w:rsid w:val="004F5640"/>
    <w:rsid w:val="004F6525"/>
    <w:rsid w:val="004F6FE2"/>
    <w:rsid w:val="004F79F2"/>
    <w:rsid w:val="005011D9"/>
    <w:rsid w:val="0050238B"/>
    <w:rsid w:val="00505905"/>
    <w:rsid w:val="00506180"/>
    <w:rsid w:val="00511A1B"/>
    <w:rsid w:val="00511A68"/>
    <w:rsid w:val="005121C0"/>
    <w:rsid w:val="00513DDD"/>
    <w:rsid w:val="00513E7D"/>
    <w:rsid w:val="00514A67"/>
    <w:rsid w:val="00515921"/>
    <w:rsid w:val="00520A46"/>
    <w:rsid w:val="00521192"/>
    <w:rsid w:val="0052127C"/>
    <w:rsid w:val="00522385"/>
    <w:rsid w:val="00526AEB"/>
    <w:rsid w:val="005302E0"/>
    <w:rsid w:val="005335E5"/>
    <w:rsid w:val="00534E52"/>
    <w:rsid w:val="005365B6"/>
    <w:rsid w:val="00537A2E"/>
    <w:rsid w:val="00542D4F"/>
    <w:rsid w:val="00542EE6"/>
    <w:rsid w:val="00544738"/>
    <w:rsid w:val="005456E4"/>
    <w:rsid w:val="0054697C"/>
    <w:rsid w:val="005470F0"/>
    <w:rsid w:val="00547B89"/>
    <w:rsid w:val="00551027"/>
    <w:rsid w:val="005527F1"/>
    <w:rsid w:val="00552E9F"/>
    <w:rsid w:val="005568AF"/>
    <w:rsid w:val="00556AF5"/>
    <w:rsid w:val="005577F2"/>
    <w:rsid w:val="005606BC"/>
    <w:rsid w:val="00562869"/>
    <w:rsid w:val="00562D54"/>
    <w:rsid w:val="00563E73"/>
    <w:rsid w:val="00563F42"/>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553E"/>
    <w:rsid w:val="00586266"/>
    <w:rsid w:val="0058703B"/>
    <w:rsid w:val="00592A09"/>
    <w:rsid w:val="00595EDE"/>
    <w:rsid w:val="00596A25"/>
    <w:rsid w:val="00596E2B"/>
    <w:rsid w:val="00597DE3"/>
    <w:rsid w:val="005A0851"/>
    <w:rsid w:val="005A0CBA"/>
    <w:rsid w:val="005A2022"/>
    <w:rsid w:val="005A31A2"/>
    <w:rsid w:val="005A3272"/>
    <w:rsid w:val="005A5193"/>
    <w:rsid w:val="005A6034"/>
    <w:rsid w:val="005A7AC1"/>
    <w:rsid w:val="005B115A"/>
    <w:rsid w:val="005B3ADC"/>
    <w:rsid w:val="005B537F"/>
    <w:rsid w:val="005C120D"/>
    <w:rsid w:val="005C15B3"/>
    <w:rsid w:val="005C4EB8"/>
    <w:rsid w:val="005C52D6"/>
    <w:rsid w:val="005C54AD"/>
    <w:rsid w:val="005C6F80"/>
    <w:rsid w:val="005D07C2"/>
    <w:rsid w:val="005E2F29"/>
    <w:rsid w:val="005E400D"/>
    <w:rsid w:val="005E49D4"/>
    <w:rsid w:val="005E4E79"/>
    <w:rsid w:val="005E5CE7"/>
    <w:rsid w:val="005E790C"/>
    <w:rsid w:val="005F08C5"/>
    <w:rsid w:val="005F29B4"/>
    <w:rsid w:val="005F3C68"/>
    <w:rsid w:val="005F6EB0"/>
    <w:rsid w:val="005F7E31"/>
    <w:rsid w:val="0060318C"/>
    <w:rsid w:val="00604782"/>
    <w:rsid w:val="00605718"/>
    <w:rsid w:val="00605C66"/>
    <w:rsid w:val="00606310"/>
    <w:rsid w:val="00607814"/>
    <w:rsid w:val="00610D87"/>
    <w:rsid w:val="00610E88"/>
    <w:rsid w:val="0061102F"/>
    <w:rsid w:val="00613827"/>
    <w:rsid w:val="006153B7"/>
    <w:rsid w:val="006175D7"/>
    <w:rsid w:val="006208E5"/>
    <w:rsid w:val="00622BAB"/>
    <w:rsid w:val="006273E4"/>
    <w:rsid w:val="006275C3"/>
    <w:rsid w:val="00631F82"/>
    <w:rsid w:val="006323C5"/>
    <w:rsid w:val="006338D8"/>
    <w:rsid w:val="00633B59"/>
    <w:rsid w:val="00634EF4"/>
    <w:rsid w:val="006357D0"/>
    <w:rsid w:val="006358C8"/>
    <w:rsid w:val="0064133A"/>
    <w:rsid w:val="006416D1"/>
    <w:rsid w:val="00642ACE"/>
    <w:rsid w:val="0064550F"/>
    <w:rsid w:val="00647FD7"/>
    <w:rsid w:val="00650080"/>
    <w:rsid w:val="00651F17"/>
    <w:rsid w:val="0065382D"/>
    <w:rsid w:val="00654B4D"/>
    <w:rsid w:val="0065559D"/>
    <w:rsid w:val="00655A40"/>
    <w:rsid w:val="00655BC5"/>
    <w:rsid w:val="00657D11"/>
    <w:rsid w:val="00660D84"/>
    <w:rsid w:val="00660EBF"/>
    <w:rsid w:val="0066133A"/>
    <w:rsid w:val="00663196"/>
    <w:rsid w:val="0066378C"/>
    <w:rsid w:val="0066661D"/>
    <w:rsid w:val="0066777B"/>
    <w:rsid w:val="006700F0"/>
    <w:rsid w:val="006706EA"/>
    <w:rsid w:val="00670A48"/>
    <w:rsid w:val="00672F6F"/>
    <w:rsid w:val="00674C2F"/>
    <w:rsid w:val="00674C8B"/>
    <w:rsid w:val="00675B0F"/>
    <w:rsid w:val="00677277"/>
    <w:rsid w:val="006844A2"/>
    <w:rsid w:val="00685C94"/>
    <w:rsid w:val="0069119D"/>
    <w:rsid w:val="00691AEE"/>
    <w:rsid w:val="0069523C"/>
    <w:rsid w:val="006962CA"/>
    <w:rsid w:val="00696A95"/>
    <w:rsid w:val="006A09DA"/>
    <w:rsid w:val="006A1835"/>
    <w:rsid w:val="006A2625"/>
    <w:rsid w:val="006B2FF1"/>
    <w:rsid w:val="006B35F3"/>
    <w:rsid w:val="006B4A30"/>
    <w:rsid w:val="006B4F9D"/>
    <w:rsid w:val="006B5C70"/>
    <w:rsid w:val="006B7569"/>
    <w:rsid w:val="006C28EE"/>
    <w:rsid w:val="006C4FF1"/>
    <w:rsid w:val="006C5C02"/>
    <w:rsid w:val="006D104D"/>
    <w:rsid w:val="006D1BAC"/>
    <w:rsid w:val="006D2998"/>
    <w:rsid w:val="006D3188"/>
    <w:rsid w:val="006D5159"/>
    <w:rsid w:val="006D58A1"/>
    <w:rsid w:val="006D6779"/>
    <w:rsid w:val="006D7164"/>
    <w:rsid w:val="006D7F15"/>
    <w:rsid w:val="006E08FC"/>
    <w:rsid w:val="006E1B38"/>
    <w:rsid w:val="006E4979"/>
    <w:rsid w:val="006F2588"/>
    <w:rsid w:val="006F4098"/>
    <w:rsid w:val="00706550"/>
    <w:rsid w:val="00710A6C"/>
    <w:rsid w:val="00710D98"/>
    <w:rsid w:val="00711CE9"/>
    <w:rsid w:val="00712266"/>
    <w:rsid w:val="00712593"/>
    <w:rsid w:val="00712D82"/>
    <w:rsid w:val="00716B08"/>
    <w:rsid w:val="00716E22"/>
    <w:rsid w:val="007171AB"/>
    <w:rsid w:val="007213D0"/>
    <w:rsid w:val="007219C0"/>
    <w:rsid w:val="00721D8B"/>
    <w:rsid w:val="0072347F"/>
    <w:rsid w:val="00730415"/>
    <w:rsid w:val="00731C75"/>
    <w:rsid w:val="00732599"/>
    <w:rsid w:val="00737DAA"/>
    <w:rsid w:val="00743E09"/>
    <w:rsid w:val="00743F78"/>
    <w:rsid w:val="00744FCC"/>
    <w:rsid w:val="00745734"/>
    <w:rsid w:val="00747B9C"/>
    <w:rsid w:val="00750C93"/>
    <w:rsid w:val="00751B91"/>
    <w:rsid w:val="0075274C"/>
    <w:rsid w:val="00754947"/>
    <w:rsid w:val="00754E24"/>
    <w:rsid w:val="00757B3B"/>
    <w:rsid w:val="00760446"/>
    <w:rsid w:val="007618C5"/>
    <w:rsid w:val="00764FA6"/>
    <w:rsid w:val="00765294"/>
    <w:rsid w:val="00766B4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1CC3"/>
    <w:rsid w:val="00795F21"/>
    <w:rsid w:val="0079641B"/>
    <w:rsid w:val="00797A90"/>
    <w:rsid w:val="007A1856"/>
    <w:rsid w:val="007A1887"/>
    <w:rsid w:val="007A4179"/>
    <w:rsid w:val="007A629C"/>
    <w:rsid w:val="007A6348"/>
    <w:rsid w:val="007B023C"/>
    <w:rsid w:val="007B03CC"/>
    <w:rsid w:val="007B044F"/>
    <w:rsid w:val="007B2F08"/>
    <w:rsid w:val="007C44FF"/>
    <w:rsid w:val="007C6456"/>
    <w:rsid w:val="007C7716"/>
    <w:rsid w:val="007C7BDB"/>
    <w:rsid w:val="007D2FF5"/>
    <w:rsid w:val="007D4BCF"/>
    <w:rsid w:val="007D542F"/>
    <w:rsid w:val="007D73AB"/>
    <w:rsid w:val="007D790E"/>
    <w:rsid w:val="007E2712"/>
    <w:rsid w:val="007E3563"/>
    <w:rsid w:val="007E4645"/>
    <w:rsid w:val="007E4A9C"/>
    <w:rsid w:val="007E5516"/>
    <w:rsid w:val="007E7EE2"/>
    <w:rsid w:val="007F0291"/>
    <w:rsid w:val="007F06CA"/>
    <w:rsid w:val="007F0DD0"/>
    <w:rsid w:val="007F61D0"/>
    <w:rsid w:val="00800DD8"/>
    <w:rsid w:val="0080228F"/>
    <w:rsid w:val="00802D02"/>
    <w:rsid w:val="00802E2B"/>
    <w:rsid w:val="00804947"/>
    <w:rsid w:val="00804C1B"/>
    <w:rsid w:val="0080595A"/>
    <w:rsid w:val="0080608A"/>
    <w:rsid w:val="008150A6"/>
    <w:rsid w:val="008156FE"/>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20E"/>
    <w:rsid w:val="00842BC9"/>
    <w:rsid w:val="008431AF"/>
    <w:rsid w:val="0084476E"/>
    <w:rsid w:val="00845137"/>
    <w:rsid w:val="00845B9F"/>
    <w:rsid w:val="008504F6"/>
    <w:rsid w:val="0085240E"/>
    <w:rsid w:val="00852484"/>
    <w:rsid w:val="00854B85"/>
    <w:rsid w:val="00854CC5"/>
    <w:rsid w:val="00855A98"/>
    <w:rsid w:val="00855D89"/>
    <w:rsid w:val="008573B9"/>
    <w:rsid w:val="0085782D"/>
    <w:rsid w:val="00863BB7"/>
    <w:rsid w:val="00866EBD"/>
    <w:rsid w:val="00871D27"/>
    <w:rsid w:val="008730FD"/>
    <w:rsid w:val="00873DA1"/>
    <w:rsid w:val="00874007"/>
    <w:rsid w:val="00875DDD"/>
    <w:rsid w:val="00881BC6"/>
    <w:rsid w:val="00884056"/>
    <w:rsid w:val="008848F6"/>
    <w:rsid w:val="00884D87"/>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0AC9"/>
    <w:rsid w:val="008B1603"/>
    <w:rsid w:val="008B17EC"/>
    <w:rsid w:val="008B20ED"/>
    <w:rsid w:val="008B2E99"/>
    <w:rsid w:val="008B5B42"/>
    <w:rsid w:val="008B6135"/>
    <w:rsid w:val="008B7BEB"/>
    <w:rsid w:val="008C02B8"/>
    <w:rsid w:val="008C1891"/>
    <w:rsid w:val="008C386A"/>
    <w:rsid w:val="008C4538"/>
    <w:rsid w:val="008C562B"/>
    <w:rsid w:val="008C6717"/>
    <w:rsid w:val="008D0305"/>
    <w:rsid w:val="008D0A21"/>
    <w:rsid w:val="008D2D6B"/>
    <w:rsid w:val="008D2F96"/>
    <w:rsid w:val="008D3090"/>
    <w:rsid w:val="008D4306"/>
    <w:rsid w:val="008D4508"/>
    <w:rsid w:val="008D4DC4"/>
    <w:rsid w:val="008D4DE9"/>
    <w:rsid w:val="008D5BCA"/>
    <w:rsid w:val="008D5E79"/>
    <w:rsid w:val="008D7CAF"/>
    <w:rsid w:val="008E02EE"/>
    <w:rsid w:val="008E60DD"/>
    <w:rsid w:val="008E65A8"/>
    <w:rsid w:val="008E77D6"/>
    <w:rsid w:val="008F1B52"/>
    <w:rsid w:val="008F4EB0"/>
    <w:rsid w:val="009036E7"/>
    <w:rsid w:val="0090605F"/>
    <w:rsid w:val="00907069"/>
    <w:rsid w:val="00907A8F"/>
    <w:rsid w:val="0091053B"/>
    <w:rsid w:val="00910F9C"/>
    <w:rsid w:val="00911354"/>
    <w:rsid w:val="00912158"/>
    <w:rsid w:val="00912945"/>
    <w:rsid w:val="00912CBD"/>
    <w:rsid w:val="0091416C"/>
    <w:rsid w:val="009144EE"/>
    <w:rsid w:val="009146FF"/>
    <w:rsid w:val="00915D4C"/>
    <w:rsid w:val="009208BE"/>
    <w:rsid w:val="0092135B"/>
    <w:rsid w:val="009228AA"/>
    <w:rsid w:val="00926E5F"/>
    <w:rsid w:val="009279B2"/>
    <w:rsid w:val="009321BF"/>
    <w:rsid w:val="009328DB"/>
    <w:rsid w:val="00935814"/>
    <w:rsid w:val="0094502D"/>
    <w:rsid w:val="00946561"/>
    <w:rsid w:val="00946B39"/>
    <w:rsid w:val="00947013"/>
    <w:rsid w:val="0095062C"/>
    <w:rsid w:val="00951B58"/>
    <w:rsid w:val="009546CB"/>
    <w:rsid w:val="00954AD9"/>
    <w:rsid w:val="00956EA9"/>
    <w:rsid w:val="009570A1"/>
    <w:rsid w:val="009601F2"/>
    <w:rsid w:val="00966E40"/>
    <w:rsid w:val="00971BC4"/>
    <w:rsid w:val="00973084"/>
    <w:rsid w:val="00973422"/>
    <w:rsid w:val="00973CBD"/>
    <w:rsid w:val="00974520"/>
    <w:rsid w:val="00974B59"/>
    <w:rsid w:val="00975341"/>
    <w:rsid w:val="00975B22"/>
    <w:rsid w:val="0097653D"/>
    <w:rsid w:val="00977A0D"/>
    <w:rsid w:val="00977B21"/>
    <w:rsid w:val="00982474"/>
    <w:rsid w:val="00982FD7"/>
    <w:rsid w:val="00984EA2"/>
    <w:rsid w:val="00986CC3"/>
    <w:rsid w:val="00987644"/>
    <w:rsid w:val="0099068E"/>
    <w:rsid w:val="00990DF0"/>
    <w:rsid w:val="009920AA"/>
    <w:rsid w:val="00992943"/>
    <w:rsid w:val="009931B3"/>
    <w:rsid w:val="00994AA2"/>
    <w:rsid w:val="00995A3F"/>
    <w:rsid w:val="00996279"/>
    <w:rsid w:val="009965F7"/>
    <w:rsid w:val="009A0866"/>
    <w:rsid w:val="009A092B"/>
    <w:rsid w:val="009A4D0A"/>
    <w:rsid w:val="009A6156"/>
    <w:rsid w:val="009A759C"/>
    <w:rsid w:val="009B2B2B"/>
    <w:rsid w:val="009B2F70"/>
    <w:rsid w:val="009B4594"/>
    <w:rsid w:val="009B4DEC"/>
    <w:rsid w:val="009B5A0A"/>
    <w:rsid w:val="009B65C2"/>
    <w:rsid w:val="009B7D00"/>
    <w:rsid w:val="009C2459"/>
    <w:rsid w:val="009C255A"/>
    <w:rsid w:val="009C2B46"/>
    <w:rsid w:val="009C34AA"/>
    <w:rsid w:val="009C4448"/>
    <w:rsid w:val="009C4A41"/>
    <w:rsid w:val="009C610D"/>
    <w:rsid w:val="009C6D10"/>
    <w:rsid w:val="009D10E5"/>
    <w:rsid w:val="009D2A20"/>
    <w:rsid w:val="009D2DC4"/>
    <w:rsid w:val="009D43F3"/>
    <w:rsid w:val="009D4E9F"/>
    <w:rsid w:val="009D5847"/>
    <w:rsid w:val="009D5D40"/>
    <w:rsid w:val="009D6B1B"/>
    <w:rsid w:val="009E0039"/>
    <w:rsid w:val="009E107B"/>
    <w:rsid w:val="009E18D6"/>
    <w:rsid w:val="009E4DCA"/>
    <w:rsid w:val="009E53C8"/>
    <w:rsid w:val="009E5B02"/>
    <w:rsid w:val="009E7B92"/>
    <w:rsid w:val="009E7F45"/>
    <w:rsid w:val="009F19C0"/>
    <w:rsid w:val="009F2CDD"/>
    <w:rsid w:val="009F4D00"/>
    <w:rsid w:val="009F505F"/>
    <w:rsid w:val="009F6265"/>
    <w:rsid w:val="00A00AE4"/>
    <w:rsid w:val="00A00D24"/>
    <w:rsid w:val="00A0129C"/>
    <w:rsid w:val="00A01F5C"/>
    <w:rsid w:val="00A054F5"/>
    <w:rsid w:val="00A117A9"/>
    <w:rsid w:val="00A12A69"/>
    <w:rsid w:val="00A2019A"/>
    <w:rsid w:val="00A21091"/>
    <w:rsid w:val="00A222BA"/>
    <w:rsid w:val="00A23309"/>
    <w:rsid w:val="00A23493"/>
    <w:rsid w:val="00A2416A"/>
    <w:rsid w:val="00A30E06"/>
    <w:rsid w:val="00A31B8F"/>
    <w:rsid w:val="00A31EC8"/>
    <w:rsid w:val="00A3270B"/>
    <w:rsid w:val="00A333A9"/>
    <w:rsid w:val="00A3356A"/>
    <w:rsid w:val="00A36154"/>
    <w:rsid w:val="00A379E4"/>
    <w:rsid w:val="00A42F07"/>
    <w:rsid w:val="00A43B02"/>
    <w:rsid w:val="00A44946"/>
    <w:rsid w:val="00A45A84"/>
    <w:rsid w:val="00A46B85"/>
    <w:rsid w:val="00A47FC1"/>
    <w:rsid w:val="00A50585"/>
    <w:rsid w:val="00A506F1"/>
    <w:rsid w:val="00A5156E"/>
    <w:rsid w:val="00A52D07"/>
    <w:rsid w:val="00A53E57"/>
    <w:rsid w:val="00A548EA"/>
    <w:rsid w:val="00A56552"/>
    <w:rsid w:val="00A56667"/>
    <w:rsid w:val="00A56824"/>
    <w:rsid w:val="00A572DA"/>
    <w:rsid w:val="00A60707"/>
    <w:rsid w:val="00A60D45"/>
    <w:rsid w:val="00A61F6D"/>
    <w:rsid w:val="00A64482"/>
    <w:rsid w:val="00A65996"/>
    <w:rsid w:val="00A67276"/>
    <w:rsid w:val="00A67588"/>
    <w:rsid w:val="00A67840"/>
    <w:rsid w:val="00A7164F"/>
    <w:rsid w:val="00A71A9E"/>
    <w:rsid w:val="00A7382D"/>
    <w:rsid w:val="00A743AC"/>
    <w:rsid w:val="00A75AB7"/>
    <w:rsid w:val="00A833B9"/>
    <w:rsid w:val="00A84558"/>
    <w:rsid w:val="00A8483F"/>
    <w:rsid w:val="00A870B0"/>
    <w:rsid w:val="00A8728A"/>
    <w:rsid w:val="00A87A54"/>
    <w:rsid w:val="00AA0B19"/>
    <w:rsid w:val="00AA105C"/>
    <w:rsid w:val="00AA1809"/>
    <w:rsid w:val="00AA1FFE"/>
    <w:rsid w:val="00AA3F2E"/>
    <w:rsid w:val="00AA439F"/>
    <w:rsid w:val="00AA72F4"/>
    <w:rsid w:val="00AB10E7"/>
    <w:rsid w:val="00AB4D25"/>
    <w:rsid w:val="00AB5033"/>
    <w:rsid w:val="00AB5298"/>
    <w:rsid w:val="00AB5519"/>
    <w:rsid w:val="00AB6313"/>
    <w:rsid w:val="00AB6F47"/>
    <w:rsid w:val="00AB71DD"/>
    <w:rsid w:val="00AC15C5"/>
    <w:rsid w:val="00AC59D3"/>
    <w:rsid w:val="00AD0E75"/>
    <w:rsid w:val="00AD3C5C"/>
    <w:rsid w:val="00AD605C"/>
    <w:rsid w:val="00AE512E"/>
    <w:rsid w:val="00AE77EB"/>
    <w:rsid w:val="00AE7BD8"/>
    <w:rsid w:val="00AE7D02"/>
    <w:rsid w:val="00AF0BB7"/>
    <w:rsid w:val="00AF0BDE"/>
    <w:rsid w:val="00AF0EDE"/>
    <w:rsid w:val="00AF36DC"/>
    <w:rsid w:val="00AF4853"/>
    <w:rsid w:val="00AF53B9"/>
    <w:rsid w:val="00AF73AD"/>
    <w:rsid w:val="00B00702"/>
    <w:rsid w:val="00B0110B"/>
    <w:rsid w:val="00B0150E"/>
    <w:rsid w:val="00B0234E"/>
    <w:rsid w:val="00B06751"/>
    <w:rsid w:val="00B06B65"/>
    <w:rsid w:val="00B06EE3"/>
    <w:rsid w:val="00B072FF"/>
    <w:rsid w:val="00B07931"/>
    <w:rsid w:val="00B13241"/>
    <w:rsid w:val="00B13699"/>
    <w:rsid w:val="00B136A7"/>
    <w:rsid w:val="00B149E2"/>
    <w:rsid w:val="00B14E3B"/>
    <w:rsid w:val="00B210AD"/>
    <w:rsid w:val="00B2131A"/>
    <w:rsid w:val="00B2169D"/>
    <w:rsid w:val="00B21CBB"/>
    <w:rsid w:val="00B23476"/>
    <w:rsid w:val="00B252F4"/>
    <w:rsid w:val="00B2606D"/>
    <w:rsid w:val="00B263C0"/>
    <w:rsid w:val="00B26E46"/>
    <w:rsid w:val="00B274F6"/>
    <w:rsid w:val="00B316CA"/>
    <w:rsid w:val="00B31BFB"/>
    <w:rsid w:val="00B3528F"/>
    <w:rsid w:val="00B357AB"/>
    <w:rsid w:val="00B3791A"/>
    <w:rsid w:val="00B41704"/>
    <w:rsid w:val="00B41F72"/>
    <w:rsid w:val="00B44E90"/>
    <w:rsid w:val="00B45324"/>
    <w:rsid w:val="00B4574C"/>
    <w:rsid w:val="00B47018"/>
    <w:rsid w:val="00B47468"/>
    <w:rsid w:val="00B47956"/>
    <w:rsid w:val="00B517E1"/>
    <w:rsid w:val="00B556E8"/>
    <w:rsid w:val="00B55E70"/>
    <w:rsid w:val="00B60238"/>
    <w:rsid w:val="00B640A8"/>
    <w:rsid w:val="00B64962"/>
    <w:rsid w:val="00B66AC0"/>
    <w:rsid w:val="00B71634"/>
    <w:rsid w:val="00B73091"/>
    <w:rsid w:val="00B73F7A"/>
    <w:rsid w:val="00B74E04"/>
    <w:rsid w:val="00B75139"/>
    <w:rsid w:val="00B80840"/>
    <w:rsid w:val="00B815FC"/>
    <w:rsid w:val="00B81623"/>
    <w:rsid w:val="00B82A05"/>
    <w:rsid w:val="00B84409"/>
    <w:rsid w:val="00B84500"/>
    <w:rsid w:val="00B84E2D"/>
    <w:rsid w:val="00B8746A"/>
    <w:rsid w:val="00B9277F"/>
    <w:rsid w:val="00B927C9"/>
    <w:rsid w:val="00B94D84"/>
    <w:rsid w:val="00B952B7"/>
    <w:rsid w:val="00B96EFA"/>
    <w:rsid w:val="00B97CCF"/>
    <w:rsid w:val="00B97EE6"/>
    <w:rsid w:val="00BA3F43"/>
    <w:rsid w:val="00BA5541"/>
    <w:rsid w:val="00BA61AC"/>
    <w:rsid w:val="00BB03E5"/>
    <w:rsid w:val="00BB17B0"/>
    <w:rsid w:val="00BB28BF"/>
    <w:rsid w:val="00BB2F42"/>
    <w:rsid w:val="00BB4AC0"/>
    <w:rsid w:val="00BB542A"/>
    <w:rsid w:val="00BB5683"/>
    <w:rsid w:val="00BB5EB6"/>
    <w:rsid w:val="00BC112B"/>
    <w:rsid w:val="00BC17DF"/>
    <w:rsid w:val="00BC3F7E"/>
    <w:rsid w:val="00BC6832"/>
    <w:rsid w:val="00BD068B"/>
    <w:rsid w:val="00BD0826"/>
    <w:rsid w:val="00BD15AB"/>
    <w:rsid w:val="00BD181D"/>
    <w:rsid w:val="00BD224F"/>
    <w:rsid w:val="00BD4D7E"/>
    <w:rsid w:val="00BE0567"/>
    <w:rsid w:val="00BE18F0"/>
    <w:rsid w:val="00BE1BAF"/>
    <w:rsid w:val="00BE302F"/>
    <w:rsid w:val="00BE3210"/>
    <w:rsid w:val="00BE350E"/>
    <w:rsid w:val="00BE3B53"/>
    <w:rsid w:val="00BE3E56"/>
    <w:rsid w:val="00BE4BF7"/>
    <w:rsid w:val="00BE56A7"/>
    <w:rsid w:val="00BE62F6"/>
    <w:rsid w:val="00BE638E"/>
    <w:rsid w:val="00BF05A5"/>
    <w:rsid w:val="00BF25FA"/>
    <w:rsid w:val="00BF27B2"/>
    <w:rsid w:val="00BF4F06"/>
    <w:rsid w:val="00BF534E"/>
    <w:rsid w:val="00BF5717"/>
    <w:rsid w:val="00BF5C91"/>
    <w:rsid w:val="00BF66D2"/>
    <w:rsid w:val="00C01348"/>
    <w:rsid w:val="00C01585"/>
    <w:rsid w:val="00C01832"/>
    <w:rsid w:val="00C02A84"/>
    <w:rsid w:val="00C0764A"/>
    <w:rsid w:val="00C11520"/>
    <w:rsid w:val="00C1410E"/>
    <w:rsid w:val="00C141C6"/>
    <w:rsid w:val="00C15663"/>
    <w:rsid w:val="00C156CA"/>
    <w:rsid w:val="00C16508"/>
    <w:rsid w:val="00C16F5A"/>
    <w:rsid w:val="00C2007E"/>
    <w:rsid w:val="00C2071A"/>
    <w:rsid w:val="00C20ACB"/>
    <w:rsid w:val="00C23703"/>
    <w:rsid w:val="00C26068"/>
    <w:rsid w:val="00C26DF9"/>
    <w:rsid w:val="00C271A8"/>
    <w:rsid w:val="00C3050C"/>
    <w:rsid w:val="00C31F15"/>
    <w:rsid w:val="00C32067"/>
    <w:rsid w:val="00C346AD"/>
    <w:rsid w:val="00C34A6D"/>
    <w:rsid w:val="00C36E3A"/>
    <w:rsid w:val="00C37A77"/>
    <w:rsid w:val="00C41141"/>
    <w:rsid w:val="00C449AD"/>
    <w:rsid w:val="00C44E30"/>
    <w:rsid w:val="00C461E6"/>
    <w:rsid w:val="00C50045"/>
    <w:rsid w:val="00C50601"/>
    <w:rsid w:val="00C50771"/>
    <w:rsid w:val="00C508BE"/>
    <w:rsid w:val="00C51B04"/>
    <w:rsid w:val="00C55FE8"/>
    <w:rsid w:val="00C6075D"/>
    <w:rsid w:val="00C63EC4"/>
    <w:rsid w:val="00C64CD9"/>
    <w:rsid w:val="00C66E3B"/>
    <w:rsid w:val="00C670F8"/>
    <w:rsid w:val="00C6780B"/>
    <w:rsid w:val="00C725D0"/>
    <w:rsid w:val="00C727AE"/>
    <w:rsid w:val="00C73A90"/>
    <w:rsid w:val="00C74520"/>
    <w:rsid w:val="00C76D49"/>
    <w:rsid w:val="00C80AD4"/>
    <w:rsid w:val="00C80B5E"/>
    <w:rsid w:val="00C82055"/>
    <w:rsid w:val="00C85FE1"/>
    <w:rsid w:val="00C8630A"/>
    <w:rsid w:val="00C86652"/>
    <w:rsid w:val="00C9061B"/>
    <w:rsid w:val="00C924B1"/>
    <w:rsid w:val="00C93EBA"/>
    <w:rsid w:val="00C97A19"/>
    <w:rsid w:val="00C97EF0"/>
    <w:rsid w:val="00CA02A4"/>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C6496"/>
    <w:rsid w:val="00CD09EF"/>
    <w:rsid w:val="00CD0B22"/>
    <w:rsid w:val="00CD0F5A"/>
    <w:rsid w:val="00CD1550"/>
    <w:rsid w:val="00CD17C1"/>
    <w:rsid w:val="00CD1C6C"/>
    <w:rsid w:val="00CD37F1"/>
    <w:rsid w:val="00CD3BFC"/>
    <w:rsid w:val="00CD4565"/>
    <w:rsid w:val="00CD6169"/>
    <w:rsid w:val="00CD6D76"/>
    <w:rsid w:val="00CD74D1"/>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31E0"/>
    <w:rsid w:val="00D061BB"/>
    <w:rsid w:val="00D07BE1"/>
    <w:rsid w:val="00D116C0"/>
    <w:rsid w:val="00D13433"/>
    <w:rsid w:val="00D13D8A"/>
    <w:rsid w:val="00D172C9"/>
    <w:rsid w:val="00D20DA7"/>
    <w:rsid w:val="00D22FD7"/>
    <w:rsid w:val="00D230D3"/>
    <w:rsid w:val="00D249A5"/>
    <w:rsid w:val="00D24E66"/>
    <w:rsid w:val="00D271D1"/>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3943"/>
    <w:rsid w:val="00D5467F"/>
    <w:rsid w:val="00D55837"/>
    <w:rsid w:val="00D56A9F"/>
    <w:rsid w:val="00D57BA2"/>
    <w:rsid w:val="00D60F51"/>
    <w:rsid w:val="00D60FAC"/>
    <w:rsid w:val="00D64CA3"/>
    <w:rsid w:val="00D65E43"/>
    <w:rsid w:val="00D6730A"/>
    <w:rsid w:val="00D674A6"/>
    <w:rsid w:val="00D67C54"/>
    <w:rsid w:val="00D708FC"/>
    <w:rsid w:val="00D7168E"/>
    <w:rsid w:val="00D72719"/>
    <w:rsid w:val="00D73F9D"/>
    <w:rsid w:val="00D74B7C"/>
    <w:rsid w:val="00D76068"/>
    <w:rsid w:val="00D7622F"/>
    <w:rsid w:val="00D76B01"/>
    <w:rsid w:val="00D77466"/>
    <w:rsid w:val="00D804A2"/>
    <w:rsid w:val="00D81C1A"/>
    <w:rsid w:val="00D84704"/>
    <w:rsid w:val="00D84BF9"/>
    <w:rsid w:val="00D8517D"/>
    <w:rsid w:val="00D921FD"/>
    <w:rsid w:val="00D93714"/>
    <w:rsid w:val="00D93F3F"/>
    <w:rsid w:val="00D94034"/>
    <w:rsid w:val="00D9511C"/>
    <w:rsid w:val="00D95424"/>
    <w:rsid w:val="00D96717"/>
    <w:rsid w:val="00DA4084"/>
    <w:rsid w:val="00DA56ED"/>
    <w:rsid w:val="00DA5A54"/>
    <w:rsid w:val="00DA5C0D"/>
    <w:rsid w:val="00DA677A"/>
    <w:rsid w:val="00DB423C"/>
    <w:rsid w:val="00DB4E26"/>
    <w:rsid w:val="00DB714B"/>
    <w:rsid w:val="00DC0BE7"/>
    <w:rsid w:val="00DC1025"/>
    <w:rsid w:val="00DC10F6"/>
    <w:rsid w:val="00DC115D"/>
    <w:rsid w:val="00DC1EB8"/>
    <w:rsid w:val="00DC3E45"/>
    <w:rsid w:val="00DC4598"/>
    <w:rsid w:val="00DC5EB0"/>
    <w:rsid w:val="00DC5F45"/>
    <w:rsid w:val="00DD0722"/>
    <w:rsid w:val="00DD087E"/>
    <w:rsid w:val="00DD0B3D"/>
    <w:rsid w:val="00DD212F"/>
    <w:rsid w:val="00DD6A6C"/>
    <w:rsid w:val="00DD759A"/>
    <w:rsid w:val="00DE109A"/>
    <w:rsid w:val="00DE18F5"/>
    <w:rsid w:val="00DE458C"/>
    <w:rsid w:val="00DE73D2"/>
    <w:rsid w:val="00DE7A13"/>
    <w:rsid w:val="00DF3CAF"/>
    <w:rsid w:val="00DF5BFB"/>
    <w:rsid w:val="00DF5CD6"/>
    <w:rsid w:val="00E022DA"/>
    <w:rsid w:val="00E032A1"/>
    <w:rsid w:val="00E03BCB"/>
    <w:rsid w:val="00E07816"/>
    <w:rsid w:val="00E07A9B"/>
    <w:rsid w:val="00E124DC"/>
    <w:rsid w:val="00E12EB5"/>
    <w:rsid w:val="00E15A41"/>
    <w:rsid w:val="00E16825"/>
    <w:rsid w:val="00E22D68"/>
    <w:rsid w:val="00E23CEE"/>
    <w:rsid w:val="00E247D9"/>
    <w:rsid w:val="00E258D8"/>
    <w:rsid w:val="00E26DDF"/>
    <w:rsid w:val="00E26DEA"/>
    <w:rsid w:val="00E270E5"/>
    <w:rsid w:val="00E27E2D"/>
    <w:rsid w:val="00E30167"/>
    <w:rsid w:val="00E32C2B"/>
    <w:rsid w:val="00E33493"/>
    <w:rsid w:val="00E33933"/>
    <w:rsid w:val="00E37922"/>
    <w:rsid w:val="00E406DF"/>
    <w:rsid w:val="00E415D3"/>
    <w:rsid w:val="00E469E4"/>
    <w:rsid w:val="00E475C3"/>
    <w:rsid w:val="00E509B0"/>
    <w:rsid w:val="00E50B11"/>
    <w:rsid w:val="00E53CBC"/>
    <w:rsid w:val="00E54246"/>
    <w:rsid w:val="00E55D8E"/>
    <w:rsid w:val="00E64DFA"/>
    <w:rsid w:val="00E6641E"/>
    <w:rsid w:val="00E66F18"/>
    <w:rsid w:val="00E70856"/>
    <w:rsid w:val="00E727DE"/>
    <w:rsid w:val="00E74A30"/>
    <w:rsid w:val="00E76DEE"/>
    <w:rsid w:val="00E77778"/>
    <w:rsid w:val="00E77B7E"/>
    <w:rsid w:val="00E77BA8"/>
    <w:rsid w:val="00E8139F"/>
    <w:rsid w:val="00E82DF1"/>
    <w:rsid w:val="00E84754"/>
    <w:rsid w:val="00E8600E"/>
    <w:rsid w:val="00E90CAA"/>
    <w:rsid w:val="00E93339"/>
    <w:rsid w:val="00E96532"/>
    <w:rsid w:val="00E973A0"/>
    <w:rsid w:val="00EA1688"/>
    <w:rsid w:val="00EA1AFC"/>
    <w:rsid w:val="00EA2317"/>
    <w:rsid w:val="00EA26C2"/>
    <w:rsid w:val="00EA2CF1"/>
    <w:rsid w:val="00EA3A7D"/>
    <w:rsid w:val="00EA4C83"/>
    <w:rsid w:val="00EB0A37"/>
    <w:rsid w:val="00EB46AB"/>
    <w:rsid w:val="00EB763D"/>
    <w:rsid w:val="00EB7EC2"/>
    <w:rsid w:val="00EB7FE4"/>
    <w:rsid w:val="00EC0A92"/>
    <w:rsid w:val="00EC1C13"/>
    <w:rsid w:val="00EC1DA0"/>
    <w:rsid w:val="00EC329B"/>
    <w:rsid w:val="00EC5B59"/>
    <w:rsid w:val="00EC5EB9"/>
    <w:rsid w:val="00EC6006"/>
    <w:rsid w:val="00EC71A6"/>
    <w:rsid w:val="00EC73EB"/>
    <w:rsid w:val="00ED17D4"/>
    <w:rsid w:val="00ED592E"/>
    <w:rsid w:val="00ED6ABD"/>
    <w:rsid w:val="00ED6FFA"/>
    <w:rsid w:val="00ED72E1"/>
    <w:rsid w:val="00EE36C2"/>
    <w:rsid w:val="00EE3C0F"/>
    <w:rsid w:val="00EE5EB8"/>
    <w:rsid w:val="00EE66E5"/>
    <w:rsid w:val="00EE6810"/>
    <w:rsid w:val="00EF10F9"/>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1F05"/>
    <w:rsid w:val="00F224DA"/>
    <w:rsid w:val="00F24297"/>
    <w:rsid w:val="00F2564A"/>
    <w:rsid w:val="00F25761"/>
    <w:rsid w:val="00F259D7"/>
    <w:rsid w:val="00F32482"/>
    <w:rsid w:val="00F32D05"/>
    <w:rsid w:val="00F332B4"/>
    <w:rsid w:val="00F34BFC"/>
    <w:rsid w:val="00F35263"/>
    <w:rsid w:val="00F35E34"/>
    <w:rsid w:val="00F403BF"/>
    <w:rsid w:val="00F4342F"/>
    <w:rsid w:val="00F45227"/>
    <w:rsid w:val="00F5045C"/>
    <w:rsid w:val="00F520C7"/>
    <w:rsid w:val="00F52DF0"/>
    <w:rsid w:val="00F53AEA"/>
    <w:rsid w:val="00F547AF"/>
    <w:rsid w:val="00F54D4E"/>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0447"/>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1A3"/>
    <w:rsid w:val="00FD0385"/>
    <w:rsid w:val="00FD0515"/>
    <w:rsid w:val="00FD0B7B"/>
    <w:rsid w:val="00FD1A46"/>
    <w:rsid w:val="00FD1FDC"/>
    <w:rsid w:val="00FD4C08"/>
    <w:rsid w:val="00FD6002"/>
    <w:rsid w:val="00FE1DCC"/>
    <w:rsid w:val="00FE1DD4"/>
    <w:rsid w:val="00FE2B19"/>
    <w:rsid w:val="00FE3EDD"/>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B6E97AB"/>
  <w15:docId w15:val="{F6F65CE4-E8D5-448F-A05A-97720C2B68F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ind w:left="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DD759A"/>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440157">
      <w:bodyDiv w:val="1"/>
      <w:marLeft w:val="0"/>
      <w:marRight w:val="0"/>
      <w:marTop w:val="0"/>
      <w:marBottom w:val="0"/>
      <w:divBdr>
        <w:top w:val="none" w:sz="0" w:space="0" w:color="auto"/>
        <w:left w:val="none" w:sz="0" w:space="0" w:color="auto"/>
        <w:bottom w:val="none" w:sz="0" w:space="0" w:color="auto"/>
        <w:right w:val="none" w:sz="0" w:space="0" w:color="auto"/>
      </w:divBdr>
    </w:div>
    <w:div w:id="35667851">
      <w:bodyDiv w:val="1"/>
      <w:marLeft w:val="0"/>
      <w:marRight w:val="0"/>
      <w:marTop w:val="0"/>
      <w:marBottom w:val="0"/>
      <w:divBdr>
        <w:top w:val="none" w:sz="0" w:space="0" w:color="auto"/>
        <w:left w:val="none" w:sz="0" w:space="0" w:color="auto"/>
        <w:bottom w:val="none" w:sz="0" w:space="0" w:color="auto"/>
        <w:right w:val="none" w:sz="0" w:space="0" w:color="auto"/>
      </w:divBdr>
    </w:div>
    <w:div w:id="63991283">
      <w:bodyDiv w:val="1"/>
      <w:marLeft w:val="0"/>
      <w:marRight w:val="0"/>
      <w:marTop w:val="0"/>
      <w:marBottom w:val="0"/>
      <w:divBdr>
        <w:top w:val="none" w:sz="0" w:space="0" w:color="auto"/>
        <w:left w:val="none" w:sz="0" w:space="0" w:color="auto"/>
        <w:bottom w:val="none" w:sz="0" w:space="0" w:color="auto"/>
        <w:right w:val="none" w:sz="0" w:space="0" w:color="auto"/>
      </w:divBdr>
    </w:div>
    <w:div w:id="126897657">
      <w:bodyDiv w:val="1"/>
      <w:marLeft w:val="0"/>
      <w:marRight w:val="0"/>
      <w:marTop w:val="0"/>
      <w:marBottom w:val="0"/>
      <w:divBdr>
        <w:top w:val="none" w:sz="0" w:space="0" w:color="auto"/>
        <w:left w:val="none" w:sz="0" w:space="0" w:color="auto"/>
        <w:bottom w:val="none" w:sz="0" w:space="0" w:color="auto"/>
        <w:right w:val="none" w:sz="0" w:space="0" w:color="auto"/>
      </w:divBdr>
    </w:div>
    <w:div w:id="225116824">
      <w:bodyDiv w:val="1"/>
      <w:marLeft w:val="0"/>
      <w:marRight w:val="0"/>
      <w:marTop w:val="0"/>
      <w:marBottom w:val="0"/>
      <w:divBdr>
        <w:top w:val="none" w:sz="0" w:space="0" w:color="auto"/>
        <w:left w:val="none" w:sz="0" w:space="0" w:color="auto"/>
        <w:bottom w:val="none" w:sz="0" w:space="0" w:color="auto"/>
        <w:right w:val="none" w:sz="0" w:space="0" w:color="auto"/>
      </w:divBdr>
    </w:div>
    <w:div w:id="237516375">
      <w:bodyDiv w:val="1"/>
      <w:marLeft w:val="0"/>
      <w:marRight w:val="0"/>
      <w:marTop w:val="0"/>
      <w:marBottom w:val="0"/>
      <w:divBdr>
        <w:top w:val="none" w:sz="0" w:space="0" w:color="auto"/>
        <w:left w:val="none" w:sz="0" w:space="0" w:color="auto"/>
        <w:bottom w:val="none" w:sz="0" w:space="0" w:color="auto"/>
        <w:right w:val="none" w:sz="0" w:space="0" w:color="auto"/>
      </w:divBdr>
    </w:div>
    <w:div w:id="375160193">
      <w:bodyDiv w:val="1"/>
      <w:marLeft w:val="0"/>
      <w:marRight w:val="0"/>
      <w:marTop w:val="0"/>
      <w:marBottom w:val="0"/>
      <w:divBdr>
        <w:top w:val="none" w:sz="0" w:space="0" w:color="auto"/>
        <w:left w:val="none" w:sz="0" w:space="0" w:color="auto"/>
        <w:bottom w:val="none" w:sz="0" w:space="0" w:color="auto"/>
        <w:right w:val="none" w:sz="0" w:space="0" w:color="auto"/>
      </w:divBdr>
    </w:div>
    <w:div w:id="378096269">
      <w:bodyDiv w:val="1"/>
      <w:marLeft w:val="0"/>
      <w:marRight w:val="0"/>
      <w:marTop w:val="0"/>
      <w:marBottom w:val="0"/>
      <w:divBdr>
        <w:top w:val="none" w:sz="0" w:space="0" w:color="auto"/>
        <w:left w:val="none" w:sz="0" w:space="0" w:color="auto"/>
        <w:bottom w:val="none" w:sz="0" w:space="0" w:color="auto"/>
        <w:right w:val="none" w:sz="0" w:space="0" w:color="auto"/>
      </w:divBdr>
    </w:div>
    <w:div w:id="400520665">
      <w:bodyDiv w:val="1"/>
      <w:marLeft w:val="0"/>
      <w:marRight w:val="0"/>
      <w:marTop w:val="0"/>
      <w:marBottom w:val="0"/>
      <w:divBdr>
        <w:top w:val="none" w:sz="0" w:space="0" w:color="auto"/>
        <w:left w:val="none" w:sz="0" w:space="0" w:color="auto"/>
        <w:bottom w:val="none" w:sz="0" w:space="0" w:color="auto"/>
        <w:right w:val="none" w:sz="0" w:space="0" w:color="auto"/>
      </w:divBdr>
    </w:div>
    <w:div w:id="530268406">
      <w:bodyDiv w:val="1"/>
      <w:marLeft w:val="0"/>
      <w:marRight w:val="0"/>
      <w:marTop w:val="0"/>
      <w:marBottom w:val="0"/>
      <w:divBdr>
        <w:top w:val="none" w:sz="0" w:space="0" w:color="auto"/>
        <w:left w:val="none" w:sz="0" w:space="0" w:color="auto"/>
        <w:bottom w:val="none" w:sz="0" w:space="0" w:color="auto"/>
        <w:right w:val="none" w:sz="0" w:space="0" w:color="auto"/>
      </w:divBdr>
    </w:div>
    <w:div w:id="560286803">
      <w:bodyDiv w:val="1"/>
      <w:marLeft w:val="0"/>
      <w:marRight w:val="0"/>
      <w:marTop w:val="0"/>
      <w:marBottom w:val="0"/>
      <w:divBdr>
        <w:top w:val="none" w:sz="0" w:space="0" w:color="auto"/>
        <w:left w:val="none" w:sz="0" w:space="0" w:color="auto"/>
        <w:bottom w:val="none" w:sz="0" w:space="0" w:color="auto"/>
        <w:right w:val="none" w:sz="0" w:space="0" w:color="auto"/>
      </w:divBdr>
    </w:div>
    <w:div w:id="593827042">
      <w:bodyDiv w:val="1"/>
      <w:marLeft w:val="0"/>
      <w:marRight w:val="0"/>
      <w:marTop w:val="0"/>
      <w:marBottom w:val="0"/>
      <w:divBdr>
        <w:top w:val="none" w:sz="0" w:space="0" w:color="auto"/>
        <w:left w:val="none" w:sz="0" w:space="0" w:color="auto"/>
        <w:bottom w:val="none" w:sz="0" w:space="0" w:color="auto"/>
        <w:right w:val="none" w:sz="0" w:space="0" w:color="auto"/>
      </w:divBdr>
      <w:divsChild>
        <w:div w:id="75831285">
          <w:marLeft w:val="0"/>
          <w:marRight w:val="0"/>
          <w:marTop w:val="0"/>
          <w:marBottom w:val="0"/>
          <w:divBdr>
            <w:top w:val="none" w:sz="0" w:space="0" w:color="auto"/>
            <w:left w:val="none" w:sz="0" w:space="0" w:color="auto"/>
            <w:bottom w:val="none" w:sz="0" w:space="0" w:color="auto"/>
            <w:right w:val="none" w:sz="0" w:space="0" w:color="auto"/>
          </w:divBdr>
          <w:divsChild>
            <w:div w:id="1327368469">
              <w:marLeft w:val="0"/>
              <w:marRight w:val="0"/>
              <w:marTop w:val="0"/>
              <w:marBottom w:val="0"/>
              <w:divBdr>
                <w:top w:val="none" w:sz="0" w:space="0" w:color="auto"/>
                <w:left w:val="none" w:sz="0" w:space="0" w:color="auto"/>
                <w:bottom w:val="none" w:sz="0" w:space="0" w:color="auto"/>
                <w:right w:val="none" w:sz="0" w:space="0" w:color="auto"/>
              </w:divBdr>
              <w:divsChild>
                <w:div w:id="1055666808">
                  <w:marLeft w:val="0"/>
                  <w:marRight w:val="0"/>
                  <w:marTop w:val="0"/>
                  <w:marBottom w:val="0"/>
                  <w:divBdr>
                    <w:top w:val="none" w:sz="0" w:space="0" w:color="auto"/>
                    <w:left w:val="none" w:sz="0" w:space="0" w:color="auto"/>
                    <w:bottom w:val="none" w:sz="0" w:space="0" w:color="auto"/>
                    <w:right w:val="none" w:sz="0" w:space="0" w:color="auto"/>
                  </w:divBdr>
                  <w:divsChild>
                    <w:div w:id="943536734">
                      <w:marLeft w:val="0"/>
                      <w:marRight w:val="0"/>
                      <w:marTop w:val="120"/>
                      <w:marBottom w:val="0"/>
                      <w:divBdr>
                        <w:top w:val="none" w:sz="0" w:space="0" w:color="auto"/>
                        <w:left w:val="none" w:sz="0" w:space="0" w:color="auto"/>
                        <w:bottom w:val="none" w:sz="0" w:space="0" w:color="auto"/>
                        <w:right w:val="none" w:sz="0" w:space="0" w:color="auto"/>
                      </w:divBdr>
                      <w:divsChild>
                        <w:div w:id="1704473038">
                          <w:marLeft w:val="0"/>
                          <w:marRight w:val="0"/>
                          <w:marTop w:val="0"/>
                          <w:marBottom w:val="0"/>
                          <w:divBdr>
                            <w:top w:val="none" w:sz="0" w:space="0" w:color="auto"/>
                            <w:left w:val="none" w:sz="0" w:space="0" w:color="auto"/>
                            <w:bottom w:val="none" w:sz="0" w:space="0" w:color="auto"/>
                            <w:right w:val="none" w:sz="0" w:space="0" w:color="auto"/>
                          </w:divBdr>
                          <w:divsChild>
                            <w:div w:id="5249460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47383036">
          <w:marLeft w:val="0"/>
          <w:marRight w:val="0"/>
          <w:marTop w:val="0"/>
          <w:marBottom w:val="0"/>
          <w:divBdr>
            <w:top w:val="none" w:sz="0" w:space="0" w:color="auto"/>
            <w:left w:val="none" w:sz="0" w:space="0" w:color="auto"/>
            <w:bottom w:val="none" w:sz="0" w:space="0" w:color="auto"/>
            <w:right w:val="none" w:sz="0" w:space="0" w:color="auto"/>
          </w:divBdr>
          <w:divsChild>
            <w:div w:id="1097293507">
              <w:marLeft w:val="0"/>
              <w:marRight w:val="0"/>
              <w:marTop w:val="0"/>
              <w:marBottom w:val="0"/>
              <w:divBdr>
                <w:top w:val="none" w:sz="0" w:space="0" w:color="auto"/>
                <w:left w:val="none" w:sz="0" w:space="0" w:color="auto"/>
                <w:bottom w:val="none" w:sz="0" w:space="0" w:color="auto"/>
                <w:right w:val="none" w:sz="0" w:space="0" w:color="auto"/>
              </w:divBdr>
              <w:divsChild>
                <w:div w:id="1310984368">
                  <w:marLeft w:val="0"/>
                  <w:marRight w:val="0"/>
                  <w:marTop w:val="0"/>
                  <w:marBottom w:val="0"/>
                  <w:divBdr>
                    <w:top w:val="none" w:sz="0" w:space="0" w:color="auto"/>
                    <w:left w:val="none" w:sz="0" w:space="0" w:color="auto"/>
                    <w:bottom w:val="none" w:sz="0" w:space="0" w:color="auto"/>
                    <w:right w:val="none" w:sz="0" w:space="0" w:color="auto"/>
                  </w:divBdr>
                  <w:divsChild>
                    <w:div w:id="1500733078">
                      <w:marLeft w:val="0"/>
                      <w:marRight w:val="0"/>
                      <w:marTop w:val="0"/>
                      <w:marBottom w:val="0"/>
                      <w:divBdr>
                        <w:top w:val="none" w:sz="0" w:space="0" w:color="auto"/>
                        <w:left w:val="none" w:sz="0" w:space="0" w:color="auto"/>
                        <w:bottom w:val="none" w:sz="0" w:space="0" w:color="auto"/>
                        <w:right w:val="none" w:sz="0" w:space="0" w:color="auto"/>
                      </w:divBdr>
                      <w:divsChild>
                        <w:div w:id="1960407665">
                          <w:marLeft w:val="0"/>
                          <w:marRight w:val="0"/>
                          <w:marTop w:val="0"/>
                          <w:marBottom w:val="0"/>
                          <w:divBdr>
                            <w:top w:val="none" w:sz="0" w:space="0" w:color="auto"/>
                            <w:left w:val="none" w:sz="0" w:space="0" w:color="auto"/>
                            <w:bottom w:val="none" w:sz="0" w:space="0" w:color="auto"/>
                            <w:right w:val="none" w:sz="0" w:space="0" w:color="auto"/>
                          </w:divBdr>
                          <w:divsChild>
                            <w:div w:id="1521703255">
                              <w:marLeft w:val="0"/>
                              <w:marRight w:val="0"/>
                              <w:marTop w:val="0"/>
                              <w:marBottom w:val="0"/>
                              <w:divBdr>
                                <w:top w:val="none" w:sz="0" w:space="0" w:color="auto"/>
                                <w:left w:val="none" w:sz="0" w:space="0" w:color="auto"/>
                                <w:bottom w:val="none" w:sz="0" w:space="0" w:color="auto"/>
                                <w:right w:val="none" w:sz="0" w:space="0" w:color="auto"/>
                              </w:divBdr>
                              <w:divsChild>
                                <w:div w:id="1626302777">
                                  <w:marLeft w:val="0"/>
                                  <w:marRight w:val="120"/>
                                  <w:marTop w:val="0"/>
                                  <w:marBottom w:val="0"/>
                                  <w:divBdr>
                                    <w:top w:val="none" w:sz="0" w:space="0" w:color="auto"/>
                                    <w:left w:val="none" w:sz="0" w:space="0" w:color="auto"/>
                                    <w:bottom w:val="none" w:sz="0" w:space="0" w:color="auto"/>
                                    <w:right w:val="none" w:sz="0" w:space="0" w:color="auto"/>
                                  </w:divBdr>
                                  <w:divsChild>
                                    <w:div w:id="5384759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620040299">
      <w:bodyDiv w:val="1"/>
      <w:marLeft w:val="0"/>
      <w:marRight w:val="0"/>
      <w:marTop w:val="0"/>
      <w:marBottom w:val="0"/>
      <w:divBdr>
        <w:top w:val="none" w:sz="0" w:space="0" w:color="auto"/>
        <w:left w:val="none" w:sz="0" w:space="0" w:color="auto"/>
        <w:bottom w:val="none" w:sz="0" w:space="0" w:color="auto"/>
        <w:right w:val="none" w:sz="0" w:space="0" w:color="auto"/>
      </w:divBdr>
    </w:div>
    <w:div w:id="670791747">
      <w:bodyDiv w:val="1"/>
      <w:marLeft w:val="0"/>
      <w:marRight w:val="0"/>
      <w:marTop w:val="0"/>
      <w:marBottom w:val="0"/>
      <w:divBdr>
        <w:top w:val="none" w:sz="0" w:space="0" w:color="auto"/>
        <w:left w:val="none" w:sz="0" w:space="0" w:color="auto"/>
        <w:bottom w:val="none" w:sz="0" w:space="0" w:color="auto"/>
        <w:right w:val="none" w:sz="0" w:space="0" w:color="auto"/>
      </w:divBdr>
    </w:div>
    <w:div w:id="700932887">
      <w:bodyDiv w:val="1"/>
      <w:marLeft w:val="0"/>
      <w:marRight w:val="0"/>
      <w:marTop w:val="0"/>
      <w:marBottom w:val="0"/>
      <w:divBdr>
        <w:top w:val="none" w:sz="0" w:space="0" w:color="auto"/>
        <w:left w:val="none" w:sz="0" w:space="0" w:color="auto"/>
        <w:bottom w:val="none" w:sz="0" w:space="0" w:color="auto"/>
        <w:right w:val="none" w:sz="0" w:space="0" w:color="auto"/>
      </w:divBdr>
    </w:div>
    <w:div w:id="819687224">
      <w:bodyDiv w:val="1"/>
      <w:marLeft w:val="0"/>
      <w:marRight w:val="0"/>
      <w:marTop w:val="0"/>
      <w:marBottom w:val="0"/>
      <w:divBdr>
        <w:top w:val="none" w:sz="0" w:space="0" w:color="auto"/>
        <w:left w:val="none" w:sz="0" w:space="0" w:color="auto"/>
        <w:bottom w:val="none" w:sz="0" w:space="0" w:color="auto"/>
        <w:right w:val="none" w:sz="0" w:space="0" w:color="auto"/>
      </w:divBdr>
    </w:div>
    <w:div w:id="824317297">
      <w:bodyDiv w:val="1"/>
      <w:marLeft w:val="0"/>
      <w:marRight w:val="0"/>
      <w:marTop w:val="0"/>
      <w:marBottom w:val="0"/>
      <w:divBdr>
        <w:top w:val="none" w:sz="0" w:space="0" w:color="auto"/>
        <w:left w:val="none" w:sz="0" w:space="0" w:color="auto"/>
        <w:bottom w:val="none" w:sz="0" w:space="0" w:color="auto"/>
        <w:right w:val="none" w:sz="0" w:space="0" w:color="auto"/>
      </w:divBdr>
    </w:div>
    <w:div w:id="859005924">
      <w:bodyDiv w:val="1"/>
      <w:marLeft w:val="0"/>
      <w:marRight w:val="0"/>
      <w:marTop w:val="0"/>
      <w:marBottom w:val="0"/>
      <w:divBdr>
        <w:top w:val="none" w:sz="0" w:space="0" w:color="auto"/>
        <w:left w:val="none" w:sz="0" w:space="0" w:color="auto"/>
        <w:bottom w:val="none" w:sz="0" w:space="0" w:color="auto"/>
        <w:right w:val="none" w:sz="0" w:space="0" w:color="auto"/>
      </w:divBdr>
    </w:div>
    <w:div w:id="935332700">
      <w:bodyDiv w:val="1"/>
      <w:marLeft w:val="0"/>
      <w:marRight w:val="0"/>
      <w:marTop w:val="0"/>
      <w:marBottom w:val="0"/>
      <w:divBdr>
        <w:top w:val="none" w:sz="0" w:space="0" w:color="auto"/>
        <w:left w:val="none" w:sz="0" w:space="0" w:color="auto"/>
        <w:bottom w:val="none" w:sz="0" w:space="0" w:color="auto"/>
        <w:right w:val="none" w:sz="0" w:space="0" w:color="auto"/>
      </w:divBdr>
    </w:div>
    <w:div w:id="995111161">
      <w:bodyDiv w:val="1"/>
      <w:marLeft w:val="0"/>
      <w:marRight w:val="0"/>
      <w:marTop w:val="0"/>
      <w:marBottom w:val="0"/>
      <w:divBdr>
        <w:top w:val="none" w:sz="0" w:space="0" w:color="auto"/>
        <w:left w:val="none" w:sz="0" w:space="0" w:color="auto"/>
        <w:bottom w:val="none" w:sz="0" w:space="0" w:color="auto"/>
        <w:right w:val="none" w:sz="0" w:space="0" w:color="auto"/>
      </w:divBdr>
    </w:div>
    <w:div w:id="1168054014">
      <w:bodyDiv w:val="1"/>
      <w:marLeft w:val="0"/>
      <w:marRight w:val="0"/>
      <w:marTop w:val="0"/>
      <w:marBottom w:val="0"/>
      <w:divBdr>
        <w:top w:val="none" w:sz="0" w:space="0" w:color="auto"/>
        <w:left w:val="none" w:sz="0" w:space="0" w:color="auto"/>
        <w:bottom w:val="none" w:sz="0" w:space="0" w:color="auto"/>
        <w:right w:val="none" w:sz="0" w:space="0" w:color="auto"/>
      </w:divBdr>
    </w:div>
    <w:div w:id="1352681708">
      <w:bodyDiv w:val="1"/>
      <w:marLeft w:val="0"/>
      <w:marRight w:val="0"/>
      <w:marTop w:val="0"/>
      <w:marBottom w:val="0"/>
      <w:divBdr>
        <w:top w:val="none" w:sz="0" w:space="0" w:color="auto"/>
        <w:left w:val="none" w:sz="0" w:space="0" w:color="auto"/>
        <w:bottom w:val="none" w:sz="0" w:space="0" w:color="auto"/>
        <w:right w:val="none" w:sz="0" w:space="0" w:color="auto"/>
      </w:divBdr>
    </w:div>
    <w:div w:id="1390374512">
      <w:bodyDiv w:val="1"/>
      <w:marLeft w:val="0"/>
      <w:marRight w:val="0"/>
      <w:marTop w:val="0"/>
      <w:marBottom w:val="0"/>
      <w:divBdr>
        <w:top w:val="none" w:sz="0" w:space="0" w:color="auto"/>
        <w:left w:val="none" w:sz="0" w:space="0" w:color="auto"/>
        <w:bottom w:val="none" w:sz="0" w:space="0" w:color="auto"/>
        <w:right w:val="none" w:sz="0" w:space="0" w:color="auto"/>
      </w:divBdr>
    </w:div>
    <w:div w:id="1513372265">
      <w:bodyDiv w:val="1"/>
      <w:marLeft w:val="0"/>
      <w:marRight w:val="0"/>
      <w:marTop w:val="0"/>
      <w:marBottom w:val="0"/>
      <w:divBdr>
        <w:top w:val="none" w:sz="0" w:space="0" w:color="auto"/>
        <w:left w:val="none" w:sz="0" w:space="0" w:color="auto"/>
        <w:bottom w:val="none" w:sz="0" w:space="0" w:color="auto"/>
        <w:right w:val="none" w:sz="0" w:space="0" w:color="auto"/>
      </w:divBdr>
    </w:div>
    <w:div w:id="1558587695">
      <w:bodyDiv w:val="1"/>
      <w:marLeft w:val="0"/>
      <w:marRight w:val="0"/>
      <w:marTop w:val="0"/>
      <w:marBottom w:val="0"/>
      <w:divBdr>
        <w:top w:val="none" w:sz="0" w:space="0" w:color="auto"/>
        <w:left w:val="none" w:sz="0" w:space="0" w:color="auto"/>
        <w:bottom w:val="none" w:sz="0" w:space="0" w:color="auto"/>
        <w:right w:val="none" w:sz="0" w:space="0" w:color="auto"/>
      </w:divBdr>
    </w:div>
    <w:div w:id="1567566066">
      <w:bodyDiv w:val="1"/>
      <w:marLeft w:val="0"/>
      <w:marRight w:val="0"/>
      <w:marTop w:val="0"/>
      <w:marBottom w:val="0"/>
      <w:divBdr>
        <w:top w:val="none" w:sz="0" w:space="0" w:color="auto"/>
        <w:left w:val="none" w:sz="0" w:space="0" w:color="auto"/>
        <w:bottom w:val="none" w:sz="0" w:space="0" w:color="auto"/>
        <w:right w:val="none" w:sz="0" w:space="0" w:color="auto"/>
      </w:divBdr>
    </w:div>
    <w:div w:id="1579515391">
      <w:bodyDiv w:val="1"/>
      <w:marLeft w:val="0"/>
      <w:marRight w:val="0"/>
      <w:marTop w:val="0"/>
      <w:marBottom w:val="0"/>
      <w:divBdr>
        <w:top w:val="none" w:sz="0" w:space="0" w:color="auto"/>
        <w:left w:val="none" w:sz="0" w:space="0" w:color="auto"/>
        <w:bottom w:val="none" w:sz="0" w:space="0" w:color="auto"/>
        <w:right w:val="none" w:sz="0" w:space="0" w:color="auto"/>
      </w:divBdr>
    </w:div>
    <w:div w:id="1582718910">
      <w:bodyDiv w:val="1"/>
      <w:marLeft w:val="0"/>
      <w:marRight w:val="0"/>
      <w:marTop w:val="0"/>
      <w:marBottom w:val="0"/>
      <w:divBdr>
        <w:top w:val="none" w:sz="0" w:space="0" w:color="auto"/>
        <w:left w:val="none" w:sz="0" w:space="0" w:color="auto"/>
        <w:bottom w:val="none" w:sz="0" w:space="0" w:color="auto"/>
        <w:right w:val="none" w:sz="0" w:space="0" w:color="auto"/>
      </w:divBdr>
    </w:div>
    <w:div w:id="1623537174">
      <w:bodyDiv w:val="1"/>
      <w:marLeft w:val="0"/>
      <w:marRight w:val="0"/>
      <w:marTop w:val="0"/>
      <w:marBottom w:val="0"/>
      <w:divBdr>
        <w:top w:val="none" w:sz="0" w:space="0" w:color="auto"/>
        <w:left w:val="none" w:sz="0" w:space="0" w:color="auto"/>
        <w:bottom w:val="none" w:sz="0" w:space="0" w:color="auto"/>
        <w:right w:val="none" w:sz="0" w:space="0" w:color="auto"/>
      </w:divBdr>
    </w:div>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 w:id="1691838152">
      <w:bodyDiv w:val="1"/>
      <w:marLeft w:val="0"/>
      <w:marRight w:val="0"/>
      <w:marTop w:val="0"/>
      <w:marBottom w:val="0"/>
      <w:divBdr>
        <w:top w:val="none" w:sz="0" w:space="0" w:color="auto"/>
        <w:left w:val="none" w:sz="0" w:space="0" w:color="auto"/>
        <w:bottom w:val="none" w:sz="0" w:space="0" w:color="auto"/>
        <w:right w:val="none" w:sz="0" w:space="0" w:color="auto"/>
      </w:divBdr>
    </w:div>
    <w:div w:id="1797136918">
      <w:bodyDiv w:val="1"/>
      <w:marLeft w:val="0"/>
      <w:marRight w:val="0"/>
      <w:marTop w:val="0"/>
      <w:marBottom w:val="0"/>
      <w:divBdr>
        <w:top w:val="none" w:sz="0" w:space="0" w:color="auto"/>
        <w:left w:val="none" w:sz="0" w:space="0" w:color="auto"/>
        <w:bottom w:val="none" w:sz="0" w:space="0" w:color="auto"/>
        <w:right w:val="none" w:sz="0" w:space="0" w:color="auto"/>
      </w:divBdr>
    </w:div>
    <w:div w:id="180304075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r0831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23340F0E1AEC47C49295D30C22CE9E2B"/>
        <w:category>
          <w:name w:val="Allmänt"/>
          <w:gallery w:val="placeholder"/>
        </w:category>
        <w:types>
          <w:type w:val="bbPlcHdr"/>
        </w:types>
        <w:behaviors>
          <w:behavior w:val="content"/>
        </w:behaviors>
        <w:guid w:val="{C684CBA3-E934-4393-8956-497FC9A43DEB}"/>
      </w:docPartPr>
      <w:docPartBody>
        <w:p w:rsidR="006C6C5E" w:rsidRDefault="006C6C5E">
          <w:pPr>
            <w:pStyle w:val="23340F0E1AEC47C49295D30C22CE9E2B"/>
          </w:pPr>
          <w:r w:rsidRPr="00FC36B9">
            <w:rPr>
              <w:rStyle w:val="Platshllartext"/>
            </w:rPr>
            <w:t>Klicka eller tryck här för att ange text.</w:t>
          </w:r>
        </w:p>
      </w:docPartBody>
    </w:docPart>
    <w:docPart>
      <w:docPartPr>
        <w:name w:val="6A31B936313045C486AC76175D30C6AE"/>
        <w:category>
          <w:name w:val="Allmänt"/>
          <w:gallery w:val="placeholder"/>
        </w:category>
        <w:types>
          <w:type w:val="bbPlcHdr"/>
        </w:types>
        <w:behaviors>
          <w:behavior w:val="content"/>
        </w:behaviors>
        <w:guid w:val="{96DC8FC0-0F41-480D-90D5-30C8BB37496C}"/>
      </w:docPartPr>
      <w:docPartBody>
        <w:p w:rsidR="006C6C5E" w:rsidRDefault="006C6C5E">
          <w:pPr>
            <w:pStyle w:val="6A31B936313045C486AC76175D30C6AE"/>
          </w:pPr>
          <w:r>
            <w:rPr>
              <w:rStyle w:val="Platshllartext"/>
            </w:rPr>
            <w:t>(sätts av SB)</w:t>
          </w:r>
        </w:p>
      </w:docPartBody>
    </w:docPart>
    <w:docPart>
      <w:docPartPr>
        <w:name w:val="078A37523CE54572871451A960480E3E"/>
        <w:category>
          <w:name w:val="Allmänt"/>
          <w:gallery w:val="placeholder"/>
        </w:category>
        <w:types>
          <w:type w:val="bbPlcHdr"/>
        </w:types>
        <w:behaviors>
          <w:behavior w:val="content"/>
        </w:behaviors>
        <w:guid w:val="{494224B2-FCA0-4DD8-B695-6FB7213C4D7E}"/>
      </w:docPartPr>
      <w:docPartBody>
        <w:p w:rsidR="006C6C5E" w:rsidRDefault="006C6C5E">
          <w:pPr>
            <w:pStyle w:val="078A37523CE54572871451A960480E3E"/>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CA293F9FCB1442B9BE9B117C7F05C396"/>
        <w:category>
          <w:name w:val="Allmänt"/>
          <w:gallery w:val="placeholder"/>
        </w:category>
        <w:types>
          <w:type w:val="bbPlcHdr"/>
        </w:types>
        <w:behaviors>
          <w:behavior w:val="content"/>
        </w:behaviors>
        <w:guid w:val="{A57C7D7B-1AAC-4C1E-9123-0618CB44C3CC}"/>
      </w:docPartPr>
      <w:docPartBody>
        <w:p w:rsidR="006C6C5E" w:rsidRDefault="006C6C5E">
          <w:pPr>
            <w:pStyle w:val="CA293F9FCB1442B9BE9B117C7F05C396"/>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467CAC29F27141CE948862072D076FD7"/>
        <w:category>
          <w:name w:val="Allmänt"/>
          <w:gallery w:val="placeholder"/>
        </w:category>
        <w:types>
          <w:type w:val="bbPlcHdr"/>
        </w:types>
        <w:behaviors>
          <w:behavior w:val="content"/>
        </w:behaviors>
        <w:guid w:val="{4C91D442-CDAA-423E-AFC9-19CEECFD7874}"/>
      </w:docPartPr>
      <w:docPartBody>
        <w:p w:rsidR="006C6C5E" w:rsidRDefault="006C6C5E">
          <w:pPr>
            <w:pStyle w:val="467CAC29F27141CE948862072D076FD7"/>
          </w:pPr>
          <w:r>
            <w:rPr>
              <w:rStyle w:val="Platshllartext"/>
            </w:rPr>
            <w:t>Klicka här och v</w:t>
          </w:r>
          <w:r w:rsidRPr="00D31416">
            <w:rPr>
              <w:rStyle w:val="Platshllartext"/>
            </w:rPr>
            <w:t xml:space="preserve">älj ett </w:t>
          </w:r>
          <w:r>
            <w:rPr>
              <w:rStyle w:val="Platshllartext"/>
            </w:rPr>
            <w:t>departement.</w:t>
          </w:r>
        </w:p>
      </w:docPartBody>
    </w:docPart>
    <w:docPart>
      <w:docPartPr>
        <w:name w:val="1005DBB09A654D1E8BE2D2BD1571964E"/>
        <w:category>
          <w:name w:val="Allmänt"/>
          <w:gallery w:val="placeholder"/>
        </w:category>
        <w:types>
          <w:type w:val="bbPlcHdr"/>
        </w:types>
        <w:behaviors>
          <w:behavior w:val="content"/>
        </w:behaviors>
        <w:guid w:val="{3D4FB561-3488-4352-B102-AEAB9EAFDEBF}"/>
      </w:docPartPr>
      <w:docPartBody>
        <w:p w:rsidR="006C6C5E" w:rsidRDefault="006C6C5E">
          <w:pPr>
            <w:pStyle w:val="1005DBB09A654D1E8BE2D2BD1571964E"/>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CDF5B6792BF54BBEAA50B89ADF25AEA6"/>
        <w:category>
          <w:name w:val="Allmänt"/>
          <w:gallery w:val="placeholder"/>
        </w:category>
        <w:types>
          <w:type w:val="bbPlcHdr"/>
        </w:types>
        <w:behaviors>
          <w:behavior w:val="content"/>
        </w:behaviors>
        <w:guid w:val="{4F7593D4-78DA-4317-BF2A-E83CD0054C14}"/>
      </w:docPartPr>
      <w:docPartBody>
        <w:p w:rsidR="006C6C5E" w:rsidRDefault="006C6C5E">
          <w:pPr>
            <w:pStyle w:val="CDF5B6792BF54BBEAA50B89ADF25AEA6"/>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BF63143D49404C68AC9E98A6B5E7414C"/>
        <w:category>
          <w:name w:val="Allmänt"/>
          <w:gallery w:val="placeholder"/>
        </w:category>
        <w:types>
          <w:type w:val="bbPlcHdr"/>
        </w:types>
        <w:behaviors>
          <w:behavior w:val="content"/>
        </w:behaviors>
        <w:guid w:val="{760031EB-1A10-44BD-9F41-F5F1ECFD4DBF}"/>
      </w:docPartPr>
      <w:docPartBody>
        <w:p w:rsidR="006C6C5E" w:rsidRDefault="006C6C5E">
          <w:pPr>
            <w:pStyle w:val="BF63143D49404C68AC9E98A6B5E7414C"/>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008410CAD87043A58158E65A1CFD39CB"/>
        <w:category>
          <w:name w:val="Allmänt"/>
          <w:gallery w:val="placeholder"/>
        </w:category>
        <w:types>
          <w:type w:val="bbPlcHdr"/>
        </w:types>
        <w:behaviors>
          <w:behavior w:val="content"/>
        </w:behaviors>
        <w:guid w:val="{768F2203-D9CD-450F-8C12-D55008D6AA66}"/>
      </w:docPartPr>
      <w:docPartBody>
        <w:p w:rsidR="00000000" w:rsidRDefault="00E84251">
          <w:r w:rsidRPr="002E336D">
            <w:rPr>
              <w:rStyle w:val="Platshllartext"/>
            </w:rPr>
            <w:t xml:space="preserve"> </w:t>
          </w:r>
        </w:p>
      </w:docPartBody>
    </w:docPart>
    <w:docPart>
      <w:docPartPr>
        <w:name w:val="3D79C533AA034E108F8579C68C958976"/>
        <w:category>
          <w:name w:val="Allmänt"/>
          <w:gallery w:val="placeholder"/>
        </w:category>
        <w:types>
          <w:type w:val="bbPlcHdr"/>
        </w:types>
        <w:behaviors>
          <w:behavior w:val="content"/>
        </w:behaviors>
        <w:guid w:val="{B9DF688D-CF0B-4D99-9FF1-5D4F32664423}"/>
      </w:docPartPr>
      <w:docPartBody>
        <w:p w:rsidR="00000000" w:rsidRDefault="00E84251">
          <w:r w:rsidRPr="002E336D">
            <w:rPr>
              <w:rStyle w:val="Platshllartext"/>
            </w:rPr>
            <w:t xml:space="preserve"> </w:t>
          </w:r>
        </w:p>
      </w:docPartBody>
    </w:docPart>
    <w:docPart>
      <w:docPartPr>
        <w:name w:val="65AFF25C08F649B19CED817072E9B4D0"/>
        <w:category>
          <w:name w:val="Allmänt"/>
          <w:gallery w:val="placeholder"/>
        </w:category>
        <w:types>
          <w:type w:val="bbPlcHdr"/>
        </w:types>
        <w:behaviors>
          <w:behavior w:val="content"/>
        </w:behaviors>
        <w:guid w:val="{68342A0B-E90E-456B-9BD2-652B44679902}"/>
      </w:docPartPr>
      <w:docPartBody>
        <w:p w:rsidR="00000000" w:rsidRDefault="00E84251">
          <w:r w:rsidRPr="002E336D">
            <w:rPr>
              <w:rStyle w:val="Platshllartext"/>
            </w:rPr>
            <w:t xml:space="preserve"> </w:t>
          </w:r>
        </w:p>
      </w:docPartBody>
    </w:docPart>
    <w:docPart>
      <w:docPartPr>
        <w:name w:val="1E555BE2B861477983702F73DC30F145"/>
        <w:category>
          <w:name w:val="Allmänt"/>
          <w:gallery w:val="placeholder"/>
        </w:category>
        <w:types>
          <w:type w:val="bbPlcHdr"/>
        </w:types>
        <w:behaviors>
          <w:behavior w:val="content"/>
        </w:behaviors>
        <w:guid w:val="{735F136F-331F-4EE6-B0C5-F7B62ED87FE2}"/>
      </w:docPartPr>
      <w:docPartBody>
        <w:p w:rsidR="00000000" w:rsidRDefault="00E84251">
          <w:r w:rsidRPr="002E336D">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6C5E"/>
    <w:rsid w:val="000214AA"/>
    <w:rsid w:val="001964B7"/>
    <w:rsid w:val="00214445"/>
    <w:rsid w:val="00242CE3"/>
    <w:rsid w:val="00422A44"/>
    <w:rsid w:val="00464EA8"/>
    <w:rsid w:val="00491E6B"/>
    <w:rsid w:val="005C52D6"/>
    <w:rsid w:val="00681AE0"/>
    <w:rsid w:val="006C6C5E"/>
    <w:rsid w:val="006F4098"/>
    <w:rsid w:val="0071388B"/>
    <w:rsid w:val="00874007"/>
    <w:rsid w:val="00884D87"/>
    <w:rsid w:val="00A31B8F"/>
    <w:rsid w:val="00C02A84"/>
    <w:rsid w:val="00E84251"/>
    <w:rsid w:val="00F16A3F"/>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E84251"/>
    <w:rPr>
      <w:noProof w:val="0"/>
      <w:color w:val="808080"/>
    </w:rPr>
  </w:style>
  <w:style w:type="paragraph" w:customStyle="1" w:styleId="23340F0E1AEC47C49295D30C22CE9E2B">
    <w:name w:val="23340F0E1AEC47C49295D30C22CE9E2B"/>
  </w:style>
  <w:style w:type="paragraph" w:customStyle="1" w:styleId="A304BE715210480797C9D74C8542A8E0">
    <w:name w:val="A304BE715210480797C9D74C8542A8E0"/>
  </w:style>
  <w:style w:type="paragraph" w:customStyle="1" w:styleId="6A31B936313045C486AC76175D30C6AE">
    <w:name w:val="6A31B936313045C486AC76175D30C6AE"/>
  </w:style>
  <w:style w:type="paragraph" w:customStyle="1" w:styleId="B23EC36610E543CFA5BB134D84A65222">
    <w:name w:val="B23EC36610E543CFA5BB134D84A65222"/>
  </w:style>
  <w:style w:type="paragraph" w:customStyle="1" w:styleId="078A37523CE54572871451A960480E3E">
    <w:name w:val="078A37523CE54572871451A960480E3E"/>
  </w:style>
  <w:style w:type="paragraph" w:customStyle="1" w:styleId="CA293F9FCB1442B9BE9B117C7F05C396">
    <w:name w:val="CA293F9FCB1442B9BE9B117C7F05C396"/>
  </w:style>
  <w:style w:type="paragraph" w:customStyle="1" w:styleId="467CAC29F27141CE948862072D076FD7">
    <w:name w:val="467CAC29F27141CE948862072D076FD7"/>
  </w:style>
  <w:style w:type="paragraph" w:customStyle="1" w:styleId="1005DBB09A654D1E8BE2D2BD1571964E">
    <w:name w:val="1005DBB09A654D1E8BE2D2BD1571964E"/>
  </w:style>
  <w:style w:type="paragraph" w:customStyle="1" w:styleId="F8F4BCDD9A15420FA3C131FF8642BB40">
    <w:name w:val="F8F4BCDD9A15420FA3C131FF8642BB40"/>
  </w:style>
  <w:style w:type="paragraph" w:customStyle="1" w:styleId="CDF5B6792BF54BBEAA50B89ADF25AEA6">
    <w:name w:val="CDF5B6792BF54BBEAA50B89ADF25AEA6"/>
  </w:style>
  <w:style w:type="paragraph" w:customStyle="1" w:styleId="BF63143D49404C68AC9E98A6B5E7414C">
    <w:name w:val="BF63143D49404C68AC9E98A6B5E7414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k46d94c0acf84ab9a79866a9d8b1905f xmlns="cc625d36-bb37-4650-91b9-0c96159295ba">
      <Terms xmlns="http://schemas.microsoft.com/office/infopath/2007/PartnerControls"/>
    </k46d94c0acf84ab9a79866a9d8b1905f>
    <IconOverlay xmlns="http://schemas.microsoft.com/sharepoint/v4" xsi:nil="true"/>
    <RecordNumber xmlns="4e9c2f0c-7bf8-49af-8356-cbf363fc78a7" xsi:nil="true"/>
    <RKNyckelord xmlns="18f3d968-6251-40b0-9f11-012b293496c2" xsi:nil="true"/>
  </documentManagement>
</p:properties>
</file>

<file path=customXml/item3.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2025-06-09</HeaderDate>
    <Office/>
    <Dnr>KN2025/</Dnr>
    <ParagrafNr/>
    <DocumentTitle/>
    <VisitingAddress/>
    <Extra1/>
    <Extra2/>
    <Extra3/>
    <Number/>
    <Recipient/>
    <SenderText/>
    <DocNumber/>
    <Doclanguage>1053</Doclanguage>
    <Appendix/>
    <LogotypeName/>
  </BaseInfo>
</DocumentInfo>
</file>

<file path=customXml/item4.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customXsn xmlns="http://schemas.microsoft.com/office/2006/metadata/customXsn">
  <xsnLocation/>
  <cached>True</cached>
  <openByDefault>False</openByDefault>
  <xsnScope/>
</customXsn>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8.xml><?xml version="1.0" encoding="utf-8"?>
<faktaPM xmlns="http://rk.se/faktapm">
  <Titel>EU:s startup- och scaleup-strategi</Titel>
  <Ar>2024/25</Ar>
  <Nr>48</Nr>
  <UppDat>2025-06-30</UppDat>
  <Rub>EU:s startup- och scaleup-strategi</Rub>
  <Dep>Klimat- och näringslivsdepartementet</Dep>
  <Utsk>Näringsutskottet</Utsk>
  <AnkDat>2025-06-30</AnkDat>
  <Egenskap1/>
  <Egenskap2/>
  <Egenskap3/>
  <DepLista>
    <Item>
      <itemnr/>
      <Departementsnamn>Klimat- och näringslivsdepartementet</Departementsnamn>
    </Item>
  </DepLista>
  <DokLista>
    <DokItem>
      <Beteckning>COM(2025) 270</Beteckning>
      <Celexnummer>52025DC0270</Celexnummer>
      <DokTitel>COMMUNICATION FROM THE COMMISSION TO THE EUROPEAN PARLIAMENT, THE COUNCIL, THE EUROPEAN ECONOMIC AND SOCIAL COMMITTEE AND THE COMMITTEE OF THE REGIONS The EU Startup and Scaleup Strategy Choose Europe to start and scale</DokTitel>
    </DokItem>
  </DokLista>
  <GDB1>COM(2025) 270</GDB1>
  <GDT1>COMMUNICATION FROM THE COMMISSION TO THE EUROPEAN PARLIAMENT, THE COUNCIL, THE EUROPEAN ECONOMIC AND SOCIAL COMMITTEE AND THE COMMITTEE OF THE REGIONS The EU Startup and Scaleup Strategy Choose Europe to start and scale</GDT1>
  <Typ>FPM</Typ>
  <Dokumenttyp>FaktaPM</Dokumenttyp>
  <Epostadress>vr0831aa</Epostadress>
</faktaPM>
</file>

<file path=customXml/item9.xml><?xml version="1.0" encoding="utf-8"?>
<?mso-contentType ?>
<SharedContentType xmlns="Microsoft.SharePoint.Taxonomy.ContentTypeSync" SourceId="d07acfae-4dfa-4949-99a8-259efd31a6ae" ContentTypeId="0x010100BBA312BF02777149882D207184EC35C032" PreviousValue="true"/>
</file>

<file path=customXml/itemProps1.xml><?xml version="1.0" encoding="utf-8"?>
<ds:datastoreItem xmlns:ds="http://schemas.openxmlformats.org/officeDocument/2006/customXml" ds:itemID="{BB49DED2-4BD5-460F-A5A3-93E3C8428EBF}">
  <ds:schemaRefs>
    <ds:schemaRef ds:uri="http://schemas.microsoft.com/sharepoint/v3/contenttype/forms"/>
  </ds:schemaRefs>
</ds:datastoreItem>
</file>

<file path=customXml/itemProps2.xml><?xml version="1.0" encoding="utf-8"?>
<ds:datastoreItem xmlns:ds="http://schemas.openxmlformats.org/officeDocument/2006/customXml" ds:itemID="{92899156-FFAA-44C4-861E-E3288B8942A3}">
  <ds:schemaRefs>
    <ds:schemaRef ds:uri="http://schemas.microsoft.com/office/infopath/2007/PartnerControls"/>
    <ds:schemaRef ds:uri="9c9941df-7074-4a92-bf99-225d24d78d61"/>
    <ds:schemaRef ds:uri="http://purl.org/dc/elements/1.1/"/>
    <ds:schemaRef ds:uri="http://schemas.microsoft.com/office/2006/metadata/properties"/>
    <ds:schemaRef ds:uri="cc625d36-bb37-4650-91b9-0c96159295ba"/>
    <ds:schemaRef ds:uri="http://schemas.openxmlformats.org/package/2006/metadata/core-properties"/>
    <ds:schemaRef ds:uri="http://schemas.microsoft.com/sharepoint/v4"/>
    <ds:schemaRef ds:uri="http://purl.org/dc/terms/"/>
    <ds:schemaRef ds:uri="8b66ae41-1ec6-402e-b662-35d1932ca064"/>
    <ds:schemaRef ds:uri="18f3d968-6251-40b0-9f11-012b293496c2"/>
    <ds:schemaRef ds:uri="http://schemas.microsoft.com/office/2006/documentManagement/types"/>
    <ds:schemaRef ds:uri="4e9c2f0c-7bf8-49af-8356-cbf363fc78a7"/>
    <ds:schemaRef ds:uri="http://www.w3.org/XML/1998/namespace"/>
    <ds:schemaRef ds:uri="http://purl.org/dc/dcmitype/"/>
  </ds:schemaRefs>
</ds:datastoreItem>
</file>

<file path=customXml/itemProps3.xml><?xml version="1.0" encoding="utf-8"?>
<ds:datastoreItem xmlns:ds="http://schemas.openxmlformats.org/officeDocument/2006/customXml" ds:itemID="{12C60E0B-B021-4FA4-B6A1-851E49824570}">
  <ds:schemaRefs>
    <ds:schemaRef ds:uri="http://lp/documentinfo/RK"/>
  </ds:schemaRefs>
</ds:datastoreItem>
</file>

<file path=customXml/itemProps4.xml><?xml version="1.0" encoding="utf-8"?>
<ds:datastoreItem xmlns:ds="http://schemas.openxmlformats.org/officeDocument/2006/customXml" ds:itemID="{B1E669E9-BB67-4CE4-913F-4F8CCFD11B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32F216D2-B005-40F9-A141-9E912557296C}">
  <ds:schemaRefs>
    <ds:schemaRef ds:uri="http://schemas.microsoft.com/office/2006/metadata/customXsn"/>
  </ds:schemaRefs>
</ds:datastoreItem>
</file>

<file path=customXml/itemProps6.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7.xml><?xml version="1.0" encoding="utf-8"?>
<ds:datastoreItem xmlns:ds="http://schemas.openxmlformats.org/officeDocument/2006/customXml" ds:itemID="{3B3CE285-96B6-44DB-BC4A-927100587C54}">
  <ds:schemaRefs>
    <ds:schemaRef ds:uri="http://schemas.microsoft.com/sharepoint/events"/>
  </ds:schemaRefs>
</ds:datastoreItem>
</file>

<file path=customXml/itemProps8.xml><?xml version="1.0" encoding="utf-8"?>
<ds:datastoreItem xmlns:ds="http://schemas.openxmlformats.org/officeDocument/2006/customXml" ds:itemID="{0B9A7431-9D19-4C2A-8E12-639802D7B40B}">
  <ds:schemaRefs>
    <ds:schemaRef ds:uri="http://rk.se/faktapm"/>
  </ds:schemaRefs>
</ds:datastoreItem>
</file>

<file path=customXml/itemProps9.xml><?xml version="1.0" encoding="utf-8"?>
<ds:datastoreItem xmlns:ds="http://schemas.openxmlformats.org/officeDocument/2006/customXml" ds:itemID="{C43AB096-E37E-42D7-993F-66448786BAAA}">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FaktaPM</Template>
  <TotalTime>0</TotalTime>
  <Pages>11</Pages>
  <Words>2509</Words>
  <Characters>16949</Characters>
  <Application>Microsoft Office Word</Application>
  <DocSecurity>0</DocSecurity>
  <Lines>314</Lines>
  <Paragraphs>78</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19447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FPM_202425__48</dc:title>
  <dc:subject/>
  <dc:creator>Odysseas Georgakakis Paulsson</dc:creator>
  <cp:keywords/>
  <dc:description/>
  <cp:lastModifiedBy>Viktor Bergesen</cp:lastModifiedBy>
  <cp:revision>2</cp:revision>
  <cp:lastPrinted>2023-02-02T10:01:00Z</cp:lastPrinted>
  <dcterms:created xsi:type="dcterms:W3CDTF">2025-07-01T07:58:00Z</dcterms:created>
  <dcterms:modified xsi:type="dcterms:W3CDTF">2025-07-01T07:58:00Z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TaxKeyword">
    <vt:lpwstr/>
  </property>
  <property fmtid="{D5CDD505-2E9C-101B-9397-08002B2CF9AE}" pid="6" name="TaxKeywordTaxHTField">
    <vt:lpwstr/>
  </property>
  <property fmtid="{D5CDD505-2E9C-101B-9397-08002B2CF9AE}" pid="7" name="Organisation">
    <vt:lpwstr/>
  </property>
  <property fmtid="{D5CDD505-2E9C-101B-9397-08002B2CF9AE}" pid="8" name="ActivityCategory">
    <vt:lpwstr/>
  </property>
  <property fmtid="{D5CDD505-2E9C-101B-9397-08002B2CF9AE}" pid="9" name="GDB1">
    <vt:lpwstr>COM(2025) 270</vt:lpwstr>
  </property>
  <property fmtid="{D5CDD505-2E9C-101B-9397-08002B2CF9AE}" pid="10" name="GDB2">
    <vt:lpwstr> </vt:lpwstr>
  </property>
  <property fmtid="{D5CDD505-2E9C-101B-9397-08002B2CF9AE}" pid="11" name="GDB3">
    <vt:lpwstr> </vt:lpwstr>
  </property>
  <property fmtid="{D5CDD505-2E9C-101B-9397-08002B2CF9AE}" pid="12" name="GDB4">
    <vt:lpwstr> </vt:lpwstr>
  </property>
  <property fmtid="{D5CDD505-2E9C-101B-9397-08002B2CF9AE}" pid="13" name="GDB5">
    <vt:lpwstr> </vt:lpwstr>
  </property>
  <property fmtid="{D5CDD505-2E9C-101B-9397-08002B2CF9AE}" pid="14" name="GDB6">
    <vt:lpwstr> </vt:lpwstr>
  </property>
  <property fmtid="{D5CDD505-2E9C-101B-9397-08002B2CF9AE}" pid="15" name="GDB7">
    <vt:lpwstr> </vt:lpwstr>
  </property>
  <property fmtid="{D5CDD505-2E9C-101B-9397-08002B2CF9AE}" pid="16" name="GDB8">
    <vt:lpwstr> </vt:lpwstr>
  </property>
  <property fmtid="{D5CDD505-2E9C-101B-9397-08002B2CF9AE}" pid="17" name="GDB9">
    <vt:lpwstr> </vt:lpwstr>
  </property>
  <property fmtid="{D5CDD505-2E9C-101B-9397-08002B2CF9AE}" pid="18" name="GDB10">
    <vt:lpwstr> </vt:lpwstr>
  </property>
  <property fmtid="{D5CDD505-2E9C-101B-9397-08002B2CF9AE}" pid="19" name="GDB11">
    <vt:lpwstr> </vt:lpwstr>
  </property>
  <property fmtid="{D5CDD505-2E9C-101B-9397-08002B2CF9AE}" pid="20" name="GDB12">
    <vt:lpwstr> </vt:lpwstr>
  </property>
  <property fmtid="{D5CDD505-2E9C-101B-9397-08002B2CF9AE}" pid="21" name="GDB13">
    <vt:lpwstr> </vt:lpwstr>
  </property>
  <property fmtid="{D5CDD505-2E9C-101B-9397-08002B2CF9AE}" pid="22" name="Rub">
    <vt:lpwstr>EU:s startup- och scaleup-strategi</vt:lpwstr>
  </property>
  <property fmtid="{D5CDD505-2E9C-101B-9397-08002B2CF9AE}" pid="23" name="AnkDat">
    <vt:lpwstr>2025-06-30</vt:lpwstr>
  </property>
  <property fmtid="{D5CDD505-2E9C-101B-9397-08002B2CF9AE}" pid="24" name="Utsk">
    <vt:lpwstr>Näringsutskottet</vt:lpwstr>
  </property>
  <property fmtid="{D5CDD505-2E9C-101B-9397-08002B2CF9AE}" pid="25" name="Ar">
    <vt:lpwstr>2024/25</vt:lpwstr>
  </property>
  <property fmtid="{D5CDD505-2E9C-101B-9397-08002B2CF9AE}" pid="26" name="Nr">
    <vt:lpwstr>48</vt:lpwstr>
  </property>
  <property fmtid="{D5CDD505-2E9C-101B-9397-08002B2CF9AE}" pid="27" name="UppDat">
    <vt:lpwstr>2025-06-30</vt:lpwstr>
  </property>
  <property fmtid="{D5CDD505-2E9C-101B-9397-08002B2CF9AE}" pid="28" name="Dep">
    <vt:lpwstr>Klimat- och näringslivsdepartementet</vt:lpwstr>
  </property>
  <property fmtid="{D5CDD505-2E9C-101B-9397-08002B2CF9AE}" pid="29" name="GDT1">
    <vt:lpwstr>COMMUNICATION FROM THE COMMISSION TO THE EUROPEAN PARLIAMENT, THE COUNCIL, THE EUROPEAN ECONOMIC AND SOCIAL COMMITTEE AND THE COMMITTEE OF THE REGIONS The EU Startup and Scaleup Strategy Choose Europe to start and scale</vt:lpwstr>
  </property>
  <property fmtid="{D5CDD505-2E9C-101B-9397-08002B2CF9AE}" pid="30" name="GDT2">
    <vt:lpwstr> </vt:lpwstr>
  </property>
  <property fmtid="{D5CDD505-2E9C-101B-9397-08002B2CF9AE}" pid="31" name="GDT3">
    <vt:lpwstr> </vt:lpwstr>
  </property>
  <property fmtid="{D5CDD505-2E9C-101B-9397-08002B2CF9AE}" pid="32" name="GDT4">
    <vt:lpwstr> </vt:lpwstr>
  </property>
  <property fmtid="{D5CDD505-2E9C-101B-9397-08002B2CF9AE}" pid="33" name="GDT5">
    <vt:lpwstr> </vt:lpwstr>
  </property>
  <property fmtid="{D5CDD505-2E9C-101B-9397-08002B2CF9AE}" pid="34" name="GDT6">
    <vt:lpwstr> </vt:lpwstr>
  </property>
  <property fmtid="{D5CDD505-2E9C-101B-9397-08002B2CF9AE}" pid="35" name="GDT7">
    <vt:lpwstr> </vt:lpwstr>
  </property>
  <property fmtid="{D5CDD505-2E9C-101B-9397-08002B2CF9AE}" pid="36" name="GDT8">
    <vt:lpwstr> </vt:lpwstr>
  </property>
  <property fmtid="{D5CDD505-2E9C-101B-9397-08002B2CF9AE}" pid="37" name="GDT9">
    <vt:lpwstr> </vt:lpwstr>
  </property>
  <property fmtid="{D5CDD505-2E9C-101B-9397-08002B2CF9AE}" pid="38" name="GDT10">
    <vt:lpwstr> </vt:lpwstr>
  </property>
  <property fmtid="{D5CDD505-2E9C-101B-9397-08002B2CF9AE}" pid="39" name="GDT11">
    <vt:lpwstr> </vt:lpwstr>
  </property>
  <property fmtid="{D5CDD505-2E9C-101B-9397-08002B2CF9AE}" pid="40" name="GDT12">
    <vt:lpwstr> </vt:lpwstr>
  </property>
  <property fmtid="{D5CDD505-2E9C-101B-9397-08002B2CF9AE}" pid="41" name="GDT13">
    <vt:lpwstr> </vt:lpwstr>
  </property>
  <property fmtid="{D5CDD505-2E9C-101B-9397-08002B2CF9AE}" pid="42" name="Typ">
    <vt:lpwstr>FPM</vt:lpwstr>
  </property>
  <property fmtid="{D5CDD505-2E9C-101B-9397-08002B2CF9AE}" pid="43" name="Dokumenttyp">
    <vt:lpwstr>FaktaPM</vt:lpwstr>
  </property>
  <property fmtid="{D5CDD505-2E9C-101B-9397-08002B2CF9AE}" pid="44" name="Epostadress">
    <vt:lpwstr>vr0831aa</vt:lpwstr>
  </property>
</Properties>
</file>