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960509E7CB59400D87A06520FE254357"/>
        </w:placeholder>
        <w:group/>
      </w:sdtPr>
      <w:sdtEndPr>
        <w:rPr>
          <w:b w:val="0"/>
        </w:rPr>
      </w:sdtEndPr>
      <w:sdtContent>
        <w:p w14:paraId="5589ED41"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15518CA" wp14:editId="38A49BC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75FB21A" w14:textId="39C05970" w:rsidR="00907069" w:rsidRDefault="00C85FE1" w:rsidP="001C2731">
          <w:pPr>
            <w:pStyle w:val="Sidhuvud"/>
            <w:ind w:left="3969" w:right="-567"/>
          </w:pPr>
          <w:r>
            <w:t>Riksdagså</w:t>
          </w:r>
          <w:r w:rsidR="00907069">
            <w:t xml:space="preserve">r: </w:t>
          </w:r>
          <w:sdt>
            <w:sdtPr>
              <w:alias w:val="Ar"/>
              <w:tag w:val="Ar"/>
              <w:id w:val="-280807286"/>
              <w:placeholder>
                <w:docPart w:val="ECC060AB46B549E9B68D8AFB307F6DE9"/>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24151">
                <w:t>2025/26</w:t>
              </w:r>
            </w:sdtContent>
          </w:sdt>
        </w:p>
        <w:p w14:paraId="1D4060F8" w14:textId="7B565C04"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BB607D332274A1595E846460EF5FA5B"/>
              </w:placeholder>
              <w:dataBinding w:prefixMappings="xmlns:ns0='http://rk.se/faktapm' " w:xpath="/ns0:faktaPM[1]/ns0:Nr[1]" w:storeItemID="{0B9A7431-9D19-4C2A-8E12-639802D7B40B}"/>
              <w:text/>
            </w:sdtPr>
            <w:sdtEndPr/>
            <w:sdtContent>
              <w:r w:rsidR="00824151">
                <w:t>50</w:t>
              </w:r>
            </w:sdtContent>
          </w:sdt>
        </w:p>
        <w:sdt>
          <w:sdtPr>
            <w:alias w:val="Datum"/>
            <w:tag w:val="Datum"/>
            <w:id w:val="-363979562"/>
            <w:placeholder>
              <w:docPart w:val="F1694EBDB2EF40998E452BA7C6220AB0"/>
            </w:placeholder>
            <w:dataBinding w:prefixMappings="xmlns:ns0='http://rk.se/faktapm' " w:xpath="/ns0:faktaPM[1]/ns0:UppDat[1]" w:storeItemID="{0B9A7431-9D19-4C2A-8E12-639802D7B40B}"/>
            <w:date w:fullDate="2025-12-22T00:00:00Z">
              <w:dateFormat w:val="yyyy-MM-dd"/>
              <w:lid w:val="sv-SE"/>
              <w:storeMappedDataAs w:val="dateTime"/>
              <w:calendar w:val="gregorian"/>
            </w:date>
          </w:sdtPr>
          <w:sdtEndPr/>
          <w:sdtContent>
            <w:p w14:paraId="49D4D58C" w14:textId="14301B9E" w:rsidR="00907069" w:rsidRDefault="00824151" w:rsidP="001C2731">
              <w:pPr>
                <w:pStyle w:val="Sidhuvud"/>
                <w:spacing w:after="960"/>
                <w:ind w:left="3969" w:right="-567"/>
              </w:pPr>
              <w:r>
                <w:t>2025-12-22</w:t>
              </w:r>
            </w:p>
          </w:sdtContent>
        </w:sdt>
      </w:sdtContent>
    </w:sdt>
    <w:p w14:paraId="05113255" w14:textId="71892CAC" w:rsidR="007D542F" w:rsidRDefault="00D178ED" w:rsidP="007D542F">
      <w:pPr>
        <w:pStyle w:val="Rubrik"/>
      </w:pPr>
      <w:sdt>
        <w:sdtPr>
          <w:id w:val="886605850"/>
          <w:lock w:val="contentLocked"/>
          <w:placeholder>
            <w:docPart w:val="960509E7CB59400D87A06520FE254357"/>
          </w:placeholder>
          <w:group/>
        </w:sdtPr>
        <w:sdtEndPr/>
        <w:sdtContent>
          <w:sdt>
            <w:sdtPr>
              <w:id w:val="-1141882450"/>
              <w:placeholder>
                <w:docPart w:val="0DD4F94821714E5FA6C97BE269B81503"/>
              </w:placeholder>
              <w:dataBinding w:prefixMappings="xmlns:ns0='http://rk.se/faktapm' " w:xpath="/ns0:faktaPM[1]/ns0:Titel[1]" w:storeItemID="{0B9A7431-9D19-4C2A-8E12-639802D7B40B}"/>
              <w:text/>
            </w:sdtPr>
            <w:sdtEndPr/>
            <w:sdtContent>
              <w:r w:rsidR="00824151">
                <w:t xml:space="preserve">EU:s pensionspaket  </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BDF62B14EB24F8D8EA45A5499D6C464"/>
            </w:placeholder>
            <w15:repeatingSectionItem/>
          </w:sdtPr>
          <w:sdtEndPr/>
          <w:sdtContent>
            <w:p w14:paraId="7FC48B84" w14:textId="59D4ECB7" w:rsidR="007D542F" w:rsidRDefault="00D178ED" w:rsidP="007D542F">
              <w:pPr>
                <w:pStyle w:val="Brdtext"/>
              </w:pPr>
              <w:sdt>
                <w:sdtPr>
                  <w:rPr>
                    <w:rStyle w:val="Departement"/>
                  </w:rPr>
                  <w:id w:val="19440330"/>
                  <w:placeholder>
                    <w:docPart w:val="200E34D886B34953ADD8AA877446B07E"/>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24151">
                    <w:rPr>
                      <w:rStyle w:val="Departement"/>
                    </w:rPr>
                    <w:t>Finansdepartementet</w:t>
                  </w:r>
                </w:sdtContent>
              </w:sdt>
              <w:r w:rsidR="007D542F">
                <w:t xml:space="preserve"> </w:t>
              </w:r>
            </w:p>
          </w:sdtContent>
        </w:sdt>
      </w:sdtContent>
    </w:sdt>
    <w:bookmarkStart w:id="0" w:name="_Toc93996727"/>
    <w:p w14:paraId="32294057" w14:textId="77777777" w:rsidR="007D542F" w:rsidRDefault="00D178ED" w:rsidP="00AC59D3">
      <w:pPr>
        <w:pStyle w:val="Rubrik2utannumrering"/>
      </w:pPr>
      <w:sdt>
        <w:sdtPr>
          <w:id w:val="-208794150"/>
          <w:lock w:val="contentLocked"/>
          <w:placeholder>
            <w:docPart w:val="960509E7CB59400D87A06520FE254357"/>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BDF62B14EB24F8D8EA45A5499D6C464"/>
            </w:placeholder>
            <w15:repeatingSectionItem/>
          </w:sdtPr>
          <w:sdtEndPr/>
          <w:sdtContent>
            <w:p w14:paraId="739606F8" w14:textId="695168AA" w:rsidR="00390335" w:rsidRDefault="00D178ED" w:rsidP="002F204A">
              <w:pPr>
                <w:pStyle w:val="Brdtext"/>
                <w:tabs>
                  <w:tab w:val="clear" w:pos="1701"/>
                  <w:tab w:val="clear" w:pos="3600"/>
                  <w:tab w:val="left" w:pos="2835"/>
                </w:tabs>
                <w:spacing w:after="80"/>
                <w:ind w:left="2835" w:hanging="2835"/>
              </w:pPr>
              <w:sdt>
                <w:sdtPr>
                  <w:id w:val="-1666781584"/>
                  <w:placeholder>
                    <w:docPart w:val="211F84B2937848EEBB7B1E2E5C7E38DB"/>
                  </w:placeholder>
                  <w:dataBinding w:prefixMappings="xmlns:ns0='http://rk.se/faktapm' " w:xpath="/ns0:faktaPM[1]/ns0:DokLista[1]/ns0:DokItem[1]/ns0:Beteckning[1]" w:storeItemID="{0B9A7431-9D19-4C2A-8E12-639802D7B40B}"/>
                  <w:text/>
                </w:sdtPr>
                <w:sdtEndPr/>
                <w:sdtContent>
                  <w:proofErr w:type="gramStart"/>
                  <w:r w:rsidR="00824151">
                    <w:t>COM(</w:t>
                  </w:r>
                  <w:proofErr w:type="gramEnd"/>
                  <w:r w:rsidR="00824151">
                    <w:t>2025) 842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7818389A45A7489BB9B1D233480BA1AF"/>
                  </w:placeholder>
                  <w:dataBinding w:prefixMappings="xmlns:ns0='http://rk.se/faktapm' " w:xpath="/ns0:faktaPM[1]/ns0:DokLista[1]/ns0:DokItem[1]/ns0:Celexnummer[1]" w:storeItemID="{0B9A7431-9D19-4C2A-8E12-639802D7B40B}"/>
                  <w:text/>
                </w:sdtPr>
                <w:sdtEndPr/>
                <w:sdtContent>
                  <w:r w:rsidR="00B17C5E" w:rsidRPr="00B17C5E">
                    <w:t>52025PC0842</w:t>
                  </w:r>
                </w:sdtContent>
              </w:sdt>
            </w:p>
            <w:p w14:paraId="5D964F3A" w14:textId="7ACCF9AF" w:rsidR="007D542F" w:rsidRPr="00824151" w:rsidRDefault="00D178ED" w:rsidP="00390335">
              <w:pPr>
                <w:pStyle w:val="Brdtext"/>
                <w:tabs>
                  <w:tab w:val="clear" w:pos="1701"/>
                  <w:tab w:val="clear" w:pos="3600"/>
                </w:tabs>
                <w:rPr>
                  <w:lang w:val="en-GB"/>
                </w:rPr>
              </w:pPr>
              <w:sdt>
                <w:sdtPr>
                  <w:rPr>
                    <w:lang w:val="en-GB"/>
                  </w:rPr>
                  <w:id w:val="-1736688595"/>
                  <w:placeholder>
                    <w:docPart w:val="A7FF6285DC98479085519C3D961A0E00"/>
                  </w:placeholder>
                  <w:dataBinding w:prefixMappings="xmlns:ns0='http://rk.se/faktapm' " w:xpath="/ns0:faktaPM[1]/ns0:DokLista[1]/ns0:DokItem[1]/ns0:DokTitel[1]" w:storeItemID="{0B9A7431-9D19-4C2A-8E12-639802D7B40B}"/>
                  <w:text/>
                </w:sdtPr>
                <w:sdtEndPr/>
                <w:sdtContent>
                  <w:r w:rsidR="00824151">
                    <w:rPr>
                      <w:lang w:val="en-GB"/>
                    </w:rPr>
                    <w:t xml:space="preserve">Proposal for </w:t>
                  </w:r>
                  <w:r w:rsidR="00824151" w:rsidRPr="00824151">
                    <w:rPr>
                      <w:lang w:val="en-GB"/>
                    </w:rPr>
                    <w:t xml:space="preserve">DIRECTIVE OF THE EUROPEAN PARLIAMENT AND OF THE </w:t>
                  </w:r>
                  <w:proofErr w:type="spellStart"/>
                  <w:r w:rsidR="00824151" w:rsidRPr="00824151">
                    <w:rPr>
                      <w:lang w:val="en-GB"/>
                    </w:rPr>
                    <w:t>COUNCILamending</w:t>
                  </w:r>
                  <w:proofErr w:type="spellEnd"/>
                  <w:r w:rsidR="00824151" w:rsidRPr="00824151">
                    <w:rPr>
                      <w:lang w:val="en-GB"/>
                    </w:rPr>
                    <w:t xml:space="preserve"> Directives (EU) 2016/2341 and 2016/97 as regards the strengthening of the framework for occupational retirement provision  </w:t>
                  </w:r>
                </w:sdtContent>
              </w:sdt>
            </w:p>
          </w:sdtContent>
        </w:sdt>
        <w:bookmarkStart w:id="1" w:name="_Toc93996728" w:displacedByCustomXml="next"/>
        <w:sdt>
          <w:sdtPr>
            <w:id w:val="-63877162"/>
            <w:placeholder>
              <w:docPart w:val="A7F93D54F29B48118D58CE10B1CC7BBA"/>
            </w:placeholder>
            <w15:repeatingSectionItem/>
          </w:sdtPr>
          <w:sdtEndPr/>
          <w:sdtContent>
            <w:p w14:paraId="581320CF" w14:textId="6CFFCB54" w:rsidR="00824151" w:rsidRDefault="00D178ED" w:rsidP="002F204A">
              <w:pPr>
                <w:pStyle w:val="Brdtext"/>
                <w:tabs>
                  <w:tab w:val="clear" w:pos="1701"/>
                  <w:tab w:val="clear" w:pos="3600"/>
                  <w:tab w:val="left" w:pos="2835"/>
                </w:tabs>
                <w:spacing w:after="80"/>
                <w:ind w:left="2835" w:hanging="2835"/>
              </w:pPr>
              <w:sdt>
                <w:sdtPr>
                  <w:id w:val="651641618"/>
                  <w:placeholder>
                    <w:docPart w:val="5ED69F475C8443FA93D93C7D09F1F407"/>
                  </w:placeholder>
                  <w:dataBinding w:prefixMappings="xmlns:ns0='http://rk.se/faktapm' " w:xpath="/ns0:faktaPM[1]/ns0:DokLista[1]/ns0:DokItem[2]/ns0:Beteckning[1]" w:storeItemID="{0B9A7431-9D19-4C2A-8E12-639802D7B40B}"/>
                  <w:text/>
                </w:sdtPr>
                <w:sdtEndPr/>
                <w:sdtContent>
                  <w:proofErr w:type="gramStart"/>
                  <w:r w:rsidR="00824151">
                    <w:t>COM(</w:t>
                  </w:r>
                  <w:proofErr w:type="gramEnd"/>
                  <w:r w:rsidR="00824151">
                    <w:t>2025) 840</w:t>
                  </w:r>
                </w:sdtContent>
              </w:sdt>
              <w:r w:rsidR="00824151">
                <w:t xml:space="preserve"> </w:t>
              </w:r>
              <w:r w:rsidR="00824151">
                <w:tab/>
              </w:r>
              <w:proofErr w:type="spellStart"/>
              <w:r w:rsidR="00824151">
                <w:t>Celexnummer</w:t>
              </w:r>
              <w:proofErr w:type="spellEnd"/>
              <w:r w:rsidR="00824151">
                <w:t xml:space="preserve"> </w:t>
              </w:r>
              <w:sdt>
                <w:sdtPr>
                  <w:id w:val="1731650493"/>
                  <w:placeholder>
                    <w:docPart w:val="2029C2A620C8404280A2280B60416008"/>
                  </w:placeholder>
                  <w:dataBinding w:prefixMappings="xmlns:ns0='http://rk.se/faktapm' " w:xpath="/ns0:faktaPM[1]/ns0:DokLista[1]/ns0:DokItem[2]/ns0:Celexnummer[1]" w:storeItemID="{0B9A7431-9D19-4C2A-8E12-639802D7B40B}"/>
                  <w:text/>
                </w:sdtPr>
                <w:sdtEndPr/>
                <w:sdtContent>
                  <w:r w:rsidR="00B17C5E" w:rsidRPr="00B17C5E">
                    <w:t>52025PC0840</w:t>
                  </w:r>
                </w:sdtContent>
              </w:sdt>
            </w:p>
            <w:p w14:paraId="70DE7765" w14:textId="76492FC3" w:rsidR="00824151" w:rsidRPr="00824151" w:rsidRDefault="00D178ED" w:rsidP="00390335">
              <w:pPr>
                <w:pStyle w:val="Brdtext"/>
                <w:tabs>
                  <w:tab w:val="clear" w:pos="1701"/>
                  <w:tab w:val="clear" w:pos="3600"/>
                </w:tabs>
                <w:rPr>
                  <w:lang w:val="en-GB"/>
                </w:rPr>
              </w:pPr>
              <w:sdt>
                <w:sdtPr>
                  <w:rPr>
                    <w:lang w:val="en-GB"/>
                  </w:rPr>
                  <w:id w:val="934027463"/>
                  <w:placeholder>
                    <w:docPart w:val="37BDD20050194045AEE3081F668F2437"/>
                  </w:placeholder>
                  <w:dataBinding w:prefixMappings="xmlns:ns0='http://rk.se/faktapm' " w:xpath="/ns0:faktaPM[1]/ns0:DokLista[1]/ns0:DokItem[2]/ns0:DokTitel[1]" w:storeItemID="{0B9A7431-9D19-4C2A-8E12-639802D7B40B}"/>
                  <w:text/>
                </w:sdtPr>
                <w:sdtEndPr/>
                <w:sdtContent>
                  <w:r w:rsidR="00824151" w:rsidRPr="00FF3115">
                    <w:rPr>
                      <w:lang w:val="en-GB"/>
                    </w:rPr>
                    <w:t>Proposal for a REGULATION OF THE EUROPEAN PARLIAMENT AND OF THE Council amending Regulation (EU) 2019/1238 on a pan-European Personal Pension Product (PEPP</w:t>
                  </w:r>
                  <w:r w:rsidR="00824151">
                    <w:rPr>
                      <w:lang w:val="en-GB"/>
                    </w:rPr>
                    <w:t>)</w:t>
                  </w:r>
                </w:sdtContent>
              </w:sdt>
            </w:p>
          </w:sdtContent>
        </w:sdt>
        <w:sdt>
          <w:sdtPr>
            <w:id w:val="-872306419"/>
            <w:placeholder>
              <w:docPart w:val="61F59E6978474029AE7CD6BA22D4C3C3"/>
            </w:placeholder>
            <w15:repeatingSectionItem/>
          </w:sdtPr>
          <w:sdtEndPr/>
          <w:sdtContent>
            <w:p w14:paraId="75DF0446" w14:textId="739F549A" w:rsidR="002864EB" w:rsidRDefault="00D178ED" w:rsidP="002F204A">
              <w:pPr>
                <w:pStyle w:val="Brdtext"/>
                <w:tabs>
                  <w:tab w:val="clear" w:pos="1701"/>
                  <w:tab w:val="clear" w:pos="3600"/>
                  <w:tab w:val="left" w:pos="2835"/>
                </w:tabs>
                <w:spacing w:after="80"/>
                <w:ind w:left="2835" w:hanging="2835"/>
              </w:pPr>
              <w:sdt>
                <w:sdtPr>
                  <w:id w:val="-1148505418"/>
                  <w:placeholder>
                    <w:docPart w:val="EADAE59C646C4E9480ABF9F3680752B0"/>
                  </w:placeholder>
                  <w:dataBinding w:prefixMappings="xmlns:ns0='http://rk.se/faktapm' " w:xpath="/ns0:faktaPM[1]/ns0:DokLista[1]/ns0:DokItem[3]/ns0:Beteckning[1]" w:storeItemID="{0B9A7431-9D19-4C2A-8E12-639802D7B40B}"/>
                  <w:text/>
                </w:sdtPr>
                <w:sdtEndPr/>
                <w:sdtContent>
                  <w:proofErr w:type="gramStart"/>
                  <w:r w:rsidR="002864EB">
                    <w:t>C(</w:t>
                  </w:r>
                  <w:proofErr w:type="gramEnd"/>
                  <w:r w:rsidR="002864EB">
                    <w:t>2025) 9300</w:t>
                  </w:r>
                </w:sdtContent>
              </w:sdt>
              <w:r w:rsidR="002864EB">
                <w:t xml:space="preserve"> </w:t>
              </w:r>
              <w:r w:rsidR="002864EB">
                <w:tab/>
              </w:r>
              <w:proofErr w:type="spellStart"/>
              <w:r w:rsidR="002864EB">
                <w:t>Celexnummer</w:t>
              </w:r>
              <w:proofErr w:type="spellEnd"/>
              <w:r w:rsidR="002864EB">
                <w:t xml:space="preserve"> </w:t>
              </w:r>
              <w:sdt>
                <w:sdtPr>
                  <w:id w:val="-793910182"/>
                  <w:placeholder>
                    <w:docPart w:val="FB9D116BBE074222AA25ED68C7942137"/>
                  </w:placeholder>
                  <w:dataBinding w:prefixMappings="xmlns:ns0='http://rk.se/faktapm' " w:xpath="/ns0:faktaPM[1]/ns0:DokLista[1]/ns0:DokItem[3]/ns0:Celexnummer[1]" w:storeItemID="{0B9A7431-9D19-4C2A-8E12-639802D7B40B}"/>
                  <w:text/>
                </w:sdtPr>
                <w:sdtEndPr/>
                <w:sdtContent>
                  <w:r w:rsidR="009E2FE2">
                    <w:t>-</w:t>
                  </w:r>
                </w:sdtContent>
              </w:sdt>
            </w:p>
            <w:p w14:paraId="07B3F66E" w14:textId="71115D11" w:rsidR="002864EB" w:rsidRPr="002864EB" w:rsidRDefault="00D178ED" w:rsidP="00390335">
              <w:pPr>
                <w:pStyle w:val="Brdtext"/>
                <w:tabs>
                  <w:tab w:val="clear" w:pos="1701"/>
                  <w:tab w:val="clear" w:pos="3600"/>
                </w:tabs>
                <w:rPr>
                  <w:lang w:val="en-GB"/>
                </w:rPr>
              </w:pPr>
              <w:sdt>
                <w:sdtPr>
                  <w:rPr>
                    <w:lang w:val="en-GB"/>
                  </w:rPr>
                  <w:id w:val="-1286966503"/>
                  <w:placeholder>
                    <w:docPart w:val="C7256B0C5EC84B519617E67B1500B0FA"/>
                  </w:placeholder>
                  <w:dataBinding w:prefixMappings="xmlns:ns0='http://rk.se/faktapm' " w:xpath="/ns0:faktaPM[1]/ns0:DokLista[1]/ns0:DokItem[3]/ns0:DokTitel[1]" w:storeItemID="{0B9A7431-9D19-4C2A-8E12-639802D7B40B}"/>
                  <w:text/>
                </w:sdtPr>
                <w:sdtEndPr/>
                <w:sdtContent>
                  <w:r w:rsidR="002864EB">
                    <w:rPr>
                      <w:lang w:val="en-GB"/>
                    </w:rPr>
                    <w:t xml:space="preserve">Proposal for </w:t>
                  </w:r>
                  <w:r w:rsidR="00E2305B">
                    <w:rPr>
                      <w:lang w:val="en-GB"/>
                    </w:rPr>
                    <w:t xml:space="preserve">a </w:t>
                  </w:r>
                  <w:r w:rsidR="002864EB" w:rsidRPr="006F3CC9">
                    <w:rPr>
                      <w:lang w:val="en-GB"/>
                    </w:rPr>
                    <w:t>Commission recommendation on Pension tracking systems, pension dashboards and auto-enrolment</w:t>
                  </w:r>
                </w:sdtContent>
              </w:sdt>
            </w:p>
          </w:sdtContent>
        </w:sdt>
      </w:sdtContent>
    </w:sdt>
    <w:p w14:paraId="6A6A5D14" w14:textId="77777777" w:rsidR="007D542F" w:rsidRDefault="00D178ED" w:rsidP="00721D8B">
      <w:pPr>
        <w:pStyle w:val="Rubrik1utannumrering"/>
      </w:pPr>
      <w:sdt>
        <w:sdtPr>
          <w:id w:val="1122497011"/>
          <w:lock w:val="contentLocked"/>
          <w:placeholder>
            <w:docPart w:val="960509E7CB59400D87A06520FE254357"/>
          </w:placeholder>
          <w:group/>
        </w:sdtPr>
        <w:sdtEndPr/>
        <w:sdtContent>
          <w:r w:rsidR="007D542F">
            <w:t>Sammanfattning</w:t>
          </w:r>
          <w:bookmarkEnd w:id="1"/>
        </w:sdtContent>
      </w:sdt>
    </w:p>
    <w:p w14:paraId="1C8803A0" w14:textId="77777777" w:rsidR="003E6235" w:rsidRDefault="003E6235" w:rsidP="007D542F">
      <w:pPr>
        <w:pStyle w:val="Brdtext"/>
      </w:pPr>
      <w:bookmarkStart w:id="2" w:name="_Toc93996729"/>
      <w:r>
        <w:t>Europeiska kommissionen presenterade den 20 november 2025 ett paket med lagstiftningsförslag och rekommendationer på pensionsområdet. Paketet lades fram inom ramen för spar- och investeringsunionen (se 2024/</w:t>
      </w:r>
      <w:proofErr w:type="gramStart"/>
      <w:r>
        <w:t>25:FPM</w:t>
      </w:r>
      <w:proofErr w:type="gramEnd"/>
      <w:r>
        <w:t xml:space="preserve">33). Denna promemoria behandlar lagstiftningsförslagen och rekommendationerna. </w:t>
      </w:r>
    </w:p>
    <w:p w14:paraId="79EEF98B" w14:textId="77777777" w:rsidR="003E6235" w:rsidRDefault="003E6235" w:rsidP="003E6235">
      <w:pPr>
        <w:pStyle w:val="Brdtext"/>
      </w:pPr>
      <w:r>
        <w:t>När det gäller lagstiftningsförslagen föreslår kommissionen ändringar i andra tjänstepensionsdirektivet, försäkrings</w:t>
      </w:r>
      <w:r>
        <w:softHyphen/>
        <w:t xml:space="preserve">distributionsdirektivet och </w:t>
      </w:r>
      <w:r w:rsidRPr="005F295D">
        <w:t>EU:s förord</w:t>
      </w:r>
      <w:r>
        <w:softHyphen/>
      </w:r>
      <w:r w:rsidRPr="005F295D">
        <w:t>ning om en paneuropeisk privat pensionsprodukt (</w:t>
      </w:r>
      <w:proofErr w:type="spellStart"/>
      <w:r w:rsidRPr="005F295D">
        <w:t>PEPP</w:t>
      </w:r>
      <w:r>
        <w:t>-</w:t>
      </w:r>
      <w:r w:rsidRPr="005F295D">
        <w:t>produkt</w:t>
      </w:r>
      <w:proofErr w:type="spellEnd"/>
      <w:r w:rsidRPr="005F295D">
        <w:t>)</w:t>
      </w:r>
      <w:r>
        <w:t>. Utöver lagstiftningsförslagen lämnar kommissionen tre rekommendationer. Den första rekommendationen är att medlemsstaterna bör införa automatisk anslutning, dvs. automatisk inkludering av</w:t>
      </w:r>
      <w:r w:rsidDel="003D0020">
        <w:t xml:space="preserve"> </w:t>
      </w:r>
      <w:r>
        <w:t xml:space="preserve">privatpersoner i kompletterande pensioner som </w:t>
      </w:r>
      <w:r>
        <w:lastRenderedPageBreak/>
        <w:t>tjänstepension och privat pensionssparande, med full frihet för enskilda att välja bort detta. Den andra rekommendationen är att medlemsstaterna ska ta fram pensions</w:t>
      </w:r>
      <w:r>
        <w:softHyphen/>
        <w:t>uppföljnings</w:t>
      </w:r>
      <w:r>
        <w:softHyphen/>
        <w:t>system som ger medborgarna en tydlig översikt över sina pensionsrättigheter och beräknade förmåner i alla pensions</w:t>
      </w:r>
      <w:r>
        <w:softHyphen/>
        <w:t>system. Slutligen rekommenderar kommissionen att medlemsstaterna utvecklar nationella resultattavlor för att ge medlemsstaternas beslutsfattare får en bättre bild av täckningen, hållbarheten och tillräckligheten i sina pensions</w:t>
      </w:r>
      <w:r>
        <w:softHyphen/>
        <w:t xml:space="preserve">system. </w:t>
      </w:r>
    </w:p>
    <w:p w14:paraId="1BD945AE" w14:textId="77777777" w:rsidR="003E6235" w:rsidRDefault="003E6235" w:rsidP="003E6235">
      <w:pPr>
        <w:pStyle w:val="Brdtext"/>
      </w:pPr>
      <w:r>
        <w:t>Lagförslagen och rekommendationerna har till syfte till att förbättra EU-med</w:t>
      </w:r>
      <w:r>
        <w:softHyphen/>
        <w:t>borgarnas framtida pensioner och mobilisera pensionssparande på kapital</w:t>
      </w:r>
      <w:r>
        <w:softHyphen/>
        <w:t>marknaderna. Detta kan i sin tur bidra till att uppnå målet att förbättra finansi</w:t>
      </w:r>
      <w:r>
        <w:softHyphen/>
        <w:t>eringsmöjligheterna inom EU och därigenom stärka EU:s konkurrens</w:t>
      </w:r>
      <w:r>
        <w:softHyphen/>
        <w:t>kraft. Sverige har redan kommit långt i dessa avseenden. Vi har en hög anslutning till tjänstepension och privatpersoner kan få en samlad bild av sitt pensions</w:t>
      </w:r>
      <w:r>
        <w:softHyphen/>
        <w:t xml:space="preserve">sparande genom </w:t>
      </w:r>
      <w:proofErr w:type="spellStart"/>
      <w:r>
        <w:t>minPension</w:t>
      </w:r>
      <w:proofErr w:type="spellEnd"/>
      <w:r>
        <w:t>. Svenska tjänstepensionsinstitut är effektiva och investerar i hög utsträckning på kapitalmarknaderna. När det gäller tjänste</w:t>
      </w:r>
      <w:r>
        <w:softHyphen/>
        <w:t>pension som tryggas genom försäkring skedde en konsolidering på den svenska marknaden i samband med genomförandet av andra tjänstepensions</w:t>
      </w:r>
      <w:r>
        <w:softHyphen/>
        <w:t xml:space="preserve">direktivet och införandet av den nya regleringen för tjänstepensionsföretag. </w:t>
      </w:r>
    </w:p>
    <w:p w14:paraId="0D81AF85" w14:textId="20F6CE9C" w:rsidR="007D542F" w:rsidRDefault="003E6235" w:rsidP="007D542F">
      <w:pPr>
        <w:pStyle w:val="Brdtext"/>
      </w:pPr>
      <w:r>
        <w:t>Regeringen välkomnar förslag som syftar till att öka storleken på EU:s kapital</w:t>
      </w:r>
      <w:r>
        <w:softHyphen/>
        <w:t>marknader och att frågor om både sparande och investeringar nu tydligare står i fokus. Pensioner och sparande är dock i hög utsträckning beroende av varje med</w:t>
      </w:r>
      <w:r>
        <w:softHyphen/>
        <w:t>lems</w:t>
      </w:r>
      <w:r>
        <w:softHyphen/>
        <w:t>stats egna system för bl.a. socialförsäkring och beskattning. Även arbetsmarknadens regler påverkar pensioner och sparande. Det är av yttersta vikt att medlemsstaternas olika förutsättningar beaktas och att det finns ut</w:t>
      </w:r>
      <w:r>
        <w:softHyphen/>
        <w:t>rymme för nationell anpassning för det övergripande syftet, att regelverken kan bidra till säkra och trygga pensioner.</w:t>
      </w:r>
    </w:p>
    <w:sdt>
      <w:sdtPr>
        <w:id w:val="181785833"/>
        <w:lock w:val="contentLocked"/>
        <w:placeholder>
          <w:docPart w:val="960509E7CB59400D87A06520FE254357"/>
        </w:placeholder>
        <w:group/>
      </w:sdtPr>
      <w:sdtEndPr/>
      <w:sdtContent>
        <w:p w14:paraId="43374055" w14:textId="77777777" w:rsidR="007D542F" w:rsidRDefault="007D542F" w:rsidP="00B84500">
          <w:pPr>
            <w:pStyle w:val="Rubrik1"/>
            <w:spacing w:before="720"/>
          </w:pPr>
          <w:r>
            <w:t>Förslaget</w:t>
          </w:r>
        </w:p>
        <w:bookmarkEnd w:id="2" w:displacedByCustomXml="next"/>
      </w:sdtContent>
    </w:sdt>
    <w:bookmarkStart w:id="3" w:name="_Toc93996730"/>
    <w:p w14:paraId="39ABCD81" w14:textId="77777777" w:rsidR="007D542F" w:rsidRDefault="00D178ED" w:rsidP="007D542F">
      <w:pPr>
        <w:pStyle w:val="Rubrik2"/>
      </w:pPr>
      <w:sdt>
        <w:sdtPr>
          <w:id w:val="400485695"/>
          <w:lock w:val="contentLocked"/>
          <w:placeholder>
            <w:docPart w:val="960509E7CB59400D87A06520FE254357"/>
          </w:placeholder>
          <w:group/>
        </w:sdtPr>
        <w:sdtEndPr/>
        <w:sdtContent>
          <w:r w:rsidR="007D542F">
            <w:t>Ärendets bakgrund</w:t>
          </w:r>
          <w:bookmarkEnd w:id="3"/>
        </w:sdtContent>
      </w:sdt>
    </w:p>
    <w:p w14:paraId="4C45FA42" w14:textId="747F2DC9" w:rsidR="009A19FA" w:rsidRDefault="009A19FA" w:rsidP="00DD7FC7">
      <w:pPr>
        <w:pStyle w:val="Brdtext"/>
      </w:pPr>
      <w:r>
        <w:t>Kommissionen presenterade den 20 november 2025 ett särskilt pensionspaket med lagförslag och rekommendationer. Pensionspaketet utgör en del av arbetet med spar- och investeringsunionen. Lagförslagen rör andra tjänste</w:t>
      </w:r>
      <w:r>
        <w:softHyphen/>
        <w:t>pensions</w:t>
      </w:r>
      <w:r>
        <w:softHyphen/>
        <w:t xml:space="preserve">direktivet och </w:t>
      </w:r>
      <w:r w:rsidRPr="005E1790">
        <w:t>EU:s förordning om en paneuropeisk privat pensions</w:t>
      </w:r>
      <w:r>
        <w:softHyphen/>
      </w:r>
      <w:r w:rsidRPr="005E1790">
        <w:t xml:space="preserve">produkt </w:t>
      </w:r>
      <w:r w:rsidRPr="005E1790">
        <w:lastRenderedPageBreak/>
        <w:t>(</w:t>
      </w:r>
      <w:proofErr w:type="spellStart"/>
      <w:r>
        <w:t>PEPP-</w:t>
      </w:r>
      <w:r w:rsidRPr="005E1790">
        <w:t>produkt</w:t>
      </w:r>
      <w:proofErr w:type="spellEnd"/>
      <w:r>
        <w:t>). A</w:t>
      </w:r>
      <w:r w:rsidRPr="00CC258D">
        <w:t xml:space="preserve">ndra tjänstepensionsdirektivet </w:t>
      </w:r>
      <w:r>
        <w:t>innehåller grund</w:t>
      </w:r>
      <w:r>
        <w:softHyphen/>
        <w:t>läggande krav för att ett företag ska få bedriva tjänstepensionsverksamhet och tillhandahålla tjänstepensioner. PEPP-förordningen innehåller bestämmelser om en EU-gemen</w:t>
      </w:r>
      <w:r>
        <w:softHyphen/>
        <w:t>sam sparprodukt med delvis harmoniserade villkor. Utöver lagförslagen innehåller pensionspaketet rekommendationer till medlemsstaterna om automatisk anslutning, pensionsspårningstjänster och resultattavlor för pensioner. Syftet med kommissionens förslag är att underlätta för utvecklingen av tjänstepension och privat pensionssparande.</w:t>
      </w:r>
    </w:p>
    <w:p w14:paraId="339E9EBA" w14:textId="77777777" w:rsidR="009A19FA" w:rsidRDefault="00D178ED" w:rsidP="00DD7FC7">
      <w:pPr>
        <w:pStyle w:val="Rubrik2"/>
      </w:pPr>
      <w:sdt>
        <w:sdtPr>
          <w:id w:val="-1418092246"/>
          <w:lock w:val="contentLocked"/>
          <w:placeholder>
            <w:docPart w:val="E1432C1FDB7C43CCA330F3E6BDBC912B"/>
          </w:placeholder>
          <w:group/>
        </w:sdtPr>
        <w:sdtEndPr/>
        <w:sdtContent>
          <w:r w:rsidR="009A19FA">
            <w:t>Förslagets innehåll</w:t>
          </w:r>
        </w:sdtContent>
      </w:sdt>
    </w:p>
    <w:p w14:paraId="673C1CDC" w14:textId="77777777" w:rsidR="009A19FA" w:rsidRDefault="009A19FA" w:rsidP="00DD7FC7">
      <w:pPr>
        <w:pStyle w:val="Rubrik3"/>
      </w:pPr>
      <w:r>
        <w:t>Lagstiftningsförslag</w:t>
      </w:r>
    </w:p>
    <w:p w14:paraId="082C1538" w14:textId="77777777" w:rsidR="009A19FA" w:rsidRDefault="009A19FA" w:rsidP="00DD7FC7">
      <w:pPr>
        <w:pStyle w:val="Brdtext"/>
      </w:pPr>
      <w:r w:rsidRPr="00707525">
        <w:t>Kommissionen</w:t>
      </w:r>
      <w:r>
        <w:t xml:space="preserve"> föreslår ändringar i tre lagstiftningsakter: </w:t>
      </w:r>
    </w:p>
    <w:p w14:paraId="1E36AB09" w14:textId="77777777" w:rsidR="009A19FA" w:rsidRDefault="009A19FA" w:rsidP="00DD7FC7">
      <w:pPr>
        <w:pStyle w:val="Strecklista"/>
      </w:pPr>
      <w:r w:rsidRPr="009D706A">
        <w:t>Europaparlamentets och rådets direktiv (EU) 2016/2341 av den 14</w:t>
      </w:r>
      <w:r>
        <w:t> </w:t>
      </w:r>
      <w:r w:rsidRPr="009D706A">
        <w:t>december 2016 om verksamhet i och tillsyn över tjänstepensionsinstitut</w:t>
      </w:r>
      <w:r w:rsidRPr="00C60C67">
        <w:t xml:space="preserve"> </w:t>
      </w:r>
      <w:r>
        <w:t>(</w:t>
      </w:r>
      <w:r w:rsidRPr="00986F9E">
        <w:t>andra tjänstepensionsdirektivet</w:t>
      </w:r>
      <w:r>
        <w:t xml:space="preserve">) </w:t>
      </w:r>
    </w:p>
    <w:p w14:paraId="324C39C2" w14:textId="77777777" w:rsidR="009A19FA" w:rsidRDefault="009A19FA" w:rsidP="00DD7FC7">
      <w:pPr>
        <w:pStyle w:val="Strecklista"/>
      </w:pPr>
      <w:r w:rsidRPr="00986F9E">
        <w:t>Europaparlamentets</w:t>
      </w:r>
      <w:r w:rsidRPr="009D706A">
        <w:t xml:space="preserve"> och rådets direktiv (EU) 2016/97 av den 20</w:t>
      </w:r>
      <w:r>
        <w:t> </w:t>
      </w:r>
      <w:r w:rsidRPr="009D706A">
        <w:t xml:space="preserve">januari 2016 om </w:t>
      </w:r>
      <w:r w:rsidRPr="00986F9E">
        <w:t>försäkringsdistribution</w:t>
      </w:r>
      <w:r>
        <w:t xml:space="preserve"> (</w:t>
      </w:r>
      <w:r w:rsidRPr="00986F9E">
        <w:t>försäkringsdistributionsdirektivet</w:t>
      </w:r>
      <w:r>
        <w:t xml:space="preserve">) </w:t>
      </w:r>
    </w:p>
    <w:p w14:paraId="315097E0" w14:textId="77777777" w:rsidR="009A19FA" w:rsidRDefault="009A19FA" w:rsidP="00DD7FC7">
      <w:pPr>
        <w:pStyle w:val="Strecklista"/>
      </w:pPr>
      <w:r w:rsidRPr="00986F9E">
        <w:t>Europaparlamentets</w:t>
      </w:r>
      <w:r w:rsidRPr="001110C3">
        <w:t xml:space="preserve"> och rådets förordning (EU) 2019/1238 av den 20 juni 2019 om en paneuropeisk privat pensionsprodukt (</w:t>
      </w:r>
      <w:proofErr w:type="spellStart"/>
      <w:r w:rsidRPr="001110C3">
        <w:t>PEPP-produkt</w:t>
      </w:r>
      <w:proofErr w:type="spellEnd"/>
      <w:r w:rsidRPr="001110C3">
        <w:t>)</w:t>
      </w:r>
      <w:r>
        <w:t xml:space="preserve"> (</w:t>
      </w:r>
      <w:r w:rsidRPr="00986F9E">
        <w:t>EU:s förordning om en paneuropeisk privat pensionsprodukt (</w:t>
      </w:r>
      <w:proofErr w:type="spellStart"/>
      <w:r w:rsidRPr="00986F9E">
        <w:t>PEPP-produkt</w:t>
      </w:r>
      <w:proofErr w:type="spellEnd"/>
      <w:r>
        <w:t>).</w:t>
      </w:r>
    </w:p>
    <w:p w14:paraId="7BDF4264" w14:textId="77777777" w:rsidR="009A19FA" w:rsidRDefault="009A19FA" w:rsidP="00DD7FC7">
      <w:pPr>
        <w:pStyle w:val="Rubrik4"/>
      </w:pPr>
      <w:r>
        <w:t>Andra tjänstepensionsdirektivet</w:t>
      </w:r>
    </w:p>
    <w:p w14:paraId="3F02E440" w14:textId="77777777" w:rsidR="009A19FA" w:rsidRDefault="009A19FA" w:rsidP="00DD7FC7">
      <w:pPr>
        <w:pStyle w:val="Brdtext"/>
      </w:pPr>
      <w:bookmarkStart w:id="4" w:name="_Hlk215241125"/>
      <w:r>
        <w:t>Andra tjänstepensionsdirektivet antogs 2016 och trädde i kraft 2017. Syftet med direktivet är att förbättra minimiskyddet och säkerställa en god företagsstyrning, tillhandahållande av information till de nuvarande och framtida pensionärerna samt att skapa transparens och trygghet på tjänstepensionsområdet.</w:t>
      </w:r>
    </w:p>
    <w:p w14:paraId="6CFB30B5" w14:textId="77777777" w:rsidR="009A19FA" w:rsidRDefault="009A19FA" w:rsidP="00DD7FC7">
      <w:pPr>
        <w:pStyle w:val="Brdtext"/>
      </w:pPr>
      <w:r w:rsidRPr="00C8300A">
        <w:t xml:space="preserve">För att frigöra tjänstepensionernas potential föreslår kommissionen att </w:t>
      </w:r>
      <w:r>
        <w:t>regel</w:t>
      </w:r>
      <w:r>
        <w:softHyphen/>
        <w:t xml:space="preserve">verket ska </w:t>
      </w:r>
      <w:r w:rsidRPr="00C8300A">
        <w:t>moderniseras för att bättre stödja effektivitet och</w:t>
      </w:r>
      <w:r>
        <w:t xml:space="preserve"> skalfördelar</w:t>
      </w:r>
      <w:r w:rsidRPr="00C8300A">
        <w:t xml:space="preserve">. </w:t>
      </w:r>
      <w:r>
        <w:t xml:space="preserve">I huvudsak föreslås: </w:t>
      </w:r>
    </w:p>
    <w:p w14:paraId="7B887833" w14:textId="77777777" w:rsidR="009A19FA" w:rsidRDefault="009A19FA" w:rsidP="00DD7FC7">
      <w:pPr>
        <w:pStyle w:val="Strecklista"/>
      </w:pPr>
      <w:r>
        <w:t xml:space="preserve">att tillsynen i högre grad fokuserar </w:t>
      </w:r>
      <w:r w:rsidRPr="00C8300A">
        <w:t xml:space="preserve">på kostnader, avkastning och </w:t>
      </w:r>
      <w:r>
        <w:t xml:space="preserve">skalfördelar </w:t>
      </w:r>
      <w:r w:rsidRPr="00C8300A">
        <w:t>för att sänka kostnader och öka avkastningen</w:t>
      </w:r>
      <w:r>
        <w:t>,</w:t>
      </w:r>
    </w:p>
    <w:p w14:paraId="3D7844D3" w14:textId="77777777" w:rsidR="009A19FA" w:rsidRDefault="009A19FA" w:rsidP="00DD7FC7">
      <w:pPr>
        <w:pStyle w:val="Strecklista"/>
      </w:pPr>
      <w:r>
        <w:t xml:space="preserve">en mer riskbaserad aktsamhetsprincip som tillåter för högre risktagande i tjänstepensionsinstitutens investeringar, </w:t>
      </w:r>
    </w:p>
    <w:p w14:paraId="49F515B6" w14:textId="77777777" w:rsidR="009A19FA" w:rsidRDefault="009A19FA" w:rsidP="00DD7FC7">
      <w:pPr>
        <w:pStyle w:val="Strecklista"/>
      </w:pPr>
      <w:r>
        <w:lastRenderedPageBreak/>
        <w:t>en konsolidering bland mindre institut i syfte att möjliggöra ett större inslag av investeringar</w:t>
      </w:r>
      <w:r w:rsidDel="00494277">
        <w:t xml:space="preserve"> </w:t>
      </w:r>
      <w:r>
        <w:t>på kapitalmarknaderna,</w:t>
      </w:r>
    </w:p>
    <w:p w14:paraId="5A4ED6C2" w14:textId="77777777" w:rsidR="009A19FA" w:rsidRDefault="009A19FA" w:rsidP="00DD7FC7">
      <w:pPr>
        <w:pStyle w:val="Strecklista"/>
      </w:pPr>
      <w:r>
        <w:t xml:space="preserve">en </w:t>
      </w:r>
      <w:r w:rsidRPr="00C8300A">
        <w:t>ökad transparens kring</w:t>
      </w:r>
      <w:r>
        <w:t xml:space="preserve"> institut som underpresterar, och </w:t>
      </w:r>
    </w:p>
    <w:p w14:paraId="1D91C30B" w14:textId="77777777" w:rsidR="009A19FA" w:rsidRDefault="009A19FA" w:rsidP="00DD7FC7">
      <w:pPr>
        <w:pStyle w:val="Strecklista"/>
      </w:pPr>
      <w:r>
        <w:t>att, inom ramen för tillsynen, uppmuntra</w:t>
      </w:r>
      <w:r w:rsidRPr="00C8300A">
        <w:t xml:space="preserve"> marknadsdriven konsolidering</w:t>
      </w:r>
      <w:r>
        <w:t xml:space="preserve"> bland mindre aktörer</w:t>
      </w:r>
      <w:r w:rsidRPr="00C8300A">
        <w:t>.</w:t>
      </w:r>
    </w:p>
    <w:bookmarkEnd w:id="4"/>
    <w:p w14:paraId="7BF44C6B" w14:textId="77777777" w:rsidR="009A19FA" w:rsidRDefault="009A19FA" w:rsidP="00DD7FC7">
      <w:pPr>
        <w:pStyle w:val="Rubrik5utannumrering"/>
      </w:pPr>
      <w:r>
        <w:t>Krav på tillstånd</w:t>
      </w:r>
    </w:p>
    <w:p w14:paraId="66249363" w14:textId="77777777" w:rsidR="009A19FA" w:rsidRPr="009952C0" w:rsidRDefault="009A19FA" w:rsidP="00DD7FC7">
      <w:pPr>
        <w:pStyle w:val="Brdtext"/>
      </w:pPr>
      <w:r w:rsidRPr="009952C0">
        <w:rPr>
          <w:bCs/>
          <w:iCs/>
        </w:rPr>
        <w:t>E</w:t>
      </w:r>
      <w:r w:rsidRPr="009952C0">
        <w:rPr>
          <w:bCs/>
        </w:rPr>
        <w:t xml:space="preserve">nligt andra tjänstepensionsdirektivet ska alla tjänstepensionsinstitut </w:t>
      </w:r>
      <w:r w:rsidRPr="009952C0">
        <w:t>registreras av tillsynsmyndigheten i ett nationellt register eller vara</w:t>
      </w:r>
      <w:r>
        <w:t xml:space="preserve"> </w:t>
      </w:r>
      <w:r w:rsidRPr="009952C0">
        <w:t>auktoriserade av till</w:t>
      </w:r>
      <w:r>
        <w:softHyphen/>
      </w:r>
      <w:r w:rsidRPr="009952C0">
        <w:t>synsmyndigheten</w:t>
      </w:r>
      <w:r>
        <w:t>, dvs. ha ett särskilt tillstånd. Kommissionen föreslår att detta ändras och att m</w:t>
      </w:r>
      <w:r w:rsidRPr="009952C0">
        <w:t>edlemsstaterna</w:t>
      </w:r>
      <w:r>
        <w:t xml:space="preserve"> i stället </w:t>
      </w:r>
      <w:r w:rsidRPr="009952C0">
        <w:t>ska</w:t>
      </w:r>
      <w:r>
        <w:t xml:space="preserve"> </w:t>
      </w:r>
      <w:r w:rsidRPr="009952C0">
        <w:t xml:space="preserve">säkerställa att </w:t>
      </w:r>
      <w:r>
        <w:t xml:space="preserve">ett </w:t>
      </w:r>
      <w:r w:rsidRPr="009952C0">
        <w:t>institut är aukto</w:t>
      </w:r>
      <w:r>
        <w:softHyphen/>
      </w:r>
      <w:r w:rsidRPr="009952C0">
        <w:t>ri</w:t>
      </w:r>
      <w:r>
        <w:softHyphen/>
      </w:r>
      <w:r w:rsidRPr="009952C0">
        <w:t xml:space="preserve">serat av </w:t>
      </w:r>
      <w:r>
        <w:t>tillsyns</w:t>
      </w:r>
      <w:r w:rsidRPr="009952C0">
        <w:t>myndigheten och infört i ett nationellt register.</w:t>
      </w:r>
      <w:r>
        <w:t xml:space="preserve"> Det ska således inte längre vara möjligt att bara ”registrera sig om tjänstepensionsinstitut”.</w:t>
      </w:r>
    </w:p>
    <w:p w14:paraId="24373A2C" w14:textId="77777777" w:rsidR="009A19FA" w:rsidRDefault="009A19FA" w:rsidP="00DD7FC7">
      <w:pPr>
        <w:pStyle w:val="Rubrik5utannumrering"/>
      </w:pPr>
      <w:r>
        <w:t>Tillfällig underfinansiering</w:t>
      </w:r>
    </w:p>
    <w:p w14:paraId="75BF7177" w14:textId="77777777" w:rsidR="009A19FA" w:rsidRDefault="009A19FA" w:rsidP="00DD7FC7">
      <w:pPr>
        <w:pStyle w:val="Brdtext"/>
      </w:pPr>
      <w:r>
        <w:t>Ett tjänstepensionsinstitut ska ha tillräckliga och lämpliga tillgångar som täcker de tekniska avsättningarna för alla pensionsplaner som institutet förvaltar. Medlemsstaterna får dock i dag tillåta att tjänste</w:t>
      </w:r>
      <w:r>
        <w:softHyphen/>
        <w:t>pensions</w:t>
      </w:r>
      <w:r>
        <w:softHyphen/>
        <w:t>institut under en begränsad tid innehar otillräckliga tillgångar för att täcka de tekniska avsätt</w:t>
      </w:r>
      <w:r>
        <w:softHyphen/>
        <w:t>ningarna. Medlemsstaterna har utnyttjat denna möjlighet i olika omfattning eller inte alls. Detta kan, enligt kommissionen, påverka skyddet för nuvarande och blivande pensionärer och även om det är viktigt att förhindra underfinansiering kan ett absolut förbud i vissa fall tvinga fram abrupta minskningar av pensions</w:t>
      </w:r>
      <w:r>
        <w:softHyphen/>
        <w:t>utfästelser. Kommissionen föreslår därför att det ska bli obligatoriskt att tillåta tjänste</w:t>
      </w:r>
      <w:r>
        <w:softHyphen/>
        <w:t>pensionsinstitut att under en begränsad tid inneha otillräckliga tillgångar för att täcka de tekniska avsättningarna. Möjligheten att tillåta tillfällig underfinansiering har inte utnyttjats i Sverige.</w:t>
      </w:r>
    </w:p>
    <w:p w14:paraId="4C70C702" w14:textId="77777777" w:rsidR="009A19FA" w:rsidRDefault="009A19FA" w:rsidP="00DD7FC7">
      <w:pPr>
        <w:pStyle w:val="Rubrik5utannumrering"/>
      </w:pPr>
      <w:r>
        <w:t>Särskilt i</w:t>
      </w:r>
      <w:r w:rsidRPr="003603E2">
        <w:t xml:space="preserve">nformationskrav </w:t>
      </w:r>
      <w:r>
        <w:t>om hur tjänstepensionsinstitutet presterar</w:t>
      </w:r>
    </w:p>
    <w:p w14:paraId="1D8F7D68" w14:textId="77777777" w:rsidR="009A19FA" w:rsidRDefault="009A19FA" w:rsidP="00DD7FC7">
      <w:pPr>
        <w:pStyle w:val="Brdtext"/>
      </w:pPr>
      <w:r>
        <w:t>Enligt kommissionen kan ett tjänstepensionsinstituts underprestation minska värdet på intjänade rättigheter och därigenom undergräva förtroendet för kompletterande pensioner. Det finns för närvarande inget enhetligt regelverk för att informera de nuvarande och blivande pensionärerna om tjänstepensions</w:t>
      </w:r>
      <w:r>
        <w:softHyphen/>
        <w:t>institut som underpresterar. För att komma till rätta med underpresterande tjänstepensionsinstitut föreslår kommissionen att instituten ska förhålla sig till särskilda referens</w:t>
      </w:r>
      <w:r>
        <w:softHyphen/>
        <w:t xml:space="preserve">värden, s.k. </w:t>
      </w:r>
      <w:proofErr w:type="spellStart"/>
      <w:r>
        <w:t>benchmarks</w:t>
      </w:r>
      <w:proofErr w:type="spellEnd"/>
      <w:r>
        <w:t xml:space="preserve">. Referensvärdena ska tas fram av </w:t>
      </w:r>
      <w:r>
        <w:lastRenderedPageBreak/>
        <w:t>tillsynsmyndigheterna. En tillsynsmyndighet ska underrättas om ett tjänste</w:t>
      </w:r>
      <w:r>
        <w:softHyphen/>
        <w:t>pensionsinstitut konstaterar att dess resultat avviker från de aktuella referens</w:t>
      </w:r>
      <w:r>
        <w:softHyphen/>
        <w:t xml:space="preserve">värdena. I vissa fall ska ett tjänstepensionsinstitut omedelbart informera sina medlemmar och förmånstagare, dvs. de nuvarande och blivande pensionärerna, om att institutet avviker från referensvärdena. </w:t>
      </w:r>
    </w:p>
    <w:p w14:paraId="24CAC4EB" w14:textId="77777777" w:rsidR="009A19FA" w:rsidRPr="00716D68" w:rsidRDefault="009A19FA" w:rsidP="00DD7FC7">
      <w:pPr>
        <w:pStyle w:val="Rubrik5utannumrering"/>
      </w:pPr>
      <w:r w:rsidRPr="00716D68">
        <w:t>Na</w:t>
      </w:r>
      <w:r>
        <w:t>tionella spårningssystem för pensioner</w:t>
      </w:r>
    </w:p>
    <w:p w14:paraId="11F11F73" w14:textId="77777777" w:rsidR="009A19FA" w:rsidRDefault="009A19FA" w:rsidP="00DD7FC7">
      <w:pPr>
        <w:pStyle w:val="Brdtext"/>
      </w:pPr>
      <w:r>
        <w:t>Enligt k</w:t>
      </w:r>
      <w:r w:rsidRPr="008E2118">
        <w:t xml:space="preserve">ommissionen </w:t>
      </w:r>
      <w:r>
        <w:t>är det svårt för nuvarande och blivande pensionärer att få en tydlig överblick över sin framtida pension på grund av fragmenterad och ofull</w:t>
      </w:r>
      <w:r>
        <w:softHyphen/>
        <w:t>ständig information om intjänade och beräknade pensionsrättigheter. Kommissionen föreslår därför att i den utsträckning en medlemsstat har ett nationellt spårningssystem, ska tjänstepensionsinstituten vara skyldiga att till</w:t>
      </w:r>
      <w:r>
        <w:softHyphen/>
        <w:t xml:space="preserve">handahålla information i ett standardiserat format till dessa. För att undvika dubbla rapporteringskrav ska informationen motsvara den som lämnas inom ramen för pensionsbesked. I Sverige finns ett nationellt spårningssystem i form av tjänsten </w:t>
      </w:r>
      <w:proofErr w:type="spellStart"/>
      <w:r>
        <w:t>minPension</w:t>
      </w:r>
      <w:proofErr w:type="spellEnd"/>
      <w:r>
        <w:t xml:space="preserve"> som ägs av </w:t>
      </w:r>
      <w:proofErr w:type="spellStart"/>
      <w:r>
        <w:t>minPensionAB</w:t>
      </w:r>
      <w:proofErr w:type="spellEnd"/>
      <w:r>
        <w:t xml:space="preserve"> och drivs gemensamt av tjänstepensionsinstituten och staten. </w:t>
      </w:r>
    </w:p>
    <w:p w14:paraId="6A503B78" w14:textId="77777777" w:rsidR="009A19FA" w:rsidRDefault="009A19FA" w:rsidP="00DD7FC7">
      <w:pPr>
        <w:pStyle w:val="Rubrik5utannumrering"/>
      </w:pPr>
      <w:r>
        <w:t>Tillsyn</w:t>
      </w:r>
    </w:p>
    <w:p w14:paraId="23064961" w14:textId="77777777" w:rsidR="009A19FA" w:rsidRDefault="009A19FA" w:rsidP="00DD7FC7">
      <w:pPr>
        <w:pStyle w:val="Brdtext"/>
      </w:pPr>
      <w:r>
        <w:t>Kommissionen föreslår bl.a. att tillsynsmyndigheten inom ramen för den löpande tillsynen ska uppmuntra till strategiska reflektioner kring tjänste</w:t>
      </w:r>
      <w:r>
        <w:softHyphen/>
        <w:t>pen</w:t>
      </w:r>
      <w:r>
        <w:softHyphen/>
        <w:t>sions</w:t>
      </w:r>
      <w:r>
        <w:softHyphen/>
        <w:t>institutets förutsättningar att öka effektiviteten genom konsolidering, samarbete och sammanlägg</w:t>
      </w:r>
      <w:r>
        <w:softHyphen/>
        <w:t>ning av tillgångar. Det föreslås även att en tillsynsmyndighets styrelse ska ha de kom</w:t>
      </w:r>
      <w:r>
        <w:softHyphen/>
        <w:t xml:space="preserve">petenser, erfarenheter och färdigheter som krävs för att utföra sitt uppdrag samt att ledamöterna ska kunna entledigas enbart om de inte längre uppfyller kraven ovan eller om de befunnits skyldiga till allvarligt tjänstefel. I Sverige är det regeringen som utser tillsynsmyndigheternas styrelse respektive myndighetschef. </w:t>
      </w:r>
    </w:p>
    <w:p w14:paraId="4339DF76" w14:textId="77777777" w:rsidR="009A19FA" w:rsidRDefault="009A19FA" w:rsidP="00DD7FC7">
      <w:pPr>
        <w:pStyle w:val="Rubrik5utannumrering"/>
      </w:pPr>
      <w:r>
        <w:t xml:space="preserve">Befogenhet till Kommissionen och </w:t>
      </w:r>
      <w:proofErr w:type="spellStart"/>
      <w:r>
        <w:t>Eiopa</w:t>
      </w:r>
      <w:proofErr w:type="spellEnd"/>
    </w:p>
    <w:p w14:paraId="1E3E87D0" w14:textId="77777777" w:rsidR="009A19FA" w:rsidRDefault="009A19FA" w:rsidP="00DD7FC7">
      <w:pPr>
        <w:pStyle w:val="Brdtext"/>
      </w:pPr>
      <w:r>
        <w:t>Kommissionen föreslår bl.a. att europeiska försäkrings- och tjänstepensions</w:t>
      </w:r>
      <w:r>
        <w:softHyphen/>
        <w:t>myndigheten (</w:t>
      </w:r>
      <w:proofErr w:type="spellStart"/>
      <w:r>
        <w:t>Eiopa</w:t>
      </w:r>
      <w:proofErr w:type="spellEnd"/>
      <w:r>
        <w:t>) bl.a. ska få utfärda riktlinjer för den tillsyns</w:t>
      </w:r>
      <w:r>
        <w:softHyphen/>
        <w:t>bedöm</w:t>
      </w:r>
      <w:r>
        <w:softHyphen/>
        <w:t xml:space="preserve">ningen som ska utföras som en del av tillståndsprocessen, om den information som ska tillhandahållas presumtiva medlemmar, medlemmar och förmånstagare och för att fastställa om ett tjänstepensionsinstitut underpresterar i förhållande till de framtagna referensvärdena. </w:t>
      </w:r>
    </w:p>
    <w:p w14:paraId="5FECF726" w14:textId="77777777" w:rsidR="009A19FA" w:rsidRDefault="009A19FA" w:rsidP="00DD7FC7">
      <w:pPr>
        <w:pStyle w:val="Rubrik4"/>
      </w:pPr>
      <w:r>
        <w:lastRenderedPageBreak/>
        <w:t>Försäkringsdistributionsdirektivet</w:t>
      </w:r>
    </w:p>
    <w:p w14:paraId="20D25CAD" w14:textId="77777777" w:rsidR="009A19FA" w:rsidRDefault="009A19FA" w:rsidP="00DD7FC7">
      <w:pPr>
        <w:pStyle w:val="Brdtext"/>
      </w:pPr>
      <w:r>
        <w:t>Försäkringsdistributionsdirektivet antogs 2016 och började tillämpas 2018. Syftet med direktivet var att skapa mer enhetliga minimiregler vid försäkrings</w:t>
      </w:r>
      <w:r>
        <w:softHyphen/>
        <w:t>distribution och förbättra kundskyddet, särskilt vid distribution av försäkrings</w:t>
      </w:r>
      <w:r>
        <w:softHyphen/>
        <w:t xml:space="preserve">baserade investeringsprodukter. </w:t>
      </w:r>
    </w:p>
    <w:p w14:paraId="413A1397" w14:textId="77777777" w:rsidR="009A19FA" w:rsidRPr="00F718F3" w:rsidRDefault="009A19FA" w:rsidP="00DD7FC7">
      <w:pPr>
        <w:pStyle w:val="Brdtext"/>
      </w:pPr>
      <w:r>
        <w:t>Kommissionens ändringsförslag utgörs i huvudsak av motsvarande ändringar avseende nationella spårningssystem som föreslås i andra tjänstepensions</w:t>
      </w:r>
      <w:r>
        <w:softHyphen/>
        <w:t xml:space="preserve">direktivet (se avsnitt 1.2.2, Nationella spårningssystem för pensioner). </w:t>
      </w:r>
    </w:p>
    <w:p w14:paraId="6C0E7147" w14:textId="77777777" w:rsidR="009A19FA" w:rsidRDefault="009A19FA" w:rsidP="00DD7FC7">
      <w:pPr>
        <w:pStyle w:val="Rubrik4"/>
      </w:pPr>
      <w:r w:rsidRPr="00572969">
        <w:t>EU:s förordning om en paneuropeisk privat pensionsprodukt (</w:t>
      </w:r>
      <w:proofErr w:type="spellStart"/>
      <w:r w:rsidRPr="00572969">
        <w:t>PEPP-produkt</w:t>
      </w:r>
      <w:proofErr w:type="spellEnd"/>
      <w:r>
        <w:t>)</w:t>
      </w:r>
      <w:r w:rsidRPr="00572969" w:rsidDel="00572969">
        <w:t xml:space="preserve"> </w:t>
      </w:r>
    </w:p>
    <w:p w14:paraId="011CA071" w14:textId="77777777" w:rsidR="009A19FA" w:rsidRDefault="009A19FA" w:rsidP="00DD7FC7">
      <w:pPr>
        <w:pStyle w:val="Brdtext"/>
      </w:pPr>
      <w:bookmarkStart w:id="5" w:name="_Hlk215241156"/>
      <w:r w:rsidRPr="00572969">
        <w:t>EU:s förordning om en paneuropeisk privat pensionsprodukt (</w:t>
      </w:r>
      <w:proofErr w:type="spellStart"/>
      <w:r w:rsidRPr="00572969">
        <w:t>PEPP-produkt</w:t>
      </w:r>
      <w:proofErr w:type="spellEnd"/>
      <w:r>
        <w:t>)</w:t>
      </w:r>
      <w:r w:rsidRPr="0051676D">
        <w:t xml:space="preserve">, antogs 2019 och började tillämpas i mars 2022. Syftet </w:t>
      </w:r>
      <w:r>
        <w:t>med förordningen</w:t>
      </w:r>
      <w:r w:rsidRPr="0051676D">
        <w:t xml:space="preserve"> var att skapa en enhetlig </w:t>
      </w:r>
      <w:r>
        <w:t xml:space="preserve">privat </w:t>
      </w:r>
      <w:r w:rsidRPr="0051676D">
        <w:t xml:space="preserve">pensionsprodukt för hela EU och underlätta långsiktigt privat sparande över gränserna. </w:t>
      </w:r>
    </w:p>
    <w:p w14:paraId="4243B50A" w14:textId="77777777" w:rsidR="009A19FA" w:rsidRDefault="009A19FA" w:rsidP="00DD7FC7">
      <w:pPr>
        <w:pStyle w:val="Brdtext"/>
      </w:pPr>
      <w:r>
        <w:t xml:space="preserve">Kommissionen vill </w:t>
      </w:r>
      <w:r w:rsidRPr="00B7046D">
        <w:t xml:space="preserve">göra </w:t>
      </w:r>
      <w:proofErr w:type="spellStart"/>
      <w:r w:rsidRPr="00B7046D">
        <w:t>PEPP</w:t>
      </w:r>
      <w:r>
        <w:t>-produkten</w:t>
      </w:r>
      <w:proofErr w:type="spellEnd"/>
      <w:r w:rsidRPr="00B7046D">
        <w:t xml:space="preserve"> till ett mer attraktivt och tillgängligt alternativ för både sparare och pensionsleverantörer. </w:t>
      </w:r>
      <w:r>
        <w:t xml:space="preserve">I huvudsak föreslås </w:t>
      </w:r>
    </w:p>
    <w:p w14:paraId="3A851DFF" w14:textId="77777777" w:rsidR="009A19FA" w:rsidRDefault="009A19FA" w:rsidP="00DD7FC7">
      <w:pPr>
        <w:pStyle w:val="Strecklista"/>
      </w:pPr>
      <w:r w:rsidRPr="00B7046D">
        <w:t xml:space="preserve">alternativa sätt att säkerställa att </w:t>
      </w:r>
      <w:proofErr w:type="spellStart"/>
      <w:r w:rsidRPr="00B7046D">
        <w:t>PEPP-produkter</w:t>
      </w:r>
      <w:proofErr w:type="spellEnd"/>
      <w:r w:rsidRPr="00B7046D">
        <w:t xml:space="preserve"> ger valuta för pengarna </w:t>
      </w:r>
      <w:r>
        <w:t xml:space="preserve">och </w:t>
      </w:r>
      <w:r w:rsidRPr="00B7046D">
        <w:t>samtidigt upprätthåller ett robust skyddsramverk för icke-professionella investerare</w:t>
      </w:r>
      <w:r>
        <w:t>,</w:t>
      </w:r>
    </w:p>
    <w:p w14:paraId="1FDC8B04" w14:textId="77777777" w:rsidR="009A19FA" w:rsidRDefault="009A19FA" w:rsidP="00DD7FC7">
      <w:pPr>
        <w:pStyle w:val="Strecklista"/>
      </w:pPr>
      <w:r>
        <w:t xml:space="preserve">en </w:t>
      </w:r>
      <w:r w:rsidRPr="00B7046D">
        <w:t xml:space="preserve">större flexibilitet för </w:t>
      </w:r>
      <w:r>
        <w:t xml:space="preserve">de som utvecklar och tillhandahåller </w:t>
      </w:r>
      <w:proofErr w:type="spellStart"/>
      <w:r>
        <w:t>PEPP-produkter</w:t>
      </w:r>
      <w:proofErr w:type="spellEnd"/>
      <w:r w:rsidRPr="00B7046D">
        <w:t xml:space="preserve"> </w:t>
      </w:r>
      <w:r>
        <w:t xml:space="preserve">kombinerat </w:t>
      </w:r>
      <w:r w:rsidRPr="00B7046D">
        <w:t xml:space="preserve">med tydliga standarder för transparens, kostnadsinformation och investerarskydd, och </w:t>
      </w:r>
    </w:p>
    <w:p w14:paraId="6ACDE7F3" w14:textId="77777777" w:rsidR="009A19FA" w:rsidRDefault="009A19FA" w:rsidP="00DD7FC7">
      <w:pPr>
        <w:pStyle w:val="Strecklista"/>
      </w:pPr>
      <w:r>
        <w:t xml:space="preserve">en anpassning av </w:t>
      </w:r>
      <w:proofErr w:type="spellStart"/>
      <w:r w:rsidRPr="00B7046D">
        <w:t>PEPP-produkter</w:t>
      </w:r>
      <w:r>
        <w:t>s</w:t>
      </w:r>
      <w:proofErr w:type="spellEnd"/>
      <w:r w:rsidRPr="00B7046D">
        <w:t xml:space="preserve"> arbetsplatsarrangemang eller automatisk registrering</w:t>
      </w:r>
      <w:r>
        <w:t xml:space="preserve">. </w:t>
      </w:r>
    </w:p>
    <w:bookmarkEnd w:id="5"/>
    <w:p w14:paraId="78484AC3" w14:textId="77777777" w:rsidR="009A19FA" w:rsidRPr="00A72A7D" w:rsidRDefault="009A19FA" w:rsidP="00DD7FC7">
      <w:pPr>
        <w:pStyle w:val="Rubrik5utannumrering"/>
      </w:pPr>
      <w:r w:rsidRPr="00A72A7D">
        <w:t xml:space="preserve">Slopat kostnadstak </w:t>
      </w:r>
      <w:r>
        <w:t>om</w:t>
      </w:r>
      <w:r w:rsidRPr="00A72A7D">
        <w:t xml:space="preserve"> </w:t>
      </w:r>
      <w:r>
        <w:t>en</w:t>
      </w:r>
      <w:r w:rsidRPr="00A72A7D">
        <w:t xml:space="preserve"> </w:t>
      </w:r>
      <w:r>
        <w:t>procent</w:t>
      </w:r>
      <w:r w:rsidRPr="00A72A7D">
        <w:t xml:space="preserve"> </w:t>
      </w:r>
    </w:p>
    <w:p w14:paraId="086913DA" w14:textId="77777777" w:rsidR="009A19FA" w:rsidRDefault="009A19FA" w:rsidP="00DD7FC7">
      <w:pPr>
        <w:pStyle w:val="Brdtext"/>
        <w:rPr>
          <w:i/>
          <w:iCs/>
        </w:rPr>
      </w:pPr>
      <w:r>
        <w:t xml:space="preserve">I kommissionens förslag föreslås att det nuvarande kostnadstaket om 1 procent av det ackumulerade kapitalet för en s.k. </w:t>
      </w:r>
      <w:proofErr w:type="spellStart"/>
      <w:r>
        <w:t>BAS-PEPP-produkt</w:t>
      </w:r>
      <w:proofErr w:type="spellEnd"/>
      <w:r>
        <w:t xml:space="preserve"> bort och ersätts av en </w:t>
      </w:r>
      <w:proofErr w:type="spellStart"/>
      <w:r w:rsidRPr="00E67568">
        <w:rPr>
          <w:i/>
          <w:iCs/>
        </w:rPr>
        <w:t>value</w:t>
      </w:r>
      <w:proofErr w:type="spellEnd"/>
      <w:r w:rsidRPr="00E67568">
        <w:rPr>
          <w:i/>
          <w:iCs/>
        </w:rPr>
        <w:t xml:space="preserve"> for </w:t>
      </w:r>
      <w:proofErr w:type="spellStart"/>
      <w:r w:rsidRPr="00E67568">
        <w:rPr>
          <w:i/>
          <w:iCs/>
        </w:rPr>
        <w:t>money</w:t>
      </w:r>
      <w:proofErr w:type="spellEnd"/>
      <w:r>
        <w:t>-princip. Förändringen innebär att fokus flyttas från ett fast avgiftstak till en helhetsbedömning av produktens värde. Leverantörer måste dock kunna visa att avgifterna står i proportion till tjänstens kvalitet, risk</w:t>
      </w:r>
      <w:r>
        <w:softHyphen/>
        <w:t>hantering och förväntad avkastning.</w:t>
      </w:r>
    </w:p>
    <w:p w14:paraId="422B5329" w14:textId="77777777" w:rsidR="009A19FA" w:rsidRPr="00A72A7D" w:rsidRDefault="009A19FA" w:rsidP="00DD7FC7">
      <w:pPr>
        <w:pStyle w:val="Rubrik5utannumrering"/>
      </w:pPr>
      <w:r>
        <w:lastRenderedPageBreak/>
        <w:t xml:space="preserve">Krav på tillhandahållande av en </w:t>
      </w:r>
      <w:proofErr w:type="spellStart"/>
      <w:r>
        <w:t>BAS-PEPP-produkt</w:t>
      </w:r>
      <w:proofErr w:type="spellEnd"/>
      <w:r w:rsidRPr="00A72A7D">
        <w:t xml:space="preserve"> tas bort</w:t>
      </w:r>
      <w:r>
        <w:t xml:space="preserve"> </w:t>
      </w:r>
    </w:p>
    <w:p w14:paraId="132211E1" w14:textId="77777777" w:rsidR="009A19FA" w:rsidRDefault="009A19FA" w:rsidP="00DD7FC7">
      <w:pPr>
        <w:pStyle w:val="Brdtext"/>
      </w:pPr>
      <w:r>
        <w:t>Enligt nu gällande regler ska ett PEPP-sparinstitut tillhandahålla ett invester</w:t>
      </w:r>
      <w:r>
        <w:softHyphen/>
        <w:t>ings</w:t>
      </w:r>
      <w:r>
        <w:softHyphen/>
        <w:t xml:space="preserve">alternativ, den s.k. </w:t>
      </w:r>
      <w:proofErr w:type="spellStart"/>
      <w:r>
        <w:t>BAS-PEPP-produkten</w:t>
      </w:r>
      <w:proofErr w:type="spellEnd"/>
      <w:r>
        <w:t xml:space="preserve">, </w:t>
      </w:r>
      <w:r w:rsidRPr="00CF35D3">
        <w:t>på grundval av en garanti för det kapital som är innestående i början av utbetalningsfasen och, om tillämpligt, under utbetalningsfasen, eller en riskreduceringsteknik som är förenlig med målet att PEPP-spararen ska få tillbaka sitt kapital.</w:t>
      </w:r>
      <w:r>
        <w:t xml:space="preserve"> Kommissionen föreslår att kravet om att ett PEPP-sparinstitut måste tillhandahålla en </w:t>
      </w:r>
      <w:proofErr w:type="spellStart"/>
      <w:r>
        <w:t>BAS-PEPP-produkt</w:t>
      </w:r>
      <w:proofErr w:type="spellEnd"/>
      <w:r>
        <w:t xml:space="preserve"> utmönstras. I samband med det förslås även ändringar om kraven för detta investeringsalternativ.  </w:t>
      </w:r>
    </w:p>
    <w:p w14:paraId="1D14B13E" w14:textId="77777777" w:rsidR="009A19FA" w:rsidRPr="00A72A7D" w:rsidRDefault="009A19FA" w:rsidP="00DD7FC7">
      <w:pPr>
        <w:pStyle w:val="Rubrik5utannumrering"/>
      </w:pPr>
      <w:r w:rsidRPr="00A72A7D">
        <w:t>Automatisk anslutning tillåts</w:t>
      </w:r>
    </w:p>
    <w:p w14:paraId="3DE05C75" w14:textId="77777777" w:rsidR="009A19FA" w:rsidRDefault="009A19FA" w:rsidP="00DD7FC7">
      <w:pPr>
        <w:pStyle w:val="Brdtext"/>
      </w:pPr>
      <w:r>
        <w:t xml:space="preserve">Anslutningen till en </w:t>
      </w:r>
      <w:proofErr w:type="spellStart"/>
      <w:r>
        <w:t>PEPP-produkt</w:t>
      </w:r>
      <w:proofErr w:type="spellEnd"/>
      <w:r>
        <w:t xml:space="preserve">, dvs att möjligheten att börja spara i en </w:t>
      </w:r>
      <w:proofErr w:type="spellStart"/>
      <w:r>
        <w:t>PEPP-produkt</w:t>
      </w:r>
      <w:proofErr w:type="spellEnd"/>
      <w:r>
        <w:t>, är för närvarande helt frivillig. En presumtiv sparare måste själv aktivt teckna ett PEPP-sparavtal med en leverantör och det finns inga be</w:t>
      </w:r>
      <w:r>
        <w:softHyphen/>
        <w:t>stämmel</w:t>
      </w:r>
      <w:r>
        <w:softHyphen/>
        <w:t xml:space="preserve">ser som tillåter arbetsgivare att automatiskt ansluta anställda till ett PEPP-sparande. Kommissionen föreslår en möjlighet till automatisk anslutning. Arbetsgivare ska kunna erbjuda sparande i </w:t>
      </w:r>
      <w:proofErr w:type="spellStart"/>
      <w:r>
        <w:t>PEPP-produkter</w:t>
      </w:r>
      <w:proofErr w:type="spellEnd"/>
      <w:r>
        <w:t xml:space="preserve"> som standard</w:t>
      </w:r>
      <w:r>
        <w:softHyphen/>
        <w:t>lösning för sina anställda. Samtidigt behålls frivilligheten genom att spararen alltid har rätt att välja bort anslut</w:t>
      </w:r>
      <w:r>
        <w:softHyphen/>
        <w:t>ningen (</w:t>
      </w:r>
      <w:proofErr w:type="spellStart"/>
      <w:r>
        <w:t>opt-out</w:t>
      </w:r>
      <w:proofErr w:type="spellEnd"/>
      <w:r>
        <w:t xml:space="preserve">). </w:t>
      </w:r>
    </w:p>
    <w:p w14:paraId="6347D289" w14:textId="77777777" w:rsidR="009A19FA" w:rsidRDefault="009A19FA" w:rsidP="00DD7FC7">
      <w:pPr>
        <w:pStyle w:val="Rubrik5utannumrering"/>
      </w:pPr>
      <w:r>
        <w:t>Krav på en viss skattemässig behandling</w:t>
      </w:r>
    </w:p>
    <w:p w14:paraId="5564D066" w14:textId="77777777" w:rsidR="009A19FA" w:rsidRPr="00F4611A" w:rsidRDefault="009A19FA" w:rsidP="00DD7FC7">
      <w:pPr>
        <w:pStyle w:val="Brdtext"/>
      </w:pPr>
      <w:r>
        <w:t xml:space="preserve">Kommissionen föreslår ett tillägg till förordningen där det anges att medlemsstaterna ska säkerställa att </w:t>
      </w:r>
      <w:proofErr w:type="spellStart"/>
      <w:r>
        <w:t>PEPP-produkter</w:t>
      </w:r>
      <w:proofErr w:type="spellEnd"/>
      <w:r>
        <w:t xml:space="preserve"> inte skattemässigt behandlas mindre förmånligt än andra nationella privata pensionsprodukter. Om det i en medlemsstat finns olika beskattningsnivåer för privata pensionsprodukter ska </w:t>
      </w:r>
      <w:proofErr w:type="spellStart"/>
      <w:r>
        <w:t>PEPP-produkter</w:t>
      </w:r>
      <w:proofErr w:type="spellEnd"/>
      <w:r>
        <w:t xml:space="preserve"> hänföras till den mest förmånliga.</w:t>
      </w:r>
    </w:p>
    <w:p w14:paraId="179BB1D9" w14:textId="77777777" w:rsidR="009A19FA" w:rsidRDefault="009A19FA" w:rsidP="00DD7FC7">
      <w:pPr>
        <w:pStyle w:val="Rubrik3"/>
      </w:pPr>
      <w:r>
        <w:t xml:space="preserve">Rekommendationerna </w:t>
      </w:r>
    </w:p>
    <w:p w14:paraId="4B028EAC" w14:textId="77777777" w:rsidR="009A19FA" w:rsidRDefault="009A19FA" w:rsidP="00DD7FC7">
      <w:pPr>
        <w:pStyle w:val="Brdtext"/>
      </w:pPr>
      <w:r>
        <w:t>Kommissionen lämnar tre rekommendationer till medlemsstaterna.</w:t>
      </w:r>
    </w:p>
    <w:p w14:paraId="3C284935" w14:textId="77777777" w:rsidR="009A19FA" w:rsidRDefault="009A19FA" w:rsidP="00DD7FC7">
      <w:pPr>
        <w:pStyle w:val="Rubrik4"/>
      </w:pPr>
      <w:r>
        <w:t>Automatisk anslutning</w:t>
      </w:r>
    </w:p>
    <w:p w14:paraId="708D3F3B" w14:textId="77777777" w:rsidR="009A19FA" w:rsidRPr="007B3592" w:rsidRDefault="009A19FA" w:rsidP="00DD7FC7">
      <w:pPr>
        <w:pStyle w:val="Brdtext"/>
      </w:pPr>
      <w:r>
        <w:t>Kommissionen rekommenderar att m</w:t>
      </w:r>
      <w:r w:rsidRPr="007B3592">
        <w:t>edlemsstaterna möjliggör och främja</w:t>
      </w:r>
      <w:r>
        <w:t>r</w:t>
      </w:r>
      <w:r w:rsidRPr="007B3592">
        <w:t xml:space="preserve"> </w:t>
      </w:r>
      <w:r>
        <w:t>en</w:t>
      </w:r>
      <w:r w:rsidRPr="007B3592">
        <w:t xml:space="preserve"> automatisk anslutning till kompletterande pensionssystem</w:t>
      </w:r>
      <w:r>
        <w:t>. Detta bör dock ske</w:t>
      </w:r>
      <w:r w:rsidRPr="007B3592">
        <w:t xml:space="preserve"> med beaktande av nationella omständigheter</w:t>
      </w:r>
      <w:r>
        <w:t xml:space="preserve"> och </w:t>
      </w:r>
      <w:r w:rsidRPr="007B3592">
        <w:t xml:space="preserve">arbetsmarknadsparternas roll och självbestämmande </w:t>
      </w:r>
      <w:r>
        <w:t xml:space="preserve">bör </w:t>
      </w:r>
      <w:r w:rsidRPr="007B3592">
        <w:t>respekteras.</w:t>
      </w:r>
      <w:r>
        <w:t xml:space="preserve"> </w:t>
      </w:r>
      <w:r w:rsidRPr="007B3592">
        <w:t>Automatisk anslutning bör införas på ett sätt som inte äventyrar välfungerande allmänna eller kompletterande pen</w:t>
      </w:r>
      <w:r>
        <w:softHyphen/>
      </w:r>
      <w:r w:rsidRPr="007B3592">
        <w:lastRenderedPageBreak/>
        <w:t>sions</w:t>
      </w:r>
      <w:r>
        <w:softHyphen/>
      </w:r>
      <w:r w:rsidRPr="007B3592">
        <w:t xml:space="preserve">system. Sådan anslutning bör inte </w:t>
      </w:r>
      <w:r>
        <w:t xml:space="preserve">heller </w:t>
      </w:r>
      <w:r w:rsidRPr="007B3592">
        <w:t>missgynna personer som deltar i befintliga tjänstepensionssystem eller försvaga deltagandet i obliga</w:t>
      </w:r>
      <w:r>
        <w:softHyphen/>
      </w:r>
      <w:r w:rsidRPr="007B3592">
        <w:t>toriska tjänstepensionssystem (om sådant obligatoriskt deltagande föreligger), eller undergräva nationella solidaritetsmekanismer.</w:t>
      </w:r>
      <w:r>
        <w:t xml:space="preserve"> Å</w:t>
      </w:r>
      <w:r w:rsidRPr="007B3592">
        <w:t>tgärder, såsom nationell lag</w:t>
      </w:r>
      <w:r>
        <w:softHyphen/>
      </w:r>
      <w:r w:rsidRPr="007B3592">
        <w:t>stiftning, bör följas av åtgärder som fastställer vem som kan omfattas av auto</w:t>
      </w:r>
      <w:r>
        <w:softHyphen/>
      </w:r>
      <w:r w:rsidRPr="007B3592">
        <w:t>matisk anslutning, vem som kan aktivera anslutningen och vilken typ av pensions</w:t>
      </w:r>
      <w:r>
        <w:softHyphen/>
      </w:r>
      <w:r w:rsidRPr="007B3592">
        <w:t xml:space="preserve">fond eller pensionsprodukt som kan användas, såsom befintliga tjänstepensionssystem och – på vissa villkor – nya tjänstepensionssystem, tillgängliga privata pensionsprodukter och </w:t>
      </w:r>
      <w:proofErr w:type="spellStart"/>
      <w:r w:rsidRPr="007B3592">
        <w:t>PEPP-produkter</w:t>
      </w:r>
      <w:proofErr w:type="spellEnd"/>
      <w:r w:rsidRPr="007B3592">
        <w:t>.</w:t>
      </w:r>
    </w:p>
    <w:p w14:paraId="75BFB77C" w14:textId="77777777" w:rsidR="009A19FA" w:rsidRDefault="009A19FA" w:rsidP="00DD7FC7">
      <w:pPr>
        <w:pStyle w:val="Rubrik4"/>
      </w:pPr>
      <w:r>
        <w:t>Pensionsspårningstjänst</w:t>
      </w:r>
    </w:p>
    <w:p w14:paraId="56EF1664" w14:textId="77777777" w:rsidR="009A19FA" w:rsidRDefault="009A19FA" w:rsidP="00DD7FC7">
      <w:pPr>
        <w:pStyle w:val="Brdtext"/>
      </w:pPr>
      <w:r>
        <w:t xml:space="preserve">Kommissionen rekommenderar att medlemsstaterna </w:t>
      </w:r>
      <w:r w:rsidRPr="00B16104">
        <w:t>inrättar en pensions</w:t>
      </w:r>
      <w:r>
        <w:softHyphen/>
      </w:r>
      <w:r w:rsidRPr="00B16104">
        <w:t xml:space="preserve">spårningstjänst. </w:t>
      </w:r>
      <w:r>
        <w:t>Tjänsten</w:t>
      </w:r>
      <w:r w:rsidRPr="00B16104">
        <w:t xml:space="preserve"> bör vara en enda landsomfattande tjänst som är tillgänglig kostnadsfritt för alla, och som ger en översikt över individuellt intjänade pensionsrättigheter i de olika system som den berörda personen är eller har varit ansluten till. Pensionsspårningstjänsten bör omfatta lagstadgade pensioner, tjänstepensionsplaner och privata pensionsprodukter i tillämpliga fall, och räckvidden kan vid behov utvidgas gradvis. För att ge enskilda personer bättre möjligheter till ekonomisk planering bör tjänsten dessutom tillhandahålla prognoser för potentiella framtida pensionsinkomster från samtliga deras pensionssystem.</w:t>
      </w:r>
      <w:r>
        <w:t xml:space="preserve"> I Sverige fylls denna funktion av </w:t>
      </w:r>
      <w:proofErr w:type="spellStart"/>
      <w:r>
        <w:t>minPension</w:t>
      </w:r>
      <w:proofErr w:type="spellEnd"/>
      <w:r>
        <w:t>.</w:t>
      </w:r>
    </w:p>
    <w:p w14:paraId="2D3AEE65" w14:textId="77777777" w:rsidR="009A19FA" w:rsidRDefault="009A19FA" w:rsidP="00DD7FC7">
      <w:pPr>
        <w:pStyle w:val="Rubrik4"/>
      </w:pPr>
      <w:r>
        <w:t>Resultattavlor för pensioner</w:t>
      </w:r>
    </w:p>
    <w:p w14:paraId="48D85A07" w14:textId="77777777" w:rsidR="009A19FA" w:rsidRPr="00521391" w:rsidRDefault="009A19FA" w:rsidP="00DD7FC7">
      <w:pPr>
        <w:pStyle w:val="Brdtext"/>
      </w:pPr>
      <w:r>
        <w:t>Kommissionen rekommenderar att m</w:t>
      </w:r>
      <w:r w:rsidRPr="004A60B7">
        <w:t>edlemsstaterna inrätta</w:t>
      </w:r>
      <w:r>
        <w:t>r</w:t>
      </w:r>
      <w:r w:rsidRPr="004A60B7">
        <w:t xml:space="preserve"> heltäckande nationella resultattavlor för pensioner, för att systematiskt över tiden övervaka den övergripande tillräckligheten och hållbarheten för alla pelare i sina pen</w:t>
      </w:r>
      <w:r>
        <w:softHyphen/>
      </w:r>
      <w:r w:rsidRPr="004A60B7">
        <w:t>sions</w:t>
      </w:r>
      <w:r>
        <w:softHyphen/>
      </w:r>
      <w:r w:rsidRPr="004A60B7">
        <w:t>system såväl som pensionsunderskott.</w:t>
      </w:r>
      <w:r>
        <w:t xml:space="preserve"> M</w:t>
      </w:r>
      <w:r w:rsidRPr="004A60B7">
        <w:t xml:space="preserve">edlemsstaterna </w:t>
      </w:r>
      <w:r>
        <w:t>bör till resultat</w:t>
      </w:r>
      <w:r>
        <w:softHyphen/>
        <w:t xml:space="preserve">tavlorna </w:t>
      </w:r>
      <w:r w:rsidRPr="004A60B7">
        <w:t>samla in och offentliggöra aggregerade uppgifter om bidragen från både allmänna pensioner och kompletterande pensioner till pensions</w:t>
      </w:r>
      <w:r>
        <w:softHyphen/>
      </w:r>
      <w:r w:rsidRPr="004A60B7">
        <w:t>inkomster</w:t>
      </w:r>
      <w:r>
        <w:softHyphen/>
      </w:r>
      <w:r w:rsidRPr="004A60B7">
        <w:t>nas tillräcklighet och pensionssystemets hållbarhet.</w:t>
      </w:r>
    </w:p>
    <w:p w14:paraId="2F02A75E" w14:textId="77777777" w:rsidR="009A19FA" w:rsidRDefault="00D178ED" w:rsidP="00DD7FC7">
      <w:pPr>
        <w:pStyle w:val="Rubrik2"/>
      </w:pPr>
      <w:sdt>
        <w:sdtPr>
          <w:id w:val="1008249824"/>
          <w:lock w:val="contentLocked"/>
          <w:placeholder>
            <w:docPart w:val="E1432C1FDB7C43CCA330F3E6BDBC912B"/>
          </w:placeholder>
          <w:group/>
        </w:sdtPr>
        <w:sdtEndPr/>
        <w:sdtContent>
          <w:r w:rsidR="009A19FA">
            <w:t>Gällande svenska regler och förslagets effekt på dessa</w:t>
          </w:r>
        </w:sdtContent>
      </w:sdt>
    </w:p>
    <w:p w14:paraId="13DB9F69" w14:textId="77777777" w:rsidR="009A19FA" w:rsidRDefault="009A19FA" w:rsidP="00DD7FC7">
      <w:pPr>
        <w:pStyle w:val="Rubrik3"/>
      </w:pPr>
      <w:r>
        <w:t>Andra tjänstepensionsdirektivet</w:t>
      </w:r>
    </w:p>
    <w:p w14:paraId="6B7F45F3" w14:textId="77777777" w:rsidR="009A19FA" w:rsidRDefault="009A19FA" w:rsidP="00DD7FC7">
      <w:pPr>
        <w:pStyle w:val="Brdtext"/>
      </w:pPr>
      <w:r>
        <w:t>I Sverige finns det i dag två olika typer av tjänstepensionsinstitut, tjänste</w:t>
      </w:r>
      <w:r>
        <w:softHyphen/>
        <w:t>pensions</w:t>
      </w:r>
      <w:r>
        <w:softHyphen/>
        <w:t>företag och pensionsstiftelser. Bestämmelser om tjänstepensions</w:t>
      </w:r>
      <w:r>
        <w:softHyphen/>
      </w:r>
      <w:r>
        <w:lastRenderedPageBreak/>
        <w:t>företag finns i lagen (2019:742) om tjänstepensionsföretag. För pensions</w:t>
      </w:r>
      <w:r>
        <w:softHyphen/>
        <w:t>stiftelser finns det bestämmelser i lagen (1967:531) om tryggande av pensions</w:t>
      </w:r>
      <w:r>
        <w:softHyphen/>
        <w:t xml:space="preserve">utfästelse m.m. Andra tjänstepensionsdirektivet genomfördes i svensk rätt genom införande av respektive ändring i bl.a. de lagarna. Det föreslagna ändringsdirektivet innebär att de lagarna kommer att behöva ändras och kompletteras. Detsamma gäller vissa av de föreskrifter som Finansinspektionen har meddelat i anslutning till lagarna. </w:t>
      </w:r>
    </w:p>
    <w:p w14:paraId="0CAB6E12" w14:textId="77777777" w:rsidR="009A19FA" w:rsidRDefault="009A19FA" w:rsidP="00DD7FC7">
      <w:pPr>
        <w:pStyle w:val="Rubrik3"/>
      </w:pPr>
      <w:r>
        <w:t>Försäkringsdistributionsdirektivet</w:t>
      </w:r>
    </w:p>
    <w:p w14:paraId="27AA6682" w14:textId="77777777" w:rsidR="009A19FA" w:rsidRPr="006E5F3F" w:rsidRDefault="009A19FA" w:rsidP="00DD7FC7">
      <w:pPr>
        <w:pStyle w:val="Brdtext"/>
      </w:pPr>
      <w:r>
        <w:t>Försäkringsdistributionsdirektivet har i Sverige genomförts genom lagen (2018:1219) om försäkringsdistribution. Ändringsdirektivet bedöms medföra vissa ändringar i den lagen. Detsamma gäller troligen vissa av de föreskrifter som Finansinspektionen har meddelat i anslutning till den lagen.</w:t>
      </w:r>
    </w:p>
    <w:p w14:paraId="4F2B4505" w14:textId="77777777" w:rsidR="009A19FA" w:rsidRDefault="009A19FA" w:rsidP="00DD7FC7">
      <w:pPr>
        <w:pStyle w:val="Rubrik3"/>
      </w:pPr>
      <w:bookmarkStart w:id="6" w:name="_Hlk215604498"/>
      <w:r w:rsidRPr="00EB15B3">
        <w:t>EU:s förordning om en paneuropeisk privat pensionsprodukt (</w:t>
      </w:r>
      <w:proofErr w:type="spellStart"/>
      <w:r w:rsidRPr="00EB15B3">
        <w:t>PEPP</w:t>
      </w:r>
      <w:r>
        <w:t>-</w:t>
      </w:r>
      <w:r w:rsidRPr="00EB15B3">
        <w:t>produkt</w:t>
      </w:r>
      <w:proofErr w:type="spellEnd"/>
      <w:r w:rsidRPr="00EB15B3">
        <w:t>)</w:t>
      </w:r>
    </w:p>
    <w:bookmarkEnd w:id="6"/>
    <w:p w14:paraId="4A03A8B5" w14:textId="77777777" w:rsidR="009A19FA" w:rsidRDefault="009A19FA" w:rsidP="00DD7FC7">
      <w:pPr>
        <w:pStyle w:val="Brdtext"/>
      </w:pPr>
      <w:r w:rsidRPr="00D07670">
        <w:t>EU:s förordning om en paneuropeisk privat pensionsprodukt (</w:t>
      </w:r>
      <w:proofErr w:type="spellStart"/>
      <w:r w:rsidRPr="00D07670">
        <w:t>PEPP-produkt</w:t>
      </w:r>
      <w:proofErr w:type="spellEnd"/>
      <w:r w:rsidRPr="00D07670">
        <w:t>)</w:t>
      </w:r>
      <w:r>
        <w:t xml:space="preserve"> är direkt tillämplig i Sverige. Förordningen kompletteras av lagen (2022:1746) med kompletterande bestämmelser till EU:s förordning om en paneuropeisk privat pensionsprodukt (</w:t>
      </w:r>
      <w:proofErr w:type="spellStart"/>
      <w:r>
        <w:t>PEPP-produkt</w:t>
      </w:r>
      <w:proofErr w:type="spellEnd"/>
      <w:r>
        <w:t>). Den föreslagna ändrings</w:t>
      </w:r>
      <w:r>
        <w:softHyphen/>
        <w:t xml:space="preserve">förordningen bedöms medföra vissa ändringar i den lagen. </w:t>
      </w:r>
    </w:p>
    <w:p w14:paraId="096C0412" w14:textId="77777777" w:rsidR="009A19FA" w:rsidRDefault="009A19FA" w:rsidP="00DD7FC7">
      <w:pPr>
        <w:pStyle w:val="Brdtext"/>
      </w:pPr>
      <w:r>
        <w:t xml:space="preserve">Privat pensionssparande i försäkringsform beskattas i Sverige antingen enligt reglerna om pensionsförsäkringar eller kapitalförsäkringar. För att en försäkring ska klassificeras som en pensionsförsäkring behöver den uppfylla kvantitativa och kvalitativa krav, vilket generellt ger en lägre beskattning. En </w:t>
      </w:r>
      <w:proofErr w:type="spellStart"/>
      <w:r>
        <w:t>PEPP-produkt</w:t>
      </w:r>
      <w:proofErr w:type="spellEnd"/>
      <w:r>
        <w:t xml:space="preserve"> beskattas i dag som en kapitalförsäkring. Det behöver analyseras vidare om de svenska skattereglerna måste ändras med anledning av kommissionens förslag.</w:t>
      </w:r>
    </w:p>
    <w:p w14:paraId="0FE4D1A0" w14:textId="77777777" w:rsidR="009A19FA" w:rsidRDefault="009A19FA" w:rsidP="00DD7FC7">
      <w:pPr>
        <w:pStyle w:val="Rubrik3"/>
      </w:pPr>
      <w:r>
        <w:t>Automatisk anslutning, pensionsspårningssystem och resultattavlor för pension</w:t>
      </w:r>
    </w:p>
    <w:p w14:paraId="584AAB9C" w14:textId="77777777" w:rsidR="009A19FA" w:rsidRDefault="009A19FA" w:rsidP="00DD7FC7">
      <w:pPr>
        <w:pStyle w:val="Brdtext"/>
      </w:pPr>
      <w:r>
        <w:t xml:space="preserve">Det finns inte några regler om automatisk anslutning till tjänstepension eller privat pensionssparande i Sverige. Dock omfattas 9 av 10 anställda i Sverige av någon form av tjänstepension. I Sverige finns det redan ett omfattande och väl utvecklat pensionsspårningssystem, </w:t>
      </w:r>
      <w:proofErr w:type="spellStart"/>
      <w:r>
        <w:t>minPension</w:t>
      </w:r>
      <w:proofErr w:type="spellEnd"/>
      <w:r>
        <w:t xml:space="preserve">. Tjänsten </w:t>
      </w:r>
      <w:proofErr w:type="spellStart"/>
      <w:r>
        <w:t>minPension</w:t>
      </w:r>
      <w:proofErr w:type="spellEnd"/>
      <w:r>
        <w:t xml:space="preserve"> är </w:t>
      </w:r>
      <w:r>
        <w:lastRenderedPageBreak/>
        <w:t xml:space="preserve">oberoende och drivs gemensamt av staten (Pensionsmyndigheten) och olika pensionsbolag. Det finns inte någon nationell pensionsöversikt i Sverige. </w:t>
      </w:r>
    </w:p>
    <w:p w14:paraId="43A65A43" w14:textId="77777777" w:rsidR="009A19FA" w:rsidRDefault="00D178ED" w:rsidP="00DD7FC7">
      <w:pPr>
        <w:pStyle w:val="Rubrik2"/>
      </w:pPr>
      <w:sdt>
        <w:sdtPr>
          <w:id w:val="587582424"/>
          <w:lock w:val="contentLocked"/>
          <w:placeholder>
            <w:docPart w:val="E1432C1FDB7C43CCA330F3E6BDBC912B"/>
          </w:placeholder>
          <w:group/>
        </w:sdtPr>
        <w:sdtEndPr/>
        <w:sdtContent>
          <w:r w:rsidR="009A19FA">
            <w:t>Budgetära konsekvenser och konsekvensanalys</w:t>
          </w:r>
        </w:sdtContent>
      </w:sdt>
    </w:p>
    <w:p w14:paraId="5FE186F8" w14:textId="77777777" w:rsidR="009A19FA" w:rsidRPr="00472EBA" w:rsidRDefault="009A19FA" w:rsidP="00DD7FC7">
      <w:pPr>
        <w:pStyle w:val="Brdtext"/>
      </w:pPr>
      <w:r w:rsidRPr="005E4B4A">
        <w:t>Kommissionen</w:t>
      </w:r>
      <w:r>
        <w:t xml:space="preserve"> har inte </w:t>
      </w:r>
      <w:r w:rsidRPr="005E4B4A">
        <w:t>genomfört</w:t>
      </w:r>
      <w:r>
        <w:t xml:space="preserve"> någon </w:t>
      </w:r>
      <w:r w:rsidRPr="005E4B4A">
        <w:t>fullständig</w:t>
      </w:r>
      <w:r>
        <w:t xml:space="preserve"> konsekvensanalys. Dock har kommissionen </w:t>
      </w:r>
      <w:r w:rsidRPr="005E4B4A">
        <w:t>offentliggjort</w:t>
      </w:r>
      <w:r>
        <w:t xml:space="preserve"> ett </w:t>
      </w:r>
      <w:r w:rsidRPr="005E4B4A">
        <w:t xml:space="preserve">arbetsdokument </w:t>
      </w:r>
      <w:r>
        <w:t>där</w:t>
      </w:r>
      <w:r w:rsidRPr="005E4B4A">
        <w:t xml:space="preserve"> det konstateras att </w:t>
      </w:r>
      <w:r>
        <w:t xml:space="preserve">de föreslagna ändringarna inte bedöms medföra några betydande </w:t>
      </w:r>
      <w:r w:rsidRPr="005E4B4A">
        <w:t>budgetära konsekvenser</w:t>
      </w:r>
      <w:r>
        <w:t xml:space="preserve"> för </w:t>
      </w:r>
      <w:r w:rsidRPr="005E4B4A">
        <w:t xml:space="preserve">Europeiska unionen. </w:t>
      </w:r>
      <w:r>
        <w:t>De nya uppgifterna – såsom sam</w:t>
      </w:r>
      <w:r>
        <w:softHyphen/>
        <w:t xml:space="preserve">ordning, tillsynskonvergens och etablering av samarbetsplattformar – bedöms endast innebära en begränsad extra arbetsbelastning. </w:t>
      </w:r>
      <w:bookmarkStart w:id="7" w:name="_Hlk215128650"/>
      <w:r>
        <w:t>När det gäller PEPP-förordningen förväntas justeringarna i ansöknings</w:t>
      </w:r>
      <w:r>
        <w:softHyphen/>
        <w:t>förfaran</w:t>
      </w:r>
      <w:r>
        <w:softHyphen/>
        <w:t xml:space="preserve">det och registret spridas över tid i takt med att antalet </w:t>
      </w:r>
      <w:proofErr w:type="spellStart"/>
      <w:r>
        <w:t>PEPP-produkter</w:t>
      </w:r>
      <w:proofErr w:type="spellEnd"/>
      <w:r>
        <w:t xml:space="preserve"> ökar. </w:t>
      </w:r>
      <w:proofErr w:type="spellStart"/>
      <w:r>
        <w:t>Eiopa</w:t>
      </w:r>
      <w:proofErr w:type="spellEnd"/>
      <w:r>
        <w:t xml:space="preserve"> bedöms kunna hantera dessa uppgifter inom befintliga resurser, utan att påverka EU:s budget.</w:t>
      </w:r>
    </w:p>
    <w:bookmarkEnd w:id="7"/>
    <w:p w14:paraId="6A03AEA2" w14:textId="77777777" w:rsidR="009A19FA" w:rsidRDefault="009A19FA" w:rsidP="00DD7FC7">
      <w:pPr>
        <w:pStyle w:val="Brdtext"/>
      </w:pPr>
      <w:r>
        <w:t>Med kommissionens förslag torde Finansinspektionens anslag belastas, på grund av ökat tillsynsansvar för pensionsstiftelser och skärpta krav på rappor</w:t>
      </w:r>
      <w:r>
        <w:softHyphen/>
        <w:t>tering och transparens för tjänstepensionsinstitut och PEPP-sparinstitut.</w:t>
      </w:r>
    </w:p>
    <w:p w14:paraId="2A4F7530" w14:textId="77777777" w:rsidR="009A19FA" w:rsidRPr="00472EBA" w:rsidRDefault="009A19FA" w:rsidP="00DD7FC7">
      <w:pPr>
        <w:pStyle w:val="Brdtext"/>
      </w:pPr>
      <w:proofErr w:type="spellStart"/>
      <w:r w:rsidRPr="007B55A7">
        <w:t>PEPP-produkter</w:t>
      </w:r>
      <w:proofErr w:type="spellEnd"/>
      <w:r w:rsidRPr="007B55A7">
        <w:t xml:space="preserve"> är i dag ovanliga i Sverige. Om förslaget innebär att beskattningen av </w:t>
      </w:r>
      <w:proofErr w:type="spellStart"/>
      <w:r w:rsidRPr="007B55A7">
        <w:t>PEPP-produkter</w:t>
      </w:r>
      <w:proofErr w:type="spellEnd"/>
      <w:r w:rsidRPr="007B55A7">
        <w:t xml:space="preserve"> måste ändras kan det inte uteslutas att det medför offentligfinansiella konsekvenser.</w:t>
      </w:r>
    </w:p>
    <w:sdt>
      <w:sdtPr>
        <w:id w:val="1970311899"/>
        <w:lock w:val="contentLocked"/>
        <w:placeholder>
          <w:docPart w:val="E1432C1FDB7C43CCA330F3E6BDBC912B"/>
        </w:placeholder>
        <w:group/>
      </w:sdtPr>
      <w:sdtEndPr/>
      <w:sdtContent>
        <w:p w14:paraId="454F8156" w14:textId="77777777" w:rsidR="009A19FA" w:rsidRDefault="009A19FA" w:rsidP="00DD7FC7">
          <w:pPr>
            <w:pStyle w:val="Rubrik1"/>
          </w:pPr>
          <w:r>
            <w:t>Ståndpunkter</w:t>
          </w:r>
        </w:p>
      </w:sdtContent>
    </w:sdt>
    <w:p w14:paraId="1621A459" w14:textId="77777777" w:rsidR="009A19FA" w:rsidRDefault="00D178ED" w:rsidP="00DD7FC7">
      <w:pPr>
        <w:pStyle w:val="Rubrik2"/>
      </w:pPr>
      <w:sdt>
        <w:sdtPr>
          <w:id w:val="771589921"/>
          <w:lock w:val="contentLocked"/>
          <w:placeholder>
            <w:docPart w:val="E1432C1FDB7C43CCA330F3E6BDBC912B"/>
          </w:placeholder>
          <w:group/>
        </w:sdtPr>
        <w:sdtEndPr/>
        <w:sdtContent>
          <w:r w:rsidR="009A19FA">
            <w:t>Preliminär svensk ståndpunkt</w:t>
          </w:r>
        </w:sdtContent>
      </w:sdt>
    </w:p>
    <w:p w14:paraId="23AAB796" w14:textId="77777777" w:rsidR="009A19FA" w:rsidRDefault="009A19FA" w:rsidP="00DD7FC7">
      <w:pPr>
        <w:pStyle w:val="Brdtext"/>
      </w:pPr>
      <w:r>
        <w:t>Regeringen välkomnar pensionspaketets syfte att stärka medlemsstaternas pensionssystem genom att öka valfriheten och förbättra tillgången till sparande på kapitalmarknaderna. Förslagen präglas av marknadsorienterade lösningar som bidrar till att minska belastningen på statsbudgetarna, bland annat genom att främja fondering inom pensionssystemen.</w:t>
      </w:r>
    </w:p>
    <w:p w14:paraId="6751B362" w14:textId="77777777" w:rsidR="009A19FA" w:rsidRDefault="009A19FA" w:rsidP="00DD7FC7">
      <w:pPr>
        <w:pStyle w:val="Brdtext"/>
      </w:pPr>
      <w:r>
        <w:t>Det är dock viktigt att komma ihåg att medlemsstaterna inom EU be</w:t>
      </w:r>
      <w:r>
        <w:softHyphen/>
        <w:t>finner sig på olika nivåer när det gäller tjänstepension och andra privata pen</w:t>
      </w:r>
      <w:r>
        <w:softHyphen/>
        <w:t>sions</w:t>
      </w:r>
      <w:r>
        <w:softHyphen/>
        <w:t xml:space="preserve">lösningar. Sverige utmärker sig i dessa avseende, dels genom att nästan alla anställda omfattas av någon form av tjänstepension, dels genom att en stor del </w:t>
      </w:r>
      <w:r>
        <w:lastRenderedPageBreak/>
        <w:t>av det svenska sparandet sker på kapitalmarknaderna, t.ex. i enskilda aktier eller i fonder.</w:t>
      </w:r>
    </w:p>
    <w:p w14:paraId="445B91CA" w14:textId="77777777" w:rsidR="009A19FA" w:rsidRDefault="009A19FA" w:rsidP="00DD7FC7">
      <w:pPr>
        <w:pStyle w:val="Brdtext"/>
      </w:pPr>
      <w:r>
        <w:t>Regeringen ser särskilt positivt på initiativ som stärker pensionssystemens hållbarhet, såsom rekommendationen om att införa resultattavlor för att följa pensionsutvecklingen på nationell nivå. Sverige har redan gjort betydande framsteg på dessa områden och anser att förslagen är viktiga för att stärka EU:s konkurrenskraft och långsiktiga välstånd.</w:t>
      </w:r>
    </w:p>
    <w:p w14:paraId="07F4CE66" w14:textId="77777777" w:rsidR="009A19FA" w:rsidRDefault="009A19FA" w:rsidP="00DD7FC7">
      <w:pPr>
        <w:pStyle w:val="Brdtext"/>
      </w:pPr>
      <w:r>
        <w:t>EU:s reglering av tjänstepensionsinstitut måste ta hänsyn till de nationella pen</w:t>
      </w:r>
      <w:r>
        <w:softHyphen/>
        <w:t>sions</w:t>
      </w:r>
      <w:r>
        <w:softHyphen/>
        <w:t>systemen och andra nationella särdrag. Pensionssystemen är nära kopplade till andra nationella system och regelverk, t.ex. för socialförsäkring, skatt och arbets</w:t>
      </w:r>
      <w:r>
        <w:softHyphen/>
        <w:t>marknad. Regelverket bör därför fortsatt ge ut</w:t>
      </w:r>
      <w:r>
        <w:softHyphen/>
        <w:t>rymme för nationell anpassning.</w:t>
      </w:r>
    </w:p>
    <w:p w14:paraId="559ED4A1" w14:textId="77777777" w:rsidR="009A19FA" w:rsidRDefault="009A19FA" w:rsidP="00DD7FC7">
      <w:pPr>
        <w:pStyle w:val="Brdtext"/>
      </w:pPr>
      <w:r>
        <w:t>För Sveriges del är det särskilt viktigt att kollek</w:t>
      </w:r>
      <w:r>
        <w:softHyphen/>
        <w:t>tiv</w:t>
      </w:r>
      <w:r>
        <w:softHyphen/>
        <w:t>avtalade tjänstepensioner skyddas. Även avtalsfriheten för infor</w:t>
      </w:r>
      <w:r>
        <w:softHyphen/>
        <w:t>ma</w:t>
      </w:r>
      <w:r>
        <w:softHyphen/>
        <w:t>tions</w:t>
      </w:r>
      <w:r>
        <w:softHyphen/>
        <w:t xml:space="preserve">lämnande bör bevaras. </w:t>
      </w:r>
    </w:p>
    <w:p w14:paraId="494FF975" w14:textId="77777777" w:rsidR="009A19FA" w:rsidRDefault="009A19FA" w:rsidP="00DD7FC7">
      <w:pPr>
        <w:pStyle w:val="Brdtext"/>
      </w:pPr>
      <w:r w:rsidRPr="00185138">
        <w:t>Regeringen förespråkar ett proportionerligt och ändamålsenligt regelverk som beaktar</w:t>
      </w:r>
      <w:r>
        <w:t xml:space="preserve"> såväl</w:t>
      </w:r>
      <w:r w:rsidRPr="00185138">
        <w:t xml:space="preserve"> administrativ börda för såväl myndigheter som företag</w:t>
      </w:r>
      <w:r>
        <w:t xml:space="preserve"> som att det rör sig om långsiktiga åtaganden i syfte att skapa stabila och trygga pensioner. Regelverket bör vidare beakta olika former för tryggande av tjänstepension.</w:t>
      </w:r>
      <w:r w:rsidRPr="00185138">
        <w:t xml:space="preserve"> Sverige bör verka för att tillsynen av regelverken är effektiv, relevant och har en välavvägd och tydlig ansvarsfördelning mellan nationella och europeiska tillsynsmyndigheter</w:t>
      </w:r>
      <w:r>
        <w:t>. Det är också viktigt att förslaget inte leder till konkurrens</w:t>
      </w:r>
      <w:r>
        <w:softHyphen/>
        <w:t xml:space="preserve">begränsande effekter som försvårar verksamheten för mindre aktörer. </w:t>
      </w:r>
    </w:p>
    <w:p w14:paraId="1C21D699" w14:textId="77777777" w:rsidR="009A19FA" w:rsidRDefault="009A19FA" w:rsidP="00DD7FC7">
      <w:pPr>
        <w:pStyle w:val="Brdtext"/>
      </w:pPr>
      <w:r>
        <w:t>Mot bakgrund av Sveriges budgetrestriktiva hållning ska regeringen verka för att de ekonomiska konsekvenserna begränsas, både för statens budget och EU:s budget.</w:t>
      </w:r>
    </w:p>
    <w:p w14:paraId="59325DEF" w14:textId="77777777" w:rsidR="009A19FA" w:rsidRDefault="009A19FA" w:rsidP="00DD7FC7">
      <w:pPr>
        <w:pStyle w:val="Brdtext"/>
      </w:pPr>
      <w:r w:rsidRPr="007B55A7">
        <w:t>Regeringen anser att skattefrågor ska behandlas i den rådskonstellation som har ansvar för skattefrågor och med det beslutsförfarande som gäller för skattefrågor.</w:t>
      </w:r>
    </w:p>
    <w:p w14:paraId="7C4A760F" w14:textId="77777777" w:rsidR="009A19FA" w:rsidRDefault="009A19FA" w:rsidP="00DD7FC7">
      <w:pPr>
        <w:pStyle w:val="Brdtext"/>
      </w:pPr>
      <w:r>
        <w:t xml:space="preserve">Sverige välkomnar att delar av pensionspaketet utgörs av rekommendationer snarare än lagstiftningsförslag. Rekommendationerna är konstruktiva och kan bidra till att öka anslutningen till kompletterande pensioner i EU. I Sverige är </w:t>
      </w:r>
      <w:r>
        <w:lastRenderedPageBreak/>
        <w:t>detta frågor som till stor del hanteras av arbetsmarknadens parter inom ramen för den svenska modellen, framför allt när det gäller automatisk anslutning till tjänstepension och att blivande pensionärer ges möjlighet till en tydlig översikt över sin pension</w:t>
      </w:r>
      <w:r w:rsidDel="009620B4">
        <w:t>.</w:t>
      </w:r>
    </w:p>
    <w:p w14:paraId="4FA00E4A" w14:textId="77777777" w:rsidR="009A19FA" w:rsidRDefault="00D178ED" w:rsidP="00DD7FC7">
      <w:pPr>
        <w:pStyle w:val="Rubrik2"/>
      </w:pPr>
      <w:sdt>
        <w:sdtPr>
          <w:id w:val="1450887999"/>
          <w:lock w:val="contentLocked"/>
          <w:placeholder>
            <w:docPart w:val="E1432C1FDB7C43CCA330F3E6BDBC912B"/>
          </w:placeholder>
          <w:group/>
        </w:sdtPr>
        <w:sdtEndPr/>
        <w:sdtContent>
          <w:r w:rsidR="009A19FA">
            <w:t>Medlemsstaternas ståndpunkter</w:t>
          </w:r>
        </w:sdtContent>
      </w:sdt>
    </w:p>
    <w:p w14:paraId="4A511C00" w14:textId="77777777" w:rsidR="009A19FA" w:rsidRPr="00472EBA" w:rsidRDefault="009A19FA" w:rsidP="00DD7FC7">
      <w:pPr>
        <w:pStyle w:val="Brdtext"/>
      </w:pPr>
      <w:r w:rsidRPr="0006596D">
        <w:t>Medlemsstaternas ståndpunkter är ännu inte kända.</w:t>
      </w:r>
    </w:p>
    <w:p w14:paraId="24AC1427" w14:textId="77777777" w:rsidR="009A19FA" w:rsidRDefault="00D178ED" w:rsidP="00DD7FC7">
      <w:pPr>
        <w:pStyle w:val="Rubrik2"/>
      </w:pPr>
      <w:sdt>
        <w:sdtPr>
          <w:id w:val="-1607568733"/>
          <w:lock w:val="contentLocked"/>
          <w:placeholder>
            <w:docPart w:val="E1432C1FDB7C43CCA330F3E6BDBC912B"/>
          </w:placeholder>
          <w:group/>
        </w:sdtPr>
        <w:sdtEndPr/>
        <w:sdtContent>
          <w:r w:rsidR="009A19FA">
            <w:t>Institutionernas ståndpunkter</w:t>
          </w:r>
        </w:sdtContent>
      </w:sdt>
    </w:p>
    <w:p w14:paraId="788DE213" w14:textId="77777777" w:rsidR="009A19FA" w:rsidRPr="0006596D" w:rsidRDefault="009A19FA" w:rsidP="00DD7FC7">
      <w:pPr>
        <w:pStyle w:val="Brdtext"/>
      </w:pPr>
      <w:r w:rsidRPr="0006596D">
        <w:t>Institutionernas ståndpunkter är ännu inte kända</w:t>
      </w:r>
      <w:r>
        <w:t>.</w:t>
      </w:r>
    </w:p>
    <w:p w14:paraId="7626DECC" w14:textId="77777777" w:rsidR="009A19FA" w:rsidRDefault="00D178ED" w:rsidP="00DD7FC7">
      <w:pPr>
        <w:pStyle w:val="Rubrik2"/>
      </w:pPr>
      <w:sdt>
        <w:sdtPr>
          <w:id w:val="745924039"/>
          <w:lock w:val="contentLocked"/>
          <w:placeholder>
            <w:docPart w:val="E1432C1FDB7C43CCA330F3E6BDBC912B"/>
          </w:placeholder>
          <w:group/>
        </w:sdtPr>
        <w:sdtEndPr/>
        <w:sdtContent>
          <w:r w:rsidR="009A19FA">
            <w:t>Remissinstansernas och andra intressenters ståndpunkter</w:t>
          </w:r>
        </w:sdtContent>
      </w:sdt>
    </w:p>
    <w:p w14:paraId="4C3E2787" w14:textId="77777777" w:rsidR="009A19FA" w:rsidRPr="00472EBA" w:rsidRDefault="009A19FA" w:rsidP="00DD7FC7">
      <w:pPr>
        <w:pStyle w:val="Brdtext"/>
      </w:pPr>
      <w:r w:rsidRPr="005E6079">
        <w:t>Flera myndigheter, företag och organisationer har bjudits in att lämna syn</w:t>
      </w:r>
      <w:r>
        <w:softHyphen/>
      </w:r>
      <w:r w:rsidRPr="005E6079">
        <w:t>punkter på förslaget. En referensgrupp har bildats och har hittills lämnat övergripande, preliminära synpunkter.</w:t>
      </w:r>
    </w:p>
    <w:p w14:paraId="077F43C8" w14:textId="77777777" w:rsidR="009A19FA" w:rsidRDefault="009A19FA" w:rsidP="00DD7FC7">
      <w:pPr>
        <w:pStyle w:val="Brdtext"/>
      </w:pPr>
      <w:r>
        <w:t>Remissinstanserna är i huvudsak positiva till ambitionen att höja lägstanivån för tjänstepension inom EU. De ställer sig dock frågande till vissa av ändringarna i andra tjänste</w:t>
      </w:r>
      <w:r>
        <w:softHyphen/>
        <w:t>pensions</w:t>
      </w:r>
      <w:r>
        <w:softHyphen/>
        <w:t>direktivet, inklusive behovet av ökad omfattning och regelbörda. De betonar behovet av nationell flexibi</w:t>
      </w:r>
      <w:r>
        <w:softHyphen/>
        <w:t>litet och proportionalitet för att värna Sveriges välfungerande kollektiv</w:t>
      </w:r>
      <w:r>
        <w:softHyphen/>
        <w:t>avtalade pensionssystem. Några remissinstanser påpekade bland annat att förslaget inte är anpassat till förmånsbestämda pensioner i tillräcklig utsträckning, till exempel vad gäller referensvärden och informationskrav. Detta riskerar att leda till ökade kostnader.</w:t>
      </w:r>
    </w:p>
    <w:p w14:paraId="38580C0D" w14:textId="77777777" w:rsidR="009A19FA" w:rsidRDefault="009A19FA" w:rsidP="00DD7FC7">
      <w:pPr>
        <w:pStyle w:val="Brdtext"/>
      </w:pPr>
      <w:r>
        <w:t>Flera aktörer ser risker med ökade rapporteringskrav och nya till</w:t>
      </w:r>
      <w:r>
        <w:softHyphen/>
        <w:t>syns</w:t>
      </w:r>
      <w:r>
        <w:softHyphen/>
        <w:t>uppgifter som kan belasta både institut och myndigheter utan tydliga fördelar. Reglerna om referensvärden riskerar att styra investeringar mot att upp</w:t>
      </w:r>
      <w:r>
        <w:softHyphen/>
        <w:t>fylla referens</w:t>
      </w:r>
      <w:r>
        <w:softHyphen/>
        <w:t xml:space="preserve">värden på kort sikt (årligen), vilket i sig kan försvåra långsiktiga investeringar, t.ex. i onoterade tillgångar vilket är ett av syftena med översynen. </w:t>
      </w:r>
    </w:p>
    <w:p w14:paraId="24D311A3" w14:textId="77777777" w:rsidR="009A19FA" w:rsidRPr="00472EBA" w:rsidRDefault="009A19FA" w:rsidP="00DD7FC7">
      <w:pPr>
        <w:pStyle w:val="Brdtext"/>
      </w:pPr>
      <w:r>
        <w:t xml:space="preserve">Några aktörer anser att förslagen om </w:t>
      </w:r>
      <w:r w:rsidRPr="00744FDE">
        <w:t>P</w:t>
      </w:r>
      <w:r>
        <w:t>EPP</w:t>
      </w:r>
      <w:r w:rsidRPr="00744FDE">
        <w:t>-</w:t>
      </w:r>
      <w:r>
        <w:t>förordningen kan leda till ett ökat</w:t>
      </w:r>
      <w:r w:rsidRPr="00744FDE">
        <w:t xml:space="preserve"> utbud</w:t>
      </w:r>
      <w:r>
        <w:t>,</w:t>
      </w:r>
      <w:r w:rsidRPr="00744FDE">
        <w:t xml:space="preserve"> men </w:t>
      </w:r>
      <w:r>
        <w:t xml:space="preserve">att det </w:t>
      </w:r>
      <w:r w:rsidRPr="00744FDE">
        <w:t xml:space="preserve">utan skatteincitament och </w:t>
      </w:r>
      <w:r>
        <w:t xml:space="preserve">med </w:t>
      </w:r>
      <w:r w:rsidRPr="00744FDE">
        <w:t xml:space="preserve">inlåsningseffekter </w:t>
      </w:r>
      <w:r>
        <w:t>i</w:t>
      </w:r>
      <w:r w:rsidRPr="00744FDE">
        <w:t>nte</w:t>
      </w:r>
      <w:r>
        <w:t xml:space="preserve"> är till</w:t>
      </w:r>
      <w:r>
        <w:softHyphen/>
        <w:t>räckligt för att</w:t>
      </w:r>
      <w:r w:rsidRPr="00744FDE">
        <w:t xml:space="preserve"> öka intresset för </w:t>
      </w:r>
      <w:r>
        <w:t>produkten</w:t>
      </w:r>
      <w:r w:rsidRPr="00744FDE">
        <w:t xml:space="preserve">. </w:t>
      </w:r>
    </w:p>
    <w:sdt>
      <w:sdtPr>
        <w:id w:val="1863014846"/>
        <w:lock w:val="contentLocked"/>
        <w:placeholder>
          <w:docPart w:val="E1432C1FDB7C43CCA330F3E6BDBC912B"/>
        </w:placeholder>
        <w:group/>
      </w:sdtPr>
      <w:sdtEndPr/>
      <w:sdtContent>
        <w:p w14:paraId="5058558F" w14:textId="77777777" w:rsidR="009A19FA" w:rsidRDefault="009A19FA" w:rsidP="00DD7FC7">
          <w:pPr>
            <w:pStyle w:val="Rubrik1"/>
          </w:pPr>
          <w:r>
            <w:t>Förslagets förutsättningar</w:t>
          </w:r>
        </w:p>
      </w:sdtContent>
    </w:sdt>
    <w:p w14:paraId="67D72364" w14:textId="77777777" w:rsidR="009A19FA" w:rsidRDefault="00D178ED" w:rsidP="00DD7FC7">
      <w:pPr>
        <w:pStyle w:val="Rubrik2"/>
      </w:pPr>
      <w:sdt>
        <w:sdtPr>
          <w:id w:val="544565397"/>
          <w:lock w:val="contentLocked"/>
          <w:placeholder>
            <w:docPart w:val="E1432C1FDB7C43CCA330F3E6BDBC912B"/>
          </w:placeholder>
          <w:group/>
        </w:sdtPr>
        <w:sdtEndPr/>
        <w:sdtContent>
          <w:r w:rsidR="009A19FA">
            <w:t>Rättslig grund och beslutsförfarande</w:t>
          </w:r>
        </w:sdtContent>
      </w:sdt>
    </w:p>
    <w:p w14:paraId="4375A85E" w14:textId="77777777" w:rsidR="009A19FA" w:rsidRPr="00472EBA" w:rsidRDefault="009A19FA" w:rsidP="00DD7FC7">
      <w:pPr>
        <w:pStyle w:val="Brdtext"/>
      </w:pPr>
      <w:r>
        <w:t xml:space="preserve">De rättsliga grunderna för andra tjänstepensionsdirektivet är artiklarna 53, 62 och 114(1) i fördraget om Europeiska unionens funktionssätt (EUF-fördraget). </w:t>
      </w:r>
      <w:r w:rsidRPr="007E030A">
        <w:t xml:space="preserve">Den rättsliga grunden för att ändra </w:t>
      </w:r>
      <w:r w:rsidRPr="005E1790">
        <w:t>EU:s förordning om en paneuropeisk privat pensionsprodukt (</w:t>
      </w:r>
      <w:proofErr w:type="spellStart"/>
      <w:r w:rsidRPr="005E1790">
        <w:t>PEPP-produkt</w:t>
      </w:r>
      <w:proofErr w:type="spellEnd"/>
      <w:r>
        <w:t xml:space="preserve">) </w:t>
      </w:r>
      <w:r w:rsidRPr="007E030A">
        <w:t xml:space="preserve">är artikel 114 i EUF-fördraget, som </w:t>
      </w:r>
      <w:r w:rsidRPr="0006596D">
        <w:t xml:space="preserve">ger möjlighet att </w:t>
      </w:r>
      <w:r w:rsidRPr="007E030A">
        <w:t xml:space="preserve">harmonisera nationella </w:t>
      </w:r>
      <w:r w:rsidRPr="0006596D">
        <w:t xml:space="preserve">regler för att </w:t>
      </w:r>
      <w:r w:rsidRPr="007E030A">
        <w:t xml:space="preserve">skapa och </w:t>
      </w:r>
      <w:r w:rsidRPr="0006596D">
        <w:t>upprätthålla</w:t>
      </w:r>
      <w:r w:rsidRPr="007E030A">
        <w:t xml:space="preserve"> den inre marknaden</w:t>
      </w:r>
      <w:r w:rsidRPr="0006596D">
        <w:t>.</w:t>
      </w:r>
      <w:r>
        <w:t xml:space="preserve"> Beslut fattas enligt det ordinarie lagstiftningsförfarandet (artikel 294 i EUF-fördraget), dvs. Europaparlamentet är medbeslutande. Rådet beslutar med kvalificerad majoritet. </w:t>
      </w:r>
      <w:r w:rsidRPr="0032419C">
        <w:t xml:space="preserve">I skattefrågor krävs det dock att beslut i </w:t>
      </w:r>
      <w:r>
        <w:t>r</w:t>
      </w:r>
      <w:r w:rsidRPr="0032419C">
        <w:t>ådet fattas med enhällighet (artikel 293 i EUF-fördraget).</w:t>
      </w:r>
    </w:p>
    <w:p w14:paraId="13C8ED5A" w14:textId="77777777" w:rsidR="009A19FA" w:rsidRDefault="00D178ED" w:rsidP="00DD7FC7">
      <w:pPr>
        <w:pStyle w:val="Rubrik2"/>
      </w:pPr>
      <w:sdt>
        <w:sdtPr>
          <w:id w:val="-2025470931"/>
          <w:lock w:val="contentLocked"/>
          <w:placeholder>
            <w:docPart w:val="E1432C1FDB7C43CCA330F3E6BDBC912B"/>
          </w:placeholder>
          <w:group/>
        </w:sdtPr>
        <w:sdtEndPr/>
        <w:sdtContent>
          <w:r w:rsidR="009A19FA">
            <w:t>Subsidiaritets- och proportionalitetsprinciperna</w:t>
          </w:r>
        </w:sdtContent>
      </w:sdt>
    </w:p>
    <w:p w14:paraId="1E4648F3" w14:textId="77777777" w:rsidR="009A19FA" w:rsidRDefault="009A19FA" w:rsidP="00DD7FC7">
      <w:pPr>
        <w:pStyle w:val="Brdtext"/>
      </w:pPr>
      <w:r w:rsidRPr="00B16631">
        <w:t xml:space="preserve">Tjänstepensionsinstitut kan i princip redan etableras i alla medlemsstater, men de har inte uppnått sin fulla potential när det gäller att kanalisera tillräckligt med sparande till kapitalmarknaderna och bidra till </w:t>
      </w:r>
      <w:r>
        <w:t>spar- och investeringsunionen</w:t>
      </w:r>
      <w:r w:rsidRPr="00B16631">
        <w:t>.</w:t>
      </w:r>
      <w:r>
        <w:t xml:space="preserve"> Kommissionen gör bedömningen att f</w:t>
      </w:r>
      <w:r w:rsidRPr="00AB5B26">
        <w:t>örslaget följer subsidiaritetsprincipen eftersom endast EU kan skapa ett gemensamt regelverk för tjänstepensions</w:t>
      </w:r>
      <w:r>
        <w:softHyphen/>
      </w:r>
      <w:r w:rsidRPr="00AB5B26">
        <w:t xml:space="preserve">institut, vilket </w:t>
      </w:r>
      <w:r>
        <w:t>andra tjänstepensionsdirektivet</w:t>
      </w:r>
      <w:r w:rsidRPr="00AB5B26">
        <w:t xml:space="preserve"> sedan 2019 säkerställer.</w:t>
      </w:r>
      <w:r>
        <w:t xml:space="preserve"> En</w:t>
      </w:r>
      <w:r w:rsidRPr="00B16631">
        <w:t xml:space="preserve"> riktad revidering bedöms som proportionerlig och kompletterar nationella system, ökar skala och förbättrar investeringsresultat. Fokus ligger på transparens, stärkt riskhantering och borttagande av investeringshinder, med begränsad admini</w:t>
      </w:r>
      <w:r>
        <w:softHyphen/>
      </w:r>
      <w:r w:rsidRPr="00B16631">
        <w:t>strativ börda och proportionerliga rapporteringskrav.</w:t>
      </w:r>
    </w:p>
    <w:p w14:paraId="09694F0C" w14:textId="77777777" w:rsidR="009A19FA" w:rsidRPr="008B32DC" w:rsidRDefault="009A19FA" w:rsidP="00DD7FC7">
      <w:pPr>
        <w:pStyle w:val="Brdtext"/>
      </w:pPr>
      <w:r w:rsidRPr="005E1790">
        <w:t>EU:s förordning om en paneuropeisk privat pensionsprodukt (</w:t>
      </w:r>
      <w:proofErr w:type="spellStart"/>
      <w:r w:rsidRPr="005E1790">
        <w:t>PEPP-produkt</w:t>
      </w:r>
      <w:proofErr w:type="spellEnd"/>
      <w:r>
        <w:t xml:space="preserve">) </w:t>
      </w:r>
      <w:r w:rsidRPr="008B32DC">
        <w:t xml:space="preserve">följer subsidiaritetsprincipen eftersom ett gemensamt </w:t>
      </w:r>
      <w:proofErr w:type="spellStart"/>
      <w:r w:rsidRPr="008B32DC">
        <w:t>EU-regelverk</w:t>
      </w:r>
      <w:proofErr w:type="spellEnd"/>
      <w:r w:rsidRPr="008B32DC">
        <w:t xml:space="preserve"> krävs för gränsöverskridande pensionsprodukter. Kommissionen gör bedömningen att full harmonisering vore oproportionerlig, medan en riktad revidering stärker konsumentval och underlättar gränsöverskridande erbjudanden. Förslaget justerar befintliga regler med begränsad administrativ börda och propor</w:t>
      </w:r>
      <w:r>
        <w:softHyphen/>
      </w:r>
      <w:r w:rsidRPr="008B32DC">
        <w:t>tion</w:t>
      </w:r>
      <w:r>
        <w:softHyphen/>
      </w:r>
      <w:r w:rsidRPr="008B32DC">
        <w:t xml:space="preserve">erliga rapporteringskrav. En riktad revidering av </w:t>
      </w:r>
      <w:r w:rsidRPr="005E1790">
        <w:t>EU:s förordning om en pan</w:t>
      </w:r>
      <w:r>
        <w:softHyphen/>
      </w:r>
      <w:r w:rsidRPr="005E1790">
        <w:t>europeisk privat pensionsprodukt (</w:t>
      </w:r>
      <w:proofErr w:type="spellStart"/>
      <w:r w:rsidRPr="005E1790">
        <w:t>PEPP-produkt</w:t>
      </w:r>
      <w:proofErr w:type="spellEnd"/>
      <w:r>
        <w:t xml:space="preserve">) </w:t>
      </w:r>
      <w:r w:rsidRPr="008B32DC">
        <w:t>är en proportionerlig lös</w:t>
      </w:r>
      <w:r>
        <w:softHyphen/>
      </w:r>
      <w:r w:rsidRPr="008B32DC">
        <w:t>ning som kompletterar nationella system och ger tillräcklig harmonisering för gränsöverskridande erbjudanden och ökad konsumentvalfrihet. Administrativ börda blir begränsad, och nya rapporteringskrav är proportionerliga för att stärka marknadsövervakning och konsumentskydd.</w:t>
      </w:r>
    </w:p>
    <w:p w14:paraId="280A3EC0" w14:textId="77777777" w:rsidR="009A19FA" w:rsidRPr="00472EBA" w:rsidRDefault="009A19FA" w:rsidP="00DD7FC7">
      <w:pPr>
        <w:pStyle w:val="Brdtext"/>
      </w:pPr>
      <w:r w:rsidRPr="00A839D3">
        <w:lastRenderedPageBreak/>
        <w:t>Regeringen delar kommissionens bedömning att förslagen</w:t>
      </w:r>
      <w:r>
        <w:t xml:space="preserve"> i stort</w:t>
      </w:r>
      <w:r w:rsidRPr="00A839D3">
        <w:t xml:space="preserve"> är förenliga med både subsidiaritetsprincipen och proportionalitetsprincipen.</w:t>
      </w:r>
      <w:r>
        <w:t xml:space="preserve"> </w:t>
      </w:r>
      <w:r w:rsidRPr="00E31530">
        <w:t xml:space="preserve">Kommissionens förslag att binda medlemsstaterna till en viss skattemässig behandling av </w:t>
      </w:r>
      <w:proofErr w:type="spellStart"/>
      <w:r w:rsidRPr="00E31530">
        <w:t>PEPP-produkter</w:t>
      </w:r>
      <w:proofErr w:type="spellEnd"/>
      <w:r w:rsidRPr="00E31530">
        <w:t xml:space="preserve"> </w:t>
      </w:r>
      <w:r>
        <w:t>ä</w:t>
      </w:r>
      <w:r w:rsidRPr="00E31530">
        <w:t>r inte förenlig</w:t>
      </w:r>
      <w:r>
        <w:t>t</w:t>
      </w:r>
      <w:r w:rsidRPr="00E31530">
        <w:t xml:space="preserve"> med EUF-fördragets förfarandebestämmelser.</w:t>
      </w:r>
    </w:p>
    <w:sdt>
      <w:sdtPr>
        <w:id w:val="1599754331"/>
        <w:lock w:val="contentLocked"/>
        <w:placeholder>
          <w:docPart w:val="E1432C1FDB7C43CCA330F3E6BDBC912B"/>
        </w:placeholder>
        <w:group/>
      </w:sdtPr>
      <w:sdtEndPr/>
      <w:sdtContent>
        <w:p w14:paraId="2C1618DA" w14:textId="77777777" w:rsidR="009A19FA" w:rsidRDefault="009A19FA" w:rsidP="00DD7FC7">
          <w:pPr>
            <w:pStyle w:val="Rubrik1"/>
          </w:pPr>
          <w:r>
            <w:t>Övrigt</w:t>
          </w:r>
        </w:p>
      </w:sdtContent>
    </w:sdt>
    <w:p w14:paraId="66C43983" w14:textId="77777777" w:rsidR="009A19FA" w:rsidRDefault="00D178ED" w:rsidP="00DD7FC7">
      <w:pPr>
        <w:pStyle w:val="Rubrik2"/>
      </w:pPr>
      <w:sdt>
        <w:sdtPr>
          <w:id w:val="-115133138"/>
          <w:lock w:val="contentLocked"/>
          <w:placeholder>
            <w:docPart w:val="E1432C1FDB7C43CCA330F3E6BDBC912B"/>
          </w:placeholder>
          <w:group/>
        </w:sdtPr>
        <w:sdtEndPr/>
        <w:sdtContent>
          <w:r w:rsidR="009A19FA">
            <w:t>Fortsatt behandling av ärendet</w:t>
          </w:r>
        </w:sdtContent>
      </w:sdt>
    </w:p>
    <w:p w14:paraId="10DF3A06" w14:textId="77777777" w:rsidR="009A19FA" w:rsidRDefault="009A19FA" w:rsidP="00DD7FC7">
      <w:pPr>
        <w:pStyle w:val="Brdtext"/>
      </w:pPr>
      <w:r w:rsidRPr="00A839D3">
        <w:t>Förhandlingarna i rådet</w:t>
      </w:r>
      <w:r>
        <w:t xml:space="preserve"> förväntas inledas under våren 2026</w:t>
      </w:r>
      <w:r w:rsidRPr="00A839D3">
        <w:t>. Europaparla</w:t>
      </w:r>
      <w:r>
        <w:softHyphen/>
      </w:r>
      <w:r w:rsidRPr="00A839D3">
        <w:t>mentets tidsplan för behandlingen av förslaget är ännu inte fastställd.</w:t>
      </w:r>
    </w:p>
    <w:p w14:paraId="5EC1AD14" w14:textId="77777777" w:rsidR="009A19FA" w:rsidRDefault="00D178ED" w:rsidP="00DD7FC7">
      <w:pPr>
        <w:pStyle w:val="Rubrik2"/>
      </w:pPr>
      <w:sdt>
        <w:sdtPr>
          <w:id w:val="1710380761"/>
          <w:lock w:val="contentLocked"/>
          <w:placeholder>
            <w:docPart w:val="E1432C1FDB7C43CCA330F3E6BDBC912B"/>
          </w:placeholder>
          <w:group/>
        </w:sdtPr>
        <w:sdtEndPr/>
        <w:sdtContent>
          <w:r w:rsidR="009A19FA">
            <w:t>Fackuttryck och termer</w:t>
          </w:r>
        </w:sdtContent>
      </w:sdt>
    </w:p>
    <w:p w14:paraId="4719BB3F" w14:textId="531CF0BD" w:rsidR="009A19FA" w:rsidRDefault="009A19FA" w:rsidP="00DD7FC7">
      <w:pPr>
        <w:pStyle w:val="Brdtext"/>
      </w:pPr>
    </w:p>
    <w:p w14:paraId="0EF7926D" w14:textId="413137B4" w:rsidR="007D542F" w:rsidRPr="00472EBA" w:rsidRDefault="007D542F" w:rsidP="007D542F">
      <w:pPr>
        <w:pStyle w:val="Brdtext"/>
      </w:pPr>
    </w:p>
    <w:p w14:paraId="4AB91ACA" w14:textId="77777777" w:rsidR="007D542F" w:rsidRDefault="00D178ED" w:rsidP="007D542F">
      <w:pPr>
        <w:pStyle w:val="Rubrik2"/>
      </w:pPr>
      <w:sdt>
        <w:sdtPr>
          <w:id w:val="-1352952988"/>
          <w:lock w:val="contentLocked"/>
          <w:placeholder>
            <w:docPart w:val="960509E7CB59400D87A06520FE254357"/>
          </w:placeholder>
          <w:group/>
        </w:sdtPr>
        <w:sdtEndPr/>
        <w:sdtContent>
          <w:r w:rsidR="007D542F">
            <w:t>Förslagets innehåll</w:t>
          </w:r>
        </w:sdtContent>
      </w:sdt>
    </w:p>
    <w:sdt>
      <w:sdtPr>
        <w:id w:val="-1177185828"/>
        <w:placeholder>
          <w:docPart w:val="E910806957364571B6EB655BEE8885B9"/>
        </w:placeholder>
        <w:temporary/>
        <w:showingPlcHdr/>
      </w:sdtPr>
      <w:sdtEndPr/>
      <w:sdtContent>
        <w:p w14:paraId="3A45A441"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Pr="00DB17A3">
            <w:rPr>
              <w:rStyle w:val="Platshllartext"/>
            </w:rPr>
            <w:t xml:space="preserve"> text.</w:t>
          </w:r>
        </w:p>
      </w:sdtContent>
    </w:sdt>
    <w:p w14:paraId="1CBB2888" w14:textId="77777777" w:rsidR="007D542F" w:rsidRDefault="00D178ED" w:rsidP="007D542F">
      <w:pPr>
        <w:pStyle w:val="Rubrik2"/>
      </w:pPr>
      <w:sdt>
        <w:sdtPr>
          <w:id w:val="-2087607690"/>
          <w:lock w:val="contentLocked"/>
          <w:placeholder>
            <w:docPart w:val="960509E7CB59400D87A06520FE254357"/>
          </w:placeholder>
          <w:group/>
        </w:sdtPr>
        <w:sdtEndPr/>
        <w:sdtContent>
          <w:r w:rsidR="007D542F">
            <w:t>Gällande svenska regler och förslagets effekt på dessa</w:t>
          </w:r>
        </w:sdtContent>
      </w:sdt>
    </w:p>
    <w:sdt>
      <w:sdtPr>
        <w:id w:val="2142679731"/>
        <w:placeholder>
          <w:docPart w:val="6FBA298F00324465A9CB5D23A353A5E4"/>
        </w:placeholder>
        <w:temporary/>
        <w:showingPlcHdr/>
      </w:sdtPr>
      <w:sdtEndPr/>
      <w:sdtContent>
        <w:p w14:paraId="530EB7DB"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Pr="00DB17A3">
            <w:rPr>
              <w:rStyle w:val="Platshllartext"/>
            </w:rPr>
            <w:t xml:space="preserve"> text.</w:t>
          </w:r>
        </w:p>
      </w:sdtContent>
    </w:sdt>
    <w:p w14:paraId="76B02D37" w14:textId="77777777" w:rsidR="007D542F" w:rsidRDefault="00D178ED" w:rsidP="007D542F">
      <w:pPr>
        <w:pStyle w:val="Rubrik2"/>
      </w:pPr>
      <w:sdt>
        <w:sdtPr>
          <w:id w:val="-1431199353"/>
          <w:lock w:val="contentLocked"/>
          <w:placeholder>
            <w:docPart w:val="960509E7CB59400D87A06520FE254357"/>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FC37CF5" w14:textId="77777777" w:rsidR="007D542F" w:rsidRPr="00472EBA" w:rsidRDefault="00E12EB5" w:rsidP="007D542F">
      <w:pPr>
        <w:pStyle w:val="Brdtext"/>
      </w:pPr>
      <w:r>
        <w:t xml:space="preserve"> </w:t>
      </w:r>
      <w:sdt>
        <w:sdtPr>
          <w:id w:val="444509394"/>
          <w:placeholder>
            <w:docPart w:val="F2CFCF92D595459BB4A90D436476BF6A"/>
          </w:placeholder>
          <w:temporary/>
          <w:showingPlcHdr/>
        </w:sdtPr>
        <w:sdtEndPr/>
        <w:sdtContent>
          <w:r w:rsidR="007D542F" w:rsidRPr="00DB17A3">
            <w:rPr>
              <w:rStyle w:val="Platshllartext"/>
            </w:rPr>
            <w:t xml:space="preserve">Klicka här för att </w:t>
          </w:r>
          <w:r w:rsidR="00C85FE1">
            <w:rPr>
              <w:rStyle w:val="Platshllartext"/>
            </w:rPr>
            <w:t>skriva</w:t>
          </w:r>
          <w:r w:rsidR="007D542F" w:rsidRPr="00DB17A3">
            <w:rPr>
              <w:rStyle w:val="Platshllartext"/>
            </w:rPr>
            <w:t xml:space="preserve"> text.</w:t>
          </w:r>
        </w:sdtContent>
      </w:sdt>
    </w:p>
    <w:sdt>
      <w:sdtPr>
        <w:id w:val="830331803"/>
        <w:lock w:val="contentLocked"/>
        <w:placeholder>
          <w:docPart w:val="960509E7CB59400D87A06520FE254357"/>
        </w:placeholder>
        <w:group/>
      </w:sdtPr>
      <w:sdtEndPr/>
      <w:sdtContent>
        <w:p w14:paraId="699DA515" w14:textId="77777777" w:rsidR="007D542F" w:rsidRDefault="007D542F" w:rsidP="007D542F">
          <w:pPr>
            <w:pStyle w:val="Rubrik1"/>
          </w:pPr>
          <w:r>
            <w:t>Ståndpunkter</w:t>
          </w:r>
        </w:p>
      </w:sdtContent>
    </w:sdt>
    <w:p w14:paraId="5FD30DEA" w14:textId="77777777" w:rsidR="007D542F" w:rsidRDefault="00D178ED" w:rsidP="007D542F">
      <w:pPr>
        <w:pStyle w:val="Rubrik2"/>
      </w:pPr>
      <w:sdt>
        <w:sdtPr>
          <w:id w:val="-483085086"/>
          <w:lock w:val="contentLocked"/>
          <w:placeholder>
            <w:docPart w:val="960509E7CB59400D87A06520FE254357"/>
          </w:placeholder>
          <w:group/>
        </w:sdtPr>
        <w:sdtEndPr/>
        <w:sdtContent>
          <w:r w:rsidR="007D542F">
            <w:t>Preliminär svensk ståndpunkt</w:t>
          </w:r>
        </w:sdtContent>
      </w:sdt>
    </w:p>
    <w:sdt>
      <w:sdtPr>
        <w:id w:val="-269165105"/>
        <w:placeholder>
          <w:docPart w:val="4CB09121781F4546B5402FEC8988C677"/>
        </w:placeholder>
        <w:temporary/>
        <w:showingPlcHdr/>
      </w:sdtPr>
      <w:sdtEndPr/>
      <w:sdtContent>
        <w:p w14:paraId="3EC9AA71"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Pr="00DB17A3">
            <w:rPr>
              <w:rStyle w:val="Platshllartext"/>
            </w:rPr>
            <w:t xml:space="preserve"> text.</w:t>
          </w:r>
        </w:p>
      </w:sdtContent>
    </w:sdt>
    <w:p w14:paraId="599C821F" w14:textId="77777777" w:rsidR="007D542F" w:rsidRDefault="00D178ED" w:rsidP="007D542F">
      <w:pPr>
        <w:pStyle w:val="Rubrik2"/>
      </w:pPr>
      <w:sdt>
        <w:sdtPr>
          <w:id w:val="1941718165"/>
          <w:lock w:val="contentLocked"/>
          <w:placeholder>
            <w:docPart w:val="960509E7CB59400D87A06520FE254357"/>
          </w:placeholder>
          <w:group/>
        </w:sdtPr>
        <w:sdtEndPr/>
        <w:sdtContent>
          <w:r w:rsidR="007D542F">
            <w:t>Medlemsstaternas ståndpunkter</w:t>
          </w:r>
        </w:sdtContent>
      </w:sdt>
    </w:p>
    <w:sdt>
      <w:sdtPr>
        <w:id w:val="-304481856"/>
        <w:placeholder>
          <w:docPart w:val="6926052DE64A422DB02825ABFF27F21D"/>
        </w:placeholder>
        <w:temporary/>
        <w:showingPlcHdr/>
      </w:sdtPr>
      <w:sdtEndPr/>
      <w:sdtContent>
        <w:p w14:paraId="6438CDA1"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00C85FE1" w:rsidRPr="00DB17A3">
            <w:rPr>
              <w:rStyle w:val="Platshllartext"/>
            </w:rPr>
            <w:t xml:space="preserve"> </w:t>
          </w:r>
          <w:r w:rsidRPr="00DB17A3">
            <w:rPr>
              <w:rStyle w:val="Platshllartext"/>
            </w:rPr>
            <w:t>text.</w:t>
          </w:r>
        </w:p>
      </w:sdtContent>
    </w:sdt>
    <w:p w14:paraId="723588AE" w14:textId="77777777" w:rsidR="007D542F" w:rsidRDefault="00D178ED" w:rsidP="007D542F">
      <w:pPr>
        <w:pStyle w:val="Rubrik2"/>
      </w:pPr>
      <w:sdt>
        <w:sdtPr>
          <w:id w:val="-1927257506"/>
          <w:lock w:val="contentLocked"/>
          <w:placeholder>
            <w:docPart w:val="960509E7CB59400D87A06520FE254357"/>
          </w:placeholder>
          <w:group/>
        </w:sdtPr>
        <w:sdtEndPr/>
        <w:sdtContent>
          <w:r w:rsidR="007D542F">
            <w:t>Institutionernas ståndpunkter</w:t>
          </w:r>
        </w:sdtContent>
      </w:sdt>
    </w:p>
    <w:sdt>
      <w:sdtPr>
        <w:id w:val="-1227690468"/>
        <w:placeholder>
          <w:docPart w:val="BE74CBEB0A9D412991268BC10908F5C3"/>
        </w:placeholder>
        <w:temporary/>
        <w:showingPlcHdr/>
      </w:sdtPr>
      <w:sdtEndPr/>
      <w:sdtContent>
        <w:p w14:paraId="0AC96A55"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Pr="00DB17A3">
            <w:rPr>
              <w:rStyle w:val="Platshllartext"/>
            </w:rPr>
            <w:t xml:space="preserve"> text.</w:t>
          </w:r>
        </w:p>
      </w:sdtContent>
    </w:sdt>
    <w:p w14:paraId="6C0100BD" w14:textId="77777777" w:rsidR="007D542F" w:rsidRDefault="00D178ED" w:rsidP="007D542F">
      <w:pPr>
        <w:pStyle w:val="Rubrik2"/>
      </w:pPr>
      <w:sdt>
        <w:sdtPr>
          <w:id w:val="-497725553"/>
          <w:lock w:val="contentLocked"/>
          <w:placeholder>
            <w:docPart w:val="960509E7CB59400D87A06520FE254357"/>
          </w:placeholder>
          <w:group/>
        </w:sdtPr>
        <w:sdtEndPr/>
        <w:sdtContent>
          <w:r w:rsidR="007D542F">
            <w:t xml:space="preserve">Remissinstansernas och </w:t>
          </w:r>
          <w:r w:rsidR="004B795E">
            <w:t xml:space="preserve">andra </w:t>
          </w:r>
          <w:r w:rsidR="007D542F">
            <w:t>intressenters ståndpunkter</w:t>
          </w:r>
        </w:sdtContent>
      </w:sdt>
    </w:p>
    <w:sdt>
      <w:sdtPr>
        <w:id w:val="-670169167"/>
        <w:placeholder>
          <w:docPart w:val="D93668D217F549F79867426DC6E5F3C5"/>
        </w:placeholder>
        <w:temporary/>
        <w:showingPlcHdr/>
      </w:sdtPr>
      <w:sdtEndPr/>
      <w:sdtContent>
        <w:p w14:paraId="7D8645E5"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Pr="00DB17A3">
            <w:rPr>
              <w:rStyle w:val="Platshllartext"/>
            </w:rPr>
            <w:t xml:space="preserve"> text.</w:t>
          </w:r>
        </w:p>
      </w:sdtContent>
    </w:sdt>
    <w:sdt>
      <w:sdtPr>
        <w:id w:val="511343921"/>
        <w:lock w:val="contentLocked"/>
        <w:placeholder>
          <w:docPart w:val="960509E7CB59400D87A06520FE254357"/>
        </w:placeholder>
        <w:group/>
      </w:sdtPr>
      <w:sdtEndPr/>
      <w:sdtContent>
        <w:p w14:paraId="2334707B" w14:textId="77777777" w:rsidR="007D542F" w:rsidRDefault="007D542F" w:rsidP="007D542F">
          <w:pPr>
            <w:pStyle w:val="Rubrik1"/>
          </w:pPr>
          <w:r>
            <w:t>Förslagets förutsättningar</w:t>
          </w:r>
        </w:p>
      </w:sdtContent>
    </w:sdt>
    <w:p w14:paraId="2DCBF620" w14:textId="77777777" w:rsidR="007D542F" w:rsidRDefault="00D178ED" w:rsidP="007D542F">
      <w:pPr>
        <w:pStyle w:val="Rubrik2"/>
      </w:pPr>
      <w:sdt>
        <w:sdtPr>
          <w:id w:val="1163133293"/>
          <w:lock w:val="contentLocked"/>
          <w:placeholder>
            <w:docPart w:val="960509E7CB59400D87A06520FE254357"/>
          </w:placeholder>
          <w:group/>
        </w:sdtPr>
        <w:sdtEndPr/>
        <w:sdtContent>
          <w:r w:rsidR="007D542F">
            <w:t>Rättslig grund och beslutsförfarande</w:t>
          </w:r>
        </w:sdtContent>
      </w:sdt>
    </w:p>
    <w:sdt>
      <w:sdtPr>
        <w:id w:val="217327184"/>
        <w:placeholder>
          <w:docPart w:val="8E82464C90174490BA8DA2A23027A6AD"/>
        </w:placeholder>
        <w:temporary/>
        <w:showingPlcHdr/>
      </w:sdtPr>
      <w:sdtEndPr/>
      <w:sdtContent>
        <w:p w14:paraId="04AE027E"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00C85FE1" w:rsidRPr="00DB17A3">
            <w:rPr>
              <w:rStyle w:val="Platshllartext"/>
            </w:rPr>
            <w:t xml:space="preserve"> </w:t>
          </w:r>
          <w:r w:rsidRPr="00DB17A3">
            <w:rPr>
              <w:rStyle w:val="Platshllartext"/>
            </w:rPr>
            <w:t>text.</w:t>
          </w:r>
        </w:p>
      </w:sdtContent>
    </w:sdt>
    <w:p w14:paraId="22A25F96" w14:textId="77777777" w:rsidR="007D542F" w:rsidRDefault="00D178ED" w:rsidP="007D542F">
      <w:pPr>
        <w:pStyle w:val="Rubrik2"/>
      </w:pPr>
      <w:sdt>
        <w:sdtPr>
          <w:id w:val="-463277102"/>
          <w:lock w:val="contentLocked"/>
          <w:placeholder>
            <w:docPart w:val="960509E7CB59400D87A06520FE254357"/>
          </w:placeholder>
          <w:group/>
        </w:sdtPr>
        <w:sdtEndPr/>
        <w:sdtContent>
          <w:r w:rsidR="007D542F">
            <w:t>Subsidiaritets- och proportionalitetsprincipe</w:t>
          </w:r>
          <w:r w:rsidR="00F02290">
            <w:t>r</w:t>
          </w:r>
          <w:r w:rsidR="007D542F">
            <w:t>n</w:t>
          </w:r>
          <w:r w:rsidR="00F02290">
            <w:t>a</w:t>
          </w:r>
        </w:sdtContent>
      </w:sdt>
    </w:p>
    <w:sdt>
      <w:sdtPr>
        <w:id w:val="-1723281895"/>
        <w:placeholder>
          <w:docPart w:val="F90F497140884179A6A3C20B5491F8A9"/>
        </w:placeholder>
        <w:temporary/>
        <w:showingPlcHdr/>
      </w:sdtPr>
      <w:sdtEndPr/>
      <w:sdtContent>
        <w:p w14:paraId="4A39BFBA" w14:textId="77777777" w:rsidR="007D542F" w:rsidRPr="00472EBA" w:rsidRDefault="007D542F" w:rsidP="007D542F">
          <w:pPr>
            <w:pStyle w:val="Brdtext"/>
          </w:pPr>
          <w:r w:rsidRPr="00DB17A3">
            <w:rPr>
              <w:rStyle w:val="Platshllartext"/>
            </w:rPr>
            <w:t xml:space="preserve">Klicka här för att </w:t>
          </w:r>
          <w:r w:rsidR="00C85FE1">
            <w:rPr>
              <w:rStyle w:val="Platshllartext"/>
            </w:rPr>
            <w:t>skriva</w:t>
          </w:r>
          <w:r w:rsidR="00C85FE1" w:rsidRPr="00DB17A3">
            <w:rPr>
              <w:rStyle w:val="Platshllartext"/>
            </w:rPr>
            <w:t xml:space="preserve"> </w:t>
          </w:r>
          <w:r w:rsidRPr="00DB17A3">
            <w:rPr>
              <w:rStyle w:val="Platshllartext"/>
            </w:rPr>
            <w:t>text.</w:t>
          </w:r>
        </w:p>
      </w:sdtContent>
    </w:sdt>
    <w:sdt>
      <w:sdtPr>
        <w:id w:val="211079442"/>
        <w:lock w:val="contentLocked"/>
        <w:placeholder>
          <w:docPart w:val="960509E7CB59400D87A06520FE254357"/>
        </w:placeholder>
        <w:group/>
      </w:sdtPr>
      <w:sdtEndPr/>
      <w:sdtContent>
        <w:p w14:paraId="247D324A" w14:textId="77777777" w:rsidR="007D542F" w:rsidRDefault="007D542F" w:rsidP="007D542F">
          <w:pPr>
            <w:pStyle w:val="Rubrik1"/>
          </w:pPr>
          <w:r>
            <w:t>Övrigt</w:t>
          </w:r>
        </w:p>
      </w:sdtContent>
    </w:sdt>
    <w:p w14:paraId="71FF140D" w14:textId="77777777" w:rsidR="007D542F" w:rsidRDefault="00D178ED" w:rsidP="007D542F">
      <w:pPr>
        <w:pStyle w:val="Rubrik2"/>
      </w:pPr>
      <w:sdt>
        <w:sdtPr>
          <w:id w:val="-1578510440"/>
          <w:lock w:val="contentLocked"/>
          <w:placeholder>
            <w:docPart w:val="960509E7CB59400D87A06520FE254357"/>
          </w:placeholder>
          <w:group/>
        </w:sdtPr>
        <w:sdtEndPr/>
        <w:sdtContent>
          <w:r w:rsidR="007D542F">
            <w:t>Fortsatt behandling av ärendet</w:t>
          </w:r>
        </w:sdtContent>
      </w:sdt>
    </w:p>
    <w:sdt>
      <w:sdtPr>
        <w:id w:val="292951559"/>
        <w:placeholder>
          <w:docPart w:val="3E69B091DC944AC9BD11EA0ED72B7358"/>
        </w:placeholder>
        <w:temporary/>
        <w:showingPlcHdr/>
      </w:sdtPr>
      <w:sdtEndPr/>
      <w:sdtContent>
        <w:p w14:paraId="61B12863" w14:textId="77777777" w:rsidR="007D542F" w:rsidRDefault="007D542F" w:rsidP="007D542F">
          <w:pPr>
            <w:pStyle w:val="Brdtext"/>
          </w:pPr>
          <w:r w:rsidRPr="00DB17A3">
            <w:rPr>
              <w:rStyle w:val="Platshllartext"/>
            </w:rPr>
            <w:t xml:space="preserve">Klicka här för att </w:t>
          </w:r>
          <w:r w:rsidR="00C85FE1">
            <w:rPr>
              <w:rStyle w:val="Platshllartext"/>
            </w:rPr>
            <w:t>skriva</w:t>
          </w:r>
          <w:r w:rsidR="00C85FE1" w:rsidRPr="00DB17A3">
            <w:rPr>
              <w:rStyle w:val="Platshllartext"/>
            </w:rPr>
            <w:t xml:space="preserve"> </w:t>
          </w:r>
          <w:r w:rsidRPr="00DB17A3">
            <w:rPr>
              <w:rStyle w:val="Platshllartext"/>
            </w:rPr>
            <w:t>text.</w:t>
          </w:r>
        </w:p>
      </w:sdtContent>
    </w:sdt>
    <w:p w14:paraId="64674CEF" w14:textId="77777777" w:rsidR="007D542F" w:rsidRDefault="00D178ED" w:rsidP="007D542F">
      <w:pPr>
        <w:pStyle w:val="Rubrik2"/>
      </w:pPr>
      <w:sdt>
        <w:sdtPr>
          <w:id w:val="839665539"/>
          <w:lock w:val="contentLocked"/>
          <w:placeholder>
            <w:docPart w:val="960509E7CB59400D87A06520FE254357"/>
          </w:placeholder>
          <w:group/>
        </w:sdtPr>
        <w:sdtEndPr/>
        <w:sdtContent>
          <w:r w:rsidR="007D542F">
            <w:t>Fackuttryck</w:t>
          </w:r>
          <w:r w:rsidR="00821540">
            <w:t xml:space="preserve"> och </w:t>
          </w:r>
          <w:r w:rsidR="007D542F">
            <w:t>termer</w:t>
          </w:r>
        </w:sdtContent>
      </w:sdt>
    </w:p>
    <w:sdt>
      <w:sdtPr>
        <w:id w:val="840898317"/>
        <w:placeholder>
          <w:docPart w:val="E78124C4A3D549688D1B1CAA8F8843A6"/>
        </w:placeholder>
        <w:temporary/>
        <w:showingPlcHdr/>
      </w:sdtPr>
      <w:sdtEndPr/>
      <w:sdtContent>
        <w:p w14:paraId="69FF4709" w14:textId="77777777" w:rsidR="007D542F" w:rsidRDefault="007D542F" w:rsidP="00A45A84">
          <w:pPr>
            <w:pStyle w:val="Brdtext"/>
          </w:pPr>
          <w:r w:rsidRPr="00DB17A3">
            <w:rPr>
              <w:rStyle w:val="Platshllartext"/>
            </w:rPr>
            <w:t xml:space="preserve">Klicka här för att </w:t>
          </w:r>
          <w:r w:rsidR="00C85FE1">
            <w:rPr>
              <w:rStyle w:val="Platshllartext"/>
            </w:rPr>
            <w:t>skriva</w:t>
          </w:r>
          <w:r w:rsidR="00C85FE1" w:rsidRPr="00DB17A3">
            <w:rPr>
              <w:rStyle w:val="Platshllartext"/>
            </w:rPr>
            <w:t xml:space="preserve"> </w:t>
          </w:r>
          <w:r w:rsidRPr="00DB17A3">
            <w:rPr>
              <w:rStyle w:val="Platshllartext"/>
            </w:rPr>
            <w:t>text.</w:t>
          </w:r>
        </w:p>
      </w:sdtContent>
    </w:sdt>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793DA2D" w14:textId="77777777" w:rsidR="00BB44F5" w:rsidRDefault="00BB44F5" w:rsidP="00A87A54">
      <w:pPr>
        <w:spacing w:after="0" w:line="240" w:lineRule="auto"/>
      </w:pPr>
      <w:r>
        <w:separator/>
      </w:r>
    </w:p>
  </w:endnote>
  <w:endnote w:type="continuationSeparator" w:id="0">
    <w:p w14:paraId="15E51D80" w14:textId="77777777" w:rsidR="00BB44F5" w:rsidRDefault="00BB44F5"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00CC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B31D8"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2720D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8BA2C0D" w14:textId="77777777" w:rsidR="00BB44F5" w:rsidRDefault="00BB44F5" w:rsidP="00A87A54">
      <w:pPr>
        <w:spacing w:after="0" w:line="240" w:lineRule="auto"/>
      </w:pPr>
      <w:r>
        <w:separator/>
      </w:r>
    </w:p>
  </w:footnote>
  <w:footnote w:type="continuationSeparator" w:id="0">
    <w:p w14:paraId="4E3A3E9C" w14:textId="77777777" w:rsidR="00BB44F5" w:rsidRDefault="00BB44F5"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771622"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49703C" w14:textId="2F7B7BE2" w:rsidR="003C3720" w:rsidRDefault="00D178ED" w:rsidP="00CD3BFC">
    <w:pPr>
      <w:pStyle w:val="Sidhuvud"/>
      <w:spacing w:before="240"/>
      <w:jc w:val="right"/>
    </w:pPr>
    <w:sdt>
      <w:sdtPr>
        <w:alias w:val="Ar"/>
        <w:tag w:val="Ar"/>
        <w:id w:val="375123316"/>
        <w:placeholder>
          <w:docPart w:val="E78124C4A3D549688D1B1CAA8F8843A6"/>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24151">
          <w:t>2025/26</w:t>
        </w:r>
      </w:sdtContent>
    </w:sdt>
    <w:r w:rsidR="0009572A">
      <w:t>:</w:t>
    </w:r>
    <w:r w:rsidR="00002B4B">
      <w:t>FPM</w:t>
    </w:r>
    <w:sdt>
      <w:sdtPr>
        <w:alias w:val="FPMNummer"/>
        <w:tag w:val="FPMNummer"/>
        <w:id w:val="-2000957076"/>
        <w:placeholder>
          <w:docPart w:val="E23311939D2C498BA9D9E2FB00045DE5"/>
        </w:placeholder>
        <w:dataBinding w:prefixMappings="xmlns:ns0='http://rk.se/faktapm' " w:xpath="/ns0:faktaPM[1]/ns0:Nr[1]" w:storeItemID="{0B9A7431-9D19-4C2A-8E12-639802D7B40B}"/>
        <w:text/>
      </w:sdtPr>
      <w:sdtEndPr/>
      <w:sdtContent>
        <w:r w:rsidR="00824151">
          <w:t>50</w:t>
        </w:r>
      </w:sdtContent>
    </w:sdt>
  </w:p>
  <w:p w14:paraId="2D638397"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0E2ED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22"/>
    <w:docVar w:name="Ar" w:val="2025/26"/>
    <w:docVar w:name="Dep" w:val="Finansdepartementet"/>
    <w:docVar w:name="GDB1" w:val="COM(2025) 842"/>
    <w:docVar w:name="GDB10" w:val=" "/>
    <w:docVar w:name="GDB11" w:val=" "/>
    <w:docVar w:name="GDB12" w:val=" "/>
    <w:docVar w:name="GDB13" w:val=" "/>
    <w:docVar w:name="GDB2" w:val="COM(2025) 840"/>
    <w:docVar w:name="GDB3" w:val="C(2025) 9300"/>
    <w:docVar w:name="GDB4" w:val=" "/>
    <w:docVar w:name="GDB5" w:val=" "/>
    <w:docVar w:name="GDB6" w:val=" "/>
    <w:docVar w:name="GDB7" w:val=" "/>
    <w:docVar w:name="GDB8" w:val=" "/>
    <w:docVar w:name="GDB9" w:val=" "/>
    <w:docVar w:name="GDT1" w:val="Proposal for DIRECTIVE OF THE EUROPEAN PARLIAMENT AND OF THE COUNCILamending Directives (EU) 2016/2341 and 2016/97 as regards the strengthening of the framework for occupational retirement provision"/>
    <w:docVar w:name="GDT10" w:val=" "/>
    <w:docVar w:name="GDT11" w:val=" "/>
    <w:docVar w:name="GDT12" w:val=" "/>
    <w:docVar w:name="GDT13" w:val=" "/>
    <w:docVar w:name="GDT2" w:val="Proposal for a REGULATION OF THE EUROPEAN PARLIAMENT AND OF THE Council amending Regulation (EU) 2019/1238 on a pan-European Personal Pension Product (PEPP)"/>
    <w:docVar w:name="GDT3" w:val="Proposal for a Commission recommendation on Pension tracking systems, pension dashboards and auto-enrolment"/>
    <w:docVar w:name="GDT4" w:val=" "/>
    <w:docVar w:name="GDT5" w:val=" "/>
    <w:docVar w:name="GDT6" w:val=" "/>
    <w:docVar w:name="GDT7" w:val=" "/>
    <w:docVar w:name="GDT8" w:val=" "/>
    <w:docVar w:name="GDT9" w:val=" "/>
    <w:docVar w:name="GDTWeb" w:val="COM(2025) 842, COM(2025) 840, C(2025) 9300"/>
    <w:docVar w:name="Nr" w:val="50"/>
    <w:docVar w:name="Rub" w:val="EU:s pensionspaket"/>
    <w:docVar w:name="UppDat" w:val="2025-12-22"/>
    <w:docVar w:name="Utsk" w:val="Finansutskottet"/>
  </w:docVars>
  <w:rsids>
    <w:rsidRoot w:val="00BB44F5"/>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466E"/>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64EB"/>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6235"/>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027"/>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2E87"/>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151"/>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19FA"/>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2FE2"/>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17C5E"/>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4F5"/>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178ED"/>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1E74"/>
    <w:rsid w:val="00DF5BFB"/>
    <w:rsid w:val="00DF5CD6"/>
    <w:rsid w:val="00E022DA"/>
    <w:rsid w:val="00E032A1"/>
    <w:rsid w:val="00E03BCB"/>
    <w:rsid w:val="00E124DC"/>
    <w:rsid w:val="00E12EB5"/>
    <w:rsid w:val="00E15A41"/>
    <w:rsid w:val="00E16825"/>
    <w:rsid w:val="00E22D68"/>
    <w:rsid w:val="00E2305B"/>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371699"/>
  <w15:docId w15:val="{0EEE60D7-0867-488C-8E8C-FF25C11EA79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FaktaPM.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960509E7CB59400D87A06520FE254357"/>
        <w:category>
          <w:name w:val="Allmänt"/>
          <w:gallery w:val="placeholder"/>
        </w:category>
        <w:types>
          <w:type w:val="bbPlcHdr"/>
        </w:types>
        <w:behaviors>
          <w:behavior w:val="content"/>
        </w:behaviors>
        <w:guid w:val="{F50400F7-C243-4DBC-A2A0-823DABE1BFF5}"/>
      </w:docPartPr>
      <w:docPartBody>
        <w:p w:rsidR="000964D5" w:rsidRDefault="000964D5">
          <w:pPr>
            <w:pStyle w:val="960509E7CB59400D87A06520FE254357"/>
          </w:pPr>
          <w:r w:rsidRPr="00FC36B9">
            <w:rPr>
              <w:rStyle w:val="Platshllartext"/>
            </w:rPr>
            <w:t>Klicka eller tryck här för att ange text.</w:t>
          </w:r>
        </w:p>
      </w:docPartBody>
    </w:docPart>
    <w:docPart>
      <w:docPartPr>
        <w:name w:val="E23311939D2C498BA9D9E2FB00045DE5"/>
        <w:category>
          <w:name w:val="Allmänt"/>
          <w:gallery w:val="placeholder"/>
        </w:category>
        <w:types>
          <w:type w:val="bbPlcHdr"/>
        </w:types>
        <w:behaviors>
          <w:behavior w:val="content"/>
        </w:behaviors>
        <w:guid w:val="{7B6099A2-3350-4B98-9550-F3F5E8CF5BE0}"/>
      </w:docPartPr>
      <w:docPartBody>
        <w:p w:rsidR="000964D5" w:rsidRDefault="000964D5">
          <w:pPr>
            <w:pStyle w:val="E23311939D2C498BA9D9E2FB00045DE5"/>
          </w:pPr>
          <w:r>
            <w:rPr>
              <w:rStyle w:val="Platshllartext"/>
            </w:rPr>
            <w:t>(sätts av SB)</w:t>
          </w:r>
        </w:p>
      </w:docPartBody>
    </w:docPart>
    <w:docPart>
      <w:docPartPr>
        <w:name w:val="0DD4F94821714E5FA6C97BE269B81503"/>
        <w:category>
          <w:name w:val="Allmänt"/>
          <w:gallery w:val="placeholder"/>
        </w:category>
        <w:types>
          <w:type w:val="bbPlcHdr"/>
        </w:types>
        <w:behaviors>
          <w:behavior w:val="content"/>
        </w:behaviors>
        <w:guid w:val="{58A3CEE8-D69E-46DD-800B-42455E15B124}"/>
      </w:docPartPr>
      <w:docPartBody>
        <w:p w:rsidR="000964D5" w:rsidRDefault="000964D5">
          <w:pPr>
            <w:pStyle w:val="0DD4F94821714E5FA6C97BE269B8150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BDF62B14EB24F8D8EA45A5499D6C464"/>
        <w:category>
          <w:name w:val="Allmänt"/>
          <w:gallery w:val="placeholder"/>
        </w:category>
        <w:types>
          <w:type w:val="bbPlcHdr"/>
        </w:types>
        <w:behaviors>
          <w:behavior w:val="content"/>
        </w:behaviors>
        <w:guid w:val="{C6B0E64A-85B5-44B6-B4BF-5814E485D276}"/>
      </w:docPartPr>
      <w:docPartBody>
        <w:p w:rsidR="000964D5" w:rsidRDefault="000964D5">
          <w:pPr>
            <w:pStyle w:val="0BDF62B14EB24F8D8EA45A5499D6C46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200E34D886B34953ADD8AA877446B07E"/>
        <w:category>
          <w:name w:val="Allmänt"/>
          <w:gallery w:val="placeholder"/>
        </w:category>
        <w:types>
          <w:type w:val="bbPlcHdr"/>
        </w:types>
        <w:behaviors>
          <w:behavior w:val="content"/>
        </w:behaviors>
        <w:guid w:val="{68D4D468-99F3-44AB-9890-DE775A0F6652}"/>
      </w:docPartPr>
      <w:docPartBody>
        <w:p w:rsidR="000964D5" w:rsidRDefault="000964D5">
          <w:pPr>
            <w:pStyle w:val="200E34D886B34953ADD8AA877446B07E"/>
          </w:pPr>
          <w:r>
            <w:rPr>
              <w:rStyle w:val="Platshllartext"/>
            </w:rPr>
            <w:t>Klicka här och v</w:t>
          </w:r>
          <w:r w:rsidRPr="00D31416">
            <w:rPr>
              <w:rStyle w:val="Platshllartext"/>
            </w:rPr>
            <w:t xml:space="preserve">älj ett </w:t>
          </w:r>
          <w:r>
            <w:rPr>
              <w:rStyle w:val="Platshllartext"/>
            </w:rPr>
            <w:t>departement.</w:t>
          </w:r>
        </w:p>
      </w:docPartBody>
    </w:docPart>
    <w:docPart>
      <w:docPartPr>
        <w:name w:val="211F84B2937848EEBB7B1E2E5C7E38DB"/>
        <w:category>
          <w:name w:val="Allmänt"/>
          <w:gallery w:val="placeholder"/>
        </w:category>
        <w:types>
          <w:type w:val="bbPlcHdr"/>
        </w:types>
        <w:behaviors>
          <w:behavior w:val="content"/>
        </w:behaviors>
        <w:guid w:val="{7B99E8A3-C692-4C44-84A7-559B3609095B}"/>
      </w:docPartPr>
      <w:docPartBody>
        <w:p w:rsidR="000964D5" w:rsidRDefault="000964D5">
          <w:pPr>
            <w:pStyle w:val="211F84B2937848EEBB7B1E2E5C7E38D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7FF6285DC98479085519C3D961A0E00"/>
        <w:category>
          <w:name w:val="Allmänt"/>
          <w:gallery w:val="placeholder"/>
        </w:category>
        <w:types>
          <w:type w:val="bbPlcHdr"/>
        </w:types>
        <w:behaviors>
          <w:behavior w:val="content"/>
        </w:behaviors>
        <w:guid w:val="{3D533145-7B2E-4D5C-BB43-7FA9FA10A9DB}"/>
      </w:docPartPr>
      <w:docPartBody>
        <w:p w:rsidR="000964D5" w:rsidRDefault="000964D5">
          <w:pPr>
            <w:pStyle w:val="A7FF6285DC98479085519C3D961A0E00"/>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910806957364571B6EB655BEE8885B9"/>
        <w:category>
          <w:name w:val="Allmänt"/>
          <w:gallery w:val="placeholder"/>
        </w:category>
        <w:types>
          <w:type w:val="bbPlcHdr"/>
        </w:types>
        <w:behaviors>
          <w:behavior w:val="content"/>
        </w:behaviors>
        <w:guid w:val="{1F7CFD90-289D-49DE-ADE6-FA57E8F968DB}"/>
      </w:docPartPr>
      <w:docPartBody>
        <w:p w:rsidR="000964D5" w:rsidRDefault="000964D5">
          <w:pPr>
            <w:pStyle w:val="E910806957364571B6EB655BEE8885B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6FBA298F00324465A9CB5D23A353A5E4"/>
        <w:category>
          <w:name w:val="Allmänt"/>
          <w:gallery w:val="placeholder"/>
        </w:category>
        <w:types>
          <w:type w:val="bbPlcHdr"/>
        </w:types>
        <w:behaviors>
          <w:behavior w:val="content"/>
        </w:behaviors>
        <w:guid w:val="{B9CD9347-EDD5-47FD-A70D-A64EE5D8D2C4}"/>
      </w:docPartPr>
      <w:docPartBody>
        <w:p w:rsidR="000964D5" w:rsidRDefault="000964D5">
          <w:pPr>
            <w:pStyle w:val="6FBA298F00324465A9CB5D23A353A5E4"/>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2CFCF92D595459BB4A90D436476BF6A"/>
        <w:category>
          <w:name w:val="Allmänt"/>
          <w:gallery w:val="placeholder"/>
        </w:category>
        <w:types>
          <w:type w:val="bbPlcHdr"/>
        </w:types>
        <w:behaviors>
          <w:behavior w:val="content"/>
        </w:behaviors>
        <w:guid w:val="{5C1FBB6F-DE51-4076-A3F7-EAA64F2A8454}"/>
      </w:docPartPr>
      <w:docPartBody>
        <w:p w:rsidR="000964D5" w:rsidRDefault="000964D5">
          <w:pPr>
            <w:pStyle w:val="F2CFCF92D595459BB4A90D436476BF6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4CB09121781F4546B5402FEC8988C677"/>
        <w:category>
          <w:name w:val="Allmänt"/>
          <w:gallery w:val="placeholder"/>
        </w:category>
        <w:types>
          <w:type w:val="bbPlcHdr"/>
        </w:types>
        <w:behaviors>
          <w:behavior w:val="content"/>
        </w:behaviors>
        <w:guid w:val="{559CB6AE-2664-47A4-88EB-8563F12CC257}"/>
      </w:docPartPr>
      <w:docPartBody>
        <w:p w:rsidR="000964D5" w:rsidRDefault="000964D5">
          <w:pPr>
            <w:pStyle w:val="4CB09121781F4546B5402FEC8988C677"/>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6926052DE64A422DB02825ABFF27F21D"/>
        <w:category>
          <w:name w:val="Allmänt"/>
          <w:gallery w:val="placeholder"/>
        </w:category>
        <w:types>
          <w:type w:val="bbPlcHdr"/>
        </w:types>
        <w:behaviors>
          <w:behavior w:val="content"/>
        </w:behaviors>
        <w:guid w:val="{78D26970-A322-4491-A506-664B9FC6E372}"/>
      </w:docPartPr>
      <w:docPartBody>
        <w:p w:rsidR="000964D5" w:rsidRDefault="000964D5">
          <w:pPr>
            <w:pStyle w:val="6926052DE64A422DB02825ABFF27F21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BE74CBEB0A9D412991268BC10908F5C3"/>
        <w:category>
          <w:name w:val="Allmänt"/>
          <w:gallery w:val="placeholder"/>
        </w:category>
        <w:types>
          <w:type w:val="bbPlcHdr"/>
        </w:types>
        <w:behaviors>
          <w:behavior w:val="content"/>
        </w:behaviors>
        <w:guid w:val="{51B9E36C-3BB1-4499-8B86-70FC565B20F2}"/>
      </w:docPartPr>
      <w:docPartBody>
        <w:p w:rsidR="000964D5" w:rsidRDefault="000964D5">
          <w:pPr>
            <w:pStyle w:val="BE74CBEB0A9D412991268BC10908F5C3"/>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93668D217F549F79867426DC6E5F3C5"/>
        <w:category>
          <w:name w:val="Allmänt"/>
          <w:gallery w:val="placeholder"/>
        </w:category>
        <w:types>
          <w:type w:val="bbPlcHdr"/>
        </w:types>
        <w:behaviors>
          <w:behavior w:val="content"/>
        </w:behaviors>
        <w:guid w:val="{948BACDE-7549-4B72-B6E5-19D949EFD8D4}"/>
      </w:docPartPr>
      <w:docPartBody>
        <w:p w:rsidR="000964D5" w:rsidRDefault="000964D5">
          <w:pPr>
            <w:pStyle w:val="D93668D217F549F79867426DC6E5F3C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E82464C90174490BA8DA2A23027A6AD"/>
        <w:category>
          <w:name w:val="Allmänt"/>
          <w:gallery w:val="placeholder"/>
        </w:category>
        <w:types>
          <w:type w:val="bbPlcHdr"/>
        </w:types>
        <w:behaviors>
          <w:behavior w:val="content"/>
        </w:behaviors>
        <w:guid w:val="{233F2F7B-B3BE-40B6-8808-98A48F848233}"/>
      </w:docPartPr>
      <w:docPartBody>
        <w:p w:rsidR="000964D5" w:rsidRDefault="000964D5">
          <w:pPr>
            <w:pStyle w:val="8E82464C90174490BA8DA2A23027A6A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90F497140884179A6A3C20B5491F8A9"/>
        <w:category>
          <w:name w:val="Allmänt"/>
          <w:gallery w:val="placeholder"/>
        </w:category>
        <w:types>
          <w:type w:val="bbPlcHdr"/>
        </w:types>
        <w:behaviors>
          <w:behavior w:val="content"/>
        </w:behaviors>
        <w:guid w:val="{D04ADB6F-B669-48EA-A075-1ACDA7788BA8}"/>
      </w:docPartPr>
      <w:docPartBody>
        <w:p w:rsidR="000964D5" w:rsidRDefault="000964D5">
          <w:pPr>
            <w:pStyle w:val="F90F497140884179A6A3C20B5491F8A9"/>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E69B091DC944AC9BD11EA0ED72B7358"/>
        <w:category>
          <w:name w:val="Allmänt"/>
          <w:gallery w:val="placeholder"/>
        </w:category>
        <w:types>
          <w:type w:val="bbPlcHdr"/>
        </w:types>
        <w:behaviors>
          <w:behavior w:val="content"/>
        </w:behaviors>
        <w:guid w:val="{59DF61AB-B2E0-4542-A388-06EC4D247852}"/>
      </w:docPartPr>
      <w:docPartBody>
        <w:p w:rsidR="000964D5" w:rsidRDefault="000964D5">
          <w:pPr>
            <w:pStyle w:val="3E69B091DC944AC9BD11EA0ED72B735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E78124C4A3D549688D1B1CAA8F8843A6"/>
        <w:category>
          <w:name w:val="Allmänt"/>
          <w:gallery w:val="placeholder"/>
        </w:category>
        <w:types>
          <w:type w:val="bbPlcHdr"/>
        </w:types>
        <w:behaviors>
          <w:behavior w:val="content"/>
        </w:behaviors>
        <w:guid w:val="{52BE6F49-8E5A-4100-A263-66162302E265}"/>
      </w:docPartPr>
      <w:docPartBody>
        <w:p w:rsidR="000964D5" w:rsidRDefault="000964D5">
          <w:pPr>
            <w:pStyle w:val="E78124C4A3D549688D1B1CAA8F8843A6"/>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7F93D54F29B48118D58CE10B1CC7BBA"/>
        <w:category>
          <w:name w:val="Allmänt"/>
          <w:gallery w:val="placeholder"/>
        </w:category>
        <w:types>
          <w:type w:val="bbPlcHdr"/>
        </w:types>
        <w:behaviors>
          <w:behavior w:val="content"/>
        </w:behaviors>
        <w:guid w:val="{48D9434B-928D-4A2A-B524-5FC33B1B2C97}"/>
      </w:docPartPr>
      <w:docPartBody>
        <w:p w:rsidR="000964D5" w:rsidRDefault="000964D5" w:rsidP="000964D5">
          <w:pPr>
            <w:pStyle w:val="A7F93D54F29B48118D58CE10B1CC7BB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ED69F475C8443FA93D93C7D09F1F407"/>
        <w:category>
          <w:name w:val="Allmänt"/>
          <w:gallery w:val="placeholder"/>
        </w:category>
        <w:types>
          <w:type w:val="bbPlcHdr"/>
        </w:types>
        <w:behaviors>
          <w:behavior w:val="content"/>
        </w:behaviors>
        <w:guid w:val="{18422042-0A77-470D-93A5-02BAD14F154B}"/>
      </w:docPartPr>
      <w:docPartBody>
        <w:p w:rsidR="000964D5" w:rsidRDefault="000964D5" w:rsidP="000964D5">
          <w:pPr>
            <w:pStyle w:val="5ED69F475C8443FA93D93C7D09F1F40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37BDD20050194045AEE3081F668F2437"/>
        <w:category>
          <w:name w:val="Allmänt"/>
          <w:gallery w:val="placeholder"/>
        </w:category>
        <w:types>
          <w:type w:val="bbPlcHdr"/>
        </w:types>
        <w:behaviors>
          <w:behavior w:val="content"/>
        </w:behaviors>
        <w:guid w:val="{2D930A88-8852-4A87-83AC-E692491B0A39}"/>
      </w:docPartPr>
      <w:docPartBody>
        <w:p w:rsidR="000964D5" w:rsidRDefault="000964D5" w:rsidP="000964D5">
          <w:pPr>
            <w:pStyle w:val="37BDD20050194045AEE3081F668F243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61F59E6978474029AE7CD6BA22D4C3C3"/>
        <w:category>
          <w:name w:val="Allmänt"/>
          <w:gallery w:val="placeholder"/>
        </w:category>
        <w:types>
          <w:type w:val="bbPlcHdr"/>
        </w:types>
        <w:behaviors>
          <w:behavior w:val="content"/>
        </w:behaviors>
        <w:guid w:val="{D76157D1-366A-4E50-9BF2-FF70D8DC3428}"/>
      </w:docPartPr>
      <w:docPartBody>
        <w:p w:rsidR="000964D5" w:rsidRDefault="000964D5" w:rsidP="000964D5">
          <w:pPr>
            <w:pStyle w:val="61F59E6978474029AE7CD6BA22D4C3C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ADAE59C646C4E9480ABF9F3680752B0"/>
        <w:category>
          <w:name w:val="Allmänt"/>
          <w:gallery w:val="placeholder"/>
        </w:category>
        <w:types>
          <w:type w:val="bbPlcHdr"/>
        </w:types>
        <w:behaviors>
          <w:behavior w:val="content"/>
        </w:behaviors>
        <w:guid w:val="{D3F47147-47D0-4F0A-812F-EC85E6783D83}"/>
      </w:docPartPr>
      <w:docPartBody>
        <w:p w:rsidR="000964D5" w:rsidRDefault="000964D5" w:rsidP="000964D5">
          <w:pPr>
            <w:pStyle w:val="EADAE59C646C4E9480ABF9F3680752B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7256B0C5EC84B519617E67B1500B0FA"/>
        <w:category>
          <w:name w:val="Allmänt"/>
          <w:gallery w:val="placeholder"/>
        </w:category>
        <w:types>
          <w:type w:val="bbPlcHdr"/>
        </w:types>
        <w:behaviors>
          <w:behavior w:val="content"/>
        </w:behaviors>
        <w:guid w:val="{6D9BF568-E05F-47D1-ADFA-1C547B0DD960}"/>
      </w:docPartPr>
      <w:docPartBody>
        <w:p w:rsidR="000964D5" w:rsidRDefault="000964D5" w:rsidP="000964D5">
          <w:pPr>
            <w:pStyle w:val="C7256B0C5EC84B519617E67B1500B0FA"/>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1432C1FDB7C43CCA330F3E6BDBC912B"/>
        <w:category>
          <w:name w:val="Allmänt"/>
          <w:gallery w:val="placeholder"/>
        </w:category>
        <w:types>
          <w:type w:val="bbPlcHdr"/>
        </w:types>
        <w:behaviors>
          <w:behavior w:val="content"/>
        </w:behaviors>
        <w:guid w:val="{46034BCA-6484-4827-966E-D5C55A0ABBF9}"/>
      </w:docPartPr>
      <w:docPartBody>
        <w:p w:rsidR="000964D5" w:rsidRDefault="000964D5" w:rsidP="000964D5">
          <w:pPr>
            <w:pStyle w:val="E1432C1FDB7C43CCA330F3E6BDBC912B"/>
          </w:pPr>
          <w:r w:rsidRPr="00FC36B9">
            <w:rPr>
              <w:rStyle w:val="Platshllartext"/>
            </w:rPr>
            <w:t>Klicka eller tryck här för att ange text.</w:t>
          </w:r>
        </w:p>
      </w:docPartBody>
    </w:docPart>
    <w:docPart>
      <w:docPartPr>
        <w:name w:val="ECC060AB46B549E9B68D8AFB307F6DE9"/>
        <w:category>
          <w:name w:val="Allmänt"/>
          <w:gallery w:val="placeholder"/>
        </w:category>
        <w:types>
          <w:type w:val="bbPlcHdr"/>
        </w:types>
        <w:behaviors>
          <w:behavior w:val="content"/>
        </w:behaviors>
        <w:guid w:val="{BB50A09C-01C3-413B-B1FF-5E54E30D1D7F}"/>
      </w:docPartPr>
      <w:docPartBody>
        <w:p w:rsidR="00000000" w:rsidRDefault="00016F91">
          <w:r w:rsidRPr="003A3253">
            <w:rPr>
              <w:rStyle w:val="Platshllartext"/>
            </w:rPr>
            <w:t xml:space="preserve"> </w:t>
          </w:r>
        </w:p>
      </w:docPartBody>
    </w:docPart>
    <w:docPart>
      <w:docPartPr>
        <w:name w:val="CBB607D332274A1595E846460EF5FA5B"/>
        <w:category>
          <w:name w:val="Allmänt"/>
          <w:gallery w:val="placeholder"/>
        </w:category>
        <w:types>
          <w:type w:val="bbPlcHdr"/>
        </w:types>
        <w:behaviors>
          <w:behavior w:val="content"/>
        </w:behaviors>
        <w:guid w:val="{21823B96-ADCC-44D4-9DB5-736624DF98B3}"/>
      </w:docPartPr>
      <w:docPartBody>
        <w:p w:rsidR="00000000" w:rsidRDefault="00016F91">
          <w:r w:rsidRPr="003A3253">
            <w:rPr>
              <w:rStyle w:val="Platshllartext"/>
            </w:rPr>
            <w:t xml:space="preserve"> </w:t>
          </w:r>
        </w:p>
      </w:docPartBody>
    </w:docPart>
    <w:docPart>
      <w:docPartPr>
        <w:name w:val="F1694EBDB2EF40998E452BA7C6220AB0"/>
        <w:category>
          <w:name w:val="Allmänt"/>
          <w:gallery w:val="placeholder"/>
        </w:category>
        <w:types>
          <w:type w:val="bbPlcHdr"/>
        </w:types>
        <w:behaviors>
          <w:behavior w:val="content"/>
        </w:behaviors>
        <w:guid w:val="{83E6D508-6AB5-470A-9E02-81263FC86378}"/>
      </w:docPartPr>
      <w:docPartBody>
        <w:p w:rsidR="00000000" w:rsidRDefault="00016F91">
          <w:r w:rsidRPr="003A3253">
            <w:rPr>
              <w:rStyle w:val="Platshllartext"/>
            </w:rPr>
            <w:t xml:space="preserve"> </w:t>
          </w:r>
        </w:p>
      </w:docPartBody>
    </w:docPart>
    <w:docPart>
      <w:docPartPr>
        <w:name w:val="7818389A45A7489BB9B1D233480BA1AF"/>
        <w:category>
          <w:name w:val="Allmänt"/>
          <w:gallery w:val="placeholder"/>
        </w:category>
        <w:types>
          <w:type w:val="bbPlcHdr"/>
        </w:types>
        <w:behaviors>
          <w:behavior w:val="content"/>
        </w:behaviors>
        <w:guid w:val="{12506D00-1509-49B2-B037-3ACE707D3437}"/>
      </w:docPartPr>
      <w:docPartBody>
        <w:p w:rsidR="00000000" w:rsidRDefault="00016F91">
          <w:r w:rsidRPr="003A3253">
            <w:rPr>
              <w:rStyle w:val="Platshllartext"/>
            </w:rPr>
            <w:t xml:space="preserve"> </w:t>
          </w:r>
        </w:p>
      </w:docPartBody>
    </w:docPart>
    <w:docPart>
      <w:docPartPr>
        <w:name w:val="2029C2A620C8404280A2280B60416008"/>
        <w:category>
          <w:name w:val="Allmänt"/>
          <w:gallery w:val="placeholder"/>
        </w:category>
        <w:types>
          <w:type w:val="bbPlcHdr"/>
        </w:types>
        <w:behaviors>
          <w:behavior w:val="content"/>
        </w:behaviors>
        <w:guid w:val="{668773B4-CD50-4593-8FF0-B2B4D63B2E6B}"/>
      </w:docPartPr>
      <w:docPartBody>
        <w:p w:rsidR="00000000" w:rsidRDefault="00016F91">
          <w:r w:rsidRPr="003A3253">
            <w:rPr>
              <w:rStyle w:val="Platshllartext"/>
            </w:rPr>
            <w:t xml:space="preserve"> </w:t>
          </w:r>
        </w:p>
      </w:docPartBody>
    </w:docPart>
    <w:docPart>
      <w:docPartPr>
        <w:name w:val="FB9D116BBE074222AA25ED68C7942137"/>
        <w:category>
          <w:name w:val="Allmänt"/>
          <w:gallery w:val="placeholder"/>
        </w:category>
        <w:types>
          <w:type w:val="bbPlcHdr"/>
        </w:types>
        <w:behaviors>
          <w:behavior w:val="content"/>
        </w:behaviors>
        <w:guid w:val="{F0150C22-5A1A-4113-BA91-51ED0FE0B909}"/>
      </w:docPartPr>
      <w:docPartBody>
        <w:p w:rsidR="00000000" w:rsidRDefault="00016F91">
          <w:r w:rsidRPr="003A325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964D5"/>
    <w:rsid w:val="00016F91"/>
    <w:rsid w:val="000964D5"/>
    <w:rsid w:val="00722E8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16F91"/>
    <w:rPr>
      <w:noProof w:val="0"/>
      <w:color w:val="808080"/>
    </w:rPr>
  </w:style>
  <w:style w:type="paragraph" w:customStyle="1" w:styleId="960509E7CB59400D87A06520FE254357">
    <w:name w:val="960509E7CB59400D87A06520FE254357"/>
  </w:style>
  <w:style w:type="paragraph" w:customStyle="1" w:styleId="2F0EBE2C935545388A5A0BB0F1F050C6">
    <w:name w:val="2F0EBE2C935545388A5A0BB0F1F050C6"/>
  </w:style>
  <w:style w:type="paragraph" w:customStyle="1" w:styleId="E23311939D2C498BA9D9E2FB00045DE5">
    <w:name w:val="E23311939D2C498BA9D9E2FB00045DE5"/>
  </w:style>
  <w:style w:type="paragraph" w:customStyle="1" w:styleId="D658E920134C4726A2BB7BD993EBDA79">
    <w:name w:val="D658E920134C4726A2BB7BD993EBDA79"/>
  </w:style>
  <w:style w:type="paragraph" w:customStyle="1" w:styleId="0DD4F94821714E5FA6C97BE269B81503">
    <w:name w:val="0DD4F94821714E5FA6C97BE269B81503"/>
  </w:style>
  <w:style w:type="paragraph" w:customStyle="1" w:styleId="0BDF62B14EB24F8D8EA45A5499D6C464">
    <w:name w:val="0BDF62B14EB24F8D8EA45A5499D6C464"/>
  </w:style>
  <w:style w:type="paragraph" w:customStyle="1" w:styleId="200E34D886B34953ADD8AA877446B07E">
    <w:name w:val="200E34D886B34953ADD8AA877446B07E"/>
  </w:style>
  <w:style w:type="paragraph" w:customStyle="1" w:styleId="211F84B2937848EEBB7B1E2E5C7E38DB">
    <w:name w:val="211F84B2937848EEBB7B1E2E5C7E38DB"/>
  </w:style>
  <w:style w:type="paragraph" w:customStyle="1" w:styleId="C72E119AF318408FB4898E84B75A8D74">
    <w:name w:val="C72E119AF318408FB4898E84B75A8D74"/>
  </w:style>
  <w:style w:type="paragraph" w:customStyle="1" w:styleId="A7FF6285DC98479085519C3D961A0E00">
    <w:name w:val="A7FF6285DC98479085519C3D961A0E00"/>
  </w:style>
  <w:style w:type="paragraph" w:customStyle="1" w:styleId="1FF0C4ABFBC64E6091CBDBF3733F4017">
    <w:name w:val="1FF0C4ABFBC64E6091CBDBF3733F4017"/>
  </w:style>
  <w:style w:type="paragraph" w:customStyle="1" w:styleId="27AB24CE40D542CAAD8F8030286A3FA4">
    <w:name w:val="27AB24CE40D542CAAD8F8030286A3FA4"/>
  </w:style>
  <w:style w:type="paragraph" w:customStyle="1" w:styleId="E910806957364571B6EB655BEE8885B9">
    <w:name w:val="E910806957364571B6EB655BEE8885B9"/>
  </w:style>
  <w:style w:type="paragraph" w:customStyle="1" w:styleId="6FBA298F00324465A9CB5D23A353A5E4">
    <w:name w:val="6FBA298F00324465A9CB5D23A353A5E4"/>
  </w:style>
  <w:style w:type="paragraph" w:customStyle="1" w:styleId="F2CFCF92D595459BB4A90D436476BF6A">
    <w:name w:val="F2CFCF92D595459BB4A90D436476BF6A"/>
  </w:style>
  <w:style w:type="paragraph" w:customStyle="1" w:styleId="4CB09121781F4546B5402FEC8988C677">
    <w:name w:val="4CB09121781F4546B5402FEC8988C677"/>
  </w:style>
  <w:style w:type="paragraph" w:customStyle="1" w:styleId="6926052DE64A422DB02825ABFF27F21D">
    <w:name w:val="6926052DE64A422DB02825ABFF27F21D"/>
  </w:style>
  <w:style w:type="paragraph" w:customStyle="1" w:styleId="BE74CBEB0A9D412991268BC10908F5C3">
    <w:name w:val="BE74CBEB0A9D412991268BC10908F5C3"/>
  </w:style>
  <w:style w:type="paragraph" w:customStyle="1" w:styleId="D93668D217F549F79867426DC6E5F3C5">
    <w:name w:val="D93668D217F549F79867426DC6E5F3C5"/>
  </w:style>
  <w:style w:type="paragraph" w:customStyle="1" w:styleId="8E82464C90174490BA8DA2A23027A6AD">
    <w:name w:val="8E82464C90174490BA8DA2A23027A6AD"/>
  </w:style>
  <w:style w:type="paragraph" w:customStyle="1" w:styleId="F90F497140884179A6A3C20B5491F8A9">
    <w:name w:val="F90F497140884179A6A3C20B5491F8A9"/>
  </w:style>
  <w:style w:type="paragraph" w:customStyle="1" w:styleId="3E69B091DC944AC9BD11EA0ED72B7358">
    <w:name w:val="3E69B091DC944AC9BD11EA0ED72B7358"/>
  </w:style>
  <w:style w:type="paragraph" w:customStyle="1" w:styleId="E78124C4A3D549688D1B1CAA8F8843A6">
    <w:name w:val="E78124C4A3D549688D1B1CAA8F8843A6"/>
  </w:style>
  <w:style w:type="paragraph" w:customStyle="1" w:styleId="A7F93D54F29B48118D58CE10B1CC7BBA">
    <w:name w:val="A7F93D54F29B48118D58CE10B1CC7BBA"/>
    <w:rsid w:val="000964D5"/>
  </w:style>
  <w:style w:type="paragraph" w:customStyle="1" w:styleId="5ED69F475C8443FA93D93C7D09F1F407">
    <w:name w:val="5ED69F475C8443FA93D93C7D09F1F407"/>
    <w:rsid w:val="000964D5"/>
  </w:style>
  <w:style w:type="paragraph" w:customStyle="1" w:styleId="804AF7FD840041C2985D15F60C8C4BD9">
    <w:name w:val="804AF7FD840041C2985D15F60C8C4BD9"/>
    <w:rsid w:val="000964D5"/>
  </w:style>
  <w:style w:type="paragraph" w:customStyle="1" w:styleId="37BDD20050194045AEE3081F668F2437">
    <w:name w:val="37BDD20050194045AEE3081F668F2437"/>
    <w:rsid w:val="000964D5"/>
  </w:style>
  <w:style w:type="paragraph" w:customStyle="1" w:styleId="61F59E6978474029AE7CD6BA22D4C3C3">
    <w:name w:val="61F59E6978474029AE7CD6BA22D4C3C3"/>
    <w:rsid w:val="000964D5"/>
  </w:style>
  <w:style w:type="paragraph" w:customStyle="1" w:styleId="EADAE59C646C4E9480ABF9F3680752B0">
    <w:name w:val="EADAE59C646C4E9480ABF9F3680752B0"/>
    <w:rsid w:val="000964D5"/>
  </w:style>
  <w:style w:type="paragraph" w:customStyle="1" w:styleId="B2463C1C3F6147B3BD4C93055385A908">
    <w:name w:val="B2463C1C3F6147B3BD4C93055385A908"/>
    <w:rsid w:val="000964D5"/>
  </w:style>
  <w:style w:type="paragraph" w:customStyle="1" w:styleId="C7256B0C5EC84B519617E67B1500B0FA">
    <w:name w:val="C7256B0C5EC84B519617E67B1500B0FA"/>
    <w:rsid w:val="000964D5"/>
  </w:style>
  <w:style w:type="paragraph" w:customStyle="1" w:styleId="E1432C1FDB7C43CCA330F3E6BDBC912B">
    <w:name w:val="E1432C1FDB7C43CCA330F3E6BDBC912B"/>
    <w:rsid w:val="000964D5"/>
  </w:style>
  <w:style w:type="paragraph" w:customStyle="1" w:styleId="77F3EBD138FD4FE383D9FE01D4CE98C8">
    <w:name w:val="77F3EBD138FD4FE383D9FE01D4CE98C8"/>
    <w:rsid w:val="000964D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faktaPM xmlns="http://rk.se/faktapm">
  <Titel>EU:s pensionspaket  </Titel>
  <Ar>2025/26</Ar>
  <Nr>50</Nr>
  <UppDat>2025-12-22</UppDat>
  <Rub>EU:s pensionspaket</Rub>
  <Dep>Finansdepartementet</Dep>
  <Utsk>Finansutskottet</Utsk>
  <AnkDat>2025-12-22</AnkDat>
  <Egenskap1/>
  <Egenskap2/>
  <Egenskap3/>
  <DepLista>
    <Item>
      <itemnr/>
      <Departementsnamn>Finansdepartementet</Departementsnamn>
    </Item>
  </DepLista>
  <DokLista>
    <DokItem>
      <Beteckning>COM(2025) 842</Beteckning>
      <Celexnummer>52025PC0842</Celexnummer>
      <DokTitel>Proposal for DIRECTIVE OF THE EUROPEAN PARLIAMENT AND OF THE COUNCILamending Directives (EU) 2016/2341 and 2016/97 as regards the strengthening of the framework for occupational retirement provision  </DokTitel>
    </DokItem>
    <DokItem xmlns="http://rk.se/faktapm">
      <Beteckning>COM(2025) 840</Beteckning>
      <Celexnummer>52025PC0840</Celexnummer>
      <DokTitel>Proposal for a REGULATION OF THE EUROPEAN PARLIAMENT AND OF THE Council amending Regulation (EU) 2019/1238 on a pan-European Personal Pension Product (PEPP)</DokTitel>
    </DokItem>
    <DokItem xmlns="http://rk.se/faktapm">
      <Beteckning>C(2025) 9300</Beteckning>
      <Celexnummer>-</Celexnummer>
      <DokTitel>Proposal for a Commission recommendation on Pension tracking systems, pension dashboards and auto-enrolment</DokTitel>
    </DokItem>
  </DokLista>
  <GDB1>COM(2025) 842</GDB1>
  <GDB2>COM(2025) 840</GDB2>
  <GDB3>C(2025) 9300</GDB3>
  <GDT1>Proposal for DIRECTIVE OF THE EUROPEAN PARLIAMENT AND OF THE COUNCILamending Directives (EU) 2016/2341 and 2016/97 as regards the strengthening of the framework for occupational retirement provision  </GDT1>
  <GDT2>Proposal for a REGULATION OF THE EUROPEAN PARLIAMENT AND OF THE Council amending Regulation (EU) 2019/1238 on a pan-European Personal Pension Product (PEPP)</GDT2>
  <GDT3>Proposal for a Commission recommendation on Pension tracking systems, pension dashboards and auto-enrolment</GDT3>
  <GDTWeb>COM(2025) 842, COM(2025) 840, C(2025) 9300</GDTWeb>
  <Typ>FPM</Typ>
  <Dokumenttyp>FaktaPM</Dokumenttyp>
  <Epostadress>ma0502aa</Epostadress>
</faktaPM>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2025-12-22</HeaderDate>
    <Office/>
    <Dnr>SB2025/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CB947707-2B6A-4AFE-ACDC-7BBEADDE1A85}">
  <ds:schemaRefs>
    <ds:schemaRef ds:uri="http://schemas.microsoft.com/sharepoint/events"/>
  </ds:schemaRefs>
</ds:datastoreItem>
</file>

<file path=customXml/itemProps2.xml><?xml version="1.0" encoding="utf-8"?>
<ds:datastoreItem xmlns:ds="http://schemas.openxmlformats.org/officeDocument/2006/customXml" ds:itemID="{FD2E17A0-8D9E-46AC-A830-DB551AC3052A}">
  <ds:schemaRefs>
    <ds:schemaRef ds:uri="http://schemas.microsoft.com/office/2006/metadata/customXsn"/>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FF21CB79-8419-44B9-AC27-3E9A791E7867}">
  <ds:schemaRefs>
    <ds:schemaRef ds:uri="http://schemas.microsoft.com/sharepoint/v3/contenttype/forms"/>
  </ds:schemaRefs>
</ds:datastoreItem>
</file>

<file path=customXml/itemProps5.xml><?xml version="1.0" encoding="utf-8"?>
<ds:datastoreItem xmlns:ds="http://schemas.openxmlformats.org/officeDocument/2006/customXml" ds:itemID="{5D046D3C-1BCA-4ED7-900A-64FA5AC48DB6}">
  <ds:schemaRefs>
    <ds:schemaRef ds:uri="4e9c2f0c-7bf8-49af-8356-cbf363fc78a7"/>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8b66ae41-1ec6-402e-b662-35d1932ca064"/>
    <ds:schemaRef ds:uri="http://purl.org/dc/elements/1.1/"/>
    <ds:schemaRef ds:uri="http://schemas.microsoft.com/sharepoint/v4"/>
    <ds:schemaRef ds:uri="http://purl.org/dc/dcmitype/"/>
    <ds:schemaRef ds:uri="9c9941df-7074-4a92-bf99-225d24d78d61"/>
    <ds:schemaRef ds:uri="18f3d968-6251-40b0-9f11-012b293496c2"/>
    <ds:schemaRef ds:uri="cc625d36-bb37-4650-91b9-0c96159295ba"/>
    <ds:schemaRef ds:uri="http://www.w3.org/XML/1998/namespace"/>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4A50577C-7BBF-4595-8C00-6868DD08B3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6FE04AF6-8123-4B14-BE6C-CFF9807B81E1}">
  <ds:schemaRefs>
    <ds:schemaRef ds:uri="Microsoft.SharePoint.Taxonomy.ContentTypeSync"/>
  </ds:schemaRefs>
</ds:datastoreItem>
</file>

<file path=customXml/itemProps9.xml><?xml version="1.0" encoding="utf-8"?>
<ds:datastoreItem xmlns:ds="http://schemas.openxmlformats.org/officeDocument/2006/customXml" ds:itemID="{89F63107-D7B0-4ECB-9A7B-C829334C5BE0}">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FaktaPM.dotx</Template>
  <TotalTime>0</TotalTime>
  <Pages>15</Pages>
  <Words>3488</Words>
  <Characters>24959</Characters>
  <Application>Microsoft Office Word</Application>
  <DocSecurity>0</DocSecurity>
  <Lines>445</Lines>
  <Paragraphs>142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28435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FPM_202526__50</dc:title>
  <dc:subject/>
  <dc:creator>Inga Jönsson</dc:creator>
  <cp:keywords/>
  <dc:description/>
  <cp:lastModifiedBy>Maria Sundin</cp:lastModifiedBy>
  <cp:revision>2</cp:revision>
  <cp:lastPrinted>2023-02-02T10:01:00Z</cp:lastPrinted>
  <dcterms:created xsi:type="dcterms:W3CDTF">2025-12-22T13:37:00Z</dcterms:created>
  <dcterms:modified xsi:type="dcterms:W3CDTF">2025-12-22T13:37:00Z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50</vt:lpwstr>
  </property>
  <property fmtid="{D5CDD505-2E9C-101B-9397-08002B2CF9AE}" pid="9" name="UppDat">
    <vt:lpwstr>2025-12-22</vt:lpwstr>
  </property>
  <property fmtid="{D5CDD505-2E9C-101B-9397-08002B2CF9AE}" pid="10" name="Rub">
    <vt:lpwstr>EU:s pensionspaket</vt:lpwstr>
  </property>
  <property fmtid="{D5CDD505-2E9C-101B-9397-08002B2CF9AE}" pid="11" name="Dep">
    <vt:lpwstr>Finansdepartementet</vt:lpwstr>
  </property>
  <property fmtid="{D5CDD505-2E9C-101B-9397-08002B2CF9AE}" pid="12" name="GDB1">
    <vt:lpwstr>COM(2025) 842</vt:lpwstr>
  </property>
  <property fmtid="{D5CDD505-2E9C-101B-9397-08002B2CF9AE}" pid="13" name="GDB2">
    <vt:lpwstr>COM(2025) 840</vt:lpwstr>
  </property>
  <property fmtid="{D5CDD505-2E9C-101B-9397-08002B2CF9AE}" pid="14" name="GDB3">
    <vt:lpwstr>C(2025) 9300</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Proposal for DIRECTIVE OF THE EUROPEAN PARLIAMENT AND OF THE COUNCILamending Directives (EU) 2016/2341 and 2016/97 as regards the strengthening of the framework for occupational retirement provision  </vt:lpwstr>
  </property>
  <property fmtid="{D5CDD505-2E9C-101B-9397-08002B2CF9AE}" pid="26" name="GDT2">
    <vt:lpwstr>Proposal for a REGULATION OF THE EUROPEAN PARLIAMENT AND OF THE Council amending Regulation (EU) 2019/1238 on a pan-European Personal Pension Product (PEPP)</vt:lpwstr>
  </property>
  <property fmtid="{D5CDD505-2E9C-101B-9397-08002B2CF9AE}" pid="27" name="GDT3">
    <vt:lpwstr>Proposal for a Commission recommendation on Pension tracking systems, pension dashboards and auto-enrolment</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2025-12-22</vt:lpwstr>
  </property>
  <property fmtid="{D5CDD505-2E9C-101B-9397-08002B2CF9AE}" pid="40" name="Utsk">
    <vt:lpwstr>Finansutskottet</vt:lpwstr>
  </property>
  <property fmtid="{D5CDD505-2E9C-101B-9397-08002B2CF9AE}" pid="41" name="Dokumenttyp">
    <vt:lpwstr>FaktaPM</vt:lpwstr>
  </property>
  <property fmtid="{D5CDD505-2E9C-101B-9397-08002B2CF9AE}" pid="42" name="Epostadress">
    <vt:lpwstr>ma0502aa</vt:lpwstr>
  </property>
</Properties>
</file>