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D44F4CA9A2654A0B8674038CDF175405"/>
        </w:placeholder>
        <w:group/>
      </w:sdtPr>
      <w:sdtEndPr>
        <w:rPr>
          <w:b w:val="0"/>
        </w:rPr>
      </w:sdtEndPr>
      <w:sdtContent>
        <w:p w14:paraId="50518743"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7B7268AF" wp14:editId="6F26FD47">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62BEFF49" w14:textId="2CD87797" w:rsidR="00907069" w:rsidRDefault="00C85FE1" w:rsidP="001C2731">
          <w:pPr>
            <w:pStyle w:val="Sidhuvud"/>
            <w:ind w:left="3969" w:right="-567"/>
          </w:pPr>
          <w:r>
            <w:t>Riksdagså</w:t>
          </w:r>
          <w:r w:rsidR="00907069">
            <w:t xml:space="preserve">r: </w:t>
          </w:r>
          <w:sdt>
            <w:sdtPr>
              <w:alias w:val="Ar"/>
              <w:tag w:val="Ar"/>
              <w:id w:val="-280807286"/>
              <w:placeholder>
                <w:docPart w:val="E348F3B9A688416BB5706E3B477E916E"/>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071AE1">
                <w:t>2025/26</w:t>
              </w:r>
            </w:sdtContent>
          </w:sdt>
        </w:p>
        <w:p w14:paraId="54548D94" w14:textId="50FABA69"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9ECF8C03893841F398472ECC5EDC15F2"/>
              </w:placeholder>
              <w:dataBinding w:prefixMappings="xmlns:ns0='http://rk.se/faktapm' " w:xpath="/ns0:faktaPM[1]/ns0:Nr[1]" w:storeItemID="{0B9A7431-9D19-4C2A-8E12-639802D7B40B}"/>
              <w:text/>
            </w:sdtPr>
            <w:sdtEndPr/>
            <w:sdtContent>
              <w:r w:rsidR="00071AE1">
                <w:t>58</w:t>
              </w:r>
            </w:sdtContent>
          </w:sdt>
        </w:p>
        <w:sdt>
          <w:sdtPr>
            <w:alias w:val="Datum"/>
            <w:tag w:val="Datum"/>
            <w:id w:val="-363979562"/>
            <w:placeholder>
              <w:docPart w:val="2003FFBE2DC84C0A927EBF012612B918"/>
            </w:placeholder>
            <w:dataBinding w:prefixMappings="xmlns:ns0='http://rk.se/faktapm' " w:xpath="/ns0:faktaPM[1]/ns0:UppDat[1]" w:storeItemID="{0B9A7431-9D19-4C2A-8E12-639802D7B40B}"/>
            <w:date w:fullDate="2026-01-28T00:00:00Z">
              <w:dateFormat w:val="yyyy-MM-dd"/>
              <w:lid w:val="sv-SE"/>
              <w:storeMappedDataAs w:val="dateTime"/>
              <w:calendar w:val="gregorian"/>
            </w:date>
          </w:sdtPr>
          <w:sdtEndPr/>
          <w:sdtContent>
            <w:p w14:paraId="4AC83C7C" w14:textId="076C5036" w:rsidR="00907069" w:rsidRDefault="00071AE1" w:rsidP="001C2731">
              <w:pPr>
                <w:pStyle w:val="Sidhuvud"/>
                <w:spacing w:after="960"/>
                <w:ind w:left="3969" w:right="-567"/>
              </w:pPr>
              <w:r>
                <w:t>2026-01-28</w:t>
              </w:r>
            </w:p>
          </w:sdtContent>
        </w:sdt>
      </w:sdtContent>
    </w:sdt>
    <w:p w14:paraId="7EC53317" w14:textId="4DAC5A3D" w:rsidR="007D542F" w:rsidRDefault="000E152E" w:rsidP="007D542F">
      <w:pPr>
        <w:pStyle w:val="Rubrik"/>
      </w:pPr>
      <w:sdt>
        <w:sdtPr>
          <w:id w:val="886605850"/>
          <w:lock w:val="contentLocked"/>
          <w:placeholder>
            <w:docPart w:val="D44F4CA9A2654A0B8674038CDF175405"/>
          </w:placeholder>
          <w:group/>
        </w:sdtPr>
        <w:sdtEndPr/>
        <w:sdtContent>
          <w:bookmarkStart w:id="0" w:name="_Hlk219881966"/>
          <w:sdt>
            <w:sdtPr>
              <w:id w:val="-1141882450"/>
              <w:placeholder>
                <w:docPart w:val="AA247E8229D443F69663C7A0088E3D11"/>
              </w:placeholder>
              <w:dataBinding w:prefixMappings="xmlns:ns0='http://rk.se/faktapm' " w:xpath="/ns0:faktaPM[1]/ns0:Titel[1]" w:storeItemID="{0B9A7431-9D19-4C2A-8E12-639802D7B40B}"/>
              <w:text/>
            </w:sdtPr>
            <w:sdtEndPr/>
            <w:sdtContent>
              <w:proofErr w:type="spellStart"/>
              <w:r w:rsidR="0004619C">
                <w:t>RESourceEU</w:t>
              </w:r>
              <w:proofErr w:type="spellEnd"/>
              <w:r w:rsidR="0004619C">
                <w:t xml:space="preserve"> Handlingsplan</w:t>
              </w:r>
            </w:sdtContent>
          </w:sdt>
          <w:bookmarkEnd w:id="0"/>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790F3266C74D4222A020FA231B8756AB"/>
            </w:placeholder>
            <w15:repeatingSectionItem/>
          </w:sdtPr>
          <w:sdtEndPr/>
          <w:sdtContent>
            <w:p w14:paraId="6E45F596" w14:textId="5567B483" w:rsidR="007D542F" w:rsidRDefault="000E152E" w:rsidP="007D542F">
              <w:pPr>
                <w:pStyle w:val="Brdtext"/>
              </w:pPr>
              <w:sdt>
                <w:sdtPr>
                  <w:rPr>
                    <w:rStyle w:val="Departement"/>
                  </w:rPr>
                  <w:id w:val="19440330"/>
                  <w:placeholder>
                    <w:docPart w:val="2EE4A9B108454188A0CA65B3968D5D72"/>
                  </w:placeholder>
                  <w:dataBinding w:prefixMappings="xmlns:ns0='http://rk.se/faktapm' " w:xpath="/ns0:faktaPM[1]/ns0:DepLista[1]/ns0:Item[1]/ns0:Departementsnamn[1]" w:storeItemID="{0B9A7431-9D19-4C2A-8E12-639802D7B40B}"/>
                  <w:comboBox w:lastValue="Klimat- och näringsliv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A063FB">
                    <w:rPr>
                      <w:rStyle w:val="Departement"/>
                    </w:rPr>
                    <w:t>Klimat- och näringslivsdepartementet</w:t>
                  </w:r>
                </w:sdtContent>
              </w:sdt>
              <w:r w:rsidR="007D542F">
                <w:t xml:space="preserve"> </w:t>
              </w:r>
            </w:p>
          </w:sdtContent>
        </w:sdt>
      </w:sdtContent>
    </w:sdt>
    <w:bookmarkStart w:id="1" w:name="_Toc93996727"/>
    <w:p w14:paraId="0CEB5BA1" w14:textId="77777777" w:rsidR="007D542F" w:rsidRDefault="000E152E" w:rsidP="00AC59D3">
      <w:pPr>
        <w:pStyle w:val="Rubrik2utannumrering"/>
      </w:pPr>
      <w:sdt>
        <w:sdtPr>
          <w:id w:val="-208794150"/>
          <w:lock w:val="contentLocked"/>
          <w:placeholder>
            <w:docPart w:val="D44F4CA9A2654A0B8674038CDF175405"/>
          </w:placeholder>
          <w:group/>
        </w:sdtPr>
        <w:sdtEndPr/>
        <w:sdtContent>
          <w:r w:rsidR="007D542F">
            <w:t>Dokumentbeteckning</w:t>
          </w:r>
          <w:bookmarkEnd w:id="1"/>
        </w:sdtContent>
      </w:sdt>
    </w:p>
    <w:sdt>
      <w:sdtPr>
        <w:id w:val="438026267"/>
        <w15:dataBinding w:prefixMappings="xmlns:ns0='http://rk.se/faktapm' " w:xpath="/ns0:faktaPM[1]/ns0:DokLista[1]/ns0:DokItem" w:storeItemID="{0B9A7431-9D19-4C2A-8E12-639802D7B40B}"/>
        <w15:repeatingSection/>
      </w:sdtPr>
      <w:sdtEndPr/>
      <w:sdtContent>
        <w:bookmarkStart w:id="2" w:name="_Hlk219881952" w:displacedByCustomXml="next"/>
        <w:sdt>
          <w:sdtPr>
            <w:id w:val="2071376719"/>
            <w:placeholder>
              <w:docPart w:val="790F3266C74D4222A020FA231B8756AB"/>
            </w:placeholder>
            <w15:repeatingSectionItem/>
          </w:sdtPr>
          <w:sdtEndPr/>
          <w:sdtContent>
            <w:p w14:paraId="3C26E4C3" w14:textId="5F532D09" w:rsidR="00390335" w:rsidRPr="000C6B3A" w:rsidRDefault="000E152E" w:rsidP="002F204A">
              <w:pPr>
                <w:pStyle w:val="Brdtext"/>
                <w:tabs>
                  <w:tab w:val="clear" w:pos="1701"/>
                  <w:tab w:val="clear" w:pos="3600"/>
                  <w:tab w:val="left" w:pos="2835"/>
                </w:tabs>
                <w:spacing w:after="80"/>
                <w:ind w:left="2835" w:hanging="2835"/>
              </w:pPr>
              <w:sdt>
                <w:sdtPr>
                  <w:id w:val="-1666781584"/>
                  <w:placeholder>
                    <w:docPart w:val="34A1C73F35DF4D73A06D24C1A5F4D7A5"/>
                  </w:placeholder>
                  <w:dataBinding w:prefixMappings="xmlns:ns0='http://rk.se/faktapm' " w:xpath="/ns0:faktaPM[1]/ns0:DokLista[1]/ns0:DokItem[1]/ns0:Beteckning[1]" w:storeItemID="{0B9A7431-9D19-4C2A-8E12-639802D7B40B}"/>
                  <w:text/>
                </w:sdtPr>
                <w:sdtEndPr/>
                <w:sdtContent>
                  <w:r w:rsidR="00A063FB" w:rsidRPr="000C6B3A">
                    <w:t>COM(2025) 945</w:t>
                  </w:r>
                </w:sdtContent>
              </w:sdt>
              <w:r w:rsidR="007D542F" w:rsidRPr="000C6B3A">
                <w:tab/>
                <w:t xml:space="preserve">Celexnummer </w:t>
              </w:r>
              <w:sdt>
                <w:sdtPr>
                  <w:id w:val="403725708"/>
                  <w:placeholder>
                    <w:docPart w:val="C1F873DE472044DBB4B44E12F42957E0"/>
                  </w:placeholder>
                  <w:dataBinding w:prefixMappings="xmlns:ns0='http://rk.se/faktapm' " w:xpath="/ns0:faktaPM[1]/ns0:DokLista[1]/ns0:DokItem[1]/ns0:Celexnummer[1]" w:storeItemID="{0B9A7431-9D19-4C2A-8E12-639802D7B40B}"/>
                  <w:text/>
                </w:sdtPr>
                <w:sdtEndPr/>
                <w:sdtContent>
                  <w:r w:rsidR="00071AE1" w:rsidRPr="000C6B3A">
                    <w:t>52025DC0945</w:t>
                  </w:r>
                </w:sdtContent>
              </w:sdt>
            </w:p>
            <w:bookmarkStart w:id="3" w:name="_Hlk219881939"/>
            <w:bookmarkEnd w:id="2"/>
            <w:p w14:paraId="3B22EC4D" w14:textId="5A08D3BC" w:rsidR="007D542F" w:rsidRPr="00A063FB" w:rsidRDefault="000E152E" w:rsidP="000A4E22">
              <w:pPr>
                <w:pStyle w:val="Brdtext"/>
                <w:tabs>
                  <w:tab w:val="clear" w:pos="1701"/>
                  <w:tab w:val="clear" w:pos="3600"/>
                </w:tabs>
                <w:rPr>
                  <w:lang w:val="en-GB"/>
                </w:rPr>
              </w:pPr>
              <w:sdt>
                <w:sdtPr>
                  <w:rPr>
                    <w:lang w:val="en-GB"/>
                  </w:rPr>
                  <w:id w:val="-1736688595"/>
                  <w:placeholder>
                    <w:docPart w:val="2765D22831054172B32AACB210ECBD59"/>
                  </w:placeholder>
                  <w:dataBinding w:prefixMappings="xmlns:ns0='http://rk.se/faktapm' " w:xpath="/ns0:faktaPM[1]/ns0:DokLista[1]/ns0:DokItem[1]/ns0:DokTitel[1]" w:storeItemID="{0B9A7431-9D19-4C2A-8E12-639802D7B40B}"/>
                  <w:text/>
                </w:sdtPr>
                <w:sdtEndPr/>
                <w:sdtContent>
                  <w:r w:rsidR="000A4E22">
                    <w:rPr>
                      <w:lang w:val="en-GB"/>
                    </w:rPr>
                    <w:t xml:space="preserve">COMMUNICATION FROM THE COMMISSION TO THE EUROPEAN PARLIAMENT, THE COUNCIL, THE EUROPEAN ECONOMIC AND SOCIAL COMMITTEE AND THE COMMITTEE OF THE REGIONS </w:t>
                  </w:r>
                  <w:proofErr w:type="spellStart"/>
                  <w:r w:rsidR="000A4E22">
                    <w:rPr>
                      <w:lang w:val="en-GB"/>
                    </w:rPr>
                    <w:t>RESourceEU</w:t>
                  </w:r>
                  <w:proofErr w:type="spellEnd"/>
                  <w:r w:rsidR="000A4E22">
                    <w:rPr>
                      <w:lang w:val="en-GB"/>
                    </w:rPr>
                    <w:t xml:space="preserve"> Action Plan Accelerating our critical raw materials strategy to adapt to a new reality</w:t>
                  </w:r>
                </w:sdtContent>
              </w:sdt>
            </w:p>
            <w:bookmarkEnd w:id="3" w:displacedByCustomXml="next"/>
          </w:sdtContent>
        </w:sdt>
      </w:sdtContent>
    </w:sdt>
    <w:bookmarkStart w:id="4" w:name="_Toc93996728"/>
    <w:p w14:paraId="45D0092F" w14:textId="77777777" w:rsidR="007D542F" w:rsidRDefault="000E152E" w:rsidP="00721D8B">
      <w:pPr>
        <w:pStyle w:val="Rubrik1utannumrering"/>
      </w:pPr>
      <w:sdt>
        <w:sdtPr>
          <w:id w:val="1122497011"/>
          <w:lock w:val="contentLocked"/>
          <w:placeholder>
            <w:docPart w:val="D44F4CA9A2654A0B8674038CDF175405"/>
          </w:placeholder>
          <w:group/>
        </w:sdtPr>
        <w:sdtEndPr/>
        <w:sdtContent>
          <w:r w:rsidR="007D542F">
            <w:t>Sammanfattning</w:t>
          </w:r>
          <w:bookmarkEnd w:id="4"/>
        </w:sdtContent>
      </w:sdt>
    </w:p>
    <w:p w14:paraId="4ED2A780" w14:textId="6FD140A4" w:rsidR="001D483C" w:rsidRDefault="005D6A00" w:rsidP="00EE212A">
      <w:pPr>
        <w:pStyle w:val="Brdtext"/>
      </w:pPr>
      <w:bookmarkStart w:id="5" w:name="_Toc93996729"/>
      <w:r>
        <w:t>K</w:t>
      </w:r>
      <w:r w:rsidR="00A83204" w:rsidRPr="00A83204">
        <w:t>ommissionen och utrikes</w:t>
      </w:r>
      <w:r>
        <w:t>tjänsten</w:t>
      </w:r>
      <w:r w:rsidR="00A83204" w:rsidRPr="00A83204">
        <w:t xml:space="preserve"> </w:t>
      </w:r>
      <w:r w:rsidR="00A83204">
        <w:t xml:space="preserve">publicerade den 3 december </w:t>
      </w:r>
      <w:r w:rsidR="00A83204" w:rsidRPr="00A83204">
        <w:t>ett gemensamt meddelande om åtgärder för att stärka den ekonomiska säkerheten</w:t>
      </w:r>
      <w:r w:rsidR="00A83204">
        <w:t>.</w:t>
      </w:r>
      <w:r w:rsidR="00A83204" w:rsidRPr="00A83204">
        <w:t xml:space="preserve"> Det första flaggskeppsförslaget inom ramen för det nya meddelandet om ekonomisk säkerhet</w:t>
      </w:r>
      <w:r w:rsidR="00EE212A">
        <w:t xml:space="preserve"> </w:t>
      </w:r>
      <w:bookmarkStart w:id="6" w:name="_Hlk219882098"/>
      <w:r w:rsidR="00EE1133">
        <w:t>(</w:t>
      </w:r>
      <w:r w:rsidR="00071AE1">
        <w:t>se fakta-</w:t>
      </w:r>
      <w:proofErr w:type="spellStart"/>
      <w:r w:rsidR="00071AE1">
        <w:t>pm</w:t>
      </w:r>
      <w:proofErr w:type="spellEnd"/>
      <w:r w:rsidR="00071AE1">
        <w:t xml:space="preserve"> 2025/26:FPM57</w:t>
      </w:r>
      <w:r w:rsidR="00DD337E">
        <w:t>)</w:t>
      </w:r>
      <w:r w:rsidR="00A05A3A" w:rsidRPr="00A05A3A">
        <w:t xml:space="preserve"> </w:t>
      </w:r>
      <w:bookmarkEnd w:id="6"/>
      <w:r w:rsidR="00A83204">
        <w:t xml:space="preserve">är handlingsplanen </w:t>
      </w:r>
      <w:proofErr w:type="spellStart"/>
      <w:r w:rsidR="00A83204" w:rsidRPr="00A83204">
        <w:t>R</w:t>
      </w:r>
      <w:r w:rsidR="00A83204">
        <w:t>ES</w:t>
      </w:r>
      <w:r w:rsidR="00A83204" w:rsidRPr="00A83204">
        <w:t>ourceEU</w:t>
      </w:r>
      <w:proofErr w:type="spellEnd"/>
      <w:r w:rsidR="00A83204">
        <w:t xml:space="preserve"> </w:t>
      </w:r>
      <w:r w:rsidR="00B85FE7" w:rsidRPr="00B85FE7">
        <w:t>för att stödja genomförandet av</w:t>
      </w:r>
      <w:r w:rsidR="00A60C87">
        <w:t xml:space="preserve"> </w:t>
      </w:r>
      <w:r w:rsidR="00A60C87" w:rsidRPr="00A60C87">
        <w:t>EU-förordningen om kritiska råmaterial</w:t>
      </w:r>
      <w:r w:rsidR="00A60C87">
        <w:t xml:space="preserve"> </w:t>
      </w:r>
      <w:r w:rsidR="00D66F02">
        <w:t>(CRMA</w:t>
      </w:r>
      <w:r w:rsidR="00971DC9">
        <w:t xml:space="preserve">, </w:t>
      </w:r>
      <w:r w:rsidR="00796EC5" w:rsidRPr="00796EC5">
        <w:t>Europaparlamentets och rådets förordning (EU) 2024/1252 av den 11 april 2024 om inrättande av en ram för säkerställande av trygg och hållbar försörjning av kritiska råmaterial och om ändring av förordningarna (EU) nr 168/2013, (EU) 2018/858, (EU) 2018/1724 och (EU) 2019/1020</w:t>
      </w:r>
      <w:r w:rsidR="00796EC5">
        <w:t>)</w:t>
      </w:r>
      <w:r w:rsidR="007B35E1">
        <w:t>, samtidigt</w:t>
      </w:r>
      <w:r w:rsidR="00A579CD">
        <w:t>.</w:t>
      </w:r>
    </w:p>
    <w:p w14:paraId="76346C8A" w14:textId="2DECF56E" w:rsidR="00D73B86" w:rsidRDefault="001A7DBA" w:rsidP="00621188">
      <w:bookmarkStart w:id="7" w:name="_Hlk219041002"/>
      <w:proofErr w:type="spellStart"/>
      <w:r w:rsidRPr="004E720A">
        <w:t>RESourceEU</w:t>
      </w:r>
      <w:proofErr w:type="spellEnd"/>
      <w:r w:rsidRPr="004E720A">
        <w:t xml:space="preserve"> </w:t>
      </w:r>
      <w:r w:rsidR="004B156C" w:rsidRPr="004E720A">
        <w:t>s</w:t>
      </w:r>
      <w:r w:rsidR="004B156C">
        <w:t>yftar till att</w:t>
      </w:r>
      <w:r w:rsidRPr="004E720A">
        <w:t xml:space="preserve"> påskynda </w:t>
      </w:r>
      <w:r>
        <w:t>åtgärder</w:t>
      </w:r>
      <w:r w:rsidRPr="004E720A">
        <w:t xml:space="preserve"> för att </w:t>
      </w:r>
      <w:r w:rsidRPr="00654BFF">
        <w:t>bevara och utöka EU:s produktion av primära och sekundära kritiska råmaterial, stärka EU:s motståndskraft mot leveransstörningar</w:t>
      </w:r>
      <w:r w:rsidR="00575D6E">
        <w:t xml:space="preserve"> och </w:t>
      </w:r>
      <w:r w:rsidRPr="00654BFF">
        <w:t>diversifier</w:t>
      </w:r>
      <w:r>
        <w:t>a</w:t>
      </w:r>
      <w:r w:rsidRPr="00654BFF">
        <w:t xml:space="preserve"> </w:t>
      </w:r>
      <w:r w:rsidR="00575D6E">
        <w:t xml:space="preserve">sin försörjning så att EU inte är beroende av ett enskilt land för mer än 65 procent av sin efterfrågan. </w:t>
      </w:r>
      <w:r>
        <w:t xml:space="preserve">Fokus i handlingsplanen är att </w:t>
      </w:r>
      <w:r w:rsidR="006E22EB">
        <w:t>t</w:t>
      </w:r>
      <w:r w:rsidR="004E720A" w:rsidRPr="004E720A">
        <w:t xml:space="preserve">rygga </w:t>
      </w:r>
      <w:r w:rsidR="005512AA">
        <w:t xml:space="preserve">EU:s </w:t>
      </w:r>
      <w:r w:rsidR="004E720A" w:rsidRPr="004E720A">
        <w:t>försörjning av permanentmagneter</w:t>
      </w:r>
      <w:r>
        <w:t>, sällsynta jordartsmetaller samt</w:t>
      </w:r>
      <w:r w:rsidR="004E720A" w:rsidRPr="004E720A">
        <w:t xml:space="preserve"> </w:t>
      </w:r>
      <w:r w:rsidR="004E720A">
        <w:t>råmaterial</w:t>
      </w:r>
      <w:r w:rsidR="004E720A" w:rsidRPr="004E720A">
        <w:t xml:space="preserve"> </w:t>
      </w:r>
      <w:r>
        <w:t xml:space="preserve">för batterier och försvarsindustrin då dessa har </w:t>
      </w:r>
      <w:r w:rsidRPr="001A7DBA">
        <w:t xml:space="preserve">strategisk betydelse för Europas konkurrenskraft, omställning och </w:t>
      </w:r>
      <w:r w:rsidRPr="001A7DBA">
        <w:lastRenderedPageBreak/>
        <w:t>försvarsförmåga</w:t>
      </w:r>
      <w:r>
        <w:t xml:space="preserve">. </w:t>
      </w:r>
      <w:r w:rsidR="0088473A">
        <w:t xml:space="preserve">Dessa material är också </w:t>
      </w:r>
      <w:r w:rsidR="004E720A" w:rsidRPr="004E720A">
        <w:t xml:space="preserve">avgörande </w:t>
      </w:r>
      <w:r w:rsidR="0088473A">
        <w:t xml:space="preserve">för </w:t>
      </w:r>
      <w:r w:rsidR="004E720A" w:rsidRPr="004E720A">
        <w:t>sektorer som fordons- och rymdindustrin samt AI-chip för datacenter och industriella motorer.</w:t>
      </w:r>
      <w:r>
        <w:t xml:space="preserve"> </w:t>
      </w:r>
      <w:bookmarkEnd w:id="7"/>
    </w:p>
    <w:p w14:paraId="6D921793" w14:textId="5377CD78" w:rsidR="004A397E" w:rsidRDefault="00585736" w:rsidP="00585736">
      <w:pPr>
        <w:pStyle w:val="Brdtext"/>
      </w:pPr>
      <w:r>
        <w:t xml:space="preserve">Regeringen ställer sig </w:t>
      </w:r>
      <w:r w:rsidRPr="00585736">
        <w:t xml:space="preserve">positiv till </w:t>
      </w:r>
      <w:r w:rsidR="000905D3">
        <w:t xml:space="preserve">handlingsplanen </w:t>
      </w:r>
      <w:proofErr w:type="spellStart"/>
      <w:r>
        <w:t>RESourceEU</w:t>
      </w:r>
      <w:proofErr w:type="spellEnd"/>
      <w:r w:rsidRPr="00585736">
        <w:t xml:space="preserve"> </w:t>
      </w:r>
      <w:r w:rsidR="004A397E">
        <w:t xml:space="preserve">målsättning </w:t>
      </w:r>
      <w:r w:rsidRPr="00585736">
        <w:t xml:space="preserve">och dess </w:t>
      </w:r>
      <w:r w:rsidR="000905D3">
        <w:t>ambition</w:t>
      </w:r>
      <w:r w:rsidRPr="00585736">
        <w:t xml:space="preserve"> att snabba på diversifieringen </w:t>
      </w:r>
      <w:r w:rsidR="004A397E">
        <w:t xml:space="preserve">i handel </w:t>
      </w:r>
      <w:r w:rsidRPr="00585736">
        <w:t>av kritiska råmaterial.</w:t>
      </w:r>
      <w:r>
        <w:t xml:space="preserve"> </w:t>
      </w:r>
      <w:r w:rsidR="004A397E">
        <w:t>F</w:t>
      </w:r>
      <w:r w:rsidR="004A397E" w:rsidRPr="009A36FA">
        <w:t>rihandelsavtal bidrar till tillgång på kritiska råmaterial och underlättar diversifiering av värdekedjor, vilket minskar risker med ensidiga beroenden och är gynnsamt för vår ekonomiska säkerhet</w:t>
      </w:r>
      <w:r w:rsidR="004A397E">
        <w:t xml:space="preserve">. </w:t>
      </w:r>
    </w:p>
    <w:sdt>
      <w:sdtPr>
        <w:id w:val="-633863629"/>
        <w:lock w:val="contentLocked"/>
        <w:placeholder>
          <w:docPart w:val="757D27818D7B4163807036CACC7E12FF"/>
        </w:placeholder>
        <w:group/>
      </w:sdtPr>
      <w:sdtEndPr/>
      <w:sdtContent>
        <w:p w14:paraId="1D81AEF8" w14:textId="77777777" w:rsidR="00220569" w:rsidRDefault="007D542F" w:rsidP="00B84500">
          <w:pPr>
            <w:pStyle w:val="Rubrik1"/>
            <w:spacing w:before="720"/>
          </w:pPr>
          <w:r>
            <w:t>Förslaget</w:t>
          </w:r>
        </w:p>
      </w:sdtContent>
    </w:sdt>
    <w:bookmarkStart w:id="8" w:name="_Toc93996730"/>
    <w:bookmarkEnd w:id="5"/>
    <w:p w14:paraId="6081BD6D" w14:textId="3AC8FCD3" w:rsidR="007D542F" w:rsidRDefault="000E152E" w:rsidP="007D542F">
      <w:pPr>
        <w:pStyle w:val="Rubrik2"/>
      </w:pPr>
      <w:sdt>
        <w:sdtPr>
          <w:id w:val="400485695"/>
          <w:lock w:val="contentLocked"/>
          <w:placeholder>
            <w:docPart w:val="D44F4CA9A2654A0B8674038CDF175405"/>
          </w:placeholder>
          <w:group/>
        </w:sdtPr>
        <w:sdtEndPr/>
        <w:sdtContent>
          <w:r w:rsidR="007D542F">
            <w:t>Ärendets bakgrund</w:t>
          </w:r>
          <w:bookmarkEnd w:id="8"/>
        </w:sdtContent>
      </w:sdt>
    </w:p>
    <w:p w14:paraId="0855904B" w14:textId="3054328C" w:rsidR="004B156C" w:rsidRDefault="00A579CD" w:rsidP="004B156C">
      <w:pPr>
        <w:pStyle w:val="Brdtext"/>
      </w:pPr>
      <w:r w:rsidRPr="00A579CD">
        <w:t xml:space="preserve">EU är idag starkt beroende av import av kritiska råmaterial, som ofta kommer från </w:t>
      </w:r>
      <w:r w:rsidR="00C950D4">
        <w:t>ett enskilt land</w:t>
      </w:r>
      <w:r>
        <w:t>.</w:t>
      </w:r>
      <w:r w:rsidRPr="00A579CD">
        <w:t xml:space="preserve"> </w:t>
      </w:r>
      <w:r>
        <w:t xml:space="preserve">Kritiska råmaterial är </w:t>
      </w:r>
      <w:r w:rsidRPr="00A579CD">
        <w:t xml:space="preserve">avgörande för EU:s konkurrenskraft, </w:t>
      </w:r>
      <w:r w:rsidR="00755DF1">
        <w:t xml:space="preserve">samt viktiga sektorer som </w:t>
      </w:r>
      <w:r>
        <w:t xml:space="preserve">bland annat </w:t>
      </w:r>
      <w:r w:rsidRPr="00A579CD">
        <w:t>ren energi, digitalisering och försvar</w:t>
      </w:r>
      <w:r>
        <w:t xml:space="preserve">. </w:t>
      </w:r>
      <w:r w:rsidR="00755DF1">
        <w:t xml:space="preserve">För att minska </w:t>
      </w:r>
      <w:r w:rsidR="00755DF1" w:rsidRPr="00A579CD">
        <w:t xml:space="preserve">EU:s importberoende </w:t>
      </w:r>
      <w:r w:rsidR="00755DF1">
        <w:t xml:space="preserve">och </w:t>
      </w:r>
      <w:r w:rsidR="00755DF1" w:rsidRPr="00755DF1">
        <w:t>påskynda diversifieringen av försörjningen av kritiska råmaterial</w:t>
      </w:r>
      <w:r w:rsidR="00755DF1">
        <w:t xml:space="preserve"> </w:t>
      </w:r>
      <w:r w:rsidRPr="00A579CD">
        <w:t xml:space="preserve">har </w:t>
      </w:r>
      <w:r w:rsidR="00774551">
        <w:t>k</w:t>
      </w:r>
      <w:r w:rsidRPr="00A579CD">
        <w:t>ommissionen föreslagit en ny handlingsplan</w:t>
      </w:r>
      <w:r w:rsidR="00971DC9" w:rsidRPr="00971DC9">
        <w:t xml:space="preserve"> </w:t>
      </w:r>
      <w:r w:rsidR="00971DC9">
        <w:t xml:space="preserve">till </w:t>
      </w:r>
      <w:r w:rsidR="00971DC9" w:rsidRPr="00971DC9">
        <w:t>stöd</w:t>
      </w:r>
      <w:r w:rsidR="00971DC9">
        <w:t xml:space="preserve"> i</w:t>
      </w:r>
      <w:r w:rsidR="00971DC9" w:rsidRPr="00971DC9">
        <w:t xml:space="preserve"> genomförandet</w:t>
      </w:r>
      <w:r w:rsidR="00971DC9">
        <w:t xml:space="preserve"> av </w:t>
      </w:r>
      <w:r w:rsidR="00482D1E" w:rsidRPr="00482D1E">
        <w:t>EU-förordningen om kritiska råmaterial</w:t>
      </w:r>
      <w:r w:rsidR="000905D3">
        <w:t xml:space="preserve">, </w:t>
      </w:r>
      <w:proofErr w:type="spellStart"/>
      <w:r w:rsidRPr="00A579CD">
        <w:t>RESourceEU</w:t>
      </w:r>
      <w:proofErr w:type="spellEnd"/>
      <w:r w:rsidR="00A05A3A">
        <w:t xml:space="preserve"> (</w:t>
      </w:r>
      <w:r w:rsidR="00071AE1">
        <w:t>se f</w:t>
      </w:r>
      <w:r w:rsidR="00A05A3A" w:rsidRPr="00A05A3A">
        <w:t>akta-</w:t>
      </w:r>
      <w:proofErr w:type="spellStart"/>
      <w:r w:rsidR="00071AE1">
        <w:t>pm</w:t>
      </w:r>
      <w:proofErr w:type="spellEnd"/>
      <w:r w:rsidR="00A05A3A" w:rsidRPr="00A05A3A">
        <w:t xml:space="preserve"> </w:t>
      </w:r>
      <w:r w:rsidR="00071AE1">
        <w:t>2025/</w:t>
      </w:r>
      <w:proofErr w:type="gramStart"/>
      <w:r w:rsidR="00071AE1">
        <w:t>26:FPM</w:t>
      </w:r>
      <w:proofErr w:type="gramEnd"/>
      <w:r w:rsidR="00071AE1">
        <w:t xml:space="preserve">57 </w:t>
      </w:r>
      <w:r w:rsidR="00A05A3A" w:rsidRPr="00A05A3A">
        <w:t xml:space="preserve">om det gemensamma meddelandet om Ett stärkande av Europeiska unionens ekonomiska </w:t>
      </w:r>
      <w:proofErr w:type="gramStart"/>
      <w:r w:rsidR="00A05A3A" w:rsidRPr="00A05A3A">
        <w:t xml:space="preserve">säkerhet </w:t>
      </w:r>
      <w:r w:rsidR="00A05A3A">
        <w:t>)</w:t>
      </w:r>
      <w:proofErr w:type="gramEnd"/>
      <w:r w:rsidR="00A05A3A">
        <w:t>.</w:t>
      </w:r>
      <w:r w:rsidR="00A05A3A" w:rsidRPr="00A05A3A">
        <w:t xml:space="preserve"> </w:t>
      </w:r>
      <w:r w:rsidR="00BC3F03" w:rsidDel="00BC3F03">
        <w:t xml:space="preserve"> </w:t>
      </w:r>
    </w:p>
    <w:p w14:paraId="5D2351D3" w14:textId="77777777" w:rsidR="007D542F" w:rsidRDefault="000E152E" w:rsidP="007D542F">
      <w:pPr>
        <w:pStyle w:val="Rubrik2"/>
      </w:pPr>
      <w:sdt>
        <w:sdtPr>
          <w:id w:val="-1352952988"/>
          <w:lock w:val="contentLocked"/>
          <w:placeholder>
            <w:docPart w:val="D44F4CA9A2654A0B8674038CDF175405"/>
          </w:placeholder>
          <w:group/>
        </w:sdtPr>
        <w:sdtEndPr/>
        <w:sdtContent>
          <w:r w:rsidR="007D542F">
            <w:t>Förslagets innehåll</w:t>
          </w:r>
        </w:sdtContent>
      </w:sdt>
    </w:p>
    <w:p w14:paraId="6E2C8758" w14:textId="1BDCC4EA" w:rsidR="00850E07" w:rsidRDefault="002576DE" w:rsidP="002576DE">
      <w:pPr>
        <w:pStyle w:val="Brdtext"/>
      </w:pPr>
      <w:r>
        <w:t xml:space="preserve">I </w:t>
      </w:r>
      <w:proofErr w:type="spellStart"/>
      <w:r w:rsidR="00850E07">
        <w:t>RESourceEU</w:t>
      </w:r>
      <w:proofErr w:type="spellEnd"/>
      <w:r w:rsidR="00850E07">
        <w:t xml:space="preserve"> </w:t>
      </w:r>
      <w:r>
        <w:t xml:space="preserve">föreslår kommissionen </w:t>
      </w:r>
      <w:r w:rsidR="00E747A1">
        <w:t xml:space="preserve">åtgärder, däribland </w:t>
      </w:r>
      <w:r w:rsidR="00EF4DA1">
        <w:t xml:space="preserve">regulatoriska </w:t>
      </w:r>
      <w:r>
        <w:t xml:space="preserve">som berör förordningar och direktiv samt </w:t>
      </w:r>
      <w:r w:rsidR="00EF4DA1">
        <w:t>finansiella åtgärder</w:t>
      </w:r>
      <w:r>
        <w:t xml:space="preserve">. </w:t>
      </w:r>
      <w:r w:rsidR="00EF4DA1">
        <w:t xml:space="preserve">Handlingsplanen </w:t>
      </w:r>
      <w:r w:rsidR="00CC4B73">
        <w:t>är uppdela</w:t>
      </w:r>
      <w:r w:rsidR="00EF4DA1">
        <w:t>d</w:t>
      </w:r>
      <w:r w:rsidR="00CC4B73">
        <w:t xml:space="preserve"> i följande </w:t>
      </w:r>
      <w:r w:rsidR="00850E07" w:rsidRPr="00850E07">
        <w:t xml:space="preserve">6 </w:t>
      </w:r>
      <w:r w:rsidR="00E747A1">
        <w:t>avsnitt</w:t>
      </w:r>
      <w:r w:rsidR="00850E07">
        <w:t>:</w:t>
      </w:r>
    </w:p>
    <w:p w14:paraId="3D511BA0" w14:textId="604B5579" w:rsidR="00850E07" w:rsidRPr="00F10C8C" w:rsidRDefault="00850E07" w:rsidP="00621188">
      <w:pPr>
        <w:pStyle w:val="Rubrik3utannumrering"/>
      </w:pPr>
      <w:r w:rsidRPr="00F10C8C">
        <w:t xml:space="preserve">1.   </w:t>
      </w:r>
      <w:r w:rsidR="007E4B46" w:rsidRPr="00F10C8C">
        <w:t xml:space="preserve">Säkra försörjning genom att etablera ett </w:t>
      </w:r>
      <w:r w:rsidR="00A6686E">
        <w:t>e</w:t>
      </w:r>
      <w:r w:rsidR="007E4B46" w:rsidRPr="00F10C8C">
        <w:t>uropeisk</w:t>
      </w:r>
      <w:r w:rsidR="00E061F9">
        <w:t>t</w:t>
      </w:r>
      <w:r w:rsidR="007E4B46" w:rsidRPr="00F10C8C">
        <w:t xml:space="preserve"> </w:t>
      </w:r>
      <w:r w:rsidR="00A6686E">
        <w:t>c</w:t>
      </w:r>
      <w:r w:rsidR="007E4B46" w:rsidRPr="00F10C8C">
        <w:t xml:space="preserve">entrum för </w:t>
      </w:r>
      <w:r w:rsidR="00A6686E">
        <w:t>k</w:t>
      </w:r>
      <w:r w:rsidR="007E4B46" w:rsidRPr="00F10C8C">
        <w:t xml:space="preserve">ritiska </w:t>
      </w:r>
      <w:r w:rsidR="00A6686E">
        <w:t>r</w:t>
      </w:r>
      <w:r w:rsidR="007E4B46" w:rsidRPr="00F10C8C">
        <w:t>åmaterial</w:t>
      </w:r>
    </w:p>
    <w:p w14:paraId="5AA0E7D4" w14:textId="3D92AC2E" w:rsidR="00B53935" w:rsidRDefault="00D66F02" w:rsidP="00B53935">
      <w:pPr>
        <w:pStyle w:val="Brdtext"/>
      </w:pPr>
      <w:r>
        <w:t xml:space="preserve">Av </w:t>
      </w:r>
      <w:r w:rsidRPr="00234946">
        <w:t>artikel</w:t>
      </w:r>
      <w:r w:rsidR="00850E07" w:rsidRPr="00234946">
        <w:t xml:space="preserve"> </w:t>
      </w:r>
      <w:r w:rsidR="00850E07" w:rsidRPr="00971DC9">
        <w:rPr>
          <w:i/>
          <w:iCs/>
        </w:rPr>
        <w:t xml:space="preserve">25 </w:t>
      </w:r>
      <w:r w:rsidR="00971DC9" w:rsidRPr="00971DC9">
        <w:rPr>
          <w:i/>
          <w:iCs/>
        </w:rPr>
        <w:t xml:space="preserve">Gemensamma inköp </w:t>
      </w:r>
      <w:r w:rsidR="00850E07">
        <w:t xml:space="preserve">i </w:t>
      </w:r>
      <w:r w:rsidR="00482D1E" w:rsidRPr="00482D1E">
        <w:t>EU-förordningen om kritiska råmaterial</w:t>
      </w:r>
      <w:r>
        <w:t xml:space="preserve"> framgår att kommissionen ska </w:t>
      </w:r>
      <w:r w:rsidR="00841107" w:rsidRPr="00841107">
        <w:t>inrätta och driva ett system</w:t>
      </w:r>
      <w:r w:rsidR="00841107" w:rsidRPr="00841107" w:rsidDel="00841107">
        <w:t xml:space="preserve"> </w:t>
      </w:r>
      <w:r w:rsidR="00850E07">
        <w:t xml:space="preserve">för att säkra försörjningen av råmaterial. I </w:t>
      </w:r>
      <w:proofErr w:type="spellStart"/>
      <w:r w:rsidR="00850E07">
        <w:t>RESourceEU</w:t>
      </w:r>
      <w:proofErr w:type="spellEnd"/>
      <w:r w:rsidR="00850E07">
        <w:t xml:space="preserve"> </w:t>
      </w:r>
      <w:r w:rsidR="00971DC9">
        <w:t>aviserar</w:t>
      </w:r>
      <w:r w:rsidR="00EF4DA1">
        <w:t xml:space="preserve"> </w:t>
      </w:r>
      <w:r>
        <w:t>k</w:t>
      </w:r>
      <w:r w:rsidR="00EF4DA1">
        <w:t xml:space="preserve">ommissionen </w:t>
      </w:r>
      <w:r>
        <w:t xml:space="preserve">således </w:t>
      </w:r>
      <w:r w:rsidR="00EF4DA1">
        <w:t xml:space="preserve">att </w:t>
      </w:r>
      <w:r w:rsidR="006C6B6F">
        <w:t>etabler</w:t>
      </w:r>
      <w:r w:rsidR="00EF4DA1">
        <w:t>a</w:t>
      </w:r>
      <w:r w:rsidR="006C6B6F">
        <w:t xml:space="preserve"> </w:t>
      </w:r>
      <w:r>
        <w:t xml:space="preserve">ett </w:t>
      </w:r>
      <w:r w:rsidR="00E64335">
        <w:t>centrum för kritiska råmaterial</w:t>
      </w:r>
      <w:r>
        <w:t xml:space="preserve"> </w:t>
      </w:r>
      <w:r w:rsidR="00850E07">
        <w:t>”</w:t>
      </w:r>
      <w:proofErr w:type="spellStart"/>
      <w:r w:rsidR="00850E07">
        <w:t>European</w:t>
      </w:r>
      <w:proofErr w:type="spellEnd"/>
      <w:r w:rsidR="00850E07">
        <w:t xml:space="preserve"> </w:t>
      </w:r>
      <w:proofErr w:type="spellStart"/>
      <w:r w:rsidR="00850E07">
        <w:t>Critical</w:t>
      </w:r>
      <w:proofErr w:type="spellEnd"/>
      <w:r w:rsidR="00850E07">
        <w:t xml:space="preserve"> </w:t>
      </w:r>
      <w:proofErr w:type="spellStart"/>
      <w:r w:rsidR="00850E07">
        <w:t>Raw</w:t>
      </w:r>
      <w:proofErr w:type="spellEnd"/>
      <w:r w:rsidR="00850E07">
        <w:t xml:space="preserve"> Materials Centre”</w:t>
      </w:r>
      <w:r>
        <w:t>. Centret</w:t>
      </w:r>
      <w:r w:rsidR="00AB0B44">
        <w:t xml:space="preserve"> </w:t>
      </w:r>
      <w:r w:rsidR="00850E07">
        <w:t xml:space="preserve">ska </w:t>
      </w:r>
      <w:r w:rsidR="00840A18">
        <w:t xml:space="preserve">samla och </w:t>
      </w:r>
      <w:r w:rsidR="00850E07">
        <w:t>tillhandahålla information om kritiska råmaterial</w:t>
      </w:r>
      <w:r w:rsidR="006C6B6F">
        <w:t xml:space="preserve">, </w:t>
      </w:r>
      <w:r w:rsidR="00840A18">
        <w:t xml:space="preserve">dess värdekedjor </w:t>
      </w:r>
      <w:r w:rsidR="00B53935">
        <w:t>och</w:t>
      </w:r>
      <w:r w:rsidR="00840A18">
        <w:t xml:space="preserve"> marknader</w:t>
      </w:r>
      <w:r w:rsidR="006C6B6F">
        <w:t xml:space="preserve">. Vidare ska centret </w:t>
      </w:r>
      <w:r w:rsidR="00850E07">
        <w:t xml:space="preserve">samordna och finansiera </w:t>
      </w:r>
      <w:r>
        <w:t xml:space="preserve">prioriterade </w:t>
      </w:r>
      <w:r w:rsidR="00850E07">
        <w:t xml:space="preserve">projekt i samarbete med privata och offentliga aktörer </w:t>
      </w:r>
      <w:r w:rsidR="00850E07">
        <w:lastRenderedPageBreak/>
        <w:t xml:space="preserve">samt </w:t>
      </w:r>
      <w:r w:rsidR="00B77DC6">
        <w:t xml:space="preserve">övervaka projektens utveckling och </w:t>
      </w:r>
      <w:r w:rsidR="00850E07">
        <w:t>agera som portföljförvaltare för</w:t>
      </w:r>
      <w:r w:rsidR="00DB549F" w:rsidRPr="00840A18">
        <w:t xml:space="preserve"> </w:t>
      </w:r>
      <w:r>
        <w:t xml:space="preserve">dessa </w:t>
      </w:r>
      <w:r w:rsidR="00DB549F" w:rsidRPr="00840A18">
        <w:t>både inom EU</w:t>
      </w:r>
      <w:r w:rsidR="00DB549F">
        <w:t xml:space="preserve"> och globalt. </w:t>
      </w:r>
    </w:p>
    <w:p w14:paraId="05785465" w14:textId="305AA818" w:rsidR="00840A18" w:rsidRDefault="00D819A9" w:rsidP="00850E07">
      <w:pPr>
        <w:pStyle w:val="Brdtext"/>
      </w:pPr>
      <w:r>
        <w:t>Kommissionen föreslår att c</w:t>
      </w:r>
      <w:r w:rsidR="00840A18" w:rsidRPr="00840A18">
        <w:t xml:space="preserve">entret </w:t>
      </w:r>
      <w:r>
        <w:t>få</w:t>
      </w:r>
      <w:r w:rsidR="00840A18" w:rsidRPr="00840A18">
        <w:t xml:space="preserve">r mandat </w:t>
      </w:r>
      <w:r w:rsidR="006C6B6F">
        <w:t>att hantera</w:t>
      </w:r>
      <w:r w:rsidR="00840A18" w:rsidRPr="00840A18">
        <w:t xml:space="preserve"> gemensamma inköp och </w:t>
      </w:r>
      <w:r w:rsidR="006C6B6F">
        <w:t xml:space="preserve">lagerhållning av strategiska råmaterial </w:t>
      </w:r>
      <w:r>
        <w:t>samt</w:t>
      </w:r>
      <w:r w:rsidR="006C6B6F">
        <w:t xml:space="preserve"> </w:t>
      </w:r>
      <w:r w:rsidR="00B53935">
        <w:t xml:space="preserve">att </w:t>
      </w:r>
      <w:r w:rsidR="009C0905">
        <w:t xml:space="preserve">centret får mandat att </w:t>
      </w:r>
      <w:r w:rsidR="006C6B6F" w:rsidRPr="00840A18">
        <w:t>prioritera</w:t>
      </w:r>
      <w:r w:rsidR="00840A18" w:rsidRPr="00840A18">
        <w:t xml:space="preserve"> material för strategiska sektorer som försvar och rymd. </w:t>
      </w:r>
      <w:r w:rsidR="00194003">
        <w:t xml:space="preserve">Detta ska genomföras </w:t>
      </w:r>
      <w:r w:rsidR="00194003" w:rsidRPr="00194003">
        <w:t>i samarbete med industrier och medlemsstater</w:t>
      </w:r>
      <w:r w:rsidR="00971DC9">
        <w:t>.</w:t>
      </w:r>
      <w:r w:rsidR="00194003" w:rsidRPr="00194003">
        <w:t xml:space="preserve"> </w:t>
      </w:r>
      <w:r w:rsidR="00F1052A">
        <w:t>Kommissionen</w:t>
      </w:r>
      <w:r w:rsidR="00253168">
        <w:t>s</w:t>
      </w:r>
      <w:r>
        <w:t xml:space="preserve"> </w:t>
      </w:r>
      <w:r w:rsidR="00F1052A">
        <w:t>avs</w:t>
      </w:r>
      <w:r w:rsidR="009C0905">
        <w:t xml:space="preserve">ikt är </w:t>
      </w:r>
      <w:r w:rsidR="00971DC9">
        <w:t xml:space="preserve">att </w:t>
      </w:r>
      <w:r w:rsidR="009C0905">
        <w:t xml:space="preserve">starta </w:t>
      </w:r>
      <w:r w:rsidR="00F1052A">
        <w:t xml:space="preserve">verksamheten under </w:t>
      </w:r>
      <w:r w:rsidR="00840A18" w:rsidRPr="00840A18">
        <w:t xml:space="preserve">2026 </w:t>
      </w:r>
      <w:r w:rsidR="00F1052A">
        <w:t xml:space="preserve">och </w:t>
      </w:r>
      <w:r w:rsidR="00253168">
        <w:t xml:space="preserve">de </w:t>
      </w:r>
      <w:r w:rsidR="00F1052A">
        <w:t xml:space="preserve">avser att föreslå </w:t>
      </w:r>
      <w:r w:rsidR="00840A18" w:rsidRPr="00840A18">
        <w:t>kompletterande lagstiftning under andra kvartalet 2026.</w:t>
      </w:r>
    </w:p>
    <w:p w14:paraId="444EB207" w14:textId="09DFAA7F" w:rsidR="00850E07" w:rsidRPr="00F10C8C" w:rsidRDefault="00850E07" w:rsidP="00621188">
      <w:pPr>
        <w:pStyle w:val="Rubrik3utannumrering"/>
      </w:pPr>
      <w:r w:rsidRPr="00F10C8C">
        <w:t xml:space="preserve">2.   Främja och påskynda </w:t>
      </w:r>
      <w:r w:rsidR="00194003">
        <w:t>prioriterade</w:t>
      </w:r>
      <w:r w:rsidR="00971DC9">
        <w:t xml:space="preserve"> </w:t>
      </w:r>
      <w:r w:rsidR="00194003">
        <w:t>p</w:t>
      </w:r>
      <w:r w:rsidRPr="00F10C8C">
        <w:t>rojekt</w:t>
      </w:r>
      <w:r w:rsidR="007E4B46" w:rsidRPr="00F10C8C">
        <w:t xml:space="preserve"> </w:t>
      </w:r>
    </w:p>
    <w:p w14:paraId="226A4622" w14:textId="3EE442DE" w:rsidR="003D404A" w:rsidRDefault="0062200D" w:rsidP="00627000">
      <w:pPr>
        <w:pStyle w:val="Brdtext"/>
      </w:pPr>
      <w:r>
        <w:t xml:space="preserve">Kommissionen </w:t>
      </w:r>
      <w:r w:rsidR="0049469C">
        <w:t xml:space="preserve">avser </w:t>
      </w:r>
      <w:r w:rsidR="00911915">
        <w:t>att</w:t>
      </w:r>
      <w:r w:rsidR="00850E07">
        <w:t xml:space="preserve"> påskynda genomförandet </w:t>
      </w:r>
      <w:r w:rsidR="00235659">
        <w:t xml:space="preserve">och projektleveranser </w:t>
      </w:r>
      <w:r w:rsidR="00850E07">
        <w:t>av projekt som har potential att snabbt minska EU:s beroenden</w:t>
      </w:r>
      <w:r w:rsidR="00235659">
        <w:t xml:space="preserve">. </w:t>
      </w:r>
      <w:r w:rsidR="007412AB">
        <w:t>Medlemsstaterna ska följa</w:t>
      </w:r>
      <w:r w:rsidR="003D404A">
        <w:t xml:space="preserve"> tidsfristerna för strategiska projekt som anges i </w:t>
      </w:r>
      <w:r w:rsidR="007412AB" w:rsidRPr="0062636E">
        <w:t>artikel</w:t>
      </w:r>
      <w:r w:rsidR="007412AB" w:rsidRPr="00971DC9">
        <w:rPr>
          <w:i/>
          <w:iCs/>
        </w:rPr>
        <w:t xml:space="preserve"> 11 Varaktighet för tillståndsprocessen</w:t>
      </w:r>
      <w:r w:rsidR="00470C82">
        <w:t xml:space="preserve"> i </w:t>
      </w:r>
      <w:r w:rsidR="00482D1E" w:rsidRPr="00482D1E">
        <w:t>EU-förordningen om kritiska råmaterial</w:t>
      </w:r>
      <w:r w:rsidR="00470C82">
        <w:t>. Detta</w:t>
      </w:r>
      <w:r w:rsidR="003D404A">
        <w:t xml:space="preserve"> </w:t>
      </w:r>
      <w:r w:rsidR="003D404A" w:rsidRPr="003D404A">
        <w:t>innebär att tillståndsbeslut ska fattas inom 27 månader från ansökan som gäller utvinning och 15 månader för ansökan om bearbetning och återvinning av råmaterial</w:t>
      </w:r>
      <w:r w:rsidR="003D404A">
        <w:t xml:space="preserve">. </w:t>
      </w:r>
    </w:p>
    <w:p w14:paraId="414B1D5C" w14:textId="596E6D28" w:rsidR="00627000" w:rsidRDefault="00235659" w:rsidP="00627000">
      <w:pPr>
        <w:pStyle w:val="Brdtext"/>
      </w:pPr>
      <w:r>
        <w:t>F</w:t>
      </w:r>
      <w:r w:rsidRPr="00235659">
        <w:t xml:space="preserve">ör att säkerställa den långsiktiga livskraften hos </w:t>
      </w:r>
      <w:r w:rsidR="00B0514F">
        <w:t xml:space="preserve">EU-relevanta </w:t>
      </w:r>
      <w:r w:rsidRPr="00235659">
        <w:t>projekt</w:t>
      </w:r>
      <w:r>
        <w:t xml:space="preserve"> </w:t>
      </w:r>
      <w:r w:rsidR="0062200D">
        <w:t>avser</w:t>
      </w:r>
      <w:r>
        <w:t xml:space="preserve"> </w:t>
      </w:r>
      <w:r w:rsidR="00194003">
        <w:t>k</w:t>
      </w:r>
      <w:r w:rsidRPr="00235659">
        <w:t>ommissionen</w:t>
      </w:r>
      <w:r w:rsidR="007441CE">
        <w:t xml:space="preserve"> </w:t>
      </w:r>
      <w:r w:rsidR="0021579C">
        <w:t xml:space="preserve">att vidta åtgärder för att </w:t>
      </w:r>
      <w:r w:rsidR="00B0744F">
        <w:t xml:space="preserve">effektivisera och </w:t>
      </w:r>
      <w:r w:rsidR="0021579C" w:rsidRPr="00D26479">
        <w:t>förenkla tillståndsprocesser</w:t>
      </w:r>
      <w:r w:rsidR="0073263B">
        <w:t xml:space="preserve"> genom att </w:t>
      </w:r>
      <w:r w:rsidR="0073263B" w:rsidRPr="00235659">
        <w:t>se</w:t>
      </w:r>
      <w:r>
        <w:t xml:space="preserve"> över </w:t>
      </w:r>
      <w:r w:rsidRPr="00235659">
        <w:t xml:space="preserve">och anpassa </w:t>
      </w:r>
      <w:r>
        <w:t>EU:s</w:t>
      </w:r>
      <w:r w:rsidRPr="00235659">
        <w:t xml:space="preserve"> rättsliga ramverk för att undanröja flaskhalsar och frigöra potentialen för inhemsk produktion och återvinning</w:t>
      </w:r>
      <w:r>
        <w:t xml:space="preserve"> av kritiska råmaterial. </w:t>
      </w:r>
    </w:p>
    <w:p w14:paraId="2555913B" w14:textId="713754E0" w:rsidR="003C35A1" w:rsidRDefault="00627000" w:rsidP="00627000">
      <w:pPr>
        <w:pStyle w:val="Brdtext"/>
      </w:pPr>
      <w:r>
        <w:t>U</w:t>
      </w:r>
      <w:r w:rsidRPr="00235659">
        <w:t xml:space="preserve">nder första kvartalet 2026 </w:t>
      </w:r>
      <w:r w:rsidR="007412AB">
        <w:t>avser</w:t>
      </w:r>
      <w:r>
        <w:t xml:space="preserve"> </w:t>
      </w:r>
      <w:r w:rsidR="00194003">
        <w:t>k</w:t>
      </w:r>
      <w:r>
        <w:t xml:space="preserve">ommissionen </w:t>
      </w:r>
      <w:r w:rsidRPr="00235659">
        <w:t>att utfärda ett vägled</w:t>
      </w:r>
      <w:r>
        <w:t xml:space="preserve">ande </w:t>
      </w:r>
      <w:r w:rsidRPr="00235659">
        <w:t xml:space="preserve">dokument som möjliggör en enklare och mer harmoniserad implementering av EU:s miljötillståndslagstiftning, inklusive aspekter som rör gruvsektorn. </w:t>
      </w:r>
    </w:p>
    <w:p w14:paraId="59484DFE" w14:textId="411AAB20" w:rsidR="003C35A1" w:rsidRDefault="003C35A1" w:rsidP="00627000">
      <w:pPr>
        <w:pStyle w:val="Brdtext"/>
      </w:pPr>
      <w:r>
        <w:t xml:space="preserve">För att </w:t>
      </w:r>
      <w:r w:rsidR="0021579C" w:rsidRPr="00D26479">
        <w:t xml:space="preserve">möta kompetensbehov </w:t>
      </w:r>
      <w:r w:rsidR="007412AB">
        <w:t>avser</w:t>
      </w:r>
      <w:r>
        <w:t xml:space="preserve"> </w:t>
      </w:r>
      <w:r w:rsidR="00194003">
        <w:t>k</w:t>
      </w:r>
      <w:r>
        <w:t xml:space="preserve">ommissionen att </w:t>
      </w:r>
      <w:r w:rsidRPr="003C35A1">
        <w:t>etablera ett storskaligt kompetenspartnerskap för kritiska råmaterial och en</w:t>
      </w:r>
      <w:r w:rsidR="009E67C7">
        <w:t xml:space="preserve"> råmaterialakademi</w:t>
      </w:r>
      <w:r w:rsidR="00C61BDC">
        <w:t>:</w:t>
      </w:r>
      <w:r w:rsidRPr="003C35A1">
        <w:t xml:space="preserve"> </w:t>
      </w:r>
      <w:proofErr w:type="spellStart"/>
      <w:r w:rsidRPr="003C35A1">
        <w:t>Raw</w:t>
      </w:r>
      <w:proofErr w:type="spellEnd"/>
      <w:r w:rsidRPr="003C35A1">
        <w:t xml:space="preserve"> Materials Academy</w:t>
      </w:r>
      <w:r w:rsidR="009E67C7">
        <w:t xml:space="preserve">. </w:t>
      </w:r>
      <w:r w:rsidRPr="003C35A1">
        <w:t xml:space="preserve"> </w:t>
      </w:r>
    </w:p>
    <w:p w14:paraId="2E1C8EB3" w14:textId="713D75F2" w:rsidR="002576DE" w:rsidRPr="00F60A5F" w:rsidRDefault="00F7312C" w:rsidP="002576DE">
      <w:pPr>
        <w:pStyle w:val="Rubrik4utannumrering"/>
        <w:rPr>
          <w:b w:val="0"/>
          <w:bCs/>
          <w:u w:val="single"/>
        </w:rPr>
      </w:pPr>
      <w:r w:rsidRPr="00F60A5F">
        <w:rPr>
          <w:b w:val="0"/>
          <w:bCs/>
          <w:u w:val="single"/>
        </w:rPr>
        <w:t>Regulatoriska</w:t>
      </w:r>
      <w:r w:rsidR="002576DE" w:rsidRPr="00F60A5F">
        <w:rPr>
          <w:b w:val="0"/>
          <w:bCs/>
          <w:u w:val="single"/>
        </w:rPr>
        <w:t xml:space="preserve"> förslag i avsnitt 2. </w:t>
      </w:r>
      <w:r w:rsidR="002576DE" w:rsidRPr="00F60A5F">
        <w:rPr>
          <w:b w:val="0"/>
          <w:bCs/>
          <w:i/>
          <w:iCs w:val="0"/>
          <w:u w:val="single"/>
        </w:rPr>
        <w:t>Främja och påskynda prioriterade projekt</w:t>
      </w:r>
    </w:p>
    <w:p w14:paraId="189B3010" w14:textId="76FB8871" w:rsidR="002576DE" w:rsidRDefault="002576DE" w:rsidP="002576DE">
      <w:pPr>
        <w:pStyle w:val="Brdtext"/>
      </w:pPr>
      <w:r>
        <w:t>K</w:t>
      </w:r>
      <w:r w:rsidRPr="00235659">
        <w:t xml:space="preserve">ommissionen </w:t>
      </w:r>
      <w:r>
        <w:t xml:space="preserve">avser att </w:t>
      </w:r>
      <w:r w:rsidRPr="00235659">
        <w:t xml:space="preserve">främja </w:t>
      </w:r>
      <w:r>
        <w:t>förenligheten</w:t>
      </w:r>
      <w:r w:rsidRPr="00235659">
        <w:t xml:space="preserve"> mellan </w:t>
      </w:r>
      <w:r w:rsidRPr="007441CE">
        <w:t xml:space="preserve">EU:s strategi för </w:t>
      </w:r>
      <w:proofErr w:type="spellStart"/>
      <w:r w:rsidRPr="007441CE">
        <w:t>vattenresiliens</w:t>
      </w:r>
      <w:proofErr w:type="spellEnd"/>
      <w:r>
        <w:t xml:space="preserve"> (</w:t>
      </w:r>
      <w:r w:rsidRPr="00AB55CB">
        <w:t>M</w:t>
      </w:r>
      <w:r>
        <w:t xml:space="preserve">eddelande från Kommissionen till </w:t>
      </w:r>
      <w:r w:rsidRPr="00AB55CB">
        <w:t>E</w:t>
      </w:r>
      <w:r>
        <w:t>uropaparlamentet, Rådet</w:t>
      </w:r>
      <w:r w:rsidRPr="00AB55CB">
        <w:t>, E</w:t>
      </w:r>
      <w:r>
        <w:t xml:space="preserve">uropeiska </w:t>
      </w:r>
      <w:r w:rsidRPr="00AB55CB">
        <w:t>Ekonomiska</w:t>
      </w:r>
      <w:r>
        <w:t xml:space="preserve"> och </w:t>
      </w:r>
      <w:r w:rsidRPr="00AB55CB">
        <w:t>S</w:t>
      </w:r>
      <w:r>
        <w:t xml:space="preserve">ociala Kommittén samt Regionkommittén, </w:t>
      </w:r>
      <w:r w:rsidRPr="00AB55CB">
        <w:t xml:space="preserve">Europeisk strategi för </w:t>
      </w:r>
      <w:proofErr w:type="spellStart"/>
      <w:r w:rsidRPr="00AB55CB">
        <w:t>vattenresiliens</w:t>
      </w:r>
      <w:proofErr w:type="spellEnd"/>
      <w:r>
        <w:t xml:space="preserve">) </w:t>
      </w:r>
      <w:r w:rsidRPr="00235659">
        <w:t xml:space="preserve">och </w:t>
      </w:r>
      <w:r w:rsidR="00482D1E" w:rsidRPr="00482D1E">
        <w:t xml:space="preserve">EU-förordningen om kritiska </w:t>
      </w:r>
      <w:r w:rsidR="00482D1E" w:rsidRPr="00482D1E">
        <w:lastRenderedPageBreak/>
        <w:t>råmaterial</w:t>
      </w:r>
      <w:r w:rsidR="00482D1E">
        <w:t xml:space="preserve"> </w:t>
      </w:r>
      <w:r>
        <w:t xml:space="preserve">genom att publicera </w:t>
      </w:r>
      <w:r w:rsidRPr="00235659">
        <w:t>klargöra</w:t>
      </w:r>
      <w:r>
        <w:t xml:space="preserve">nden riktlinjer om tillämpningen </w:t>
      </w:r>
      <w:r w:rsidRPr="00235659">
        <w:t>av miljökvalitetsnormer på vattenförekomst</w:t>
      </w:r>
      <w:r>
        <w:t xml:space="preserve">er samt genom att </w:t>
      </w:r>
      <w:r w:rsidRPr="00235659">
        <w:t>bekräfta att hänsyn till naturliga</w:t>
      </w:r>
      <w:r w:rsidRPr="00796DE0">
        <w:t xml:space="preserve"> koncentrationer ska beaktas vid bedömning av den kemiska statusen för ytvatten</w:t>
      </w:r>
      <w:r>
        <w:t>. Kommissionen avser att utfärda riktlinjerna under första kvartalet 2026 och avser även att se över ramdirektivet för vatten (</w:t>
      </w:r>
      <w:r w:rsidRPr="00C359FC">
        <w:t>Europaparlamentets och rådets direktiv 2000/60/EG av den 23 oktober 2000 om upprättande av en ram för gemenskapens åtgärder på vattenpolitikens område</w:t>
      </w:r>
      <w:r>
        <w:t xml:space="preserve">) senast under andra kvartalet av 2026.   </w:t>
      </w:r>
    </w:p>
    <w:p w14:paraId="148F90C9" w14:textId="49C0798B" w:rsidR="002576DE" w:rsidRDefault="002576DE" w:rsidP="002576DE">
      <w:pPr>
        <w:pStyle w:val="Brdtext"/>
      </w:pPr>
      <w:r w:rsidRPr="00D26479">
        <w:t xml:space="preserve">Kommissionen </w:t>
      </w:r>
      <w:r>
        <w:t xml:space="preserve">har aviserat </w:t>
      </w:r>
      <w:r w:rsidR="00793F63">
        <w:t>en översyn av</w:t>
      </w:r>
      <w:r>
        <w:t xml:space="preserve"> </w:t>
      </w:r>
      <w:proofErr w:type="spellStart"/>
      <w:r>
        <w:t>Reach</w:t>
      </w:r>
      <w:r>
        <w:softHyphen/>
      </w:r>
      <w:r w:rsidRPr="002E4D22">
        <w:t>förordningen</w:t>
      </w:r>
      <w:proofErr w:type="spellEnd"/>
      <w:r>
        <w:t xml:space="preserve"> (Europaparlamentets och Rådets Förordning (EG) nr 1907/2006 av den 18 december 2006 om registrering, utvärdering, godkännande och begränsning av kemikalier (</w:t>
      </w:r>
      <w:proofErr w:type="spellStart"/>
      <w:r>
        <w:t>Reach</w:t>
      </w:r>
      <w:proofErr w:type="spellEnd"/>
      <w:r>
        <w:t>), inrättande av en europeisk kemikaliemyndighet, ändring av direktiv 1999/45/EG och upphävande av rådets förordning (EEG) nr 793/93 och kommissionens förordning (EG) nr 1488/94 samt rådets direktiv 76/769/EEG och kommissionens direktiv 91/155/EEG, 93/67/EEG, 93/105/EG och 2000/21/EG</w:t>
      </w:r>
      <w:r w:rsidDel="00D4171E">
        <w:t xml:space="preserve"> </w:t>
      </w:r>
      <w:r>
        <w:t xml:space="preserve">) </w:t>
      </w:r>
      <w:r w:rsidRPr="0079566C">
        <w:t>samtidigt som den högsta skyddsnivån för arbetstagare, hälsa och miljö upprätthålls fullt ut</w:t>
      </w:r>
      <w:r>
        <w:t xml:space="preserve">. </w:t>
      </w:r>
    </w:p>
    <w:p w14:paraId="20A8C1EB" w14:textId="1F68F0E4" w:rsidR="005937EE" w:rsidRPr="005937EE" w:rsidRDefault="002576DE" w:rsidP="005937EE">
      <w:pPr>
        <w:pStyle w:val="Brdtext"/>
      </w:pPr>
      <w:r>
        <w:t xml:space="preserve">Kommissionen avser att se över </w:t>
      </w:r>
      <w:r w:rsidRPr="002E4D22">
        <w:t xml:space="preserve">nuvarande tillämpningen och eventuella framtida revideringar av </w:t>
      </w:r>
      <w:r>
        <w:t>D</w:t>
      </w:r>
      <w:r w:rsidRPr="002E4D22">
        <w:t>irektivet om cancerframkallande, mutagena och reproduktionstoxiska ämnen (</w:t>
      </w:r>
      <w:proofErr w:type="spellStart"/>
      <w:r w:rsidRPr="00D4171E">
        <w:t>Directive</w:t>
      </w:r>
      <w:proofErr w:type="spellEnd"/>
      <w:r w:rsidRPr="00D4171E">
        <w:t xml:space="preserve"> (EU) 2022/431 </w:t>
      </w:r>
      <w:proofErr w:type="spellStart"/>
      <w:r w:rsidRPr="00D4171E">
        <w:t>of</w:t>
      </w:r>
      <w:proofErr w:type="spellEnd"/>
      <w:r w:rsidRPr="00D4171E">
        <w:t xml:space="preserve"> the </w:t>
      </w:r>
      <w:proofErr w:type="spellStart"/>
      <w:r w:rsidRPr="00D4171E">
        <w:t>European</w:t>
      </w:r>
      <w:proofErr w:type="spellEnd"/>
      <w:r w:rsidRPr="00D4171E">
        <w:t xml:space="preserve"> </w:t>
      </w:r>
      <w:proofErr w:type="spellStart"/>
      <w:r w:rsidRPr="00D4171E">
        <w:t>Parliament</w:t>
      </w:r>
      <w:proofErr w:type="spellEnd"/>
      <w:r w:rsidRPr="00D4171E">
        <w:t xml:space="preserve"> and </w:t>
      </w:r>
      <w:proofErr w:type="spellStart"/>
      <w:r w:rsidRPr="00D4171E">
        <w:t>of</w:t>
      </w:r>
      <w:proofErr w:type="spellEnd"/>
      <w:r w:rsidRPr="00D4171E">
        <w:t xml:space="preserve"> the Council </w:t>
      </w:r>
      <w:proofErr w:type="spellStart"/>
      <w:r w:rsidRPr="00D4171E">
        <w:t>of</w:t>
      </w:r>
      <w:proofErr w:type="spellEnd"/>
      <w:r w:rsidRPr="00D4171E">
        <w:t xml:space="preserve"> 9 </w:t>
      </w:r>
      <w:proofErr w:type="spellStart"/>
      <w:r w:rsidRPr="00D4171E">
        <w:t>March</w:t>
      </w:r>
      <w:proofErr w:type="spellEnd"/>
      <w:r w:rsidRPr="00D4171E">
        <w:t xml:space="preserve"> 2022 </w:t>
      </w:r>
      <w:proofErr w:type="spellStart"/>
      <w:r w:rsidRPr="00D4171E">
        <w:t>amending</w:t>
      </w:r>
      <w:proofErr w:type="spellEnd"/>
      <w:r w:rsidRPr="00D4171E">
        <w:t xml:space="preserve"> </w:t>
      </w:r>
      <w:proofErr w:type="spellStart"/>
      <w:r w:rsidRPr="00D4171E">
        <w:t>Directive</w:t>
      </w:r>
      <w:proofErr w:type="spellEnd"/>
      <w:r w:rsidRPr="00D4171E">
        <w:t xml:space="preserve"> 2004/37/EC on the </w:t>
      </w:r>
      <w:proofErr w:type="spellStart"/>
      <w:r w:rsidRPr="00D4171E">
        <w:t>protection</w:t>
      </w:r>
      <w:proofErr w:type="spellEnd"/>
      <w:r w:rsidRPr="00D4171E">
        <w:t xml:space="preserve"> </w:t>
      </w:r>
      <w:proofErr w:type="spellStart"/>
      <w:r w:rsidRPr="00D4171E">
        <w:t>of</w:t>
      </w:r>
      <w:proofErr w:type="spellEnd"/>
      <w:r w:rsidRPr="00D4171E">
        <w:t xml:space="preserve"> </w:t>
      </w:r>
      <w:proofErr w:type="spellStart"/>
      <w:r w:rsidRPr="00D4171E">
        <w:t>workers</w:t>
      </w:r>
      <w:proofErr w:type="spellEnd"/>
      <w:r w:rsidRPr="00D4171E">
        <w:t xml:space="preserve"> from the risks </w:t>
      </w:r>
      <w:proofErr w:type="spellStart"/>
      <w:r w:rsidRPr="00D4171E">
        <w:t>related</w:t>
      </w:r>
      <w:proofErr w:type="spellEnd"/>
      <w:r w:rsidRPr="00D4171E">
        <w:t xml:space="preserve"> to exposure to carcinogens or mutagens at </w:t>
      </w:r>
      <w:proofErr w:type="spellStart"/>
      <w:proofErr w:type="gramStart"/>
      <w:r w:rsidRPr="00D4171E">
        <w:t>work</w:t>
      </w:r>
      <w:proofErr w:type="spellEnd"/>
      <w:r w:rsidRPr="00D4171E" w:rsidDel="00D4171E">
        <w:t xml:space="preserve"> </w:t>
      </w:r>
      <w:r w:rsidRPr="002E4D22">
        <w:t>)</w:t>
      </w:r>
      <w:proofErr w:type="gramEnd"/>
      <w:r>
        <w:t xml:space="preserve"> </w:t>
      </w:r>
      <w:r w:rsidRPr="00D26479">
        <w:t xml:space="preserve">för att främja </w:t>
      </w:r>
      <w:proofErr w:type="spellStart"/>
      <w:r w:rsidRPr="00D26479">
        <w:t>cirkularitet</w:t>
      </w:r>
      <w:proofErr w:type="spellEnd"/>
      <w:r w:rsidRPr="00D26479">
        <w:t xml:space="preserve"> och tillgång till råmaterial</w:t>
      </w:r>
      <w:r>
        <w:t>.</w:t>
      </w:r>
    </w:p>
    <w:p w14:paraId="048011E0" w14:textId="60E94DA2" w:rsidR="00850E07" w:rsidRPr="00F10C8C" w:rsidRDefault="00850E07" w:rsidP="00621188">
      <w:pPr>
        <w:pStyle w:val="Rubrik3utannumrering"/>
      </w:pPr>
      <w:r w:rsidRPr="00F10C8C">
        <w:t xml:space="preserve">3. Öka </w:t>
      </w:r>
      <w:r w:rsidR="009826EF" w:rsidRPr="00F10C8C">
        <w:t xml:space="preserve">potentialen för </w:t>
      </w:r>
      <w:proofErr w:type="spellStart"/>
      <w:r w:rsidR="009826EF" w:rsidRPr="00F10C8C">
        <w:t>cirkularitet</w:t>
      </w:r>
      <w:proofErr w:type="spellEnd"/>
      <w:r w:rsidR="009826EF" w:rsidRPr="00F10C8C">
        <w:t xml:space="preserve"> och innovation</w:t>
      </w:r>
    </w:p>
    <w:p w14:paraId="3776C6A8" w14:textId="635E8F5D" w:rsidR="001338E1" w:rsidRDefault="001338E1" w:rsidP="00850E07">
      <w:pPr>
        <w:pStyle w:val="Brdtext"/>
      </w:pPr>
      <w:r w:rsidRPr="001338E1">
        <w:t xml:space="preserve">Kommissionen </w:t>
      </w:r>
      <w:r w:rsidR="00B15E82">
        <w:t>avser</w:t>
      </w:r>
      <w:r w:rsidRPr="001338E1">
        <w:t xml:space="preserve"> </w:t>
      </w:r>
      <w:r w:rsidR="00CC4B73">
        <w:t>att</w:t>
      </w:r>
      <w:r w:rsidR="00470C82">
        <w:t xml:space="preserve"> förhindra förlusten av sekundära råvaror </w:t>
      </w:r>
      <w:r w:rsidR="00470C82" w:rsidRPr="001338E1">
        <w:t>och säkerställa att återvunna material återgår till värdekedjan</w:t>
      </w:r>
      <w:r w:rsidR="00470C82">
        <w:t xml:space="preserve"> genom att</w:t>
      </w:r>
      <w:r w:rsidR="00CC4B73">
        <w:t xml:space="preserve"> </w:t>
      </w:r>
      <w:r w:rsidR="009C59FD">
        <w:t xml:space="preserve">föreslå </w:t>
      </w:r>
      <w:r w:rsidRPr="001338E1">
        <w:t xml:space="preserve">restriktioner </w:t>
      </w:r>
      <w:r w:rsidR="009C59FD">
        <w:t>på export av</w:t>
      </w:r>
      <w:r w:rsidRPr="001338E1">
        <w:t xml:space="preserve"> skrot och avfall av permanenta magneter</w:t>
      </w:r>
      <w:r>
        <w:t xml:space="preserve"> samt </w:t>
      </w:r>
      <w:r w:rsidR="00470C82">
        <w:t xml:space="preserve">genom </w:t>
      </w:r>
      <w:r>
        <w:t xml:space="preserve">att </w:t>
      </w:r>
      <w:r w:rsidRPr="001338E1">
        <w:t>inför</w:t>
      </w:r>
      <w:r>
        <w:t>a</w:t>
      </w:r>
      <w:r w:rsidRPr="001338E1">
        <w:t xml:space="preserve"> nya koder för att spåra flöden</w:t>
      </w:r>
      <w:r>
        <w:t xml:space="preserve">. </w:t>
      </w:r>
      <w:r w:rsidR="00B15E82">
        <w:t xml:space="preserve">Kommissionen avser </w:t>
      </w:r>
      <w:r w:rsidR="00470C82">
        <w:t xml:space="preserve">vidare </w:t>
      </w:r>
      <w:r w:rsidR="00B15E82">
        <w:t>att föreslå å</w:t>
      </w:r>
      <w:r w:rsidRPr="001338E1">
        <w:t xml:space="preserve">tgärder för aluminiumskrot </w:t>
      </w:r>
      <w:r w:rsidR="00B15E82">
        <w:t>under</w:t>
      </w:r>
      <w:r w:rsidRPr="001338E1">
        <w:t xml:space="preserve"> våren 2026</w:t>
      </w:r>
      <w:r w:rsidR="00470C82">
        <w:t xml:space="preserve"> och v</w:t>
      </w:r>
      <w:r w:rsidR="00B15E82">
        <w:t xml:space="preserve">id en senare tidpunkt eventuellt föreslå åtgärder </w:t>
      </w:r>
      <w:r w:rsidR="00470C82">
        <w:t>som berör</w:t>
      </w:r>
      <w:r w:rsidRPr="001338E1">
        <w:t xml:space="preserve"> koppar.</w:t>
      </w:r>
    </w:p>
    <w:p w14:paraId="7F0F64FB" w14:textId="6C22581D" w:rsidR="002576DE" w:rsidRPr="00F60A5F" w:rsidRDefault="00F7312C" w:rsidP="002576DE">
      <w:pPr>
        <w:pStyle w:val="Rubrik4utannumrering"/>
        <w:rPr>
          <w:b w:val="0"/>
          <w:bCs/>
          <w:i/>
          <w:iCs w:val="0"/>
          <w:u w:val="single"/>
        </w:rPr>
      </w:pPr>
      <w:r w:rsidRPr="00F60A5F">
        <w:rPr>
          <w:b w:val="0"/>
          <w:bCs/>
          <w:u w:val="single"/>
        </w:rPr>
        <w:lastRenderedPageBreak/>
        <w:t xml:space="preserve">Regulatoriska </w:t>
      </w:r>
      <w:r w:rsidR="002576DE" w:rsidRPr="00F60A5F">
        <w:rPr>
          <w:b w:val="0"/>
          <w:bCs/>
          <w:u w:val="single"/>
        </w:rPr>
        <w:t>förslag i avsnitt 3</w:t>
      </w:r>
      <w:r w:rsidR="002576DE" w:rsidRPr="00F60A5F">
        <w:rPr>
          <w:b w:val="0"/>
          <w:bCs/>
          <w:i/>
          <w:iCs w:val="0"/>
          <w:u w:val="single"/>
        </w:rPr>
        <w:t xml:space="preserve">. Öka potentialen för </w:t>
      </w:r>
      <w:proofErr w:type="spellStart"/>
      <w:r w:rsidR="002576DE" w:rsidRPr="00F60A5F">
        <w:rPr>
          <w:b w:val="0"/>
          <w:bCs/>
          <w:i/>
          <w:iCs w:val="0"/>
          <w:u w:val="single"/>
        </w:rPr>
        <w:t>cirkularitet</w:t>
      </w:r>
      <w:proofErr w:type="spellEnd"/>
      <w:r w:rsidR="002576DE" w:rsidRPr="00F60A5F">
        <w:rPr>
          <w:b w:val="0"/>
          <w:bCs/>
          <w:i/>
          <w:iCs w:val="0"/>
          <w:u w:val="single"/>
        </w:rPr>
        <w:t xml:space="preserve"> och innovation </w:t>
      </w:r>
    </w:p>
    <w:p w14:paraId="75EB4141" w14:textId="77777777" w:rsidR="00793F63" w:rsidRDefault="00793F63" w:rsidP="00793F63">
      <w:pPr>
        <w:pStyle w:val="Brdtext"/>
      </w:pPr>
      <w:r>
        <w:t xml:space="preserve">För att </w:t>
      </w:r>
      <w:r w:rsidRPr="00FF2C0B">
        <w:t xml:space="preserve">stärka återvinningen av kritiska råmaterial från </w:t>
      </w:r>
      <w:r>
        <w:t>el-avfall avser kommissionen att göra en översyn av WEEE-d</w:t>
      </w:r>
      <w:r w:rsidRPr="00FF2C0B">
        <w:t xml:space="preserve">irektivet </w:t>
      </w:r>
      <w:r>
        <w:t>(</w:t>
      </w:r>
      <w:r w:rsidRPr="00EE687A">
        <w:t>Europaparlamentets och rådets direktiv 2012/19/EU av den 4 juli 2012 om avfall som utgörs av eller innehåller elektrisk och elektronisk utrustning</w:t>
      </w:r>
      <w:r>
        <w:t xml:space="preserve">). </w:t>
      </w:r>
    </w:p>
    <w:p w14:paraId="54609ACF" w14:textId="146E2F9C" w:rsidR="002576DE" w:rsidRDefault="00793F63" w:rsidP="00955264">
      <w:pPr>
        <w:pStyle w:val="Brdtext"/>
      </w:pPr>
      <w:r>
        <w:t>Kommissionen föreslår därtill ä</w:t>
      </w:r>
      <w:r w:rsidRPr="00FB7164">
        <w:t xml:space="preserve">ndringar i </w:t>
      </w:r>
      <w:r w:rsidRPr="00675CBE">
        <w:t xml:space="preserve">artikel </w:t>
      </w:r>
      <w:r w:rsidRPr="002D15D9">
        <w:t>28</w:t>
      </w:r>
      <w:r w:rsidRPr="0085164B">
        <w:rPr>
          <w:i/>
          <w:iCs/>
        </w:rPr>
        <w:t xml:space="preserve"> </w:t>
      </w:r>
      <w:r>
        <w:t xml:space="preserve">och </w:t>
      </w:r>
      <w:r w:rsidRPr="00675CBE">
        <w:t>artikel</w:t>
      </w:r>
      <w:r w:rsidRPr="0085164B">
        <w:rPr>
          <w:i/>
          <w:iCs/>
        </w:rPr>
        <w:t xml:space="preserve"> </w:t>
      </w:r>
      <w:r w:rsidRPr="002D15D9">
        <w:t>29</w:t>
      </w:r>
      <w:r w:rsidRPr="0085164B">
        <w:rPr>
          <w:i/>
          <w:iCs/>
        </w:rPr>
        <w:t xml:space="preserve"> </w:t>
      </w:r>
      <w:r>
        <w:t xml:space="preserve">i </w:t>
      </w:r>
      <w:r w:rsidR="00482D1E" w:rsidRPr="00482D1E">
        <w:t>EU-förordningen om kritiska råmaterial</w:t>
      </w:r>
      <w:r>
        <w:t>,</w:t>
      </w:r>
      <w:r w:rsidRPr="00924954">
        <w:t xml:space="preserve"> </w:t>
      </w:r>
      <w:r w:rsidRPr="00FB7164">
        <w:t xml:space="preserve">för att utöka </w:t>
      </w:r>
      <w:r>
        <w:t xml:space="preserve">märkningskrav till fler produktgrupper som innehåller permanenta magneter samt utöka krav på producenter att tillhandahålla en </w:t>
      </w:r>
      <w:r w:rsidRPr="00FB7164">
        <w:t>deklaration av återvunnet innehåll</w:t>
      </w:r>
      <w:r>
        <w:t xml:space="preserve"> och </w:t>
      </w:r>
      <w:r w:rsidR="005B1204">
        <w:t xml:space="preserve">utöka </w:t>
      </w:r>
      <w:r w:rsidRPr="001338E1">
        <w:t>minimikrav för återvunnet innehåll i permanenta magneter</w:t>
      </w:r>
      <w:r>
        <w:t xml:space="preserve"> till </w:t>
      </w:r>
      <w:r w:rsidRPr="00D838F3">
        <w:t>avfall före konsumtion</w:t>
      </w:r>
      <w:r>
        <w:t xml:space="preserve">sledet. </w:t>
      </w:r>
      <w:r w:rsidRPr="001338E1">
        <w:t xml:space="preserve"> </w:t>
      </w:r>
    </w:p>
    <w:p w14:paraId="434267C0" w14:textId="77777777" w:rsidR="00850E07" w:rsidRPr="00F10C8C" w:rsidRDefault="00850E07" w:rsidP="00621188">
      <w:pPr>
        <w:pStyle w:val="Rubrik3utannumrering"/>
      </w:pPr>
      <w:r w:rsidRPr="00F10C8C">
        <w:t>4. Öka europeisk efterfrågan och skapa en varaktig marknad</w:t>
      </w:r>
    </w:p>
    <w:p w14:paraId="42F4027A" w14:textId="4135D8C8" w:rsidR="00C61BDC" w:rsidRDefault="00C61BDC" w:rsidP="00C61BDC">
      <w:r>
        <w:t xml:space="preserve">För att öka transparensen på marknaden för kritiska råmaterial </w:t>
      </w:r>
      <w:r w:rsidR="006B6BD2">
        <w:t>avser</w:t>
      </w:r>
      <w:r>
        <w:t xml:space="preserve"> </w:t>
      </w:r>
      <w:r w:rsidR="00194003">
        <w:t>k</w:t>
      </w:r>
      <w:r w:rsidR="00CC4B73">
        <w:t xml:space="preserve">ommission att lansera </w:t>
      </w:r>
      <w:r w:rsidR="00850E07">
        <w:t>en råvarumekanism för efterfrågeaggregation och matchning</w:t>
      </w:r>
      <w:r>
        <w:t xml:space="preserve"> mellan köpare, leverantörer, finansinstitut och lagerhållningstjänster. Mekanismen </w:t>
      </w:r>
      <w:r w:rsidR="006B6BD2">
        <w:t xml:space="preserve">har till syfte </w:t>
      </w:r>
      <w:r>
        <w:t xml:space="preserve">att underlätta gemensamma inköp av strategiska råmaterial och </w:t>
      </w:r>
      <w:r w:rsidR="00F20FAD">
        <w:t xml:space="preserve">särskilt </w:t>
      </w:r>
      <w:r>
        <w:t xml:space="preserve">stärka </w:t>
      </w:r>
      <w:r w:rsidR="0053494B">
        <w:t>stora och medelstora företags</w:t>
      </w:r>
      <w:r>
        <w:t xml:space="preserve"> tillgång till råmaterial.</w:t>
      </w:r>
    </w:p>
    <w:p w14:paraId="6592F708" w14:textId="493C849B" w:rsidR="00850E07" w:rsidRDefault="006B6BD2" w:rsidP="00850E07">
      <w:pPr>
        <w:pStyle w:val="Brdtext"/>
      </w:pPr>
      <w:r>
        <w:t xml:space="preserve">Kommissionen </w:t>
      </w:r>
      <w:r w:rsidR="0053494B">
        <w:t xml:space="preserve">avser </w:t>
      </w:r>
      <w:r>
        <w:t>att inrätta e</w:t>
      </w:r>
      <w:r w:rsidR="00850E07">
        <w:t xml:space="preserve">tt samordnat pilotprojekt mellan EU och </w:t>
      </w:r>
      <w:r w:rsidR="00774551">
        <w:t>m</w:t>
      </w:r>
      <w:r w:rsidR="00850E07">
        <w:t xml:space="preserve">edlemsstaterna om lagerhållning av </w:t>
      </w:r>
      <w:r w:rsidR="00597D87">
        <w:t xml:space="preserve">kritiska råmaterial </w:t>
      </w:r>
      <w:r w:rsidR="00850E07">
        <w:t>från och med 2026.</w:t>
      </w:r>
    </w:p>
    <w:p w14:paraId="4EE87F0C" w14:textId="7585F02A" w:rsidR="002576DE" w:rsidRPr="00F60A5F" w:rsidRDefault="00F7312C" w:rsidP="002576DE">
      <w:pPr>
        <w:pStyle w:val="Rubrik4utannumrering"/>
        <w:rPr>
          <w:b w:val="0"/>
          <w:bCs/>
          <w:u w:val="single"/>
        </w:rPr>
      </w:pPr>
      <w:r w:rsidRPr="00F60A5F">
        <w:rPr>
          <w:b w:val="0"/>
          <w:bCs/>
          <w:u w:val="single"/>
        </w:rPr>
        <w:t>Regulatoriska</w:t>
      </w:r>
      <w:r w:rsidR="002576DE" w:rsidRPr="00F60A5F">
        <w:rPr>
          <w:b w:val="0"/>
          <w:bCs/>
          <w:u w:val="single"/>
        </w:rPr>
        <w:t xml:space="preserve"> förslag i avsnitt 4. </w:t>
      </w:r>
      <w:r w:rsidR="002576DE" w:rsidRPr="00F60A5F">
        <w:rPr>
          <w:b w:val="0"/>
          <w:bCs/>
          <w:i/>
          <w:iCs w:val="0"/>
          <w:u w:val="single"/>
        </w:rPr>
        <w:t>Öka europeisk efterfrågan och skapa en varaktig marknad</w:t>
      </w:r>
      <w:r w:rsidR="002576DE" w:rsidRPr="00F60A5F">
        <w:rPr>
          <w:b w:val="0"/>
          <w:bCs/>
          <w:u w:val="single"/>
        </w:rPr>
        <w:t xml:space="preserve"> </w:t>
      </w:r>
    </w:p>
    <w:p w14:paraId="55D85BAC" w14:textId="62252C3E" w:rsidR="00634E45" w:rsidRDefault="00634E45" w:rsidP="00634E45">
      <w:pPr>
        <w:pStyle w:val="Brdtext"/>
      </w:pPr>
      <w:r>
        <w:t>Kommissionen föreslår ä</w:t>
      </w:r>
      <w:r w:rsidRPr="00597D87">
        <w:t xml:space="preserve">ndring </w:t>
      </w:r>
      <w:r>
        <w:t>i</w:t>
      </w:r>
      <w:r w:rsidRPr="00597D87">
        <w:t xml:space="preserve"> </w:t>
      </w:r>
      <w:r w:rsidRPr="00675CBE">
        <w:t>artikel</w:t>
      </w:r>
      <w:r w:rsidRPr="0085164B">
        <w:rPr>
          <w:i/>
          <w:iCs/>
        </w:rPr>
        <w:t xml:space="preserve"> 24 Riskberedskap för företag</w:t>
      </w:r>
      <w:r>
        <w:t xml:space="preserve"> i </w:t>
      </w:r>
      <w:r w:rsidR="00482D1E" w:rsidRPr="00482D1E">
        <w:t>EU-förordningen om kritiska råmaterial</w:t>
      </w:r>
      <w:r>
        <w:t xml:space="preserve"> för att </w:t>
      </w:r>
      <w:r w:rsidR="00F7312C">
        <w:t>säkerställa</w:t>
      </w:r>
      <w:r>
        <w:t xml:space="preserve"> att s</w:t>
      </w:r>
      <w:r w:rsidRPr="00597D87">
        <w:t>tora företag genomför riskbedömningar av sina leveranskedjor och vid behov vidta</w:t>
      </w:r>
      <w:r>
        <w:t>r</w:t>
      </w:r>
      <w:r w:rsidRPr="00597D87">
        <w:t xml:space="preserve"> åtgärder för att diversifiera bort från enskilda leverantörer</w:t>
      </w:r>
      <w:r>
        <w:t xml:space="preserve">. </w:t>
      </w:r>
    </w:p>
    <w:p w14:paraId="4BBB9F13" w14:textId="6B6136C7" w:rsidR="002576DE" w:rsidRDefault="002576DE" w:rsidP="00850E07">
      <w:pPr>
        <w:pStyle w:val="Brdtext"/>
      </w:pPr>
      <w:r w:rsidRPr="00720696">
        <w:t xml:space="preserve">Kommissionen </w:t>
      </w:r>
      <w:r w:rsidR="00F7312C">
        <w:t xml:space="preserve">vill även </w:t>
      </w:r>
      <w:r>
        <w:t xml:space="preserve">ge </w:t>
      </w:r>
      <w:r w:rsidRPr="00720696">
        <w:t xml:space="preserve">incitament </w:t>
      </w:r>
      <w:r>
        <w:t xml:space="preserve">till </w:t>
      </w:r>
      <w:r w:rsidRPr="00720696">
        <w:t xml:space="preserve">diversifieringsåtgärder som stora företag bör vidta </w:t>
      </w:r>
      <w:r w:rsidR="00F7312C">
        <w:t xml:space="preserve">i samband med </w:t>
      </w:r>
      <w:r w:rsidRPr="00720696">
        <w:t>betydande sårbarheter och att diversifiering ska bli obligatorisk om sådana åtgärder inte genomförs</w:t>
      </w:r>
      <w:r>
        <w:t>.</w:t>
      </w:r>
    </w:p>
    <w:p w14:paraId="521BD648" w14:textId="5238D32A" w:rsidR="00850E07" w:rsidRPr="00F10C8C" w:rsidRDefault="00850E07" w:rsidP="00621188">
      <w:pPr>
        <w:pStyle w:val="Rubrik3utannumrering"/>
      </w:pPr>
      <w:r w:rsidRPr="00F10C8C">
        <w:lastRenderedPageBreak/>
        <w:t xml:space="preserve">5. </w:t>
      </w:r>
      <w:r w:rsidR="00597D87" w:rsidRPr="00F10C8C">
        <w:t>Skydda den inre marknaden och motståndskraften i EU:s värdekedja för kritiska råmaterial</w:t>
      </w:r>
    </w:p>
    <w:p w14:paraId="21336F46" w14:textId="1DD64398" w:rsidR="0015206F" w:rsidRDefault="00054094" w:rsidP="00850E07">
      <w:pPr>
        <w:pStyle w:val="Brdtext"/>
      </w:pPr>
      <w:r>
        <w:t>Kommissionen avser att under 2026 införa e</w:t>
      </w:r>
      <w:r w:rsidR="00850E07">
        <w:t xml:space="preserve">n verktygslåda för nödsituationer och motståndskraft på den inre marknaden </w:t>
      </w:r>
      <w:r>
        <w:t>för</w:t>
      </w:r>
      <w:r w:rsidR="00850E07">
        <w:t xml:space="preserve"> att hantera </w:t>
      </w:r>
      <w:r w:rsidR="0015206F" w:rsidRPr="00597D87">
        <w:t>störningar i leveranskedjor, genomföra gemensamma inköp, prioritera beställningar och samordna lagerdistribution</w:t>
      </w:r>
      <w:r w:rsidR="00850E07">
        <w:t xml:space="preserve">. </w:t>
      </w:r>
      <w:r w:rsidR="0015206F" w:rsidRPr="0015206F">
        <w:t>K</w:t>
      </w:r>
      <w:r w:rsidR="0015206F" w:rsidRPr="00597D87">
        <w:t xml:space="preserve">ommissionen </w:t>
      </w:r>
      <w:r>
        <w:t>avser</w:t>
      </w:r>
      <w:r w:rsidR="0015206F" w:rsidRPr="0015206F">
        <w:t xml:space="preserve"> </w:t>
      </w:r>
      <w:r w:rsidR="0053494B">
        <w:t xml:space="preserve">även </w:t>
      </w:r>
      <w:r w:rsidR="0015206F" w:rsidRPr="0015206F">
        <w:t xml:space="preserve">att </w:t>
      </w:r>
      <w:r w:rsidR="0015206F" w:rsidRPr="00597D87">
        <w:t xml:space="preserve">införa en strategi </w:t>
      </w:r>
      <w:r w:rsidR="0015206F">
        <w:t xml:space="preserve">för </w:t>
      </w:r>
      <w:r w:rsidR="0015206F" w:rsidRPr="00597D87">
        <w:t xml:space="preserve">att </w:t>
      </w:r>
      <w:r w:rsidR="00F20FAD">
        <w:t xml:space="preserve">EU </w:t>
      </w:r>
      <w:r w:rsidR="0015206F">
        <w:t xml:space="preserve">snabbt </w:t>
      </w:r>
      <w:r w:rsidR="00F20FAD">
        <w:t xml:space="preserve">ska kunna </w:t>
      </w:r>
      <w:r w:rsidR="0015206F" w:rsidRPr="00597D87">
        <w:t>agera vid icke-marknadsmetoder från tredjeländer, såsom prismanipulation, i värdekedjor</w:t>
      </w:r>
      <w:r w:rsidR="0015206F">
        <w:t xml:space="preserve"> för kritiska råmaterial. </w:t>
      </w:r>
    </w:p>
    <w:p w14:paraId="492C1CD9" w14:textId="5DF76524" w:rsidR="0015206F" w:rsidRDefault="00B00913" w:rsidP="0015206F">
      <w:pPr>
        <w:pStyle w:val="Brdtext"/>
      </w:pPr>
      <w:r>
        <w:t xml:space="preserve">Kommissionen föreslår att </w:t>
      </w:r>
      <w:r w:rsidR="00F20FAD">
        <w:t>P</w:t>
      </w:r>
      <w:r w:rsidR="00597D87" w:rsidRPr="00597D87">
        <w:t xml:space="preserve">rogrammet </w:t>
      </w:r>
      <w:proofErr w:type="spellStart"/>
      <w:r w:rsidR="00597D87" w:rsidRPr="00597D87">
        <w:t>Horizon</w:t>
      </w:r>
      <w:proofErr w:type="spellEnd"/>
      <w:r w:rsidR="00597D87" w:rsidRPr="00597D87">
        <w:t xml:space="preserve"> </w:t>
      </w:r>
      <w:proofErr w:type="spellStart"/>
      <w:r w:rsidR="00597D87" w:rsidRPr="00597D87">
        <w:t>Europe</w:t>
      </w:r>
      <w:proofErr w:type="spellEnd"/>
      <w:r w:rsidR="00597D87" w:rsidRPr="00597D87">
        <w:t xml:space="preserve"> begränsa</w:t>
      </w:r>
      <w:r w:rsidR="00AB55CB">
        <w:t>r</w:t>
      </w:r>
      <w:r w:rsidR="00597D87" w:rsidRPr="00597D87">
        <w:t xml:space="preserve"> deltagandet av kinesiska </w:t>
      </w:r>
      <w:r w:rsidR="00D52DDC">
        <w:t>entiteter</w:t>
      </w:r>
      <w:r w:rsidR="00D52DDC" w:rsidRPr="00597D87">
        <w:t xml:space="preserve"> </w:t>
      </w:r>
      <w:r w:rsidR="00597D87" w:rsidRPr="00597D87">
        <w:t xml:space="preserve">i forskning och innovation kopplad till </w:t>
      </w:r>
      <w:r w:rsidR="0015206F">
        <w:t>kritiska råmaterial.</w:t>
      </w:r>
      <w:r w:rsidR="00597D87" w:rsidRPr="00597D87">
        <w:t xml:space="preserve"> </w:t>
      </w:r>
      <w:r w:rsidR="00AB55CB">
        <w:t xml:space="preserve">Kommissionen föreslår även att </w:t>
      </w:r>
      <w:r w:rsidR="0015206F">
        <w:t xml:space="preserve">strategiska projekt integreras i granskningen av utländska direktinvesteringar för att förhindra fientlig inblandning. </w:t>
      </w:r>
    </w:p>
    <w:p w14:paraId="23F9A3A1" w14:textId="77777777" w:rsidR="00850E07" w:rsidRPr="00F10C8C" w:rsidRDefault="00850E07" w:rsidP="00621188">
      <w:pPr>
        <w:pStyle w:val="Rubrik3utannumrering"/>
      </w:pPr>
      <w:r w:rsidRPr="00F10C8C">
        <w:t>6. Samarbete med tredjeländer för att diversifiera leveranserna</w:t>
      </w:r>
    </w:p>
    <w:p w14:paraId="3B0721AB" w14:textId="36784B65" w:rsidR="00850E07" w:rsidRDefault="00AB55CB" w:rsidP="00850E07">
      <w:pPr>
        <w:pStyle w:val="Brdtext"/>
      </w:pPr>
      <w:r>
        <w:t>Kommissionen föreslår att stärka i</w:t>
      </w:r>
      <w:r w:rsidR="00850E07">
        <w:t xml:space="preserve">nternationella partnerskap för att säkra en diversifierad försörjning. </w:t>
      </w:r>
      <w:r>
        <w:t xml:space="preserve">Kommissionen avser </w:t>
      </w:r>
      <w:r w:rsidR="00850E07">
        <w:t>att fördjupa samarbete</w:t>
      </w:r>
      <w:r>
        <w:t>n</w:t>
      </w:r>
      <w:r w:rsidR="00850E07">
        <w:t xml:space="preserve"> med utgångspunkt i de 15 strategiska partnerskap som redan har undertecknats med råvarurika länder, där Sydafrika är det senaste. Kommissionen </w:t>
      </w:r>
      <w:r>
        <w:t>avser</w:t>
      </w:r>
      <w:r w:rsidR="00850E07">
        <w:t xml:space="preserve"> också att inleda förhandlingar med Brasilien. </w:t>
      </w:r>
    </w:p>
    <w:p w14:paraId="2F06ED49" w14:textId="6E6A5EA4" w:rsidR="007D542F" w:rsidRDefault="00850E07" w:rsidP="00850E07">
      <w:pPr>
        <w:pStyle w:val="Brdtext"/>
      </w:pPr>
      <w:r>
        <w:t>K</w:t>
      </w:r>
      <w:r w:rsidR="007250E7">
        <w:t>ommissionen</w:t>
      </w:r>
      <w:r>
        <w:t xml:space="preserve"> </w:t>
      </w:r>
      <w:r w:rsidR="00AB55CB">
        <w:t xml:space="preserve">avser att </w:t>
      </w:r>
      <w:r>
        <w:t>driv</w:t>
      </w:r>
      <w:r w:rsidR="00AB55CB">
        <w:t>a</w:t>
      </w:r>
      <w:r>
        <w:t xml:space="preserve"> investeringsprojekt </w:t>
      </w:r>
      <w:r w:rsidR="00AB55CB">
        <w:t xml:space="preserve">kopplade till kritiska råmaterial </w:t>
      </w:r>
      <w:r>
        <w:t xml:space="preserve">inom ramen för Global </w:t>
      </w:r>
      <w:proofErr w:type="spellStart"/>
      <w:r>
        <w:t>Gateway</w:t>
      </w:r>
      <w:proofErr w:type="spellEnd"/>
      <w:r>
        <w:t xml:space="preserve"> med tillväxtmarknader och utvecklingsekonomier. </w:t>
      </w:r>
      <w:r w:rsidR="00AB55CB">
        <w:t>Kommissionen</w:t>
      </w:r>
      <w:r>
        <w:t xml:space="preserve"> stöder den Kanada-ledda G7-alliansen för produktion av kritiska mineraler och G7:s färdplan för standardbaserade marknader, och </w:t>
      </w:r>
      <w:r w:rsidR="00AB55CB">
        <w:t>avser</w:t>
      </w:r>
      <w:r>
        <w:t xml:space="preserve"> att främja stark diversifiering genom G20:s ramverk för kritiska mineraler.</w:t>
      </w:r>
    </w:p>
    <w:p w14:paraId="44BE5B8A" w14:textId="732CCB72" w:rsidR="00CC4B73" w:rsidRPr="000C2EB4" w:rsidRDefault="00FD737F" w:rsidP="00621188">
      <w:pPr>
        <w:pStyle w:val="Rubrik3utannumrering"/>
      </w:pPr>
      <w:r w:rsidRPr="000C2EB4">
        <w:t>Finansiella åtgärder</w:t>
      </w:r>
    </w:p>
    <w:p w14:paraId="6045FE1D" w14:textId="15DA75EF" w:rsidR="00FD737F" w:rsidRDefault="000C2EB4" w:rsidP="00FD737F">
      <w:pPr>
        <w:pStyle w:val="Brdtext"/>
      </w:pPr>
      <w:r>
        <w:t>Kommissionen</w:t>
      </w:r>
      <w:r w:rsidR="00DD57CE" w:rsidRPr="00DD57CE">
        <w:t xml:space="preserve"> </w:t>
      </w:r>
      <w:r w:rsidR="00A82C3F">
        <w:t xml:space="preserve">föreslår </w:t>
      </w:r>
      <w:r w:rsidR="00DD57CE" w:rsidRPr="00DD57CE">
        <w:t xml:space="preserve">i avsnitt 2 </w:t>
      </w:r>
      <w:r w:rsidR="00DD57CE" w:rsidRPr="00675CBE">
        <w:rPr>
          <w:i/>
          <w:iCs/>
        </w:rPr>
        <w:t xml:space="preserve">Främja och påskynda </w:t>
      </w:r>
      <w:r w:rsidR="00675CBE">
        <w:rPr>
          <w:i/>
          <w:iCs/>
        </w:rPr>
        <w:t>prioriterade</w:t>
      </w:r>
      <w:r w:rsidR="00DD57CE" w:rsidRPr="00675CBE">
        <w:rPr>
          <w:i/>
          <w:iCs/>
        </w:rPr>
        <w:t xml:space="preserve"> </w:t>
      </w:r>
      <w:r w:rsidR="00675CBE">
        <w:rPr>
          <w:i/>
          <w:iCs/>
        </w:rPr>
        <w:t>p</w:t>
      </w:r>
      <w:r w:rsidR="00DD57CE" w:rsidRPr="00675CBE">
        <w:rPr>
          <w:i/>
          <w:iCs/>
        </w:rPr>
        <w:t>rojekt</w:t>
      </w:r>
      <w:r w:rsidR="00DD57CE">
        <w:t xml:space="preserve">, </w:t>
      </w:r>
      <w:r w:rsidR="00E5048F">
        <w:t xml:space="preserve">åtgärder för </w:t>
      </w:r>
      <w:r w:rsidR="00FD737F">
        <w:t xml:space="preserve">att frigöra stöd via direkta EU-bidrag, kanalisera investeringar samt </w:t>
      </w:r>
      <w:r>
        <w:t>inrätta</w:t>
      </w:r>
      <w:r w:rsidR="00FD737F">
        <w:t xml:space="preserve"> ett f</w:t>
      </w:r>
      <w:r w:rsidR="00FD737F" w:rsidRPr="00850E07">
        <w:t xml:space="preserve">inansieringsnav </w:t>
      </w:r>
      <w:r w:rsidR="00FD737F">
        <w:t xml:space="preserve">för kritiska råmaterial </w:t>
      </w:r>
      <w:r w:rsidR="00FD737F" w:rsidRPr="00850E07">
        <w:t xml:space="preserve">med målsättning att mobilisera 3 miljarder euro från EU-fonder och EIB:s egna resurser inom de kommande 12 månaderna som stöd till värdekedjan för kritiska råmaterial. </w:t>
      </w:r>
    </w:p>
    <w:p w14:paraId="78328915" w14:textId="63A6D422" w:rsidR="00FD737F" w:rsidRDefault="002F44A1" w:rsidP="00FD737F">
      <w:pPr>
        <w:pStyle w:val="Brdtext"/>
      </w:pPr>
      <w:r>
        <w:t>Kommissionen föreslår att följande f</w:t>
      </w:r>
      <w:r w:rsidR="00FD737F">
        <w:t xml:space="preserve">inansiella instrument </w:t>
      </w:r>
      <w:r>
        <w:t>nyttjas</w:t>
      </w:r>
      <w:r w:rsidR="00FD737F">
        <w:t xml:space="preserve">: </w:t>
      </w:r>
      <w:proofErr w:type="spellStart"/>
      <w:r w:rsidR="00FD737F" w:rsidRPr="00B5138B">
        <w:t>InvestEU</w:t>
      </w:r>
      <w:proofErr w:type="spellEnd"/>
      <w:r w:rsidR="00FD737F">
        <w:t xml:space="preserve"> (2 miljarder euro under 2026–2027), </w:t>
      </w:r>
      <w:proofErr w:type="spellStart"/>
      <w:r w:rsidR="00FD737F" w:rsidRPr="00B5138B">
        <w:t>Battery</w:t>
      </w:r>
      <w:proofErr w:type="spellEnd"/>
      <w:r w:rsidR="00FD737F" w:rsidRPr="00B5138B">
        <w:t xml:space="preserve"> </w:t>
      </w:r>
      <w:proofErr w:type="spellStart"/>
      <w:r w:rsidR="00FD737F" w:rsidRPr="00B5138B">
        <w:t>Booster</w:t>
      </w:r>
      <w:proofErr w:type="spellEnd"/>
      <w:r w:rsidR="00FD737F">
        <w:t xml:space="preserve"> (</w:t>
      </w:r>
      <w:r w:rsidR="00FD737F" w:rsidRPr="0030425E">
        <w:t>300 miljoner euro</w:t>
      </w:r>
      <w:r w:rsidR="00FD737F">
        <w:t xml:space="preserve">), </w:t>
      </w:r>
      <w:r w:rsidR="00FD737F" w:rsidRPr="00B5138B">
        <w:t xml:space="preserve">EU </w:t>
      </w:r>
      <w:r w:rsidR="00FD737F" w:rsidRPr="00B5138B">
        <w:lastRenderedPageBreak/>
        <w:t xml:space="preserve">Innovation </w:t>
      </w:r>
      <w:proofErr w:type="spellStart"/>
      <w:r w:rsidR="00FD737F" w:rsidRPr="00B5138B">
        <w:t>Fund</w:t>
      </w:r>
      <w:proofErr w:type="spellEnd"/>
      <w:r w:rsidR="00FD737F">
        <w:t xml:space="preserve"> (700 miljoner euro under 2026), </w:t>
      </w:r>
      <w:r w:rsidR="00FD737F" w:rsidRPr="00B5138B">
        <w:t>EIB</w:t>
      </w:r>
      <w:r w:rsidR="00FD737F">
        <w:t xml:space="preserve"> (2 miljarder euro), </w:t>
      </w:r>
      <w:proofErr w:type="spellStart"/>
      <w:r w:rsidR="00FD737F" w:rsidRPr="00B5138B">
        <w:t>Horizon</w:t>
      </w:r>
      <w:proofErr w:type="spellEnd"/>
      <w:r w:rsidR="00FD737F" w:rsidRPr="00B5138B">
        <w:t xml:space="preserve"> </w:t>
      </w:r>
      <w:proofErr w:type="spellStart"/>
      <w:r w:rsidR="00FD737F">
        <w:t>Europe</w:t>
      </w:r>
      <w:proofErr w:type="spellEnd"/>
      <w:r w:rsidR="00FD737F">
        <w:t xml:space="preserve"> (593 miljoner euro under 2026–2027), </w:t>
      </w:r>
      <w:proofErr w:type="spellStart"/>
      <w:r w:rsidR="00FD737F" w:rsidRPr="00B5138B">
        <w:t>European</w:t>
      </w:r>
      <w:proofErr w:type="spellEnd"/>
      <w:r w:rsidR="00FD737F" w:rsidRPr="00B5138B">
        <w:t xml:space="preserve"> Innovation Council</w:t>
      </w:r>
      <w:r w:rsidR="00FD737F">
        <w:t xml:space="preserve"> (100 miljoner euro), </w:t>
      </w:r>
      <w:r w:rsidR="00FD737F" w:rsidRPr="007D2FD4">
        <w:t xml:space="preserve">Europeiska </w:t>
      </w:r>
      <w:r w:rsidR="00FD737F">
        <w:t>B</w:t>
      </w:r>
      <w:r w:rsidR="00FD737F" w:rsidRPr="007D2FD4">
        <w:t xml:space="preserve">anken för </w:t>
      </w:r>
      <w:r w:rsidR="00FD737F">
        <w:t>Å</w:t>
      </w:r>
      <w:r w:rsidR="00FD737F" w:rsidRPr="007D2FD4">
        <w:t xml:space="preserve">teruppbyggnad och </w:t>
      </w:r>
      <w:r w:rsidR="00FD737F">
        <w:t>U</w:t>
      </w:r>
      <w:r w:rsidR="00FD737F" w:rsidRPr="007D2FD4">
        <w:t>tveckling</w:t>
      </w:r>
      <w:r w:rsidR="00FD737F">
        <w:t xml:space="preserve"> (100 miljoner euro). </w:t>
      </w:r>
      <w:r>
        <w:t xml:space="preserve">Kommissionen nämner de finansiella instrumenten </w:t>
      </w:r>
      <w:r w:rsidR="00FD737F" w:rsidRPr="0030425E">
        <w:t xml:space="preserve">Global </w:t>
      </w:r>
      <w:proofErr w:type="spellStart"/>
      <w:r w:rsidR="00FD737F" w:rsidRPr="0030425E">
        <w:t>Gateway</w:t>
      </w:r>
      <w:proofErr w:type="spellEnd"/>
      <w:r w:rsidR="00FD737F" w:rsidRPr="0030425E">
        <w:t xml:space="preserve"> och det </w:t>
      </w:r>
      <w:proofErr w:type="spellStart"/>
      <w:r w:rsidR="00FD737F" w:rsidRPr="0030425E">
        <w:t>European</w:t>
      </w:r>
      <w:proofErr w:type="spellEnd"/>
      <w:r w:rsidR="00FD737F" w:rsidRPr="0030425E">
        <w:t xml:space="preserve"> </w:t>
      </w:r>
      <w:proofErr w:type="spellStart"/>
      <w:r w:rsidR="00FD737F" w:rsidRPr="0030425E">
        <w:t>Defence</w:t>
      </w:r>
      <w:proofErr w:type="spellEnd"/>
      <w:r w:rsidR="00FD737F" w:rsidRPr="0030425E">
        <w:t xml:space="preserve"> Industry </w:t>
      </w:r>
      <w:proofErr w:type="spellStart"/>
      <w:r w:rsidR="00FD737F" w:rsidRPr="0030425E">
        <w:t>Programme</w:t>
      </w:r>
      <w:proofErr w:type="spellEnd"/>
      <w:r w:rsidR="00FD737F" w:rsidRPr="0030425E">
        <w:t xml:space="preserve"> men </w:t>
      </w:r>
      <w:r>
        <w:t xml:space="preserve">anger </w:t>
      </w:r>
      <w:r w:rsidR="00FD737F" w:rsidRPr="0030425E">
        <w:t xml:space="preserve">inte några belopp knutna till </w:t>
      </w:r>
      <w:r>
        <w:t>instrumenten</w:t>
      </w:r>
      <w:r w:rsidR="00FD737F">
        <w:t xml:space="preserve">. </w:t>
      </w:r>
      <w:r w:rsidR="00FD737F" w:rsidRPr="0030425E">
        <w:t xml:space="preserve"> </w:t>
      </w:r>
    </w:p>
    <w:p w14:paraId="2806C546" w14:textId="5C18FEF5" w:rsidR="00FD737F" w:rsidRPr="00112B08" w:rsidRDefault="00FD737F" w:rsidP="00850E07">
      <w:pPr>
        <w:pStyle w:val="Brdtext"/>
      </w:pPr>
      <w:r w:rsidRPr="00AF21A5">
        <w:t xml:space="preserve">Vissa medlemsstater har börjat inrätta egna fonder </w:t>
      </w:r>
      <w:r w:rsidR="00112B08">
        <w:t xml:space="preserve">för kritiska råmaterial </w:t>
      </w:r>
      <w:r>
        <w:t xml:space="preserve">och </w:t>
      </w:r>
      <w:r w:rsidR="00675CBE">
        <w:t>k</w:t>
      </w:r>
      <w:r w:rsidRPr="00850E07">
        <w:t xml:space="preserve">ommissionen uppmuntrar </w:t>
      </w:r>
      <w:r w:rsidR="00112B08">
        <w:t xml:space="preserve">i </w:t>
      </w:r>
      <w:proofErr w:type="spellStart"/>
      <w:r w:rsidR="00112B08">
        <w:t>RESourceEU</w:t>
      </w:r>
      <w:proofErr w:type="spellEnd"/>
      <w:r w:rsidR="00112B08">
        <w:t xml:space="preserve"> </w:t>
      </w:r>
      <w:r w:rsidR="00675CBE">
        <w:t>m</w:t>
      </w:r>
      <w:r>
        <w:t>edlemsstater</w:t>
      </w:r>
      <w:r w:rsidRPr="00850E07">
        <w:t xml:space="preserve"> att kanalisera </w:t>
      </w:r>
      <w:r w:rsidR="00D41562">
        <w:t>medel</w:t>
      </w:r>
      <w:r w:rsidR="00D41562" w:rsidRPr="00850E07">
        <w:t xml:space="preserve"> </w:t>
      </w:r>
      <w:r w:rsidRPr="00850E07">
        <w:t xml:space="preserve">för att stödja strategiska projekt. </w:t>
      </w:r>
    </w:p>
    <w:p w14:paraId="37C9D6FF" w14:textId="77777777" w:rsidR="007D542F" w:rsidRDefault="000E152E" w:rsidP="007D542F">
      <w:pPr>
        <w:pStyle w:val="Rubrik2"/>
      </w:pPr>
      <w:sdt>
        <w:sdtPr>
          <w:id w:val="-2087607690"/>
          <w:lock w:val="contentLocked"/>
          <w:placeholder>
            <w:docPart w:val="D44F4CA9A2654A0B8674038CDF175405"/>
          </w:placeholder>
          <w:group/>
        </w:sdtPr>
        <w:sdtEndPr/>
        <w:sdtContent>
          <w:r w:rsidR="007D542F">
            <w:t>Gällande svenska regler och förslagets effekt på dessa</w:t>
          </w:r>
        </w:sdtContent>
      </w:sdt>
    </w:p>
    <w:p w14:paraId="73284B43" w14:textId="26D4D926" w:rsidR="00CC4B73" w:rsidRDefault="00CC4B73" w:rsidP="00627000">
      <w:pPr>
        <w:pStyle w:val="Brdtext"/>
      </w:pPr>
      <w:r>
        <w:t>Med</w:t>
      </w:r>
      <w:r w:rsidRPr="00CC4B73">
        <w:t>delandet har ingen verkan på svenska regler.</w:t>
      </w:r>
      <w:r w:rsidR="00363346">
        <w:t xml:space="preserve"> </w:t>
      </w:r>
      <w:r w:rsidR="00DF4C90">
        <w:t xml:space="preserve">Dock aviseras eventuella ändringar i </w:t>
      </w:r>
      <w:r w:rsidR="00363346">
        <w:t>förordning</w:t>
      </w:r>
      <w:r w:rsidR="00DF4C90">
        <w:t xml:space="preserve">ar och direktiv som i ett framtida skede kan komma att bli direkt gällande i svenska regler eller kräver ändringar i svenska regler. </w:t>
      </w:r>
      <w:r w:rsidR="00363346">
        <w:t xml:space="preserve"> </w:t>
      </w:r>
    </w:p>
    <w:p w14:paraId="0A74BC27" w14:textId="77777777" w:rsidR="007D542F" w:rsidRDefault="000E152E" w:rsidP="007D542F">
      <w:pPr>
        <w:pStyle w:val="Rubrik2"/>
      </w:pPr>
      <w:sdt>
        <w:sdtPr>
          <w:id w:val="-1431199353"/>
          <w:lock w:val="contentLocked"/>
          <w:placeholder>
            <w:docPart w:val="D44F4CA9A2654A0B8674038CDF175405"/>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44B2015D" w14:textId="240E364F" w:rsidR="002B511D" w:rsidRDefault="00FD737F" w:rsidP="007D542F">
      <w:pPr>
        <w:pStyle w:val="Brdtext"/>
      </w:pPr>
      <w:r>
        <w:t xml:space="preserve">Kommissionen har inte presenterat en konsekvensanalys vad gäller </w:t>
      </w:r>
      <w:r w:rsidRPr="00FD737F">
        <w:t>budgetära konsekvenserna</w:t>
      </w:r>
      <w:r>
        <w:t xml:space="preserve"> av handlingsplanen. Finansiering av åtgärderna i </w:t>
      </w:r>
      <w:proofErr w:type="spellStart"/>
      <w:r>
        <w:t>RESourceEU</w:t>
      </w:r>
      <w:proofErr w:type="spellEnd"/>
      <w:r>
        <w:t xml:space="preserve"> gäller befintliga fonder och sker via omfördelning av medel. </w:t>
      </w:r>
      <w:r w:rsidR="002B511D">
        <w:t>Med</w:t>
      </w:r>
      <w:r w:rsidR="002B511D" w:rsidRPr="00CC4B73">
        <w:t>delandet har i sitt initiala skede ing</w:t>
      </w:r>
      <w:r w:rsidR="002B511D">
        <w:t>a budgetära konsekvenser för Sverige</w:t>
      </w:r>
      <w:r w:rsidR="002B511D" w:rsidRPr="00CC4B73">
        <w:t>.</w:t>
      </w:r>
      <w:r w:rsidR="00274EB9">
        <w:t xml:space="preserve"> Regeringen bedömer att åtgärderna i handlingsplanen kan förbättra råmaterialförsörjning inom EU.</w:t>
      </w:r>
    </w:p>
    <w:p w14:paraId="67A82148" w14:textId="5ABD3467" w:rsidR="00957445" w:rsidRDefault="00957445" w:rsidP="007D542F">
      <w:pPr>
        <w:pStyle w:val="Brdtext"/>
      </w:pPr>
      <w:r>
        <w:t xml:space="preserve">Det är viktigt att förslag som följer av meddelandet och som har budgetära konsekvenser inte föregår förhandlingarna om EU:s fleråriga budgetram för 2028–2034 och att potentiell finansiering inom pågående fleråriga budgetram sker inom ram eller genom omprioriteringar. </w:t>
      </w:r>
    </w:p>
    <w:sdt>
      <w:sdtPr>
        <w:id w:val="830331803"/>
        <w:lock w:val="contentLocked"/>
        <w:placeholder>
          <w:docPart w:val="D44F4CA9A2654A0B8674038CDF175405"/>
        </w:placeholder>
        <w:group/>
      </w:sdtPr>
      <w:sdtEndPr/>
      <w:sdtContent>
        <w:p w14:paraId="5A7620EC" w14:textId="77777777" w:rsidR="007D542F" w:rsidRDefault="007D542F" w:rsidP="007D542F">
          <w:pPr>
            <w:pStyle w:val="Rubrik1"/>
          </w:pPr>
          <w:r>
            <w:t>Ståndpunkter</w:t>
          </w:r>
        </w:p>
      </w:sdtContent>
    </w:sdt>
    <w:p w14:paraId="00D9E19E" w14:textId="77777777" w:rsidR="007D542F" w:rsidRDefault="000E152E" w:rsidP="007D542F">
      <w:pPr>
        <w:pStyle w:val="Rubrik2"/>
      </w:pPr>
      <w:sdt>
        <w:sdtPr>
          <w:id w:val="-483085086"/>
          <w:lock w:val="contentLocked"/>
          <w:placeholder>
            <w:docPart w:val="D44F4CA9A2654A0B8674038CDF175405"/>
          </w:placeholder>
          <w:group/>
        </w:sdtPr>
        <w:sdtEndPr/>
        <w:sdtContent>
          <w:r w:rsidR="007D542F">
            <w:t>Preliminär svensk ståndpunkt</w:t>
          </w:r>
        </w:sdtContent>
      </w:sdt>
    </w:p>
    <w:p w14:paraId="301FE107" w14:textId="6769C0B5" w:rsidR="008D6F74" w:rsidRDefault="00502F35" w:rsidP="00502F35">
      <w:pPr>
        <w:pStyle w:val="Brdtext"/>
      </w:pPr>
      <w:r w:rsidRPr="00502F35">
        <w:t xml:space="preserve">Regeringen </w:t>
      </w:r>
      <w:r w:rsidR="0053378A">
        <w:t>välkomnar att kommissionen tagit fram en</w:t>
      </w:r>
      <w:r w:rsidR="007B63B1">
        <w:t xml:space="preserve"> målsättning </w:t>
      </w:r>
      <w:r w:rsidR="00DC662C">
        <w:t xml:space="preserve">i </w:t>
      </w:r>
      <w:r w:rsidR="00DC662C" w:rsidRPr="00502F35">
        <w:t>handlings</w:t>
      </w:r>
      <w:r w:rsidR="00DC662C" w:rsidRPr="00502F35">
        <w:softHyphen/>
        <w:t>planen</w:t>
      </w:r>
      <w:r w:rsidR="007B63B1">
        <w:t xml:space="preserve"> om att accelerera implementeringen av strategin för kritiska råmaterial</w:t>
      </w:r>
      <w:r w:rsidR="001B486C">
        <w:t xml:space="preserve"> </w:t>
      </w:r>
      <w:r w:rsidR="00DC662C">
        <w:t xml:space="preserve">samt </w:t>
      </w:r>
      <w:r>
        <w:t>att snabba på diversifieringen av kritiska råmaterial</w:t>
      </w:r>
      <w:r w:rsidR="00762FA5">
        <w:t xml:space="preserve">. Handlingsplanen presenteras i en tid när </w:t>
      </w:r>
      <w:r>
        <w:t>omvärldsläget</w:t>
      </w:r>
      <w:r w:rsidR="009B7223">
        <w:t xml:space="preserve"> </w:t>
      </w:r>
      <w:r w:rsidR="00762FA5">
        <w:t xml:space="preserve">med </w:t>
      </w:r>
      <w:r w:rsidR="009B7223">
        <w:t>exportrestriktioner skapa</w:t>
      </w:r>
      <w:r w:rsidR="00762FA5">
        <w:t>r</w:t>
      </w:r>
      <w:r w:rsidR="009B7223">
        <w:t xml:space="preserve"> </w:t>
      </w:r>
      <w:r w:rsidR="00796DE0">
        <w:t>störningar</w:t>
      </w:r>
      <w:r w:rsidR="009B7223">
        <w:t xml:space="preserve"> i värdekedjor för material som är kritiska för EU:s industrier</w:t>
      </w:r>
      <w:r>
        <w:t xml:space="preserve">. </w:t>
      </w:r>
    </w:p>
    <w:p w14:paraId="05D09760" w14:textId="62602F63" w:rsidR="000B6DB2" w:rsidRDefault="000B6DB2" w:rsidP="000B6DB2">
      <w:pPr>
        <w:pStyle w:val="Brdtext"/>
      </w:pPr>
      <w:bookmarkStart w:id="9" w:name="_Hlk219902381"/>
      <w:r w:rsidRPr="004C2852">
        <w:lastRenderedPageBreak/>
        <w:t xml:space="preserve">Givet det osäkra geopolitiska läget behöver såväl Sverige som EU, inte minst av säkerhetsskäl, stärka vår motståndskraft och säkra tillgången till kritiska råmaterial. </w:t>
      </w:r>
      <w:r w:rsidRPr="006C5185">
        <w:t xml:space="preserve">Frågan om kritiska mineraler är av stor vikt och EU måste hitta sätt att bryta kritiska beroenden, vilket kommer kräva en strategisk ansats. </w:t>
      </w:r>
      <w:r w:rsidRPr="009A36FA">
        <w:t xml:space="preserve">Regeringen anser att </w:t>
      </w:r>
      <w:r>
        <w:t xml:space="preserve">frihandelsavtal och </w:t>
      </w:r>
      <w:r w:rsidRPr="004C2852">
        <w:t xml:space="preserve">handel med </w:t>
      </w:r>
      <w:r>
        <w:t xml:space="preserve">likasinnade </w:t>
      </w:r>
      <w:r w:rsidRPr="004C2852">
        <w:t>partnerskapsländer kan öka</w:t>
      </w:r>
      <w:r>
        <w:t xml:space="preserve"> </w:t>
      </w:r>
      <w:r w:rsidRPr="009A36FA">
        <w:t>tillgång</w:t>
      </w:r>
      <w:r>
        <w:t>en</w:t>
      </w:r>
      <w:r w:rsidRPr="009A36FA">
        <w:t xml:space="preserve"> på kritiska råmaterial och underlätta diversifiering av värdekedjor, vilket </w:t>
      </w:r>
      <w:r>
        <w:t xml:space="preserve">kan bidra till att </w:t>
      </w:r>
      <w:r w:rsidRPr="009A36FA">
        <w:t xml:space="preserve">minska beroenden och </w:t>
      </w:r>
      <w:r>
        <w:t xml:space="preserve">stärka den </w:t>
      </w:r>
      <w:r w:rsidRPr="009A36FA">
        <w:t>ekonomiska säkerhet</w:t>
      </w:r>
      <w:r>
        <w:t xml:space="preserve">en. Regeringen anser även att det är angeläget att agera för att främja tillgång till råmaterial med hänsyn till omvärldsläget. </w:t>
      </w:r>
    </w:p>
    <w:bookmarkEnd w:id="9"/>
    <w:p w14:paraId="7CD61642" w14:textId="0E284A95" w:rsidR="002D222C" w:rsidRPr="009A1F15" w:rsidRDefault="002D222C" w:rsidP="002D222C">
      <w:pPr>
        <w:pStyle w:val="Brdtext"/>
      </w:pPr>
      <w:r>
        <w:t xml:space="preserve">Regeringen </w:t>
      </w:r>
      <w:r w:rsidRPr="002D222C">
        <w:t xml:space="preserve">är </w:t>
      </w:r>
      <w:r w:rsidR="009E4E00">
        <w:t>generellt</w:t>
      </w:r>
      <w:r w:rsidRPr="002D222C">
        <w:t xml:space="preserve"> positiv till </w:t>
      </w:r>
      <w:r w:rsidR="00675CBE">
        <w:t>k</w:t>
      </w:r>
      <w:r w:rsidR="00796DE0">
        <w:t>ommissionen</w:t>
      </w:r>
      <w:r w:rsidR="007F2D3E">
        <w:t xml:space="preserve">s avsikter om att </w:t>
      </w:r>
      <w:r w:rsidRPr="002D222C">
        <w:t xml:space="preserve">se över lagstiftning som hämmar </w:t>
      </w:r>
      <w:r w:rsidR="00E747A1" w:rsidRPr="00E747A1">
        <w:t>genomförande</w:t>
      </w:r>
      <w:r w:rsidR="00E747A1">
        <w:t>t</w:t>
      </w:r>
      <w:r w:rsidR="00E747A1" w:rsidRPr="00E747A1">
        <w:t xml:space="preserve"> och projektleveranser</w:t>
      </w:r>
      <w:r w:rsidR="00E747A1" w:rsidRPr="00E747A1" w:rsidDel="00297E1E">
        <w:t xml:space="preserve"> </w:t>
      </w:r>
      <w:r w:rsidR="00E747A1">
        <w:t xml:space="preserve">för </w:t>
      </w:r>
      <w:r w:rsidR="00675CBE">
        <w:t>prioriterade</w:t>
      </w:r>
      <w:r w:rsidRPr="002D222C">
        <w:t xml:space="preserve"> projekt</w:t>
      </w:r>
      <w:r w:rsidR="005B0F1D">
        <w:t xml:space="preserve"> </w:t>
      </w:r>
      <w:r w:rsidR="008C39BB">
        <w:t xml:space="preserve">som nämns i avsnitt </w:t>
      </w:r>
      <w:r w:rsidR="008C39BB" w:rsidRPr="007F2D3E">
        <w:t>2.</w:t>
      </w:r>
      <w:r w:rsidR="00B64D44">
        <w:t>4</w:t>
      </w:r>
      <w:r w:rsidR="00CF6258">
        <w:t>,</w:t>
      </w:r>
      <w:r w:rsidR="008C39BB" w:rsidRPr="007F2D3E">
        <w:t xml:space="preserve"> </w:t>
      </w:r>
      <w:r w:rsidR="00CF6258">
        <w:rPr>
          <w:i/>
          <w:iCs/>
        </w:rPr>
        <w:t>p</w:t>
      </w:r>
      <w:r w:rsidR="00B64D44" w:rsidRPr="00B64D44">
        <w:rPr>
          <w:i/>
          <w:iCs/>
        </w:rPr>
        <w:t>åskynda projektleveranser</w:t>
      </w:r>
      <w:r w:rsidRPr="002D222C">
        <w:t>.</w:t>
      </w:r>
      <w:r w:rsidR="004240AE">
        <w:t xml:space="preserve"> </w:t>
      </w:r>
      <w:r w:rsidR="009B7223">
        <w:t>Regeringen välkomnar f</w:t>
      </w:r>
      <w:r>
        <w:t>örslaget</w:t>
      </w:r>
      <w:r w:rsidR="009B7223">
        <w:t xml:space="preserve"> om att se över </w:t>
      </w:r>
      <w:r w:rsidR="00A82C3F">
        <w:t xml:space="preserve">och </w:t>
      </w:r>
      <w:r w:rsidR="009B7223">
        <w:t xml:space="preserve">genomföra </w:t>
      </w:r>
      <w:r w:rsidR="009B7223" w:rsidRPr="002D222C">
        <w:t>juster</w:t>
      </w:r>
      <w:r w:rsidR="009B7223">
        <w:t xml:space="preserve">ingar </w:t>
      </w:r>
      <w:r w:rsidR="009B7223" w:rsidRPr="002D222C">
        <w:t xml:space="preserve">avseende </w:t>
      </w:r>
      <w:r w:rsidR="00F17674">
        <w:t xml:space="preserve">ramdirektivet för </w:t>
      </w:r>
      <w:r w:rsidR="00AE4494">
        <w:t>vatten</w:t>
      </w:r>
      <w:r w:rsidR="00C50F42">
        <w:t xml:space="preserve"> för att underlätta tillgången till kritiska råmaterial samtidigt </w:t>
      </w:r>
      <w:r w:rsidR="00DE7BCB">
        <w:t>som</w:t>
      </w:r>
      <w:r w:rsidR="00C50F42">
        <w:t xml:space="preserve"> skyddet för miljö och människors hälsa bibehålls</w:t>
      </w:r>
      <w:r w:rsidR="009A1F15">
        <w:t>.</w:t>
      </w:r>
    </w:p>
    <w:p w14:paraId="6E1B7B4B" w14:textId="676B38FF" w:rsidR="002D222C" w:rsidRDefault="005B0F1D" w:rsidP="002D222C">
      <w:pPr>
        <w:pStyle w:val="Brdtext"/>
      </w:pPr>
      <w:r>
        <w:t>R</w:t>
      </w:r>
      <w:r w:rsidR="00CD0425">
        <w:t xml:space="preserve">egeringen </w:t>
      </w:r>
      <w:r w:rsidR="00F1397D">
        <w:t xml:space="preserve">anser </w:t>
      </w:r>
      <w:r w:rsidR="002D222C">
        <w:t>att kommissionen bör identifiera och analysera möjliga inkonsekvenser i EU-lagstiftningen som fördröjer eller hindrar tillstånds</w:t>
      </w:r>
      <w:r w:rsidR="00FF7A42">
        <w:t>-</w:t>
      </w:r>
      <w:r w:rsidR="002D222C">
        <w:t>processer. I situationer där det finns motstridiga mål behöver kommissionen hitta sätt att balansera de berörda intressena</w:t>
      </w:r>
      <w:r w:rsidR="00CD0425">
        <w:t>.</w:t>
      </w:r>
      <w:r w:rsidR="002D222C">
        <w:t xml:space="preserve"> Detta är viktigt för att underlätta och påskynda tillståndsprocesser samt förbättra genomförandet av relevant lagstiftning, såsom ramdirektivet för vatten, fågeldirektivet och habitat</w:t>
      </w:r>
      <w:r w:rsidR="00F9799A">
        <w:t>-</w:t>
      </w:r>
      <w:r w:rsidR="002D222C">
        <w:t xml:space="preserve">direktivet. Det finns utrymme för förbättringar </w:t>
      </w:r>
      <w:r w:rsidR="00CD0425">
        <w:t>utan att kompromissa med miljömålen.</w:t>
      </w:r>
    </w:p>
    <w:p w14:paraId="1F78740F" w14:textId="57B5D876" w:rsidR="005C20F2" w:rsidRDefault="005C20F2" w:rsidP="002D222C">
      <w:pPr>
        <w:pStyle w:val="Brdtext"/>
      </w:pPr>
      <w:r>
        <w:t>Regeringen</w:t>
      </w:r>
      <w:r w:rsidRPr="004240AE">
        <w:t xml:space="preserve"> är positiv till </w:t>
      </w:r>
      <w:r w:rsidR="00FA1446">
        <w:t>k</w:t>
      </w:r>
      <w:r>
        <w:t xml:space="preserve">ommissionens förslag i </w:t>
      </w:r>
      <w:r w:rsidRPr="005C20F2">
        <w:t>avsnitt 2</w:t>
      </w:r>
      <w:r w:rsidR="00FC7476">
        <w:t>.</w:t>
      </w:r>
      <w:r w:rsidR="008E731E">
        <w:t>4</w:t>
      </w:r>
      <w:r w:rsidR="00CF6258">
        <w:t>,</w:t>
      </w:r>
      <w:r w:rsidRPr="005C20F2">
        <w:t xml:space="preserve"> </w:t>
      </w:r>
      <w:r w:rsidR="008E731E" w:rsidRPr="00003D42">
        <w:rPr>
          <w:i/>
          <w:iCs/>
        </w:rPr>
        <w:t>påskynda projektleveranser</w:t>
      </w:r>
      <w:r w:rsidR="00CF6258">
        <w:rPr>
          <w:i/>
          <w:iCs/>
        </w:rPr>
        <w:t>,</w:t>
      </w:r>
      <w:r w:rsidR="008E731E" w:rsidRPr="00003D42" w:rsidDel="00FC7476">
        <w:rPr>
          <w:i/>
          <w:iCs/>
        </w:rPr>
        <w:t xml:space="preserve"> </w:t>
      </w:r>
      <w:r w:rsidR="00FA1446">
        <w:t xml:space="preserve">vad gäller </w:t>
      </w:r>
      <w:r>
        <w:t>att</w:t>
      </w:r>
      <w:r w:rsidRPr="005C20F2">
        <w:t xml:space="preserve"> etablera </w:t>
      </w:r>
      <w:r w:rsidR="008E731E" w:rsidRPr="008E731E">
        <w:t xml:space="preserve">ett storskaligt kompetenspartnerskap </w:t>
      </w:r>
      <w:r w:rsidR="00776BA5">
        <w:t>för</w:t>
      </w:r>
      <w:r w:rsidR="008E731E" w:rsidRPr="008E731E">
        <w:t xml:space="preserve"> kritiska råvaror och en råvaruakademi för att främja kompetens som är relevant för arbetskraften i leveranskedjor för kritiska råvaror</w:t>
      </w:r>
      <w:r w:rsidR="008E731E">
        <w:t>,</w:t>
      </w:r>
      <w:r w:rsidR="008E731E" w:rsidRPr="008E731E" w:rsidDel="008E731E">
        <w:t xml:space="preserve"> </w:t>
      </w:r>
      <w:r>
        <w:t xml:space="preserve">vilket kan främja </w:t>
      </w:r>
      <w:r w:rsidRPr="004240AE">
        <w:t xml:space="preserve">samarbete </w:t>
      </w:r>
      <w:r>
        <w:t xml:space="preserve">och </w:t>
      </w:r>
      <w:r w:rsidRPr="004240AE">
        <w:t>utveckl</w:t>
      </w:r>
      <w:r>
        <w:t xml:space="preserve">ing av </w:t>
      </w:r>
      <w:r w:rsidRPr="004240AE">
        <w:t>processer i värdekedjan för kritiska råmaterial</w:t>
      </w:r>
      <w:r>
        <w:t>s</w:t>
      </w:r>
      <w:r w:rsidRPr="004240AE">
        <w:t xml:space="preserve"> alla steg inklusive återvinning.</w:t>
      </w:r>
      <w:r>
        <w:t xml:space="preserve"> </w:t>
      </w:r>
    </w:p>
    <w:p w14:paraId="369031A4" w14:textId="62E98B22" w:rsidR="00502F35" w:rsidRDefault="00630E6D" w:rsidP="00321792">
      <w:pPr>
        <w:pStyle w:val="Brdtext"/>
      </w:pPr>
      <w:r>
        <w:t xml:space="preserve">Regeringen </w:t>
      </w:r>
      <w:r w:rsidR="004F6246">
        <w:t>ställer sig inledningsvis</w:t>
      </w:r>
      <w:r w:rsidRPr="00630E6D">
        <w:t xml:space="preserve"> tveksam till </w:t>
      </w:r>
      <w:r w:rsidR="00FA1446">
        <w:t>k</w:t>
      </w:r>
      <w:r w:rsidR="00DD57CE" w:rsidRPr="00DD57CE">
        <w:t>ommissionens förslag i avsnitt 4</w:t>
      </w:r>
      <w:r w:rsidR="00CF6258">
        <w:rPr>
          <w:i/>
          <w:iCs/>
        </w:rPr>
        <w:t>, ö</w:t>
      </w:r>
      <w:r w:rsidR="00DD57CE" w:rsidRPr="00FA1446">
        <w:rPr>
          <w:i/>
          <w:iCs/>
        </w:rPr>
        <w:t>ka europeisk efterfrågan och skapa en varaktig marknad</w:t>
      </w:r>
      <w:r w:rsidR="00DD57CE">
        <w:t>,</w:t>
      </w:r>
      <w:r w:rsidR="00DD57CE" w:rsidRPr="00DD57CE">
        <w:t xml:space="preserve"> </w:t>
      </w:r>
      <w:r w:rsidR="00DD57CE">
        <w:t xml:space="preserve">vad gäller </w:t>
      </w:r>
      <w:r w:rsidRPr="00630E6D">
        <w:t>ändringar</w:t>
      </w:r>
      <w:r w:rsidR="00621188" w:rsidRPr="00DD57CE" w:rsidDel="004F6246">
        <w:t xml:space="preserve"> </w:t>
      </w:r>
      <w:r w:rsidR="00621188" w:rsidDel="004F6246">
        <w:t>som</w:t>
      </w:r>
      <w:r w:rsidRPr="00630E6D">
        <w:t xml:space="preserve"> innebär att </w:t>
      </w:r>
      <w:r w:rsidR="00350F0E">
        <w:t xml:space="preserve">kommissionen ska föreslå diversifieringsåtgärder vid sårbarheter till stora företag som kan bli obligatoriska. </w:t>
      </w:r>
      <w:r w:rsidR="004F6246">
        <w:t>Det kan finnas en</w:t>
      </w:r>
      <w:r w:rsidRPr="00630E6D">
        <w:t xml:space="preserve"> risk att </w:t>
      </w:r>
      <w:r>
        <w:t>känslig företagsinformation centraliseras på EU-nivå</w:t>
      </w:r>
      <w:r w:rsidRPr="00630E6D">
        <w:t xml:space="preserve"> </w:t>
      </w:r>
      <w:r>
        <w:t xml:space="preserve">och att </w:t>
      </w:r>
      <w:r w:rsidR="00FA1446">
        <w:t>m</w:t>
      </w:r>
      <w:r w:rsidR="005D4160">
        <w:t>edlemsstater</w:t>
      </w:r>
      <w:r w:rsidRPr="00630E6D">
        <w:t xml:space="preserve"> hamnar i </w:t>
      </w:r>
      <w:r w:rsidRPr="00630E6D">
        <w:lastRenderedPageBreak/>
        <w:t xml:space="preserve">en informationskugga när företagsinformation går via direktkontakt mellan </w:t>
      </w:r>
      <w:r w:rsidR="00FA1446">
        <w:t>k</w:t>
      </w:r>
      <w:r w:rsidRPr="00630E6D">
        <w:t xml:space="preserve">ommissionen och de nationella företagen. </w:t>
      </w:r>
      <w:r w:rsidR="004F6246">
        <w:t>Det kan</w:t>
      </w:r>
      <w:r w:rsidRPr="00630E6D">
        <w:t xml:space="preserve"> även</w:t>
      </w:r>
      <w:r w:rsidR="004F6246">
        <w:t xml:space="preserve"> finnas</w:t>
      </w:r>
      <w:r w:rsidRPr="00630E6D">
        <w:t xml:space="preserve"> en risk att </w:t>
      </w:r>
      <w:r w:rsidR="00FA1446">
        <w:t>k</w:t>
      </w:r>
      <w:r w:rsidRPr="00630E6D">
        <w:t xml:space="preserve">ommissionen utövar styrning på nationella företag </w:t>
      </w:r>
      <w:r w:rsidR="00A82C3F">
        <w:t xml:space="preserve">med begränsad </w:t>
      </w:r>
      <w:r w:rsidRPr="00630E6D">
        <w:t xml:space="preserve">inblandning från </w:t>
      </w:r>
      <w:r w:rsidR="00FA1446">
        <w:t>m</w:t>
      </w:r>
      <w:r w:rsidR="005D4160">
        <w:t>edlemsstater</w:t>
      </w:r>
      <w:r w:rsidRPr="00630E6D">
        <w:t>.</w:t>
      </w:r>
    </w:p>
    <w:p w14:paraId="091202CB" w14:textId="35AB9D4E" w:rsidR="00DD57CE" w:rsidRDefault="00662617" w:rsidP="00321792">
      <w:pPr>
        <w:pStyle w:val="Brdtext"/>
      </w:pPr>
      <w:r>
        <w:t>Regeringen</w:t>
      </w:r>
      <w:r w:rsidR="00350F0E">
        <w:t>s</w:t>
      </w:r>
      <w:r>
        <w:t xml:space="preserve"> ståndpunkt </w:t>
      </w:r>
      <w:r w:rsidR="00DD57CE">
        <w:t xml:space="preserve">gällande </w:t>
      </w:r>
      <w:r w:rsidR="00FA1446">
        <w:t>k</w:t>
      </w:r>
      <w:r w:rsidR="00DD57CE">
        <w:t xml:space="preserve">ommissionens förslag på finansiering och finansiella instrument i </w:t>
      </w:r>
      <w:r w:rsidR="00DD57CE" w:rsidRPr="00DD57CE">
        <w:t>avsnitt 2</w:t>
      </w:r>
      <w:r w:rsidR="00CF6258">
        <w:t xml:space="preserve">, </w:t>
      </w:r>
      <w:r w:rsidR="00CF6258">
        <w:rPr>
          <w:i/>
          <w:iCs/>
        </w:rPr>
        <w:t>f</w:t>
      </w:r>
      <w:r w:rsidR="00DD57CE" w:rsidRPr="00E5704F">
        <w:rPr>
          <w:i/>
          <w:iCs/>
        </w:rPr>
        <w:t xml:space="preserve">rämja och påskynda </w:t>
      </w:r>
      <w:r w:rsidR="00FA1446" w:rsidRPr="00E5704F">
        <w:rPr>
          <w:i/>
          <w:iCs/>
        </w:rPr>
        <w:t xml:space="preserve">prioriterade </w:t>
      </w:r>
      <w:r w:rsidR="001A23F4" w:rsidRPr="00E5704F">
        <w:rPr>
          <w:i/>
          <w:iCs/>
        </w:rPr>
        <w:t>p</w:t>
      </w:r>
      <w:r w:rsidR="00DD57CE" w:rsidRPr="00E5704F">
        <w:rPr>
          <w:i/>
          <w:iCs/>
        </w:rPr>
        <w:t>rojekt</w:t>
      </w:r>
      <w:r w:rsidR="00DD57CE">
        <w:t xml:space="preserve">, </w:t>
      </w:r>
      <w:r>
        <w:t xml:space="preserve">är att finansiering av </w:t>
      </w:r>
      <w:proofErr w:type="spellStart"/>
      <w:r>
        <w:t>RESourceEU</w:t>
      </w:r>
      <w:proofErr w:type="spellEnd"/>
      <w:r>
        <w:t xml:space="preserve"> behöver ske </w:t>
      </w:r>
      <w:r w:rsidRPr="00662617">
        <w:t>inom ram</w:t>
      </w:r>
      <w:r>
        <w:t>.</w:t>
      </w:r>
      <w:r w:rsidR="0078418C">
        <w:t xml:space="preserve"> </w:t>
      </w:r>
      <w:r w:rsidR="00476412">
        <w:t xml:space="preserve">Regeringens </w:t>
      </w:r>
      <w:r w:rsidR="00476412" w:rsidRPr="007A254F">
        <w:t xml:space="preserve">budgetrestriktiva hållning </w:t>
      </w:r>
      <w:r w:rsidR="00476412">
        <w:t xml:space="preserve">ligger fast och regeringen ska </w:t>
      </w:r>
      <w:r w:rsidR="00476412" w:rsidRPr="007A254F">
        <w:t xml:space="preserve">agera för att </w:t>
      </w:r>
      <w:r w:rsidR="00476412">
        <w:t xml:space="preserve">de </w:t>
      </w:r>
      <w:r w:rsidR="00476412" w:rsidRPr="007A254F">
        <w:t>ekonomiska konsekvenser</w:t>
      </w:r>
      <w:r w:rsidR="00476412">
        <w:t>na av förslag som följer av meddelandet</w:t>
      </w:r>
      <w:r w:rsidR="00476412" w:rsidRPr="007A254F">
        <w:t xml:space="preserve"> begränsas både för statens budget och EU-budgeten.</w:t>
      </w:r>
      <w:r w:rsidR="00476412">
        <w:t xml:space="preserve"> </w:t>
      </w:r>
      <w:r w:rsidR="0078418C" w:rsidRPr="00854498">
        <w:t>Regeringens ståndpunkt är att i det fall</w:t>
      </w:r>
      <w:r w:rsidR="00A82C3F">
        <w:t xml:space="preserve"> åtgärder i </w:t>
      </w:r>
      <w:proofErr w:type="spellStart"/>
      <w:r w:rsidR="00A82C3F">
        <w:t>RESourceEU</w:t>
      </w:r>
      <w:proofErr w:type="spellEnd"/>
      <w:r w:rsidR="0078418C" w:rsidRPr="00854498">
        <w:t xml:space="preserve"> för med sig ökade kostnader som belastar EU:s innevarade långtidsbudget ska dessa finansieras genom omprioriteringar av medel inom och mellan befintliga ramar och program.</w:t>
      </w:r>
      <w:r w:rsidR="005C20F2">
        <w:t xml:space="preserve"> </w:t>
      </w:r>
      <w:r w:rsidR="0078418C">
        <w:t xml:space="preserve">Regeringen anser vidare att det är viktigt att åtgärder som följer av </w:t>
      </w:r>
      <w:r w:rsidR="005C20F2">
        <w:t>handlingsplanen</w:t>
      </w:r>
      <w:r w:rsidR="0078418C">
        <w:t xml:space="preserve"> genomförs på ett kostnadseffektivt sätt som drar nytta av existerande strukturer och insatser.</w:t>
      </w:r>
      <w:r w:rsidR="00476412" w:rsidRPr="00476412">
        <w:t xml:space="preserve"> </w:t>
      </w:r>
    </w:p>
    <w:p w14:paraId="196C83D7" w14:textId="32695538" w:rsidR="000D4239" w:rsidRDefault="002000A1" w:rsidP="00987CC7">
      <w:pPr>
        <w:pStyle w:val="Brdtext"/>
      </w:pPr>
      <w:r>
        <w:t>Regeringen är positiv till att s</w:t>
      </w:r>
      <w:r w:rsidRPr="002000A1">
        <w:t>krot i större utsträckning ses som en strategisk resurs, där eventuella exportrestriktioner behöver kombineras med ökad återvinning</w:t>
      </w:r>
      <w:r>
        <w:t>skap</w:t>
      </w:r>
      <w:r w:rsidR="003312C4">
        <w:t>a</w:t>
      </w:r>
      <w:r>
        <w:t>citet</w:t>
      </w:r>
      <w:r w:rsidRPr="002000A1">
        <w:t xml:space="preserve"> i EU.</w:t>
      </w:r>
      <w:r w:rsidR="003312C4">
        <w:t xml:space="preserve"> </w:t>
      </w:r>
      <w:r w:rsidR="007D4647">
        <w:t>WTO-förenligheten av eventuella åtgärder relaterade till export av skrot bör be</w:t>
      </w:r>
      <w:r w:rsidR="00B54C89">
        <w:t>aktas</w:t>
      </w:r>
      <w:r w:rsidR="007D4647">
        <w:t xml:space="preserve">. </w:t>
      </w:r>
    </w:p>
    <w:p w14:paraId="10D632CC" w14:textId="3C140368" w:rsidR="002000A1" w:rsidRPr="00472EBA" w:rsidRDefault="003312C4" w:rsidP="00987CC7">
      <w:pPr>
        <w:pStyle w:val="Brdtext"/>
      </w:pPr>
      <w:r>
        <w:t xml:space="preserve">Regeringen är positiv till att </w:t>
      </w:r>
      <w:r w:rsidR="00216D91" w:rsidRPr="00216D91">
        <w:t>utöka märkningskrav till fler produktgrupper som innehåller permanenta magneter</w:t>
      </w:r>
      <w:r w:rsidR="00987CC7">
        <w:t>. Regeringen kan acceptera</w:t>
      </w:r>
      <w:r w:rsidR="00216D91" w:rsidRPr="00216D91">
        <w:t xml:space="preserve"> att </w:t>
      </w:r>
      <w:r w:rsidR="00987CC7" w:rsidRPr="00987CC7">
        <w:t>krav på deklaration och minimikrav för återvunnet innehåll i permanenta magneter utökas till att omfatta avfall före konsumtionsledet</w:t>
      </w:r>
      <w:r w:rsidR="00347E1C">
        <w:t xml:space="preserve"> men skulle föredra att särskilja </w:t>
      </w:r>
      <w:r w:rsidR="007C028F">
        <w:t xml:space="preserve">dessa </w:t>
      </w:r>
      <w:r w:rsidR="00347E1C">
        <w:t xml:space="preserve">krav från </w:t>
      </w:r>
      <w:r w:rsidR="007C028F">
        <w:t>krav på</w:t>
      </w:r>
      <w:r w:rsidR="00347E1C">
        <w:t xml:space="preserve"> avfall efter </w:t>
      </w:r>
      <w:r w:rsidR="00347E1C" w:rsidRPr="00987CC7">
        <w:t>konsumtionsledet</w:t>
      </w:r>
      <w:r w:rsidR="00987CC7">
        <w:t>.</w:t>
      </w:r>
      <w:r w:rsidR="00216D91" w:rsidRPr="00216D91">
        <w:t xml:space="preserve">  </w:t>
      </w:r>
    </w:p>
    <w:p w14:paraId="438EC3A4" w14:textId="04EC4E0C" w:rsidR="007D542F" w:rsidRDefault="000E152E" w:rsidP="007D542F">
      <w:pPr>
        <w:pStyle w:val="Rubrik2"/>
      </w:pPr>
      <w:sdt>
        <w:sdtPr>
          <w:id w:val="1941718165"/>
          <w:lock w:val="contentLocked"/>
          <w:placeholder>
            <w:docPart w:val="D44F4CA9A2654A0B8674038CDF175405"/>
          </w:placeholder>
          <w:group/>
        </w:sdtPr>
        <w:sdtEndPr/>
        <w:sdtContent>
          <w:r w:rsidR="007D542F">
            <w:t>Medlemsstaternas ståndpunkter</w:t>
          </w:r>
        </w:sdtContent>
      </w:sdt>
    </w:p>
    <w:p w14:paraId="56F4501B" w14:textId="1926B66A" w:rsidR="007D542F" w:rsidRPr="00472EBA" w:rsidRDefault="007E592A" w:rsidP="007D542F">
      <w:pPr>
        <w:pStyle w:val="Brdtext"/>
      </w:pPr>
      <w:r w:rsidRPr="007E592A">
        <w:t>Medlemsstaternas ståndpunkter är inte kända.</w:t>
      </w:r>
    </w:p>
    <w:p w14:paraId="75B1FA5D" w14:textId="77777777" w:rsidR="007D542F" w:rsidRDefault="000E152E" w:rsidP="007D542F">
      <w:pPr>
        <w:pStyle w:val="Rubrik2"/>
      </w:pPr>
      <w:sdt>
        <w:sdtPr>
          <w:id w:val="-1927257506"/>
          <w:lock w:val="contentLocked"/>
          <w:placeholder>
            <w:docPart w:val="D44F4CA9A2654A0B8674038CDF175405"/>
          </w:placeholder>
          <w:group/>
        </w:sdtPr>
        <w:sdtEndPr/>
        <w:sdtContent>
          <w:r w:rsidR="007D542F">
            <w:t>Institutionernas ståndpunkter</w:t>
          </w:r>
        </w:sdtContent>
      </w:sdt>
    </w:p>
    <w:p w14:paraId="47DECAD4" w14:textId="5B998F74" w:rsidR="007D542F" w:rsidRPr="00472EBA" w:rsidRDefault="00030CED" w:rsidP="007D542F">
      <w:pPr>
        <w:pStyle w:val="Brdtext"/>
      </w:pPr>
      <w:r>
        <w:t>Europaparlamentets</w:t>
      </w:r>
      <w:r w:rsidR="007E592A" w:rsidRPr="007E592A">
        <w:t xml:space="preserve"> ståndpunkter är inte kända.</w:t>
      </w:r>
    </w:p>
    <w:p w14:paraId="49180965" w14:textId="77777777" w:rsidR="007D542F" w:rsidRDefault="000E152E" w:rsidP="007D542F">
      <w:pPr>
        <w:pStyle w:val="Rubrik2"/>
      </w:pPr>
      <w:sdt>
        <w:sdtPr>
          <w:id w:val="-497725553"/>
          <w:lock w:val="contentLocked"/>
          <w:placeholder>
            <w:docPart w:val="D44F4CA9A2654A0B8674038CDF175405"/>
          </w:placeholder>
          <w:group/>
        </w:sdtPr>
        <w:sdtEndPr/>
        <w:sdtContent>
          <w:r w:rsidR="007D542F">
            <w:t xml:space="preserve">Remissinstansernas och </w:t>
          </w:r>
          <w:r w:rsidR="004B795E">
            <w:t xml:space="preserve">andra </w:t>
          </w:r>
          <w:r w:rsidR="007D542F">
            <w:t>intressenters ståndpunkter</w:t>
          </w:r>
        </w:sdtContent>
      </w:sdt>
    </w:p>
    <w:p w14:paraId="3A2D547D" w14:textId="766355D7" w:rsidR="007D542F" w:rsidRPr="00472EBA" w:rsidRDefault="00030CED" w:rsidP="007D542F">
      <w:pPr>
        <w:pStyle w:val="Brdtext"/>
      </w:pPr>
      <w:r>
        <w:t>Handlingsplanen avses inte remitteras</w:t>
      </w:r>
      <w:r w:rsidR="00502F35" w:rsidRPr="00502F35">
        <w:t>.</w:t>
      </w:r>
    </w:p>
    <w:sdt>
      <w:sdtPr>
        <w:id w:val="511343921"/>
        <w:lock w:val="contentLocked"/>
        <w:placeholder>
          <w:docPart w:val="D44F4CA9A2654A0B8674038CDF175405"/>
        </w:placeholder>
        <w:group/>
      </w:sdtPr>
      <w:sdtEndPr/>
      <w:sdtContent>
        <w:p w14:paraId="780F0F5B" w14:textId="77777777" w:rsidR="007D542F" w:rsidRDefault="007D542F" w:rsidP="007D542F">
          <w:pPr>
            <w:pStyle w:val="Rubrik1"/>
          </w:pPr>
          <w:r>
            <w:t>Förslagets förutsättningar</w:t>
          </w:r>
        </w:p>
      </w:sdtContent>
    </w:sdt>
    <w:p w14:paraId="74CD0EFD" w14:textId="77777777" w:rsidR="007D542F" w:rsidRDefault="000E152E" w:rsidP="007D542F">
      <w:pPr>
        <w:pStyle w:val="Rubrik2"/>
      </w:pPr>
      <w:sdt>
        <w:sdtPr>
          <w:id w:val="1163133293"/>
          <w:lock w:val="contentLocked"/>
          <w:placeholder>
            <w:docPart w:val="D44F4CA9A2654A0B8674038CDF175405"/>
          </w:placeholder>
          <w:group/>
        </w:sdtPr>
        <w:sdtEndPr/>
        <w:sdtContent>
          <w:r w:rsidR="007D542F">
            <w:t>Rättslig grund och beslutsförfarande</w:t>
          </w:r>
        </w:sdtContent>
      </w:sdt>
    </w:p>
    <w:p w14:paraId="79C506B4" w14:textId="3ACEB871" w:rsidR="007D542F" w:rsidRPr="00472EBA" w:rsidRDefault="004E3B70" w:rsidP="007D542F">
      <w:pPr>
        <w:pStyle w:val="Brdtext"/>
      </w:pPr>
      <w:r w:rsidRPr="004E3B70">
        <w:t>Rubriken är inte tillämplig då meddelandet inte innehåller förslag till lagstiftningsakter</w:t>
      </w:r>
      <w:r w:rsidR="00B4612F">
        <w:t>.</w:t>
      </w:r>
    </w:p>
    <w:p w14:paraId="169F1EE7" w14:textId="77777777" w:rsidR="007D542F" w:rsidRDefault="000E152E" w:rsidP="007D542F">
      <w:pPr>
        <w:pStyle w:val="Rubrik2"/>
      </w:pPr>
      <w:sdt>
        <w:sdtPr>
          <w:id w:val="-463277102"/>
          <w:lock w:val="contentLocked"/>
          <w:placeholder>
            <w:docPart w:val="D44F4CA9A2654A0B8674038CDF175405"/>
          </w:placeholder>
          <w:group/>
        </w:sdtPr>
        <w:sdtEndPr/>
        <w:sdtContent>
          <w:r w:rsidR="007D542F">
            <w:t>S</w:t>
          </w:r>
          <w:bookmarkStart w:id="10" w:name="_Hlk219813545"/>
          <w:r w:rsidR="007D542F">
            <w:t>ubsidiaritets- och proportionalitetsprincipe</w:t>
          </w:r>
          <w:r w:rsidR="00F02290">
            <w:t>r</w:t>
          </w:r>
          <w:r w:rsidR="007D542F">
            <w:t>n</w:t>
          </w:r>
          <w:r w:rsidR="00F02290">
            <w:t>a</w:t>
          </w:r>
        </w:sdtContent>
      </w:sdt>
    </w:p>
    <w:bookmarkEnd w:id="10"/>
    <w:p w14:paraId="1A0EB9A0" w14:textId="29F6339A" w:rsidR="0015572E" w:rsidRPr="00472EBA" w:rsidRDefault="004E3B70" w:rsidP="007D542F">
      <w:pPr>
        <w:pStyle w:val="Brdtext"/>
      </w:pPr>
      <w:r w:rsidRPr="004E3B70">
        <w:t>Rubriken är inte tillämplig då meddelandet inte innehåller förslag till lagstiftningsakter</w:t>
      </w:r>
      <w:r w:rsidR="00B4612F">
        <w:t>.</w:t>
      </w:r>
    </w:p>
    <w:sdt>
      <w:sdtPr>
        <w:id w:val="211079442"/>
        <w:lock w:val="contentLocked"/>
        <w:placeholder>
          <w:docPart w:val="D44F4CA9A2654A0B8674038CDF175405"/>
        </w:placeholder>
        <w:group/>
      </w:sdtPr>
      <w:sdtEndPr/>
      <w:sdtContent>
        <w:p w14:paraId="2388BFC6" w14:textId="77777777" w:rsidR="007D542F" w:rsidRDefault="007D542F" w:rsidP="007D542F">
          <w:pPr>
            <w:pStyle w:val="Rubrik1"/>
          </w:pPr>
          <w:r>
            <w:t>Övrigt</w:t>
          </w:r>
        </w:p>
      </w:sdtContent>
    </w:sdt>
    <w:p w14:paraId="5031D416" w14:textId="77777777" w:rsidR="007D542F" w:rsidRDefault="000E152E" w:rsidP="007D542F">
      <w:pPr>
        <w:pStyle w:val="Rubrik2"/>
      </w:pPr>
      <w:sdt>
        <w:sdtPr>
          <w:id w:val="-1578510440"/>
          <w:lock w:val="contentLocked"/>
          <w:placeholder>
            <w:docPart w:val="D44F4CA9A2654A0B8674038CDF175405"/>
          </w:placeholder>
          <w:group/>
        </w:sdtPr>
        <w:sdtEndPr/>
        <w:sdtContent>
          <w:r w:rsidR="007D542F">
            <w:t>Fortsatt behandling av ärendet</w:t>
          </w:r>
        </w:sdtContent>
      </w:sdt>
    </w:p>
    <w:p w14:paraId="22A242EF" w14:textId="156D2C8C" w:rsidR="007D542F" w:rsidRDefault="0033437A" w:rsidP="007D542F">
      <w:pPr>
        <w:pStyle w:val="Brdtext"/>
      </w:pPr>
      <w:proofErr w:type="spellStart"/>
      <w:r>
        <w:t>RESourceEU</w:t>
      </w:r>
      <w:proofErr w:type="spellEnd"/>
      <w:r>
        <w:t xml:space="preserve"> väntas diskuteras i ett antal berörda rådsarbetsgrupper.</w:t>
      </w:r>
    </w:p>
    <w:p w14:paraId="45EE96BA" w14:textId="77777777" w:rsidR="007D542F" w:rsidRDefault="000E152E" w:rsidP="007D542F">
      <w:pPr>
        <w:pStyle w:val="Rubrik2"/>
      </w:pPr>
      <w:sdt>
        <w:sdtPr>
          <w:id w:val="839665539"/>
          <w:lock w:val="contentLocked"/>
          <w:placeholder>
            <w:docPart w:val="D44F4CA9A2654A0B8674038CDF175405"/>
          </w:placeholder>
          <w:group/>
        </w:sdtPr>
        <w:sdtEndPr/>
        <w:sdtContent>
          <w:r w:rsidR="007D542F">
            <w:t>Fackuttryck</w:t>
          </w:r>
          <w:r w:rsidR="00821540">
            <w:t xml:space="preserve"> och </w:t>
          </w:r>
          <w:r w:rsidR="007D542F">
            <w:t>termer</w:t>
          </w:r>
        </w:sdtContent>
      </w:sdt>
    </w:p>
    <w:p w14:paraId="02AF729B" w14:textId="4E640027" w:rsidR="00B34013" w:rsidRDefault="00B34013" w:rsidP="0033437A">
      <w:pPr>
        <w:pStyle w:val="Brdtext"/>
      </w:pPr>
      <w:r w:rsidRPr="00F60A5F">
        <w:rPr>
          <w:b/>
          <w:bCs/>
        </w:rPr>
        <w:t xml:space="preserve">Råmaterial: </w:t>
      </w:r>
      <w:r w:rsidRPr="00B34013">
        <w:t>ett ämne i förädlat eller oförädlat tillstånd som används som insatsvara vid tillverkning av produkter eller slutprodukter, med undantag för ämnen som huvudsakligen används som livsmedel, foder eller bränsle</w:t>
      </w:r>
      <w:r>
        <w:t>.</w:t>
      </w:r>
    </w:p>
    <w:p w14:paraId="5C3E1684" w14:textId="6033720D" w:rsidR="00B34013" w:rsidRDefault="00B34013" w:rsidP="0033437A">
      <w:pPr>
        <w:pStyle w:val="Brdtext"/>
      </w:pPr>
      <w:r w:rsidRPr="00F60A5F">
        <w:rPr>
          <w:b/>
          <w:bCs/>
        </w:rPr>
        <w:t>Värdekedja för råmaterial:</w:t>
      </w:r>
      <w:r w:rsidRPr="00B34013">
        <w:t xml:space="preserve"> all verksamhet och alla processer som ingår i undersökningsarbete, utvinning, förädling och materialåtervinning av råmaterial.</w:t>
      </w:r>
    </w:p>
    <w:p w14:paraId="04AF10D3" w14:textId="036D88F6" w:rsidR="00365B4C" w:rsidRDefault="00365B4C" w:rsidP="0033437A">
      <w:pPr>
        <w:pStyle w:val="Brdtext"/>
      </w:pPr>
      <w:r w:rsidRPr="00F60A5F">
        <w:rPr>
          <w:b/>
          <w:bCs/>
        </w:rPr>
        <w:t>Kritiska råmaterial:</w:t>
      </w:r>
      <w:r>
        <w:t xml:space="preserve"> </w:t>
      </w:r>
      <w:r w:rsidR="008B6E0F">
        <w:t>m</w:t>
      </w:r>
      <w:r w:rsidR="008B6E0F" w:rsidRPr="008B6E0F">
        <w:t>aterial som är väsentliga för EU:s ekonomi och där det finns en hög risk för störningar i leveranserna</w:t>
      </w:r>
      <w:r w:rsidR="008B6E0F">
        <w:t xml:space="preserve">. 2023 publicerade </w:t>
      </w:r>
      <w:r w:rsidR="00774551">
        <w:t>k</w:t>
      </w:r>
      <w:r w:rsidR="008B6E0F">
        <w:t xml:space="preserve">ommissionen den senaste listan av kritiska råmaterial som innehåller 34 råmaterial. </w:t>
      </w:r>
      <w:r w:rsidR="0064051D" w:rsidRPr="0064051D">
        <w:t>Senast den 24 maj 2027 och därefter åtminstone vart tredje år ska kommissionen se över och vid behov uppdatera förteckningen över kritiska råmaterial</w:t>
      </w:r>
      <w:r w:rsidR="0064051D">
        <w:t>.</w:t>
      </w:r>
    </w:p>
    <w:p w14:paraId="2385B128" w14:textId="42A404F5" w:rsidR="00365B4C" w:rsidRDefault="00365B4C" w:rsidP="00636148">
      <w:pPr>
        <w:pStyle w:val="Brdtext"/>
      </w:pPr>
      <w:r w:rsidRPr="00F60A5F">
        <w:rPr>
          <w:b/>
          <w:bCs/>
        </w:rPr>
        <w:t>Strategiska råmaterial:</w:t>
      </w:r>
      <w:r>
        <w:t xml:space="preserve"> </w:t>
      </w:r>
      <w:r w:rsidR="00936C2A">
        <w:t xml:space="preserve">material som behövs inom teknologier och sektorer som har hög betydelse för att nå EU:s strategiska mål. </w:t>
      </w:r>
      <w:r w:rsidR="0064051D" w:rsidRPr="0064051D">
        <w:t>Kommissionen ska se över och vid behov uppdatera förteckningen över strategiska råmaterial senast den 24 maj 2027, och därefter vart tredje år.</w:t>
      </w:r>
    </w:p>
    <w:p w14:paraId="4F3E4E36" w14:textId="20E48118" w:rsidR="0064051D" w:rsidRDefault="0064051D" w:rsidP="0064051D">
      <w:pPr>
        <w:pStyle w:val="Brdtext"/>
      </w:pPr>
      <w:r w:rsidRPr="00F60A5F">
        <w:rPr>
          <w:b/>
          <w:bCs/>
        </w:rPr>
        <w:lastRenderedPageBreak/>
        <w:t>Projekt för kritiska råmaterial:</w:t>
      </w:r>
      <w:r>
        <w:t xml:space="preserve"> varje planerad anläggning eller planerad betydande utvidgning eller ändrad användning av en befintlig anläggning som är verksam inom utvinning, förädling eller materialåtervinning av kritiska råmaterial.</w:t>
      </w:r>
    </w:p>
    <w:p w14:paraId="6292268B" w14:textId="3C0DE063" w:rsidR="006701ED" w:rsidRDefault="0064051D" w:rsidP="0064051D">
      <w:pPr>
        <w:pStyle w:val="Brdtext"/>
      </w:pPr>
      <w:r w:rsidRPr="00F60A5F">
        <w:rPr>
          <w:b/>
          <w:bCs/>
        </w:rPr>
        <w:t>Permanentmagnet:</w:t>
      </w:r>
      <w:r w:rsidRPr="0064051D">
        <w:t xml:space="preserve"> en magnet som behåller sin magnetism efter att ha avlägsnats från ett externt magnetfält.</w:t>
      </w:r>
      <w:r>
        <w:t xml:space="preserve"> </w:t>
      </w:r>
      <w:r w:rsidR="00AC20FB" w:rsidRPr="00AC20FB">
        <w:t>Permanentmagneter ingår i ett brett spektrum av produkter</w:t>
      </w:r>
      <w:r w:rsidR="006701ED">
        <w:t>, däribland</w:t>
      </w:r>
      <w:r w:rsidR="00AC20FB">
        <w:t xml:space="preserve"> </w:t>
      </w:r>
      <w:r w:rsidR="006701ED" w:rsidRPr="00AC20FB">
        <w:t>vindturbiner</w:t>
      </w:r>
      <w:r w:rsidR="006701ED">
        <w:t>,</w:t>
      </w:r>
      <w:r w:rsidR="006701ED" w:rsidRPr="00AC20FB">
        <w:t xml:space="preserve"> elfordon</w:t>
      </w:r>
      <w:r w:rsidR="006701ED">
        <w:t>,</w:t>
      </w:r>
      <w:r w:rsidR="006701ED" w:rsidRPr="00AC20FB">
        <w:t xml:space="preserve"> </w:t>
      </w:r>
      <w:r w:rsidR="00AC20FB" w:rsidRPr="00AC20FB">
        <w:t>magnetkameror, industrirobotar, kylgeneratorer, värmepumpar</w:t>
      </w:r>
      <w:r w:rsidR="006701ED">
        <w:t xml:space="preserve"> och</w:t>
      </w:r>
      <w:r w:rsidR="00AC20FB" w:rsidRPr="00AC20FB">
        <w:t xml:space="preserve"> industriella el</w:t>
      </w:r>
      <w:r w:rsidR="006701ED">
        <w:t>-</w:t>
      </w:r>
      <w:r w:rsidR="00AC20FB" w:rsidRPr="00AC20FB">
        <w:t>pumpar</w:t>
      </w:r>
      <w:r w:rsidR="006701ED">
        <w:t>.</w:t>
      </w:r>
    </w:p>
    <w:p w14:paraId="24A889E7" w14:textId="2076D461" w:rsidR="0064051D" w:rsidRDefault="0064051D" w:rsidP="0064051D">
      <w:pPr>
        <w:pStyle w:val="Brdtext"/>
      </w:pPr>
      <w:r w:rsidRPr="00F60A5F">
        <w:rPr>
          <w:b/>
          <w:bCs/>
        </w:rPr>
        <w:t>Stort företag:</w:t>
      </w:r>
      <w:r>
        <w:t xml:space="preserve"> ett företag med i genomsnitt mer än 500 anställda och en global nettoomsättning på över 150 miljoner EUR under det senaste räkenskapsår för vilket årsredovisning har upprättats.</w:t>
      </w:r>
    </w:p>
    <w:p w14:paraId="696C875A" w14:textId="77777777" w:rsidR="00365B4C" w:rsidRDefault="00365B4C" w:rsidP="00A45A84">
      <w:pPr>
        <w:pStyle w:val="Brdtext"/>
      </w:pPr>
    </w:p>
    <w:sectPr w:rsidR="00365B4C" w:rsidSect="00A83204">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709"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1E69363" w14:textId="77777777" w:rsidR="00401C1F" w:rsidRDefault="00401C1F" w:rsidP="00A87A54">
      <w:pPr>
        <w:spacing w:after="0" w:line="240" w:lineRule="auto"/>
      </w:pPr>
      <w:r>
        <w:separator/>
      </w:r>
    </w:p>
  </w:endnote>
  <w:endnote w:type="continuationSeparator" w:id="0">
    <w:p w14:paraId="2212F90F" w14:textId="77777777" w:rsidR="00401C1F" w:rsidRDefault="00401C1F" w:rsidP="00A87A54">
      <w:pPr>
        <w:spacing w:after="0" w:line="240" w:lineRule="auto"/>
      </w:pPr>
      <w:r>
        <w:continuationSeparator/>
      </w:r>
    </w:p>
  </w:endnote>
  <w:endnote w:type="continuationNotice" w:id="1">
    <w:p w14:paraId="332D6AC9" w14:textId="77777777" w:rsidR="000A14A5" w:rsidRDefault="000A14A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DCB466"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9AE59E"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891025"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DC92D41" w14:textId="77777777" w:rsidR="00401C1F" w:rsidRDefault="00401C1F" w:rsidP="00A87A54">
      <w:pPr>
        <w:spacing w:after="0" w:line="240" w:lineRule="auto"/>
      </w:pPr>
      <w:r>
        <w:separator/>
      </w:r>
    </w:p>
  </w:footnote>
  <w:footnote w:type="continuationSeparator" w:id="0">
    <w:p w14:paraId="7757F5EA" w14:textId="77777777" w:rsidR="00401C1F" w:rsidRDefault="00401C1F" w:rsidP="00A87A54">
      <w:pPr>
        <w:spacing w:after="0" w:line="240" w:lineRule="auto"/>
      </w:pPr>
      <w:r>
        <w:continuationSeparator/>
      </w:r>
    </w:p>
  </w:footnote>
  <w:footnote w:type="continuationNotice" w:id="1">
    <w:p w14:paraId="0D29B18F" w14:textId="77777777" w:rsidR="000A14A5" w:rsidRDefault="000A14A5">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ED0BD5"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993E91" w14:textId="2AC3AA7E" w:rsidR="003C3720" w:rsidRDefault="000E152E" w:rsidP="00CD3BFC">
    <w:pPr>
      <w:pStyle w:val="Sidhuvud"/>
      <w:spacing w:before="240"/>
      <w:jc w:val="right"/>
    </w:pPr>
    <w:sdt>
      <w:sdtPr>
        <w:alias w:val="Ar"/>
        <w:tag w:val="Ar"/>
        <w:id w:val="375123316"/>
        <w:placeholder>
          <w:docPart w:val="BAE7D704BA2449D6B08EB0F5E2A7A4DA"/>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071AE1">
          <w:t>2025/26</w:t>
        </w:r>
      </w:sdtContent>
    </w:sdt>
    <w:r w:rsidR="0009572A">
      <w:t>:</w:t>
    </w:r>
    <w:r w:rsidR="00002B4B">
      <w:t>FPM</w:t>
    </w:r>
    <w:sdt>
      <w:sdtPr>
        <w:alias w:val="FPMNummer"/>
        <w:tag w:val="FPMNummer"/>
        <w:id w:val="-2000957076"/>
        <w:placeholder>
          <w:docPart w:val="852BBFC0BD08400B9593A5AB7C554B39"/>
        </w:placeholder>
        <w:dataBinding w:prefixMappings="xmlns:ns0='http://rk.se/faktapm' " w:xpath="/ns0:faktaPM[1]/ns0:Nr[1]" w:storeItemID="{0B9A7431-9D19-4C2A-8E12-639802D7B40B}"/>
        <w:text/>
      </w:sdtPr>
      <w:sdtEndPr/>
      <w:sdtContent>
        <w:r w:rsidR="00071AE1">
          <w:t>58</w:t>
        </w:r>
      </w:sdtContent>
    </w:sdt>
  </w:p>
  <w:p w14:paraId="4001F01B"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48E795"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90E327D"/>
    <w:multiLevelType w:val="hybridMultilevel"/>
    <w:tmpl w:val="C49AF070"/>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2" w15:restartNumberingAfterBreak="0">
    <w:nsid w:val="5C6843F9"/>
    <w:multiLevelType w:val="multilevel"/>
    <w:tmpl w:val="1A20A4CA"/>
    <w:numStyleLink w:val="RKPunktlista"/>
  </w:abstractNum>
  <w:abstractNum w:abstractNumId="33" w15:restartNumberingAfterBreak="0">
    <w:nsid w:val="61AC437A"/>
    <w:multiLevelType w:val="multilevel"/>
    <w:tmpl w:val="E2FEA49E"/>
    <w:numStyleLink w:val="RKNumreraderubriker"/>
  </w:abstractNum>
  <w:abstractNum w:abstractNumId="34" w15:restartNumberingAfterBreak="0">
    <w:nsid w:val="64780D1B"/>
    <w:multiLevelType w:val="multilevel"/>
    <w:tmpl w:val="1B563932"/>
    <w:numStyleLink w:val="RKNumreradlista"/>
  </w:abstractNum>
  <w:abstractNum w:abstractNumId="35" w15:restartNumberingAfterBreak="0">
    <w:nsid w:val="664239C2"/>
    <w:multiLevelType w:val="multilevel"/>
    <w:tmpl w:val="1A20A4CA"/>
    <w:numStyleLink w:val="RKPunktlista"/>
  </w:abstractNum>
  <w:abstractNum w:abstractNumId="36" w15:restartNumberingAfterBreak="0">
    <w:nsid w:val="6AA87A6A"/>
    <w:multiLevelType w:val="multilevel"/>
    <w:tmpl w:val="186C6512"/>
    <w:numStyleLink w:val="Strecklistan"/>
  </w:abstractNum>
  <w:abstractNum w:abstractNumId="37" w15:restartNumberingAfterBreak="0">
    <w:nsid w:val="6D8C68B4"/>
    <w:multiLevelType w:val="multilevel"/>
    <w:tmpl w:val="1B563932"/>
    <w:numStyleLink w:val="RKNumreradlista"/>
  </w:abstractNum>
  <w:abstractNum w:abstractNumId="38"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9" w15:restartNumberingAfterBreak="0">
    <w:nsid w:val="70D857E1"/>
    <w:multiLevelType w:val="hybridMultilevel"/>
    <w:tmpl w:val="27E02EA6"/>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0" w15:restartNumberingAfterBreak="0">
    <w:nsid w:val="74466A28"/>
    <w:multiLevelType w:val="multilevel"/>
    <w:tmpl w:val="1A20A4CA"/>
    <w:numStyleLink w:val="RKPunktlista"/>
  </w:abstractNum>
  <w:abstractNum w:abstractNumId="41" w15:restartNumberingAfterBreak="0">
    <w:nsid w:val="76322898"/>
    <w:multiLevelType w:val="multilevel"/>
    <w:tmpl w:val="186C6512"/>
    <w:numStyleLink w:val="Strecklistan"/>
  </w:abstractNum>
  <w:num w:numId="1" w16cid:durableId="1083721450">
    <w:abstractNumId w:val="25"/>
  </w:num>
  <w:num w:numId="2" w16cid:durableId="894582452">
    <w:abstractNumId w:val="33"/>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8"/>
  </w:num>
  <w:num w:numId="13" w16cid:durableId="2000574598">
    <w:abstractNumId w:val="30"/>
  </w:num>
  <w:num w:numId="14" w16cid:durableId="1173687943">
    <w:abstractNumId w:val="13"/>
  </w:num>
  <w:num w:numId="15" w16cid:durableId="1012222012">
    <w:abstractNumId w:val="11"/>
  </w:num>
  <w:num w:numId="16" w16cid:durableId="1150712875">
    <w:abstractNumId w:val="35"/>
  </w:num>
  <w:num w:numId="17" w16cid:durableId="61565523">
    <w:abstractNumId w:val="32"/>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40"/>
  </w:num>
  <w:num w:numId="26" w16cid:durableId="1708604007">
    <w:abstractNumId w:val="23"/>
  </w:num>
  <w:num w:numId="27" w16cid:durableId="77214407">
    <w:abstractNumId w:val="36"/>
  </w:num>
  <w:num w:numId="28" w16cid:durableId="2078701937">
    <w:abstractNumId w:val="18"/>
  </w:num>
  <w:num w:numId="29" w16cid:durableId="522325351">
    <w:abstractNumId w:val="16"/>
  </w:num>
  <w:num w:numId="30" w16cid:durableId="2127773429">
    <w:abstractNumId w:val="37"/>
  </w:num>
  <w:num w:numId="31" w16cid:durableId="1548295441">
    <w:abstractNumId w:val="15"/>
  </w:num>
  <w:num w:numId="32" w16cid:durableId="55517868">
    <w:abstractNumId w:val="29"/>
  </w:num>
  <w:num w:numId="33" w16cid:durableId="600182025">
    <w:abstractNumId w:val="34"/>
  </w:num>
  <w:num w:numId="34" w16cid:durableId="470756272">
    <w:abstractNumId w:val="41"/>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 w:numId="44" w16cid:durableId="1320034471">
    <w:abstractNumId w:val="39"/>
  </w:num>
  <w:num w:numId="45" w16cid:durableId="1639677632">
    <w:abstractNumId w:val="3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1-28"/>
    <w:docVar w:name="Ar" w:val="2025/26"/>
    <w:docVar w:name="Dep" w:val="Klimat- och näringslivsdepartementet"/>
    <w:docVar w:name="GDB1" w:val="COM(2025) 945"/>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COMMUNICATION FROM THE COMMISSION TO THE EUROPEAN PARLIAMENT, THE COUNCIL, THE EUROPEAN ECONOMIC AND SOCIAL COMMITTEE AND THE COMMITTEE OF THE REGIONS RESourceEU Action Plan Accelerating our critical raw materials strategy to adapt to a new reality"/>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945"/>
    <w:docVar w:name="Nr" w:val="58"/>
    <w:docVar w:name="Rub" w:val="RESourceEU Handlingsplan"/>
    <w:docVar w:name="UppDat" w:val="2026-01-28"/>
    <w:docVar w:name="Utsk" w:val="Näringsutskottet"/>
  </w:docVars>
  <w:rsids>
    <w:rsidRoot w:val="00695509"/>
    <w:rsid w:val="00000290"/>
    <w:rsid w:val="00001068"/>
    <w:rsid w:val="00002B4B"/>
    <w:rsid w:val="00003D42"/>
    <w:rsid w:val="0000412C"/>
    <w:rsid w:val="00004D5C"/>
    <w:rsid w:val="000056BD"/>
    <w:rsid w:val="00005F68"/>
    <w:rsid w:val="00006CA7"/>
    <w:rsid w:val="000128EB"/>
    <w:rsid w:val="00012B00"/>
    <w:rsid w:val="00014EF6"/>
    <w:rsid w:val="00016730"/>
    <w:rsid w:val="00017197"/>
    <w:rsid w:val="0001725B"/>
    <w:rsid w:val="00017265"/>
    <w:rsid w:val="000203B0"/>
    <w:rsid w:val="000205ED"/>
    <w:rsid w:val="00021864"/>
    <w:rsid w:val="0002213F"/>
    <w:rsid w:val="00022434"/>
    <w:rsid w:val="0002280D"/>
    <w:rsid w:val="000241FA"/>
    <w:rsid w:val="00024737"/>
    <w:rsid w:val="00025992"/>
    <w:rsid w:val="00026711"/>
    <w:rsid w:val="0002708E"/>
    <w:rsid w:val="0002763D"/>
    <w:rsid w:val="00030CED"/>
    <w:rsid w:val="00030DEF"/>
    <w:rsid w:val="00031310"/>
    <w:rsid w:val="00032777"/>
    <w:rsid w:val="0003679E"/>
    <w:rsid w:val="000378AF"/>
    <w:rsid w:val="00041048"/>
    <w:rsid w:val="00041EDC"/>
    <w:rsid w:val="00042CE5"/>
    <w:rsid w:val="0004352E"/>
    <w:rsid w:val="000436C4"/>
    <w:rsid w:val="00044C69"/>
    <w:rsid w:val="0004619C"/>
    <w:rsid w:val="00050EE0"/>
    <w:rsid w:val="00051317"/>
    <w:rsid w:val="00051341"/>
    <w:rsid w:val="0005264F"/>
    <w:rsid w:val="00053CAA"/>
    <w:rsid w:val="00054094"/>
    <w:rsid w:val="00055875"/>
    <w:rsid w:val="00057FE0"/>
    <w:rsid w:val="000620FD"/>
    <w:rsid w:val="000631D7"/>
    <w:rsid w:val="00063DCB"/>
    <w:rsid w:val="000647D2"/>
    <w:rsid w:val="000656A1"/>
    <w:rsid w:val="00065C61"/>
    <w:rsid w:val="00066BC9"/>
    <w:rsid w:val="000675A3"/>
    <w:rsid w:val="00067896"/>
    <w:rsid w:val="0007033C"/>
    <w:rsid w:val="000707E9"/>
    <w:rsid w:val="00071AE1"/>
    <w:rsid w:val="0007214D"/>
    <w:rsid w:val="00072B51"/>
    <w:rsid w:val="00072C86"/>
    <w:rsid w:val="00072FFC"/>
    <w:rsid w:val="0007317D"/>
    <w:rsid w:val="00073B75"/>
    <w:rsid w:val="000757FC"/>
    <w:rsid w:val="00075E07"/>
    <w:rsid w:val="00075EA0"/>
    <w:rsid w:val="00075FF0"/>
    <w:rsid w:val="00076667"/>
    <w:rsid w:val="000769B8"/>
    <w:rsid w:val="00080631"/>
    <w:rsid w:val="000809CE"/>
    <w:rsid w:val="00080E41"/>
    <w:rsid w:val="00082374"/>
    <w:rsid w:val="00082510"/>
    <w:rsid w:val="000862E0"/>
    <w:rsid w:val="000873C3"/>
    <w:rsid w:val="000905D3"/>
    <w:rsid w:val="00093408"/>
    <w:rsid w:val="00093BBF"/>
    <w:rsid w:val="0009435C"/>
    <w:rsid w:val="0009572A"/>
    <w:rsid w:val="00096DF5"/>
    <w:rsid w:val="000A13CA"/>
    <w:rsid w:val="000A14A5"/>
    <w:rsid w:val="000A2412"/>
    <w:rsid w:val="000A3855"/>
    <w:rsid w:val="000A456A"/>
    <w:rsid w:val="000A4E22"/>
    <w:rsid w:val="000A5E43"/>
    <w:rsid w:val="000A7537"/>
    <w:rsid w:val="000B0801"/>
    <w:rsid w:val="000B1672"/>
    <w:rsid w:val="000B4F84"/>
    <w:rsid w:val="000B56A9"/>
    <w:rsid w:val="000B5E2C"/>
    <w:rsid w:val="000B6DB2"/>
    <w:rsid w:val="000C2EB4"/>
    <w:rsid w:val="000C4B91"/>
    <w:rsid w:val="000C61D1"/>
    <w:rsid w:val="000C6B3A"/>
    <w:rsid w:val="000D31A9"/>
    <w:rsid w:val="000D370F"/>
    <w:rsid w:val="000D4239"/>
    <w:rsid w:val="000D5449"/>
    <w:rsid w:val="000D7110"/>
    <w:rsid w:val="000D7D18"/>
    <w:rsid w:val="000E12D9"/>
    <w:rsid w:val="000E152E"/>
    <w:rsid w:val="000E39A7"/>
    <w:rsid w:val="000E431B"/>
    <w:rsid w:val="000E59A9"/>
    <w:rsid w:val="000E638A"/>
    <w:rsid w:val="000E6472"/>
    <w:rsid w:val="000E64CB"/>
    <w:rsid w:val="000E6BA6"/>
    <w:rsid w:val="000F00B8"/>
    <w:rsid w:val="000F0B35"/>
    <w:rsid w:val="000F1EA7"/>
    <w:rsid w:val="000F2084"/>
    <w:rsid w:val="000F2A8A"/>
    <w:rsid w:val="000F3A92"/>
    <w:rsid w:val="000F6462"/>
    <w:rsid w:val="00101DE6"/>
    <w:rsid w:val="001055DA"/>
    <w:rsid w:val="001055FB"/>
    <w:rsid w:val="00106F29"/>
    <w:rsid w:val="001124C2"/>
    <w:rsid w:val="00112B08"/>
    <w:rsid w:val="00113168"/>
    <w:rsid w:val="0011413E"/>
    <w:rsid w:val="00116BC4"/>
    <w:rsid w:val="00117CBC"/>
    <w:rsid w:val="0012033A"/>
    <w:rsid w:val="00121002"/>
    <w:rsid w:val="00121EA2"/>
    <w:rsid w:val="00121FFC"/>
    <w:rsid w:val="0012208C"/>
    <w:rsid w:val="00122D16"/>
    <w:rsid w:val="001235D9"/>
    <w:rsid w:val="001242F3"/>
    <w:rsid w:val="0012582E"/>
    <w:rsid w:val="00125B5E"/>
    <w:rsid w:val="00126408"/>
    <w:rsid w:val="00126E6B"/>
    <w:rsid w:val="00130359"/>
    <w:rsid w:val="00130EC3"/>
    <w:rsid w:val="001318F5"/>
    <w:rsid w:val="001331B1"/>
    <w:rsid w:val="00133206"/>
    <w:rsid w:val="001338E1"/>
    <w:rsid w:val="00133CB0"/>
    <w:rsid w:val="0013433B"/>
    <w:rsid w:val="00134837"/>
    <w:rsid w:val="00135111"/>
    <w:rsid w:val="00136481"/>
    <w:rsid w:val="0014041E"/>
    <w:rsid w:val="001428E2"/>
    <w:rsid w:val="001431C6"/>
    <w:rsid w:val="00143E09"/>
    <w:rsid w:val="00145726"/>
    <w:rsid w:val="0015206F"/>
    <w:rsid w:val="0015572E"/>
    <w:rsid w:val="001565CA"/>
    <w:rsid w:val="001573AF"/>
    <w:rsid w:val="0016051E"/>
    <w:rsid w:val="00160B48"/>
    <w:rsid w:val="00161E55"/>
    <w:rsid w:val="0016294F"/>
    <w:rsid w:val="00164463"/>
    <w:rsid w:val="00167FA8"/>
    <w:rsid w:val="0017099B"/>
    <w:rsid w:val="00170CE4"/>
    <w:rsid w:val="00170E3E"/>
    <w:rsid w:val="0017300E"/>
    <w:rsid w:val="00173126"/>
    <w:rsid w:val="00176A26"/>
    <w:rsid w:val="001774F8"/>
    <w:rsid w:val="00177D29"/>
    <w:rsid w:val="0018096C"/>
    <w:rsid w:val="00180BE1"/>
    <w:rsid w:val="001813DF"/>
    <w:rsid w:val="001857B5"/>
    <w:rsid w:val="00187E1F"/>
    <w:rsid w:val="0019051C"/>
    <w:rsid w:val="0019127B"/>
    <w:rsid w:val="00192350"/>
    <w:rsid w:val="00192E34"/>
    <w:rsid w:val="0019308B"/>
    <w:rsid w:val="00194003"/>
    <w:rsid w:val="001941B9"/>
    <w:rsid w:val="00194B07"/>
    <w:rsid w:val="00195806"/>
    <w:rsid w:val="00196C02"/>
    <w:rsid w:val="00197A8A"/>
    <w:rsid w:val="001A1B33"/>
    <w:rsid w:val="001A23F4"/>
    <w:rsid w:val="001A2A61"/>
    <w:rsid w:val="001A4377"/>
    <w:rsid w:val="001A7DBA"/>
    <w:rsid w:val="001B0A9E"/>
    <w:rsid w:val="001B0B48"/>
    <w:rsid w:val="001B4824"/>
    <w:rsid w:val="001B486C"/>
    <w:rsid w:val="001C1C7D"/>
    <w:rsid w:val="001C2731"/>
    <w:rsid w:val="001C4566"/>
    <w:rsid w:val="001C4980"/>
    <w:rsid w:val="001C53A4"/>
    <w:rsid w:val="001C5DC9"/>
    <w:rsid w:val="001C6B85"/>
    <w:rsid w:val="001C71A9"/>
    <w:rsid w:val="001D12FC"/>
    <w:rsid w:val="001D3805"/>
    <w:rsid w:val="001D3851"/>
    <w:rsid w:val="001D483C"/>
    <w:rsid w:val="001D512F"/>
    <w:rsid w:val="001D66DE"/>
    <w:rsid w:val="001D761A"/>
    <w:rsid w:val="001D7D8E"/>
    <w:rsid w:val="001E05F9"/>
    <w:rsid w:val="001E0BD5"/>
    <w:rsid w:val="001E1A13"/>
    <w:rsid w:val="001E20CC"/>
    <w:rsid w:val="001E3C02"/>
    <w:rsid w:val="001E3D83"/>
    <w:rsid w:val="001E4299"/>
    <w:rsid w:val="001E450F"/>
    <w:rsid w:val="001E5DF7"/>
    <w:rsid w:val="001E6477"/>
    <w:rsid w:val="001E6F51"/>
    <w:rsid w:val="001E70ED"/>
    <w:rsid w:val="001E72EE"/>
    <w:rsid w:val="001F0629"/>
    <w:rsid w:val="001F0736"/>
    <w:rsid w:val="001F24F6"/>
    <w:rsid w:val="001F2611"/>
    <w:rsid w:val="001F4302"/>
    <w:rsid w:val="001F50BE"/>
    <w:rsid w:val="001F525B"/>
    <w:rsid w:val="001F6BBE"/>
    <w:rsid w:val="002000A1"/>
    <w:rsid w:val="00201498"/>
    <w:rsid w:val="00204079"/>
    <w:rsid w:val="00207CF0"/>
    <w:rsid w:val="002102FD"/>
    <w:rsid w:val="00210DAC"/>
    <w:rsid w:val="002116FE"/>
    <w:rsid w:val="00211B4E"/>
    <w:rsid w:val="00211E2A"/>
    <w:rsid w:val="00213204"/>
    <w:rsid w:val="00213258"/>
    <w:rsid w:val="0021579C"/>
    <w:rsid w:val="00215868"/>
    <w:rsid w:val="002161F5"/>
    <w:rsid w:val="0021657C"/>
    <w:rsid w:val="00216D91"/>
    <w:rsid w:val="00220569"/>
    <w:rsid w:val="0022187E"/>
    <w:rsid w:val="00222258"/>
    <w:rsid w:val="00223AD6"/>
    <w:rsid w:val="0022420C"/>
    <w:rsid w:val="0022666A"/>
    <w:rsid w:val="00227E43"/>
    <w:rsid w:val="002315F5"/>
    <w:rsid w:val="00232EC3"/>
    <w:rsid w:val="00233D52"/>
    <w:rsid w:val="00234946"/>
    <w:rsid w:val="00235504"/>
    <w:rsid w:val="00235659"/>
    <w:rsid w:val="00237147"/>
    <w:rsid w:val="00242AD1"/>
    <w:rsid w:val="0024412C"/>
    <w:rsid w:val="0024537C"/>
    <w:rsid w:val="002453DE"/>
    <w:rsid w:val="002479CD"/>
    <w:rsid w:val="00253168"/>
    <w:rsid w:val="00253CC8"/>
    <w:rsid w:val="002576DE"/>
    <w:rsid w:val="00260606"/>
    <w:rsid w:val="00260D2D"/>
    <w:rsid w:val="00261975"/>
    <w:rsid w:val="00264025"/>
    <w:rsid w:val="00264503"/>
    <w:rsid w:val="00270E54"/>
    <w:rsid w:val="00271D00"/>
    <w:rsid w:val="002728CD"/>
    <w:rsid w:val="00274AA3"/>
    <w:rsid w:val="00274EB9"/>
    <w:rsid w:val="00275872"/>
    <w:rsid w:val="002804D9"/>
    <w:rsid w:val="00281106"/>
    <w:rsid w:val="00282263"/>
    <w:rsid w:val="00282417"/>
    <w:rsid w:val="00282D27"/>
    <w:rsid w:val="00287F0D"/>
    <w:rsid w:val="00292420"/>
    <w:rsid w:val="002924B3"/>
    <w:rsid w:val="002925F0"/>
    <w:rsid w:val="002942B9"/>
    <w:rsid w:val="00295E70"/>
    <w:rsid w:val="002963B6"/>
    <w:rsid w:val="00296B7A"/>
    <w:rsid w:val="00297057"/>
    <w:rsid w:val="002974DC"/>
    <w:rsid w:val="00297E1E"/>
    <w:rsid w:val="002A0CB3"/>
    <w:rsid w:val="002A39EF"/>
    <w:rsid w:val="002A422F"/>
    <w:rsid w:val="002A579B"/>
    <w:rsid w:val="002A6394"/>
    <w:rsid w:val="002A6820"/>
    <w:rsid w:val="002B00E5"/>
    <w:rsid w:val="002B511D"/>
    <w:rsid w:val="002B634B"/>
    <w:rsid w:val="002B6729"/>
    <w:rsid w:val="002B6849"/>
    <w:rsid w:val="002C1D37"/>
    <w:rsid w:val="002C2A30"/>
    <w:rsid w:val="002C3620"/>
    <w:rsid w:val="002C4348"/>
    <w:rsid w:val="002C468B"/>
    <w:rsid w:val="002C476F"/>
    <w:rsid w:val="002C5B48"/>
    <w:rsid w:val="002C6152"/>
    <w:rsid w:val="002D014F"/>
    <w:rsid w:val="002D15D9"/>
    <w:rsid w:val="002D222C"/>
    <w:rsid w:val="002D2647"/>
    <w:rsid w:val="002D4298"/>
    <w:rsid w:val="002D4829"/>
    <w:rsid w:val="002D6541"/>
    <w:rsid w:val="002E150B"/>
    <w:rsid w:val="002E2C89"/>
    <w:rsid w:val="002E324A"/>
    <w:rsid w:val="002E3609"/>
    <w:rsid w:val="002E4D22"/>
    <w:rsid w:val="002E4D3F"/>
    <w:rsid w:val="002E5668"/>
    <w:rsid w:val="002E61A5"/>
    <w:rsid w:val="002F204A"/>
    <w:rsid w:val="002F3675"/>
    <w:rsid w:val="002F44A1"/>
    <w:rsid w:val="002F59E0"/>
    <w:rsid w:val="002F640C"/>
    <w:rsid w:val="002F66A6"/>
    <w:rsid w:val="002F7FAD"/>
    <w:rsid w:val="00300322"/>
    <w:rsid w:val="00300342"/>
    <w:rsid w:val="00300D64"/>
    <w:rsid w:val="00302F42"/>
    <w:rsid w:val="0030414B"/>
    <w:rsid w:val="0030425E"/>
    <w:rsid w:val="00304401"/>
    <w:rsid w:val="003050DB"/>
    <w:rsid w:val="00310561"/>
    <w:rsid w:val="00310F17"/>
    <w:rsid w:val="00311D8C"/>
    <w:rsid w:val="0031273D"/>
    <w:rsid w:val="003128E2"/>
    <w:rsid w:val="00314ED9"/>
    <w:rsid w:val="003153D9"/>
    <w:rsid w:val="003172B4"/>
    <w:rsid w:val="0031752F"/>
    <w:rsid w:val="00320EA7"/>
    <w:rsid w:val="00321621"/>
    <w:rsid w:val="00321792"/>
    <w:rsid w:val="00322E3A"/>
    <w:rsid w:val="00323EF7"/>
    <w:rsid w:val="003240E1"/>
    <w:rsid w:val="00324D16"/>
    <w:rsid w:val="00325F89"/>
    <w:rsid w:val="00326C03"/>
    <w:rsid w:val="00327474"/>
    <w:rsid w:val="003277B5"/>
    <w:rsid w:val="003312C4"/>
    <w:rsid w:val="003329BF"/>
    <w:rsid w:val="003342B4"/>
    <w:rsid w:val="0033437A"/>
    <w:rsid w:val="00336940"/>
    <w:rsid w:val="00336CD1"/>
    <w:rsid w:val="00337CE5"/>
    <w:rsid w:val="00340DE0"/>
    <w:rsid w:val="00341F47"/>
    <w:rsid w:val="0034210D"/>
    <w:rsid w:val="00342327"/>
    <w:rsid w:val="0034250B"/>
    <w:rsid w:val="00342EE1"/>
    <w:rsid w:val="00343576"/>
    <w:rsid w:val="00344234"/>
    <w:rsid w:val="0034750A"/>
    <w:rsid w:val="00347C69"/>
    <w:rsid w:val="00347E11"/>
    <w:rsid w:val="00347E1C"/>
    <w:rsid w:val="003503DD"/>
    <w:rsid w:val="00350631"/>
    <w:rsid w:val="00350696"/>
    <w:rsid w:val="00350C92"/>
    <w:rsid w:val="00350F0E"/>
    <w:rsid w:val="0035266C"/>
    <w:rsid w:val="003537BB"/>
    <w:rsid w:val="003542C5"/>
    <w:rsid w:val="00354C26"/>
    <w:rsid w:val="00360397"/>
    <w:rsid w:val="00360B5C"/>
    <w:rsid w:val="0036309B"/>
    <w:rsid w:val="00363346"/>
    <w:rsid w:val="00364EFF"/>
    <w:rsid w:val="00365139"/>
    <w:rsid w:val="00365461"/>
    <w:rsid w:val="00365B4C"/>
    <w:rsid w:val="00367EDA"/>
    <w:rsid w:val="00370311"/>
    <w:rsid w:val="003740A6"/>
    <w:rsid w:val="003753E1"/>
    <w:rsid w:val="00380663"/>
    <w:rsid w:val="003807B5"/>
    <w:rsid w:val="00384202"/>
    <w:rsid w:val="003853E3"/>
    <w:rsid w:val="0038587E"/>
    <w:rsid w:val="00386B49"/>
    <w:rsid w:val="00390335"/>
    <w:rsid w:val="00392533"/>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B2393"/>
    <w:rsid w:val="003B7117"/>
    <w:rsid w:val="003C35A1"/>
    <w:rsid w:val="003C36FA"/>
    <w:rsid w:val="003C3720"/>
    <w:rsid w:val="003C3C17"/>
    <w:rsid w:val="003C6757"/>
    <w:rsid w:val="003C7BE0"/>
    <w:rsid w:val="003D0DD3"/>
    <w:rsid w:val="003D17EF"/>
    <w:rsid w:val="003D3535"/>
    <w:rsid w:val="003D404A"/>
    <w:rsid w:val="003D4246"/>
    <w:rsid w:val="003D4CA1"/>
    <w:rsid w:val="003D4D9F"/>
    <w:rsid w:val="003D6C46"/>
    <w:rsid w:val="003D7B03"/>
    <w:rsid w:val="003E2E27"/>
    <w:rsid w:val="003E30BD"/>
    <w:rsid w:val="003E38CE"/>
    <w:rsid w:val="003E5A50"/>
    <w:rsid w:val="003E6020"/>
    <w:rsid w:val="003E7CA0"/>
    <w:rsid w:val="003F1F1F"/>
    <w:rsid w:val="003F2010"/>
    <w:rsid w:val="003F2278"/>
    <w:rsid w:val="003F299F"/>
    <w:rsid w:val="003F2F1D"/>
    <w:rsid w:val="003F4D86"/>
    <w:rsid w:val="003F59B4"/>
    <w:rsid w:val="003F6B53"/>
    <w:rsid w:val="003F6B92"/>
    <w:rsid w:val="004008FB"/>
    <w:rsid w:val="0040090E"/>
    <w:rsid w:val="00401C1F"/>
    <w:rsid w:val="00402587"/>
    <w:rsid w:val="00403695"/>
    <w:rsid w:val="00403D11"/>
    <w:rsid w:val="004041DC"/>
    <w:rsid w:val="00404DB4"/>
    <w:rsid w:val="004060B1"/>
    <w:rsid w:val="0041093C"/>
    <w:rsid w:val="0041223B"/>
    <w:rsid w:val="004137EE"/>
    <w:rsid w:val="00413A4E"/>
    <w:rsid w:val="00414405"/>
    <w:rsid w:val="00415163"/>
    <w:rsid w:val="00415273"/>
    <w:rsid w:val="004157BE"/>
    <w:rsid w:val="0042068E"/>
    <w:rsid w:val="00420FB1"/>
    <w:rsid w:val="00421C61"/>
    <w:rsid w:val="00422030"/>
    <w:rsid w:val="004224E6"/>
    <w:rsid w:val="00422A7F"/>
    <w:rsid w:val="004240AE"/>
    <w:rsid w:val="00426213"/>
    <w:rsid w:val="00426C9E"/>
    <w:rsid w:val="00431A7B"/>
    <w:rsid w:val="00432439"/>
    <w:rsid w:val="004343E8"/>
    <w:rsid w:val="0043623F"/>
    <w:rsid w:val="00437459"/>
    <w:rsid w:val="00441D70"/>
    <w:rsid w:val="004425C2"/>
    <w:rsid w:val="004451EF"/>
    <w:rsid w:val="00445604"/>
    <w:rsid w:val="00446BAE"/>
    <w:rsid w:val="004478E1"/>
    <w:rsid w:val="004508BA"/>
    <w:rsid w:val="00452B9C"/>
    <w:rsid w:val="004557F3"/>
    <w:rsid w:val="0045607E"/>
    <w:rsid w:val="00456DC3"/>
    <w:rsid w:val="004625D5"/>
    <w:rsid w:val="0046337E"/>
    <w:rsid w:val="004634C8"/>
    <w:rsid w:val="00464CA1"/>
    <w:rsid w:val="004660C8"/>
    <w:rsid w:val="00467DEF"/>
    <w:rsid w:val="00470C82"/>
    <w:rsid w:val="00472EBA"/>
    <w:rsid w:val="004735B6"/>
    <w:rsid w:val="004735F0"/>
    <w:rsid w:val="004745D7"/>
    <w:rsid w:val="00474676"/>
    <w:rsid w:val="0047511B"/>
    <w:rsid w:val="0047537A"/>
    <w:rsid w:val="00475B99"/>
    <w:rsid w:val="00476412"/>
    <w:rsid w:val="00477628"/>
    <w:rsid w:val="00480A8A"/>
    <w:rsid w:val="00480EC3"/>
    <w:rsid w:val="00482D1E"/>
    <w:rsid w:val="0048317E"/>
    <w:rsid w:val="00485601"/>
    <w:rsid w:val="004865B8"/>
    <w:rsid w:val="00486C0D"/>
    <w:rsid w:val="00487B96"/>
    <w:rsid w:val="004911D9"/>
    <w:rsid w:val="00491796"/>
    <w:rsid w:val="00493416"/>
    <w:rsid w:val="0049423C"/>
    <w:rsid w:val="0049469C"/>
    <w:rsid w:val="004951AB"/>
    <w:rsid w:val="0049768A"/>
    <w:rsid w:val="004A33C6"/>
    <w:rsid w:val="004A397E"/>
    <w:rsid w:val="004A66B1"/>
    <w:rsid w:val="004A67D3"/>
    <w:rsid w:val="004A7DC4"/>
    <w:rsid w:val="004B156C"/>
    <w:rsid w:val="004B1E7B"/>
    <w:rsid w:val="004B3029"/>
    <w:rsid w:val="004B352B"/>
    <w:rsid w:val="004B35E7"/>
    <w:rsid w:val="004B4B73"/>
    <w:rsid w:val="004B63BF"/>
    <w:rsid w:val="004B66DA"/>
    <w:rsid w:val="004B696B"/>
    <w:rsid w:val="004B795E"/>
    <w:rsid w:val="004B7DFF"/>
    <w:rsid w:val="004C0C8D"/>
    <w:rsid w:val="004C3A3F"/>
    <w:rsid w:val="004C52AA"/>
    <w:rsid w:val="004C53AA"/>
    <w:rsid w:val="004C5686"/>
    <w:rsid w:val="004C70EE"/>
    <w:rsid w:val="004C75D5"/>
    <w:rsid w:val="004D3B66"/>
    <w:rsid w:val="004D5B01"/>
    <w:rsid w:val="004D766C"/>
    <w:rsid w:val="004E0CBE"/>
    <w:rsid w:val="004E0FA8"/>
    <w:rsid w:val="004E1DE3"/>
    <w:rsid w:val="004E251B"/>
    <w:rsid w:val="004E25CD"/>
    <w:rsid w:val="004E2A4B"/>
    <w:rsid w:val="004E3B70"/>
    <w:rsid w:val="004E4419"/>
    <w:rsid w:val="004E6D22"/>
    <w:rsid w:val="004E720A"/>
    <w:rsid w:val="004F0448"/>
    <w:rsid w:val="004F1EA0"/>
    <w:rsid w:val="004F363F"/>
    <w:rsid w:val="004F4021"/>
    <w:rsid w:val="004F5640"/>
    <w:rsid w:val="004F6195"/>
    <w:rsid w:val="004F6246"/>
    <w:rsid w:val="004F6525"/>
    <w:rsid w:val="004F6FE2"/>
    <w:rsid w:val="004F79F2"/>
    <w:rsid w:val="00500918"/>
    <w:rsid w:val="005011D9"/>
    <w:rsid w:val="0050238B"/>
    <w:rsid w:val="00502F35"/>
    <w:rsid w:val="00504427"/>
    <w:rsid w:val="00505905"/>
    <w:rsid w:val="00506CEA"/>
    <w:rsid w:val="00510814"/>
    <w:rsid w:val="00511A1B"/>
    <w:rsid w:val="00511A68"/>
    <w:rsid w:val="005121C0"/>
    <w:rsid w:val="00513E7D"/>
    <w:rsid w:val="00514A67"/>
    <w:rsid w:val="00515921"/>
    <w:rsid w:val="00516624"/>
    <w:rsid w:val="005206E0"/>
    <w:rsid w:val="00520A46"/>
    <w:rsid w:val="00521192"/>
    <w:rsid w:val="0052127C"/>
    <w:rsid w:val="00526AEB"/>
    <w:rsid w:val="005302E0"/>
    <w:rsid w:val="00532355"/>
    <w:rsid w:val="00532CA9"/>
    <w:rsid w:val="0053378A"/>
    <w:rsid w:val="0053494B"/>
    <w:rsid w:val="00534E52"/>
    <w:rsid w:val="005365B6"/>
    <w:rsid w:val="005420BB"/>
    <w:rsid w:val="00544738"/>
    <w:rsid w:val="005456E4"/>
    <w:rsid w:val="005462EB"/>
    <w:rsid w:val="00547B89"/>
    <w:rsid w:val="00551027"/>
    <w:rsid w:val="005512AA"/>
    <w:rsid w:val="005527F1"/>
    <w:rsid w:val="005568AF"/>
    <w:rsid w:val="00556AF5"/>
    <w:rsid w:val="005577F2"/>
    <w:rsid w:val="005606BC"/>
    <w:rsid w:val="00561D2B"/>
    <w:rsid w:val="00562D54"/>
    <w:rsid w:val="0056336E"/>
    <w:rsid w:val="00563E73"/>
    <w:rsid w:val="0056426C"/>
    <w:rsid w:val="00564F9C"/>
    <w:rsid w:val="0056521F"/>
    <w:rsid w:val="00565792"/>
    <w:rsid w:val="005663E9"/>
    <w:rsid w:val="00567351"/>
    <w:rsid w:val="00567799"/>
    <w:rsid w:val="005710DE"/>
    <w:rsid w:val="00571A0B"/>
    <w:rsid w:val="00572136"/>
    <w:rsid w:val="00573DFD"/>
    <w:rsid w:val="005747D0"/>
    <w:rsid w:val="00574FE3"/>
    <w:rsid w:val="00575D6E"/>
    <w:rsid w:val="005822DF"/>
    <w:rsid w:val="005827D5"/>
    <w:rsid w:val="00582918"/>
    <w:rsid w:val="005849E3"/>
    <w:rsid w:val="005850D7"/>
    <w:rsid w:val="0058522F"/>
    <w:rsid w:val="00585282"/>
    <w:rsid w:val="00585736"/>
    <w:rsid w:val="00586266"/>
    <w:rsid w:val="0058703B"/>
    <w:rsid w:val="00592462"/>
    <w:rsid w:val="00592A09"/>
    <w:rsid w:val="005937EE"/>
    <w:rsid w:val="00594B21"/>
    <w:rsid w:val="00595EDE"/>
    <w:rsid w:val="00596E2B"/>
    <w:rsid w:val="00597D87"/>
    <w:rsid w:val="00597DE3"/>
    <w:rsid w:val="005A0CBA"/>
    <w:rsid w:val="005A2022"/>
    <w:rsid w:val="005A2EF5"/>
    <w:rsid w:val="005A3272"/>
    <w:rsid w:val="005A4492"/>
    <w:rsid w:val="005A5193"/>
    <w:rsid w:val="005A6034"/>
    <w:rsid w:val="005A7AC1"/>
    <w:rsid w:val="005A7EE6"/>
    <w:rsid w:val="005B0C8F"/>
    <w:rsid w:val="005B0F1D"/>
    <w:rsid w:val="005B115A"/>
    <w:rsid w:val="005B1204"/>
    <w:rsid w:val="005B3ADC"/>
    <w:rsid w:val="005B417D"/>
    <w:rsid w:val="005B50F6"/>
    <w:rsid w:val="005B537F"/>
    <w:rsid w:val="005B787F"/>
    <w:rsid w:val="005B7F9E"/>
    <w:rsid w:val="005C120D"/>
    <w:rsid w:val="005C15B3"/>
    <w:rsid w:val="005C20F2"/>
    <w:rsid w:val="005C6F80"/>
    <w:rsid w:val="005D07C2"/>
    <w:rsid w:val="005D4160"/>
    <w:rsid w:val="005D6A00"/>
    <w:rsid w:val="005E01D5"/>
    <w:rsid w:val="005E04EC"/>
    <w:rsid w:val="005E2F29"/>
    <w:rsid w:val="005E400D"/>
    <w:rsid w:val="005E49D4"/>
    <w:rsid w:val="005E4E79"/>
    <w:rsid w:val="005E58AC"/>
    <w:rsid w:val="005E5CE7"/>
    <w:rsid w:val="005E790C"/>
    <w:rsid w:val="005F0158"/>
    <w:rsid w:val="005F08C5"/>
    <w:rsid w:val="005F0F63"/>
    <w:rsid w:val="005F29B4"/>
    <w:rsid w:val="005F6D53"/>
    <w:rsid w:val="005F6EB0"/>
    <w:rsid w:val="005F71E3"/>
    <w:rsid w:val="0060318C"/>
    <w:rsid w:val="006046CB"/>
    <w:rsid w:val="00604782"/>
    <w:rsid w:val="00605718"/>
    <w:rsid w:val="00605C66"/>
    <w:rsid w:val="00606310"/>
    <w:rsid w:val="00607045"/>
    <w:rsid w:val="00607814"/>
    <w:rsid w:val="00610D87"/>
    <w:rsid w:val="00610E88"/>
    <w:rsid w:val="0061152C"/>
    <w:rsid w:val="00613827"/>
    <w:rsid w:val="006153B7"/>
    <w:rsid w:val="0061665E"/>
    <w:rsid w:val="0061720B"/>
    <w:rsid w:val="006175D7"/>
    <w:rsid w:val="00617D0D"/>
    <w:rsid w:val="006208E5"/>
    <w:rsid w:val="00621188"/>
    <w:rsid w:val="0062200D"/>
    <w:rsid w:val="00622BAB"/>
    <w:rsid w:val="0062636E"/>
    <w:rsid w:val="00627000"/>
    <w:rsid w:val="006273E4"/>
    <w:rsid w:val="0063090B"/>
    <w:rsid w:val="00630E6D"/>
    <w:rsid w:val="006310A8"/>
    <w:rsid w:val="00631F82"/>
    <w:rsid w:val="006323C5"/>
    <w:rsid w:val="006338D8"/>
    <w:rsid w:val="00633B59"/>
    <w:rsid w:val="00634E45"/>
    <w:rsid w:val="00634EF4"/>
    <w:rsid w:val="006357D0"/>
    <w:rsid w:val="006358C8"/>
    <w:rsid w:val="00636148"/>
    <w:rsid w:val="0064051D"/>
    <w:rsid w:val="00640CBD"/>
    <w:rsid w:val="0064133A"/>
    <w:rsid w:val="006416D1"/>
    <w:rsid w:val="0064242F"/>
    <w:rsid w:val="00647A7F"/>
    <w:rsid w:val="00647FD7"/>
    <w:rsid w:val="00650080"/>
    <w:rsid w:val="0065137A"/>
    <w:rsid w:val="00651F17"/>
    <w:rsid w:val="0065382D"/>
    <w:rsid w:val="00654249"/>
    <w:rsid w:val="00654B4D"/>
    <w:rsid w:val="0065557A"/>
    <w:rsid w:val="0065559D"/>
    <w:rsid w:val="00655897"/>
    <w:rsid w:val="00655A40"/>
    <w:rsid w:val="00657D11"/>
    <w:rsid w:val="00660D84"/>
    <w:rsid w:val="00660EBF"/>
    <w:rsid w:val="0066133A"/>
    <w:rsid w:val="00662617"/>
    <w:rsid w:val="00663196"/>
    <w:rsid w:val="0066378C"/>
    <w:rsid w:val="0066661D"/>
    <w:rsid w:val="0066760B"/>
    <w:rsid w:val="006700F0"/>
    <w:rsid w:val="006701ED"/>
    <w:rsid w:val="006706EA"/>
    <w:rsid w:val="00670A48"/>
    <w:rsid w:val="00672F6F"/>
    <w:rsid w:val="00673BC2"/>
    <w:rsid w:val="00674C2F"/>
    <w:rsid w:val="00674C8B"/>
    <w:rsid w:val="00675CBE"/>
    <w:rsid w:val="00677350"/>
    <w:rsid w:val="006811B7"/>
    <w:rsid w:val="006844A2"/>
    <w:rsid w:val="00685C94"/>
    <w:rsid w:val="00691AEE"/>
    <w:rsid w:val="0069523C"/>
    <w:rsid w:val="00695509"/>
    <w:rsid w:val="006962CA"/>
    <w:rsid w:val="00696A95"/>
    <w:rsid w:val="006A09DA"/>
    <w:rsid w:val="006A1835"/>
    <w:rsid w:val="006A2625"/>
    <w:rsid w:val="006B20B8"/>
    <w:rsid w:val="006B4A30"/>
    <w:rsid w:val="006B55B8"/>
    <w:rsid w:val="006B6488"/>
    <w:rsid w:val="006B6BD2"/>
    <w:rsid w:val="006B7569"/>
    <w:rsid w:val="006C0E21"/>
    <w:rsid w:val="006C28EE"/>
    <w:rsid w:val="006C4FF1"/>
    <w:rsid w:val="006C5C02"/>
    <w:rsid w:val="006C6AAF"/>
    <w:rsid w:val="006C6B6F"/>
    <w:rsid w:val="006D1EED"/>
    <w:rsid w:val="006D2998"/>
    <w:rsid w:val="006D2E20"/>
    <w:rsid w:val="006D3102"/>
    <w:rsid w:val="006D3188"/>
    <w:rsid w:val="006D5159"/>
    <w:rsid w:val="006D6779"/>
    <w:rsid w:val="006D7F15"/>
    <w:rsid w:val="006E0777"/>
    <w:rsid w:val="006E08FC"/>
    <w:rsid w:val="006E1B38"/>
    <w:rsid w:val="006E22EB"/>
    <w:rsid w:val="006F0458"/>
    <w:rsid w:val="006F060F"/>
    <w:rsid w:val="006F2588"/>
    <w:rsid w:val="006F6B1B"/>
    <w:rsid w:val="00700C89"/>
    <w:rsid w:val="007043CD"/>
    <w:rsid w:val="00710A6C"/>
    <w:rsid w:val="00710D98"/>
    <w:rsid w:val="00711CE9"/>
    <w:rsid w:val="00711CF6"/>
    <w:rsid w:val="00712266"/>
    <w:rsid w:val="00712593"/>
    <w:rsid w:val="00712D82"/>
    <w:rsid w:val="007149A5"/>
    <w:rsid w:val="00716B08"/>
    <w:rsid w:val="00716E22"/>
    <w:rsid w:val="007171AB"/>
    <w:rsid w:val="00717D8B"/>
    <w:rsid w:val="00720696"/>
    <w:rsid w:val="007213D0"/>
    <w:rsid w:val="007219C0"/>
    <w:rsid w:val="00721D8B"/>
    <w:rsid w:val="0072347F"/>
    <w:rsid w:val="007250E7"/>
    <w:rsid w:val="00731C75"/>
    <w:rsid w:val="00732599"/>
    <w:rsid w:val="007325C2"/>
    <w:rsid w:val="0073263B"/>
    <w:rsid w:val="007412AB"/>
    <w:rsid w:val="00743E09"/>
    <w:rsid w:val="007441CE"/>
    <w:rsid w:val="00744FCC"/>
    <w:rsid w:val="0074631A"/>
    <w:rsid w:val="00747B9C"/>
    <w:rsid w:val="00750BDC"/>
    <w:rsid w:val="00750C93"/>
    <w:rsid w:val="00751B91"/>
    <w:rsid w:val="00754947"/>
    <w:rsid w:val="00754E24"/>
    <w:rsid w:val="00755DF1"/>
    <w:rsid w:val="00757B3B"/>
    <w:rsid w:val="007615F6"/>
    <w:rsid w:val="007618C5"/>
    <w:rsid w:val="00762FA5"/>
    <w:rsid w:val="00764FA6"/>
    <w:rsid w:val="00765294"/>
    <w:rsid w:val="00766794"/>
    <w:rsid w:val="00771DFA"/>
    <w:rsid w:val="007720D9"/>
    <w:rsid w:val="00772720"/>
    <w:rsid w:val="00773075"/>
    <w:rsid w:val="00773F36"/>
    <w:rsid w:val="00774551"/>
    <w:rsid w:val="00775915"/>
    <w:rsid w:val="00775BF6"/>
    <w:rsid w:val="00776254"/>
    <w:rsid w:val="007769FC"/>
    <w:rsid w:val="00776BA5"/>
    <w:rsid w:val="00776C04"/>
    <w:rsid w:val="0077776B"/>
    <w:rsid w:val="00777C9B"/>
    <w:rsid w:val="00777CFF"/>
    <w:rsid w:val="00777FA2"/>
    <w:rsid w:val="007815BC"/>
    <w:rsid w:val="00782B3F"/>
    <w:rsid w:val="00782E3C"/>
    <w:rsid w:val="0078418C"/>
    <w:rsid w:val="00785292"/>
    <w:rsid w:val="007900CC"/>
    <w:rsid w:val="007908B3"/>
    <w:rsid w:val="00791969"/>
    <w:rsid w:val="00793F63"/>
    <w:rsid w:val="0079566C"/>
    <w:rsid w:val="00795815"/>
    <w:rsid w:val="00795F7C"/>
    <w:rsid w:val="0079641B"/>
    <w:rsid w:val="00796DE0"/>
    <w:rsid w:val="00796EC5"/>
    <w:rsid w:val="00797A90"/>
    <w:rsid w:val="007A14AE"/>
    <w:rsid w:val="007A1856"/>
    <w:rsid w:val="007A1887"/>
    <w:rsid w:val="007A629C"/>
    <w:rsid w:val="007A6348"/>
    <w:rsid w:val="007B023C"/>
    <w:rsid w:val="007B03CC"/>
    <w:rsid w:val="007B2F08"/>
    <w:rsid w:val="007B35E1"/>
    <w:rsid w:val="007B40D1"/>
    <w:rsid w:val="007B63B1"/>
    <w:rsid w:val="007C028F"/>
    <w:rsid w:val="007C02C6"/>
    <w:rsid w:val="007C2D7E"/>
    <w:rsid w:val="007C44FF"/>
    <w:rsid w:val="007C572A"/>
    <w:rsid w:val="007C6456"/>
    <w:rsid w:val="007C7BDB"/>
    <w:rsid w:val="007D2FD4"/>
    <w:rsid w:val="007D2FF5"/>
    <w:rsid w:val="007D4647"/>
    <w:rsid w:val="007D4BCF"/>
    <w:rsid w:val="007D542F"/>
    <w:rsid w:val="007D61EF"/>
    <w:rsid w:val="007D6C34"/>
    <w:rsid w:val="007D6D09"/>
    <w:rsid w:val="007D73AB"/>
    <w:rsid w:val="007D790E"/>
    <w:rsid w:val="007D7AEB"/>
    <w:rsid w:val="007E2712"/>
    <w:rsid w:val="007E3563"/>
    <w:rsid w:val="007E4645"/>
    <w:rsid w:val="007E4A9C"/>
    <w:rsid w:val="007E4B46"/>
    <w:rsid w:val="007E4BE6"/>
    <w:rsid w:val="007E5516"/>
    <w:rsid w:val="007E592A"/>
    <w:rsid w:val="007E745F"/>
    <w:rsid w:val="007E7EE2"/>
    <w:rsid w:val="007F06CA"/>
    <w:rsid w:val="007F0DD0"/>
    <w:rsid w:val="007F2D3E"/>
    <w:rsid w:val="007F61D0"/>
    <w:rsid w:val="00800DD8"/>
    <w:rsid w:val="0080228F"/>
    <w:rsid w:val="00802B60"/>
    <w:rsid w:val="00802E2B"/>
    <w:rsid w:val="00804166"/>
    <w:rsid w:val="00804C1B"/>
    <w:rsid w:val="0080595A"/>
    <w:rsid w:val="0080608A"/>
    <w:rsid w:val="008150A6"/>
    <w:rsid w:val="00815A8F"/>
    <w:rsid w:val="008162F6"/>
    <w:rsid w:val="00816EF3"/>
    <w:rsid w:val="00817098"/>
    <w:rsid w:val="008178E6"/>
    <w:rsid w:val="0082140C"/>
    <w:rsid w:val="00821540"/>
    <w:rsid w:val="0082249C"/>
    <w:rsid w:val="008232ED"/>
    <w:rsid w:val="008237FB"/>
    <w:rsid w:val="00824CCE"/>
    <w:rsid w:val="00830B7B"/>
    <w:rsid w:val="008318F3"/>
    <w:rsid w:val="00832661"/>
    <w:rsid w:val="008349AA"/>
    <w:rsid w:val="00836E87"/>
    <w:rsid w:val="008375D5"/>
    <w:rsid w:val="00840A18"/>
    <w:rsid w:val="00841107"/>
    <w:rsid w:val="00841486"/>
    <w:rsid w:val="00842BC9"/>
    <w:rsid w:val="008431AF"/>
    <w:rsid w:val="008438D5"/>
    <w:rsid w:val="0084476E"/>
    <w:rsid w:val="00845137"/>
    <w:rsid w:val="00845B9F"/>
    <w:rsid w:val="008504F6"/>
    <w:rsid w:val="00850E07"/>
    <w:rsid w:val="0085164B"/>
    <w:rsid w:val="0085240E"/>
    <w:rsid w:val="00852484"/>
    <w:rsid w:val="00853883"/>
    <w:rsid w:val="00854498"/>
    <w:rsid w:val="00855DB1"/>
    <w:rsid w:val="008573B9"/>
    <w:rsid w:val="0085782D"/>
    <w:rsid w:val="008605F1"/>
    <w:rsid w:val="00860F94"/>
    <w:rsid w:val="00861B31"/>
    <w:rsid w:val="00863BB7"/>
    <w:rsid w:val="00865207"/>
    <w:rsid w:val="008730FD"/>
    <w:rsid w:val="00873D79"/>
    <w:rsid w:val="00873DA1"/>
    <w:rsid w:val="00874DB3"/>
    <w:rsid w:val="00875DDD"/>
    <w:rsid w:val="008764D8"/>
    <w:rsid w:val="008771C3"/>
    <w:rsid w:val="00881BC6"/>
    <w:rsid w:val="00884056"/>
    <w:rsid w:val="008843E1"/>
    <w:rsid w:val="0088473A"/>
    <w:rsid w:val="008848F6"/>
    <w:rsid w:val="008860CC"/>
    <w:rsid w:val="00886EEE"/>
    <w:rsid w:val="00887F86"/>
    <w:rsid w:val="00890876"/>
    <w:rsid w:val="00891929"/>
    <w:rsid w:val="00891B5D"/>
    <w:rsid w:val="00893029"/>
    <w:rsid w:val="0089514A"/>
    <w:rsid w:val="00895C2A"/>
    <w:rsid w:val="0089652F"/>
    <w:rsid w:val="008A03E9"/>
    <w:rsid w:val="008A0950"/>
    <w:rsid w:val="008A0A0D"/>
    <w:rsid w:val="008A2219"/>
    <w:rsid w:val="008A32D9"/>
    <w:rsid w:val="008A3961"/>
    <w:rsid w:val="008A4CEA"/>
    <w:rsid w:val="008A5224"/>
    <w:rsid w:val="008A583E"/>
    <w:rsid w:val="008A68D0"/>
    <w:rsid w:val="008A7506"/>
    <w:rsid w:val="008A7D14"/>
    <w:rsid w:val="008B1603"/>
    <w:rsid w:val="008B20ED"/>
    <w:rsid w:val="008B52BE"/>
    <w:rsid w:val="008B6135"/>
    <w:rsid w:val="008B6E0F"/>
    <w:rsid w:val="008B7BEB"/>
    <w:rsid w:val="008C02B8"/>
    <w:rsid w:val="008C0C51"/>
    <w:rsid w:val="008C39BB"/>
    <w:rsid w:val="008C4538"/>
    <w:rsid w:val="008C562B"/>
    <w:rsid w:val="008C6717"/>
    <w:rsid w:val="008C7C8E"/>
    <w:rsid w:val="008D0305"/>
    <w:rsid w:val="008D0A21"/>
    <w:rsid w:val="008D2D6B"/>
    <w:rsid w:val="008D3090"/>
    <w:rsid w:val="008D3D01"/>
    <w:rsid w:val="008D4306"/>
    <w:rsid w:val="008D4508"/>
    <w:rsid w:val="008D4C4F"/>
    <w:rsid w:val="008D4DC4"/>
    <w:rsid w:val="008D5BCA"/>
    <w:rsid w:val="008D5E79"/>
    <w:rsid w:val="008D6F74"/>
    <w:rsid w:val="008D7CAF"/>
    <w:rsid w:val="008E02EE"/>
    <w:rsid w:val="008E0332"/>
    <w:rsid w:val="008E104B"/>
    <w:rsid w:val="008E65A8"/>
    <w:rsid w:val="008E731E"/>
    <w:rsid w:val="008E77D6"/>
    <w:rsid w:val="008F0357"/>
    <w:rsid w:val="009036E7"/>
    <w:rsid w:val="0090605F"/>
    <w:rsid w:val="00907069"/>
    <w:rsid w:val="00907A8F"/>
    <w:rsid w:val="0091053B"/>
    <w:rsid w:val="00911915"/>
    <w:rsid w:val="00912158"/>
    <w:rsid w:val="00912945"/>
    <w:rsid w:val="00912CBD"/>
    <w:rsid w:val="009144EE"/>
    <w:rsid w:val="00914E4B"/>
    <w:rsid w:val="00915D4C"/>
    <w:rsid w:val="0092135B"/>
    <w:rsid w:val="00923B87"/>
    <w:rsid w:val="00924954"/>
    <w:rsid w:val="009259E5"/>
    <w:rsid w:val="009279B2"/>
    <w:rsid w:val="00930C54"/>
    <w:rsid w:val="00931302"/>
    <w:rsid w:val="0093347E"/>
    <w:rsid w:val="00934250"/>
    <w:rsid w:val="00935814"/>
    <w:rsid w:val="00936C2A"/>
    <w:rsid w:val="0094502D"/>
    <w:rsid w:val="00946561"/>
    <w:rsid w:val="00946B39"/>
    <w:rsid w:val="00947013"/>
    <w:rsid w:val="00947F04"/>
    <w:rsid w:val="0095062C"/>
    <w:rsid w:val="009546CB"/>
    <w:rsid w:val="00955264"/>
    <w:rsid w:val="00956EA9"/>
    <w:rsid w:val="00957445"/>
    <w:rsid w:val="00957634"/>
    <w:rsid w:val="00964FC2"/>
    <w:rsid w:val="00966E40"/>
    <w:rsid w:val="00971BC4"/>
    <w:rsid w:val="00971DC9"/>
    <w:rsid w:val="00973084"/>
    <w:rsid w:val="00973422"/>
    <w:rsid w:val="00973CBD"/>
    <w:rsid w:val="00974520"/>
    <w:rsid w:val="00974B59"/>
    <w:rsid w:val="00975341"/>
    <w:rsid w:val="00975938"/>
    <w:rsid w:val="0097653D"/>
    <w:rsid w:val="00976A43"/>
    <w:rsid w:val="00977A0D"/>
    <w:rsid w:val="00977B21"/>
    <w:rsid w:val="009826EF"/>
    <w:rsid w:val="009849FC"/>
    <w:rsid w:val="00984EA2"/>
    <w:rsid w:val="00986CC3"/>
    <w:rsid w:val="00987CC7"/>
    <w:rsid w:val="0099038F"/>
    <w:rsid w:val="0099068E"/>
    <w:rsid w:val="009906A6"/>
    <w:rsid w:val="009920AA"/>
    <w:rsid w:val="00992943"/>
    <w:rsid w:val="009931B3"/>
    <w:rsid w:val="00995A3F"/>
    <w:rsid w:val="00996279"/>
    <w:rsid w:val="009965F7"/>
    <w:rsid w:val="009A0866"/>
    <w:rsid w:val="009A1F15"/>
    <w:rsid w:val="009A36FA"/>
    <w:rsid w:val="009A4D0A"/>
    <w:rsid w:val="009A5680"/>
    <w:rsid w:val="009A6156"/>
    <w:rsid w:val="009A759C"/>
    <w:rsid w:val="009B17AE"/>
    <w:rsid w:val="009B2B2B"/>
    <w:rsid w:val="009B2F70"/>
    <w:rsid w:val="009B4594"/>
    <w:rsid w:val="009B4DEC"/>
    <w:rsid w:val="009B65C2"/>
    <w:rsid w:val="009B7223"/>
    <w:rsid w:val="009C0905"/>
    <w:rsid w:val="009C2459"/>
    <w:rsid w:val="009C255A"/>
    <w:rsid w:val="009C2B46"/>
    <w:rsid w:val="009C4448"/>
    <w:rsid w:val="009C59FD"/>
    <w:rsid w:val="009C610D"/>
    <w:rsid w:val="009C6D10"/>
    <w:rsid w:val="009D10E5"/>
    <w:rsid w:val="009D2A20"/>
    <w:rsid w:val="009D2DC4"/>
    <w:rsid w:val="009D43F3"/>
    <w:rsid w:val="009D4E9F"/>
    <w:rsid w:val="009D5BB4"/>
    <w:rsid w:val="009D5D40"/>
    <w:rsid w:val="009D6B1B"/>
    <w:rsid w:val="009E107B"/>
    <w:rsid w:val="009E18D6"/>
    <w:rsid w:val="009E4DCA"/>
    <w:rsid w:val="009E4E00"/>
    <w:rsid w:val="009E5025"/>
    <w:rsid w:val="009E53C8"/>
    <w:rsid w:val="009E5B02"/>
    <w:rsid w:val="009E67C7"/>
    <w:rsid w:val="009E7B92"/>
    <w:rsid w:val="009E7F45"/>
    <w:rsid w:val="009F115D"/>
    <w:rsid w:val="009F19C0"/>
    <w:rsid w:val="009F2CDD"/>
    <w:rsid w:val="009F505F"/>
    <w:rsid w:val="00A00545"/>
    <w:rsid w:val="00A00AE4"/>
    <w:rsid w:val="00A00D24"/>
    <w:rsid w:val="00A0129C"/>
    <w:rsid w:val="00A01F5C"/>
    <w:rsid w:val="00A02860"/>
    <w:rsid w:val="00A05A3A"/>
    <w:rsid w:val="00A063FB"/>
    <w:rsid w:val="00A0761B"/>
    <w:rsid w:val="00A12A69"/>
    <w:rsid w:val="00A14E37"/>
    <w:rsid w:val="00A2019A"/>
    <w:rsid w:val="00A21091"/>
    <w:rsid w:val="00A222BA"/>
    <w:rsid w:val="00A23493"/>
    <w:rsid w:val="00A2416A"/>
    <w:rsid w:val="00A255B0"/>
    <w:rsid w:val="00A27881"/>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23C0"/>
    <w:rsid w:val="00A53E57"/>
    <w:rsid w:val="00A548EA"/>
    <w:rsid w:val="00A56667"/>
    <w:rsid w:val="00A56824"/>
    <w:rsid w:val="00A572DA"/>
    <w:rsid w:val="00A579CD"/>
    <w:rsid w:val="00A60C87"/>
    <w:rsid w:val="00A60D45"/>
    <w:rsid w:val="00A61C01"/>
    <w:rsid w:val="00A61F6D"/>
    <w:rsid w:val="00A65996"/>
    <w:rsid w:val="00A6686E"/>
    <w:rsid w:val="00A67276"/>
    <w:rsid w:val="00A67588"/>
    <w:rsid w:val="00A67840"/>
    <w:rsid w:val="00A70ABF"/>
    <w:rsid w:val="00A7164F"/>
    <w:rsid w:val="00A71A9E"/>
    <w:rsid w:val="00A7382D"/>
    <w:rsid w:val="00A743AC"/>
    <w:rsid w:val="00A75AB7"/>
    <w:rsid w:val="00A80CB9"/>
    <w:rsid w:val="00A82C3F"/>
    <w:rsid w:val="00A83204"/>
    <w:rsid w:val="00A833B9"/>
    <w:rsid w:val="00A83FDE"/>
    <w:rsid w:val="00A8483F"/>
    <w:rsid w:val="00A84D62"/>
    <w:rsid w:val="00A86BD3"/>
    <w:rsid w:val="00A870B0"/>
    <w:rsid w:val="00A8728A"/>
    <w:rsid w:val="00A87A54"/>
    <w:rsid w:val="00A96A51"/>
    <w:rsid w:val="00AA105C"/>
    <w:rsid w:val="00AA1809"/>
    <w:rsid w:val="00AA1FFE"/>
    <w:rsid w:val="00AA2908"/>
    <w:rsid w:val="00AA2FC4"/>
    <w:rsid w:val="00AA3F2E"/>
    <w:rsid w:val="00AA72F4"/>
    <w:rsid w:val="00AB0B44"/>
    <w:rsid w:val="00AB10E7"/>
    <w:rsid w:val="00AB4D25"/>
    <w:rsid w:val="00AB5033"/>
    <w:rsid w:val="00AB5298"/>
    <w:rsid w:val="00AB5519"/>
    <w:rsid w:val="00AB55CB"/>
    <w:rsid w:val="00AB6313"/>
    <w:rsid w:val="00AB6F47"/>
    <w:rsid w:val="00AB71DD"/>
    <w:rsid w:val="00AB72E0"/>
    <w:rsid w:val="00AC15C5"/>
    <w:rsid w:val="00AC20FB"/>
    <w:rsid w:val="00AC4904"/>
    <w:rsid w:val="00AC59D3"/>
    <w:rsid w:val="00AD0616"/>
    <w:rsid w:val="00AD09A8"/>
    <w:rsid w:val="00AD0A4C"/>
    <w:rsid w:val="00AD0E75"/>
    <w:rsid w:val="00AD5AFB"/>
    <w:rsid w:val="00AE4494"/>
    <w:rsid w:val="00AE77EB"/>
    <w:rsid w:val="00AE7BD8"/>
    <w:rsid w:val="00AE7D02"/>
    <w:rsid w:val="00AF0BB7"/>
    <w:rsid w:val="00AF0BDE"/>
    <w:rsid w:val="00AF0EDE"/>
    <w:rsid w:val="00AF21A5"/>
    <w:rsid w:val="00AF36DC"/>
    <w:rsid w:val="00AF3CF7"/>
    <w:rsid w:val="00AF4853"/>
    <w:rsid w:val="00AF53B9"/>
    <w:rsid w:val="00AF5D47"/>
    <w:rsid w:val="00AF73AD"/>
    <w:rsid w:val="00AF74F1"/>
    <w:rsid w:val="00B00702"/>
    <w:rsid w:val="00B00913"/>
    <w:rsid w:val="00B0110B"/>
    <w:rsid w:val="00B0234E"/>
    <w:rsid w:val="00B03972"/>
    <w:rsid w:val="00B0514F"/>
    <w:rsid w:val="00B05166"/>
    <w:rsid w:val="00B06751"/>
    <w:rsid w:val="00B06B65"/>
    <w:rsid w:val="00B0744F"/>
    <w:rsid w:val="00B07931"/>
    <w:rsid w:val="00B12BF5"/>
    <w:rsid w:val="00B13241"/>
    <w:rsid w:val="00B13699"/>
    <w:rsid w:val="00B136A7"/>
    <w:rsid w:val="00B149E2"/>
    <w:rsid w:val="00B14E3B"/>
    <w:rsid w:val="00B15718"/>
    <w:rsid w:val="00B15E82"/>
    <w:rsid w:val="00B2131A"/>
    <w:rsid w:val="00B2169D"/>
    <w:rsid w:val="00B21CBB"/>
    <w:rsid w:val="00B23A0D"/>
    <w:rsid w:val="00B24DBC"/>
    <w:rsid w:val="00B252F4"/>
    <w:rsid w:val="00B2606D"/>
    <w:rsid w:val="00B263C0"/>
    <w:rsid w:val="00B26982"/>
    <w:rsid w:val="00B26E46"/>
    <w:rsid w:val="00B316CA"/>
    <w:rsid w:val="00B31BFB"/>
    <w:rsid w:val="00B32464"/>
    <w:rsid w:val="00B33378"/>
    <w:rsid w:val="00B34013"/>
    <w:rsid w:val="00B3528F"/>
    <w:rsid w:val="00B357AB"/>
    <w:rsid w:val="00B41704"/>
    <w:rsid w:val="00B41F72"/>
    <w:rsid w:val="00B44E90"/>
    <w:rsid w:val="00B45324"/>
    <w:rsid w:val="00B45FBC"/>
    <w:rsid w:val="00B4612F"/>
    <w:rsid w:val="00B46D63"/>
    <w:rsid w:val="00B47018"/>
    <w:rsid w:val="00B47956"/>
    <w:rsid w:val="00B5138B"/>
    <w:rsid w:val="00B517E1"/>
    <w:rsid w:val="00B520F8"/>
    <w:rsid w:val="00B52ECA"/>
    <w:rsid w:val="00B53935"/>
    <w:rsid w:val="00B54502"/>
    <w:rsid w:val="00B54C89"/>
    <w:rsid w:val="00B556E8"/>
    <w:rsid w:val="00B55E70"/>
    <w:rsid w:val="00B56498"/>
    <w:rsid w:val="00B60238"/>
    <w:rsid w:val="00B6120C"/>
    <w:rsid w:val="00B640A8"/>
    <w:rsid w:val="00B64962"/>
    <w:rsid w:val="00B64D44"/>
    <w:rsid w:val="00B66AC0"/>
    <w:rsid w:val="00B71634"/>
    <w:rsid w:val="00B73091"/>
    <w:rsid w:val="00B75139"/>
    <w:rsid w:val="00B75471"/>
    <w:rsid w:val="00B75503"/>
    <w:rsid w:val="00B77DC6"/>
    <w:rsid w:val="00B80840"/>
    <w:rsid w:val="00B81175"/>
    <w:rsid w:val="00B815FC"/>
    <w:rsid w:val="00B81623"/>
    <w:rsid w:val="00B8274E"/>
    <w:rsid w:val="00B82A05"/>
    <w:rsid w:val="00B84409"/>
    <w:rsid w:val="00B84500"/>
    <w:rsid w:val="00B84E2D"/>
    <w:rsid w:val="00B85FE7"/>
    <w:rsid w:val="00B8746A"/>
    <w:rsid w:val="00B92323"/>
    <w:rsid w:val="00B9277F"/>
    <w:rsid w:val="00B927C9"/>
    <w:rsid w:val="00B92FD4"/>
    <w:rsid w:val="00B952B7"/>
    <w:rsid w:val="00B96EFA"/>
    <w:rsid w:val="00B97CCF"/>
    <w:rsid w:val="00BA26FB"/>
    <w:rsid w:val="00BA3F43"/>
    <w:rsid w:val="00BA5492"/>
    <w:rsid w:val="00BA5541"/>
    <w:rsid w:val="00BA61AC"/>
    <w:rsid w:val="00BA741B"/>
    <w:rsid w:val="00BB03E5"/>
    <w:rsid w:val="00BB17B0"/>
    <w:rsid w:val="00BB28BF"/>
    <w:rsid w:val="00BB2D0E"/>
    <w:rsid w:val="00BB2F42"/>
    <w:rsid w:val="00BB4AC0"/>
    <w:rsid w:val="00BB5683"/>
    <w:rsid w:val="00BB5EB6"/>
    <w:rsid w:val="00BC112B"/>
    <w:rsid w:val="00BC17DF"/>
    <w:rsid w:val="00BC3F03"/>
    <w:rsid w:val="00BC3F7E"/>
    <w:rsid w:val="00BC480B"/>
    <w:rsid w:val="00BC6832"/>
    <w:rsid w:val="00BD0826"/>
    <w:rsid w:val="00BD15AB"/>
    <w:rsid w:val="00BD181D"/>
    <w:rsid w:val="00BD4D7E"/>
    <w:rsid w:val="00BE0567"/>
    <w:rsid w:val="00BE18D4"/>
    <w:rsid w:val="00BE18F0"/>
    <w:rsid w:val="00BE1BAF"/>
    <w:rsid w:val="00BE302F"/>
    <w:rsid w:val="00BE3210"/>
    <w:rsid w:val="00BE350E"/>
    <w:rsid w:val="00BE3E56"/>
    <w:rsid w:val="00BE4BF7"/>
    <w:rsid w:val="00BE56A7"/>
    <w:rsid w:val="00BE62F6"/>
    <w:rsid w:val="00BE638E"/>
    <w:rsid w:val="00BE6397"/>
    <w:rsid w:val="00BF0DA1"/>
    <w:rsid w:val="00BF1489"/>
    <w:rsid w:val="00BF27B2"/>
    <w:rsid w:val="00BF3DF4"/>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2D2"/>
    <w:rsid w:val="00C204D5"/>
    <w:rsid w:val="00C2071A"/>
    <w:rsid w:val="00C20ACB"/>
    <w:rsid w:val="00C220BF"/>
    <w:rsid w:val="00C23703"/>
    <w:rsid w:val="00C25488"/>
    <w:rsid w:val="00C25FDD"/>
    <w:rsid w:val="00C26068"/>
    <w:rsid w:val="00C26DF9"/>
    <w:rsid w:val="00C271A8"/>
    <w:rsid w:val="00C3050C"/>
    <w:rsid w:val="00C31623"/>
    <w:rsid w:val="00C31F15"/>
    <w:rsid w:val="00C32067"/>
    <w:rsid w:val="00C343F3"/>
    <w:rsid w:val="00C346AD"/>
    <w:rsid w:val="00C359FC"/>
    <w:rsid w:val="00C36E3A"/>
    <w:rsid w:val="00C37A77"/>
    <w:rsid w:val="00C41141"/>
    <w:rsid w:val="00C449AD"/>
    <w:rsid w:val="00C44E30"/>
    <w:rsid w:val="00C461E6"/>
    <w:rsid w:val="00C50045"/>
    <w:rsid w:val="00C50771"/>
    <w:rsid w:val="00C508BE"/>
    <w:rsid w:val="00C50F42"/>
    <w:rsid w:val="00C555DE"/>
    <w:rsid w:val="00C55FE8"/>
    <w:rsid w:val="00C567BF"/>
    <w:rsid w:val="00C61BDC"/>
    <w:rsid w:val="00C63EC4"/>
    <w:rsid w:val="00C64CD9"/>
    <w:rsid w:val="00C65415"/>
    <w:rsid w:val="00C66E3B"/>
    <w:rsid w:val="00C670F8"/>
    <w:rsid w:val="00C6780B"/>
    <w:rsid w:val="00C70636"/>
    <w:rsid w:val="00C71B89"/>
    <w:rsid w:val="00C73A90"/>
    <w:rsid w:val="00C76D49"/>
    <w:rsid w:val="00C80AD4"/>
    <w:rsid w:val="00C80B5E"/>
    <w:rsid w:val="00C82055"/>
    <w:rsid w:val="00C82F58"/>
    <w:rsid w:val="00C85FE1"/>
    <w:rsid w:val="00C8630A"/>
    <w:rsid w:val="00C9061B"/>
    <w:rsid w:val="00C91165"/>
    <w:rsid w:val="00C93240"/>
    <w:rsid w:val="00C93EBA"/>
    <w:rsid w:val="00C93EF3"/>
    <w:rsid w:val="00C940FA"/>
    <w:rsid w:val="00C950D4"/>
    <w:rsid w:val="00C97A19"/>
    <w:rsid w:val="00C97EF0"/>
    <w:rsid w:val="00CA0BD8"/>
    <w:rsid w:val="00CA2FD7"/>
    <w:rsid w:val="00CA51CF"/>
    <w:rsid w:val="00CA52EA"/>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1010"/>
    <w:rsid w:val="00CC41BA"/>
    <w:rsid w:val="00CC4B73"/>
    <w:rsid w:val="00CD0425"/>
    <w:rsid w:val="00CD09EF"/>
    <w:rsid w:val="00CD1550"/>
    <w:rsid w:val="00CD17C1"/>
    <w:rsid w:val="00CD1C6C"/>
    <w:rsid w:val="00CD37F1"/>
    <w:rsid w:val="00CD3BFC"/>
    <w:rsid w:val="00CD4565"/>
    <w:rsid w:val="00CD6169"/>
    <w:rsid w:val="00CD6D76"/>
    <w:rsid w:val="00CE063E"/>
    <w:rsid w:val="00CE1C01"/>
    <w:rsid w:val="00CE20BC"/>
    <w:rsid w:val="00CE26C6"/>
    <w:rsid w:val="00CE39E1"/>
    <w:rsid w:val="00CE6D7D"/>
    <w:rsid w:val="00CF16D8"/>
    <w:rsid w:val="00CF1FD8"/>
    <w:rsid w:val="00CF20D0"/>
    <w:rsid w:val="00CF2D83"/>
    <w:rsid w:val="00CF44A1"/>
    <w:rsid w:val="00CF45F2"/>
    <w:rsid w:val="00CF4FDC"/>
    <w:rsid w:val="00CF6258"/>
    <w:rsid w:val="00CF6E13"/>
    <w:rsid w:val="00CF7776"/>
    <w:rsid w:val="00D00E9E"/>
    <w:rsid w:val="00D021D2"/>
    <w:rsid w:val="00D054CA"/>
    <w:rsid w:val="00D061BB"/>
    <w:rsid w:val="00D07BE1"/>
    <w:rsid w:val="00D116C0"/>
    <w:rsid w:val="00D13433"/>
    <w:rsid w:val="00D13D8A"/>
    <w:rsid w:val="00D172C9"/>
    <w:rsid w:val="00D20DA7"/>
    <w:rsid w:val="00D240D3"/>
    <w:rsid w:val="00D249A5"/>
    <w:rsid w:val="00D25DD9"/>
    <w:rsid w:val="00D275B7"/>
    <w:rsid w:val="00D2793F"/>
    <w:rsid w:val="00D279D8"/>
    <w:rsid w:val="00D27C8E"/>
    <w:rsid w:val="00D3026A"/>
    <w:rsid w:val="00D32D62"/>
    <w:rsid w:val="00D3621B"/>
    <w:rsid w:val="00D36E44"/>
    <w:rsid w:val="00D370CF"/>
    <w:rsid w:val="00D375E6"/>
    <w:rsid w:val="00D40205"/>
    <w:rsid w:val="00D40C72"/>
    <w:rsid w:val="00D41021"/>
    <w:rsid w:val="00D4141B"/>
    <w:rsid w:val="00D4145D"/>
    <w:rsid w:val="00D41562"/>
    <w:rsid w:val="00D4171E"/>
    <w:rsid w:val="00D425CC"/>
    <w:rsid w:val="00D4460B"/>
    <w:rsid w:val="00D458F0"/>
    <w:rsid w:val="00D50515"/>
    <w:rsid w:val="00D50668"/>
    <w:rsid w:val="00D50B3B"/>
    <w:rsid w:val="00D51C1C"/>
    <w:rsid w:val="00D51FCC"/>
    <w:rsid w:val="00D52DDC"/>
    <w:rsid w:val="00D534AE"/>
    <w:rsid w:val="00D54261"/>
    <w:rsid w:val="00D5467F"/>
    <w:rsid w:val="00D55837"/>
    <w:rsid w:val="00D56A9F"/>
    <w:rsid w:val="00D57BA2"/>
    <w:rsid w:val="00D60F51"/>
    <w:rsid w:val="00D60FAC"/>
    <w:rsid w:val="00D63697"/>
    <w:rsid w:val="00D65E43"/>
    <w:rsid w:val="00D66F02"/>
    <w:rsid w:val="00D6730A"/>
    <w:rsid w:val="00D674A6"/>
    <w:rsid w:val="00D67C54"/>
    <w:rsid w:val="00D708FC"/>
    <w:rsid w:val="00D7168E"/>
    <w:rsid w:val="00D72719"/>
    <w:rsid w:val="00D73B86"/>
    <w:rsid w:val="00D73F9D"/>
    <w:rsid w:val="00D74B7C"/>
    <w:rsid w:val="00D75306"/>
    <w:rsid w:val="00D76068"/>
    <w:rsid w:val="00D76B01"/>
    <w:rsid w:val="00D804A2"/>
    <w:rsid w:val="00D8136E"/>
    <w:rsid w:val="00D819A9"/>
    <w:rsid w:val="00D8264A"/>
    <w:rsid w:val="00D838F3"/>
    <w:rsid w:val="00D83983"/>
    <w:rsid w:val="00D84704"/>
    <w:rsid w:val="00D84BF9"/>
    <w:rsid w:val="00D8517D"/>
    <w:rsid w:val="00D921FD"/>
    <w:rsid w:val="00D92CC8"/>
    <w:rsid w:val="00D93714"/>
    <w:rsid w:val="00D94034"/>
    <w:rsid w:val="00D95424"/>
    <w:rsid w:val="00D96717"/>
    <w:rsid w:val="00D96DAD"/>
    <w:rsid w:val="00DA27F3"/>
    <w:rsid w:val="00DA4084"/>
    <w:rsid w:val="00DA56ED"/>
    <w:rsid w:val="00DA5A54"/>
    <w:rsid w:val="00DA5C0D"/>
    <w:rsid w:val="00DA6713"/>
    <w:rsid w:val="00DB1A63"/>
    <w:rsid w:val="00DB27B7"/>
    <w:rsid w:val="00DB423C"/>
    <w:rsid w:val="00DB4E26"/>
    <w:rsid w:val="00DB549F"/>
    <w:rsid w:val="00DB5E5C"/>
    <w:rsid w:val="00DB714B"/>
    <w:rsid w:val="00DC1025"/>
    <w:rsid w:val="00DC10F6"/>
    <w:rsid w:val="00DC115D"/>
    <w:rsid w:val="00DC1EB8"/>
    <w:rsid w:val="00DC3E45"/>
    <w:rsid w:val="00DC4598"/>
    <w:rsid w:val="00DC662C"/>
    <w:rsid w:val="00DD0722"/>
    <w:rsid w:val="00DD0B3D"/>
    <w:rsid w:val="00DD1E22"/>
    <w:rsid w:val="00DD212F"/>
    <w:rsid w:val="00DD337E"/>
    <w:rsid w:val="00DD57CE"/>
    <w:rsid w:val="00DD5FAD"/>
    <w:rsid w:val="00DE18F5"/>
    <w:rsid w:val="00DE428A"/>
    <w:rsid w:val="00DE73D2"/>
    <w:rsid w:val="00DE7BCB"/>
    <w:rsid w:val="00DF4C90"/>
    <w:rsid w:val="00DF5BFB"/>
    <w:rsid w:val="00DF5CD6"/>
    <w:rsid w:val="00DF71B3"/>
    <w:rsid w:val="00DF7AD7"/>
    <w:rsid w:val="00E022B3"/>
    <w:rsid w:val="00E022DA"/>
    <w:rsid w:val="00E02A57"/>
    <w:rsid w:val="00E032A1"/>
    <w:rsid w:val="00E03BCB"/>
    <w:rsid w:val="00E05E75"/>
    <w:rsid w:val="00E061F9"/>
    <w:rsid w:val="00E07821"/>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48F"/>
    <w:rsid w:val="00E509B0"/>
    <w:rsid w:val="00E50B11"/>
    <w:rsid w:val="00E54246"/>
    <w:rsid w:val="00E552E3"/>
    <w:rsid w:val="00E55D8E"/>
    <w:rsid w:val="00E5704F"/>
    <w:rsid w:val="00E57C0D"/>
    <w:rsid w:val="00E64335"/>
    <w:rsid w:val="00E645D5"/>
    <w:rsid w:val="00E6641E"/>
    <w:rsid w:val="00E66F18"/>
    <w:rsid w:val="00E70856"/>
    <w:rsid w:val="00E70E03"/>
    <w:rsid w:val="00E727DE"/>
    <w:rsid w:val="00E747A1"/>
    <w:rsid w:val="00E74A30"/>
    <w:rsid w:val="00E75FC6"/>
    <w:rsid w:val="00E77778"/>
    <w:rsid w:val="00E77B7E"/>
    <w:rsid w:val="00E77BA8"/>
    <w:rsid w:val="00E8139F"/>
    <w:rsid w:val="00E825AB"/>
    <w:rsid w:val="00E82DF1"/>
    <w:rsid w:val="00E84754"/>
    <w:rsid w:val="00E90411"/>
    <w:rsid w:val="00E90CAA"/>
    <w:rsid w:val="00E93339"/>
    <w:rsid w:val="00E96532"/>
    <w:rsid w:val="00E973A0"/>
    <w:rsid w:val="00EA1688"/>
    <w:rsid w:val="00EA1AFC"/>
    <w:rsid w:val="00EA2317"/>
    <w:rsid w:val="00EA3A7D"/>
    <w:rsid w:val="00EA4C83"/>
    <w:rsid w:val="00EA5B6E"/>
    <w:rsid w:val="00EA6CFA"/>
    <w:rsid w:val="00EB0A37"/>
    <w:rsid w:val="00EB32EB"/>
    <w:rsid w:val="00EB5F2D"/>
    <w:rsid w:val="00EB70F2"/>
    <w:rsid w:val="00EB763D"/>
    <w:rsid w:val="00EB7EC2"/>
    <w:rsid w:val="00EB7FE4"/>
    <w:rsid w:val="00EC0A92"/>
    <w:rsid w:val="00EC1DA0"/>
    <w:rsid w:val="00EC329B"/>
    <w:rsid w:val="00EC5EB9"/>
    <w:rsid w:val="00EC6006"/>
    <w:rsid w:val="00EC6AD6"/>
    <w:rsid w:val="00EC71A6"/>
    <w:rsid w:val="00EC73EB"/>
    <w:rsid w:val="00ED1AE4"/>
    <w:rsid w:val="00ED3F7F"/>
    <w:rsid w:val="00ED592E"/>
    <w:rsid w:val="00ED6ABD"/>
    <w:rsid w:val="00ED72E1"/>
    <w:rsid w:val="00EE1133"/>
    <w:rsid w:val="00EE1A98"/>
    <w:rsid w:val="00EE212A"/>
    <w:rsid w:val="00EE3C0F"/>
    <w:rsid w:val="00EE432C"/>
    <w:rsid w:val="00EE49BA"/>
    <w:rsid w:val="00EE5EB8"/>
    <w:rsid w:val="00EE66E5"/>
    <w:rsid w:val="00EE6810"/>
    <w:rsid w:val="00EE687A"/>
    <w:rsid w:val="00EF1601"/>
    <w:rsid w:val="00EF21FE"/>
    <w:rsid w:val="00EF2A7F"/>
    <w:rsid w:val="00EF2D58"/>
    <w:rsid w:val="00EF365E"/>
    <w:rsid w:val="00EF37C2"/>
    <w:rsid w:val="00EF4803"/>
    <w:rsid w:val="00EF4D78"/>
    <w:rsid w:val="00EF4DA1"/>
    <w:rsid w:val="00EF5127"/>
    <w:rsid w:val="00F02290"/>
    <w:rsid w:val="00F03EAC"/>
    <w:rsid w:val="00F04B7C"/>
    <w:rsid w:val="00F077C9"/>
    <w:rsid w:val="00F078B5"/>
    <w:rsid w:val="00F1052A"/>
    <w:rsid w:val="00F109AD"/>
    <w:rsid w:val="00F10C8C"/>
    <w:rsid w:val="00F11175"/>
    <w:rsid w:val="00F1397D"/>
    <w:rsid w:val="00F14024"/>
    <w:rsid w:val="00F14FA3"/>
    <w:rsid w:val="00F15575"/>
    <w:rsid w:val="00F15DB1"/>
    <w:rsid w:val="00F16B79"/>
    <w:rsid w:val="00F17674"/>
    <w:rsid w:val="00F20A1A"/>
    <w:rsid w:val="00F20FAD"/>
    <w:rsid w:val="00F24297"/>
    <w:rsid w:val="00F2564A"/>
    <w:rsid w:val="00F25761"/>
    <w:rsid w:val="00F259D7"/>
    <w:rsid w:val="00F32482"/>
    <w:rsid w:val="00F32D05"/>
    <w:rsid w:val="00F34BFC"/>
    <w:rsid w:val="00F35263"/>
    <w:rsid w:val="00F35E34"/>
    <w:rsid w:val="00F403BF"/>
    <w:rsid w:val="00F4342F"/>
    <w:rsid w:val="00F44D93"/>
    <w:rsid w:val="00F45227"/>
    <w:rsid w:val="00F478DC"/>
    <w:rsid w:val="00F5045C"/>
    <w:rsid w:val="00F520C7"/>
    <w:rsid w:val="00F53546"/>
    <w:rsid w:val="00F53AEA"/>
    <w:rsid w:val="00F547AF"/>
    <w:rsid w:val="00F55AC7"/>
    <w:rsid w:val="00F55FC9"/>
    <w:rsid w:val="00F563CD"/>
    <w:rsid w:val="00F5663B"/>
    <w:rsid w:val="00F5674D"/>
    <w:rsid w:val="00F60A5F"/>
    <w:rsid w:val="00F6392C"/>
    <w:rsid w:val="00F64256"/>
    <w:rsid w:val="00F66093"/>
    <w:rsid w:val="00F66518"/>
    <w:rsid w:val="00F66657"/>
    <w:rsid w:val="00F66997"/>
    <w:rsid w:val="00F6751E"/>
    <w:rsid w:val="00F70848"/>
    <w:rsid w:val="00F714DB"/>
    <w:rsid w:val="00F7312C"/>
    <w:rsid w:val="00F73A60"/>
    <w:rsid w:val="00F8015D"/>
    <w:rsid w:val="00F829C7"/>
    <w:rsid w:val="00F834AA"/>
    <w:rsid w:val="00F84211"/>
    <w:rsid w:val="00F848D6"/>
    <w:rsid w:val="00F859AE"/>
    <w:rsid w:val="00F85DF0"/>
    <w:rsid w:val="00F9071F"/>
    <w:rsid w:val="00F922B2"/>
    <w:rsid w:val="00F9370C"/>
    <w:rsid w:val="00F943C8"/>
    <w:rsid w:val="00F96B28"/>
    <w:rsid w:val="00F9799A"/>
    <w:rsid w:val="00FA09D0"/>
    <w:rsid w:val="00FA1446"/>
    <w:rsid w:val="00FA1564"/>
    <w:rsid w:val="00FA41B4"/>
    <w:rsid w:val="00FA5DDD"/>
    <w:rsid w:val="00FA6255"/>
    <w:rsid w:val="00FA723B"/>
    <w:rsid w:val="00FA7644"/>
    <w:rsid w:val="00FB0647"/>
    <w:rsid w:val="00FB1FA3"/>
    <w:rsid w:val="00FB43A8"/>
    <w:rsid w:val="00FB4D12"/>
    <w:rsid w:val="00FB5279"/>
    <w:rsid w:val="00FB62AE"/>
    <w:rsid w:val="00FB6CD3"/>
    <w:rsid w:val="00FB78AB"/>
    <w:rsid w:val="00FC069A"/>
    <w:rsid w:val="00FC08A9"/>
    <w:rsid w:val="00FC0B91"/>
    <w:rsid w:val="00FC0BA0"/>
    <w:rsid w:val="00FC2856"/>
    <w:rsid w:val="00FC7476"/>
    <w:rsid w:val="00FC7600"/>
    <w:rsid w:val="00FD0385"/>
    <w:rsid w:val="00FD0840"/>
    <w:rsid w:val="00FD0B7B"/>
    <w:rsid w:val="00FD1A46"/>
    <w:rsid w:val="00FD4C08"/>
    <w:rsid w:val="00FD6002"/>
    <w:rsid w:val="00FD737F"/>
    <w:rsid w:val="00FE1437"/>
    <w:rsid w:val="00FE1DCC"/>
    <w:rsid w:val="00FE1DD4"/>
    <w:rsid w:val="00FE2B19"/>
    <w:rsid w:val="00FE2FB8"/>
    <w:rsid w:val="00FE4A2D"/>
    <w:rsid w:val="00FF0538"/>
    <w:rsid w:val="00FF1168"/>
    <w:rsid w:val="00FF2C0B"/>
    <w:rsid w:val="00FF5B88"/>
    <w:rsid w:val="00FF6BA9"/>
    <w:rsid w:val="00FF724E"/>
    <w:rsid w:val="00FF7A42"/>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17D6613"/>
  <w15:docId w15:val="{756DF8BB-E888-4942-982A-51A3C90D744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240" w:lineRule="auto"/>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AB72E0"/>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84378130">
      <w:bodyDiv w:val="1"/>
      <w:marLeft w:val="0"/>
      <w:marRight w:val="0"/>
      <w:marTop w:val="0"/>
      <w:marBottom w:val="0"/>
      <w:divBdr>
        <w:top w:val="none" w:sz="0" w:space="0" w:color="auto"/>
        <w:left w:val="none" w:sz="0" w:space="0" w:color="auto"/>
        <w:bottom w:val="none" w:sz="0" w:space="0" w:color="auto"/>
        <w:right w:val="none" w:sz="0" w:space="0" w:color="auto"/>
      </w:divBdr>
      <w:divsChild>
        <w:div w:id="795760139">
          <w:marLeft w:val="0"/>
          <w:marRight w:val="0"/>
          <w:marTop w:val="0"/>
          <w:marBottom w:val="0"/>
          <w:divBdr>
            <w:top w:val="none" w:sz="0" w:space="0" w:color="auto"/>
            <w:left w:val="none" w:sz="0" w:space="0" w:color="auto"/>
            <w:bottom w:val="none" w:sz="0" w:space="0" w:color="auto"/>
            <w:right w:val="none" w:sz="0" w:space="0" w:color="auto"/>
          </w:divBdr>
        </w:div>
      </w:divsChild>
    </w:div>
    <w:div w:id="971331212">
      <w:bodyDiv w:val="1"/>
      <w:marLeft w:val="0"/>
      <w:marRight w:val="0"/>
      <w:marTop w:val="0"/>
      <w:marBottom w:val="0"/>
      <w:divBdr>
        <w:top w:val="none" w:sz="0" w:space="0" w:color="auto"/>
        <w:left w:val="none" w:sz="0" w:space="0" w:color="auto"/>
        <w:bottom w:val="none" w:sz="0" w:space="0" w:color="auto"/>
        <w:right w:val="none" w:sz="0" w:space="0" w:color="auto"/>
      </w:divBdr>
      <w:divsChild>
        <w:div w:id="894437665">
          <w:marLeft w:val="0"/>
          <w:marRight w:val="0"/>
          <w:marTop w:val="0"/>
          <w:marBottom w:val="0"/>
          <w:divBdr>
            <w:top w:val="none" w:sz="0" w:space="0" w:color="auto"/>
            <w:left w:val="none" w:sz="0" w:space="0" w:color="auto"/>
            <w:bottom w:val="none" w:sz="0" w:space="0" w:color="auto"/>
            <w:right w:val="none" w:sz="0" w:space="0" w:color="auto"/>
          </w:divBdr>
        </w:div>
      </w:divsChild>
    </w:div>
    <w:div w:id="1154298171">
      <w:bodyDiv w:val="1"/>
      <w:marLeft w:val="0"/>
      <w:marRight w:val="0"/>
      <w:marTop w:val="0"/>
      <w:marBottom w:val="0"/>
      <w:divBdr>
        <w:top w:val="none" w:sz="0" w:space="0" w:color="auto"/>
        <w:left w:val="none" w:sz="0" w:space="0" w:color="auto"/>
        <w:bottom w:val="none" w:sz="0" w:space="0" w:color="auto"/>
        <w:right w:val="none" w:sz="0" w:space="0" w:color="auto"/>
      </w:divBdr>
      <w:divsChild>
        <w:div w:id="546379552">
          <w:marLeft w:val="0"/>
          <w:marRight w:val="0"/>
          <w:marTop w:val="0"/>
          <w:marBottom w:val="0"/>
          <w:divBdr>
            <w:top w:val="none" w:sz="0" w:space="0" w:color="auto"/>
            <w:left w:val="none" w:sz="0" w:space="0" w:color="auto"/>
            <w:bottom w:val="none" w:sz="0" w:space="0" w:color="auto"/>
            <w:right w:val="none" w:sz="0" w:space="0" w:color="auto"/>
          </w:divBdr>
        </w:div>
      </w:divsChild>
    </w:div>
    <w:div w:id="1541939048">
      <w:bodyDiv w:val="1"/>
      <w:marLeft w:val="0"/>
      <w:marRight w:val="0"/>
      <w:marTop w:val="0"/>
      <w:marBottom w:val="0"/>
      <w:divBdr>
        <w:top w:val="none" w:sz="0" w:space="0" w:color="auto"/>
        <w:left w:val="none" w:sz="0" w:space="0" w:color="auto"/>
        <w:bottom w:val="none" w:sz="0" w:space="0" w:color="auto"/>
        <w:right w:val="none" w:sz="0" w:space="0" w:color="auto"/>
      </w:divBdr>
      <w:divsChild>
        <w:div w:id="549192877">
          <w:marLeft w:val="0"/>
          <w:marRight w:val="0"/>
          <w:marTop w:val="0"/>
          <w:marBottom w:val="0"/>
          <w:divBdr>
            <w:top w:val="none" w:sz="0" w:space="0" w:color="auto"/>
            <w:left w:val="none" w:sz="0" w:space="0" w:color="auto"/>
            <w:bottom w:val="none" w:sz="0" w:space="0" w:color="auto"/>
            <w:right w:val="none" w:sz="0" w:space="0" w:color="auto"/>
          </w:divBdr>
        </w:div>
      </w:divsChild>
    </w:div>
    <w:div w:id="1553039069">
      <w:bodyDiv w:val="1"/>
      <w:marLeft w:val="0"/>
      <w:marRight w:val="0"/>
      <w:marTop w:val="0"/>
      <w:marBottom w:val="0"/>
      <w:divBdr>
        <w:top w:val="none" w:sz="0" w:space="0" w:color="auto"/>
        <w:left w:val="none" w:sz="0" w:space="0" w:color="auto"/>
        <w:bottom w:val="none" w:sz="0" w:space="0" w:color="auto"/>
        <w:right w:val="none" w:sz="0" w:space="0" w:color="auto"/>
      </w:divBdr>
      <w:divsChild>
        <w:div w:id="1940487002">
          <w:marLeft w:val="0"/>
          <w:marRight w:val="0"/>
          <w:marTop w:val="0"/>
          <w:marBottom w:val="0"/>
          <w:divBdr>
            <w:top w:val="none" w:sz="0" w:space="0" w:color="auto"/>
            <w:left w:val="none" w:sz="0" w:space="0" w:color="auto"/>
            <w:bottom w:val="none" w:sz="0" w:space="0" w:color="auto"/>
            <w:right w:val="none" w:sz="0" w:space="0" w:color="auto"/>
          </w:divBdr>
        </w:div>
      </w:divsChild>
    </w:div>
    <w:div w:id="1639606071">
      <w:bodyDiv w:val="1"/>
      <w:marLeft w:val="0"/>
      <w:marRight w:val="0"/>
      <w:marTop w:val="0"/>
      <w:marBottom w:val="0"/>
      <w:divBdr>
        <w:top w:val="none" w:sz="0" w:space="0" w:color="auto"/>
        <w:left w:val="none" w:sz="0" w:space="0" w:color="auto"/>
        <w:bottom w:val="none" w:sz="0" w:space="0" w:color="auto"/>
        <w:right w:val="none" w:sz="0" w:space="0" w:color="auto"/>
      </w:divBdr>
      <w:divsChild>
        <w:div w:id="1612663212">
          <w:marLeft w:val="0"/>
          <w:marRight w:val="0"/>
          <w:marTop w:val="0"/>
          <w:marBottom w:val="0"/>
          <w:divBdr>
            <w:top w:val="none" w:sz="0" w:space="0" w:color="auto"/>
            <w:left w:val="none" w:sz="0" w:space="0" w:color="auto"/>
            <w:bottom w:val="none" w:sz="0" w:space="0" w:color="auto"/>
            <w:right w:val="none" w:sz="0" w:space="0" w:color="auto"/>
          </w:divBdr>
        </w:div>
      </w:divsChild>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a0131ab\Application%20Data\Microsoft\Forms\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44F4CA9A2654A0B8674038CDF175405"/>
        <w:category>
          <w:name w:val="Allmänt"/>
          <w:gallery w:val="placeholder"/>
        </w:category>
        <w:types>
          <w:type w:val="bbPlcHdr"/>
        </w:types>
        <w:behaviors>
          <w:behavior w:val="content"/>
        </w:behaviors>
        <w:guid w:val="{A9FB459F-C6D4-43F7-A349-AB93C7E945CD}"/>
      </w:docPartPr>
      <w:docPartBody>
        <w:p w:rsidR="003A02B6" w:rsidRDefault="003A02B6">
          <w:pPr>
            <w:pStyle w:val="D44F4CA9A2654A0B8674038CDF175405"/>
          </w:pPr>
          <w:r w:rsidRPr="00FC36B9">
            <w:rPr>
              <w:rStyle w:val="Platshllartext"/>
            </w:rPr>
            <w:t>Klicka eller tryck här för att ange text.</w:t>
          </w:r>
        </w:p>
      </w:docPartBody>
    </w:docPart>
    <w:docPart>
      <w:docPartPr>
        <w:name w:val="852BBFC0BD08400B9593A5AB7C554B39"/>
        <w:category>
          <w:name w:val="Allmänt"/>
          <w:gallery w:val="placeholder"/>
        </w:category>
        <w:types>
          <w:type w:val="bbPlcHdr"/>
        </w:types>
        <w:behaviors>
          <w:behavior w:val="content"/>
        </w:behaviors>
        <w:guid w:val="{D4C9F54E-805C-4DF7-B2A1-32D2DA39F948}"/>
      </w:docPartPr>
      <w:docPartBody>
        <w:p w:rsidR="003A02B6" w:rsidRDefault="003A02B6">
          <w:pPr>
            <w:pStyle w:val="852BBFC0BD08400B9593A5AB7C554B39"/>
          </w:pPr>
          <w:r>
            <w:rPr>
              <w:rStyle w:val="Platshllartext"/>
            </w:rPr>
            <w:t>(sätts av SB)</w:t>
          </w:r>
        </w:p>
      </w:docPartBody>
    </w:docPart>
    <w:docPart>
      <w:docPartPr>
        <w:name w:val="790F3266C74D4222A020FA231B8756AB"/>
        <w:category>
          <w:name w:val="Allmänt"/>
          <w:gallery w:val="placeholder"/>
        </w:category>
        <w:types>
          <w:type w:val="bbPlcHdr"/>
        </w:types>
        <w:behaviors>
          <w:behavior w:val="content"/>
        </w:behaviors>
        <w:guid w:val="{D1A00A64-E456-46ED-A760-75D4EE24B6DA}"/>
      </w:docPartPr>
      <w:docPartBody>
        <w:p w:rsidR="003A02B6" w:rsidRDefault="003A02B6">
          <w:pPr>
            <w:pStyle w:val="790F3266C74D4222A020FA231B8756AB"/>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2EE4A9B108454188A0CA65B3968D5D72"/>
        <w:category>
          <w:name w:val="Allmänt"/>
          <w:gallery w:val="placeholder"/>
        </w:category>
        <w:types>
          <w:type w:val="bbPlcHdr"/>
        </w:types>
        <w:behaviors>
          <w:behavior w:val="content"/>
        </w:behaviors>
        <w:guid w:val="{3F2EE6B5-4A05-47AA-BF57-3B01E6BDEFD0}"/>
      </w:docPartPr>
      <w:docPartBody>
        <w:p w:rsidR="003A02B6" w:rsidRDefault="003A02B6">
          <w:pPr>
            <w:pStyle w:val="2EE4A9B108454188A0CA65B3968D5D72"/>
          </w:pPr>
          <w:r>
            <w:rPr>
              <w:rStyle w:val="Platshllartext"/>
            </w:rPr>
            <w:t>Klicka här och v</w:t>
          </w:r>
          <w:r w:rsidRPr="00D31416">
            <w:rPr>
              <w:rStyle w:val="Platshllartext"/>
            </w:rPr>
            <w:t xml:space="preserve">älj ett </w:t>
          </w:r>
          <w:r>
            <w:rPr>
              <w:rStyle w:val="Platshllartext"/>
            </w:rPr>
            <w:t>departement.</w:t>
          </w:r>
        </w:p>
      </w:docPartBody>
    </w:docPart>
    <w:docPart>
      <w:docPartPr>
        <w:name w:val="34A1C73F35DF4D73A06D24C1A5F4D7A5"/>
        <w:category>
          <w:name w:val="Allmänt"/>
          <w:gallery w:val="placeholder"/>
        </w:category>
        <w:types>
          <w:type w:val="bbPlcHdr"/>
        </w:types>
        <w:behaviors>
          <w:behavior w:val="content"/>
        </w:behaviors>
        <w:guid w:val="{12FC11E4-6D31-4662-8E7C-C4B1D2A14A14}"/>
      </w:docPartPr>
      <w:docPartBody>
        <w:p w:rsidR="003A02B6" w:rsidRDefault="003A02B6">
          <w:pPr>
            <w:pStyle w:val="34A1C73F35DF4D73A06D24C1A5F4D7A5"/>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2765D22831054172B32AACB210ECBD59"/>
        <w:category>
          <w:name w:val="Allmänt"/>
          <w:gallery w:val="placeholder"/>
        </w:category>
        <w:types>
          <w:type w:val="bbPlcHdr"/>
        </w:types>
        <w:behaviors>
          <w:behavior w:val="content"/>
        </w:behaviors>
        <w:guid w:val="{A7C54032-DC71-4663-8C3D-4884E0414A29}"/>
      </w:docPartPr>
      <w:docPartBody>
        <w:p w:rsidR="003A02B6" w:rsidRDefault="003A02B6">
          <w:pPr>
            <w:pStyle w:val="2765D22831054172B32AACB210ECBD59"/>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BAE7D704BA2449D6B08EB0F5E2A7A4DA"/>
        <w:category>
          <w:name w:val="Allmänt"/>
          <w:gallery w:val="placeholder"/>
        </w:category>
        <w:types>
          <w:type w:val="bbPlcHdr"/>
        </w:types>
        <w:behaviors>
          <w:behavior w:val="content"/>
        </w:behaviors>
        <w:guid w:val="{83E96CE4-AC3E-42F5-B157-0BF37765D948}"/>
      </w:docPartPr>
      <w:docPartBody>
        <w:p w:rsidR="003A02B6" w:rsidRDefault="003A02B6">
          <w:pPr>
            <w:pStyle w:val="BAE7D704BA2449D6B08EB0F5E2A7A4DA"/>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AA247E8229D443F69663C7A0088E3D11"/>
        <w:category>
          <w:name w:val="Allmänt"/>
          <w:gallery w:val="placeholder"/>
        </w:category>
        <w:types>
          <w:type w:val="bbPlcHdr"/>
        </w:types>
        <w:behaviors>
          <w:behavior w:val="content"/>
        </w:behaviors>
        <w:guid w:val="{8B4CEFE3-68C3-4816-8886-44A40E6BE712}"/>
      </w:docPartPr>
      <w:docPartBody>
        <w:p w:rsidR="00C26EAC" w:rsidRDefault="003A02B6">
          <w:pPr>
            <w:pStyle w:val="AA247E8229D443F69663C7A0088E3D11"/>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757D27818D7B4163807036CACC7E12FF"/>
        <w:category>
          <w:name w:val="Allmänt"/>
          <w:gallery w:val="placeholder"/>
        </w:category>
        <w:types>
          <w:type w:val="bbPlcHdr"/>
        </w:types>
        <w:behaviors>
          <w:behavior w:val="content"/>
        </w:behaviors>
        <w:guid w:val="{7E27A9BB-520B-4AA6-AC95-D942A004F0CC}"/>
      </w:docPartPr>
      <w:docPartBody>
        <w:p w:rsidR="00627F15" w:rsidRDefault="003A02B6">
          <w:pPr>
            <w:pStyle w:val="757D27818D7B4163807036CACC7E12FF"/>
          </w:pPr>
          <w:r w:rsidRPr="00FC36B9">
            <w:rPr>
              <w:rStyle w:val="Platshllartext"/>
            </w:rPr>
            <w:t>Klicka eller tryck här för att ange text.</w:t>
          </w:r>
        </w:p>
      </w:docPartBody>
    </w:docPart>
    <w:docPart>
      <w:docPartPr>
        <w:name w:val="E348F3B9A688416BB5706E3B477E916E"/>
        <w:category>
          <w:name w:val="Allmänt"/>
          <w:gallery w:val="placeholder"/>
        </w:category>
        <w:types>
          <w:type w:val="bbPlcHdr"/>
        </w:types>
        <w:behaviors>
          <w:behavior w:val="content"/>
        </w:behaviors>
        <w:guid w:val="{E0154C1C-34E6-48E4-BBA8-C2825C28E35A}"/>
      </w:docPartPr>
      <w:docPartBody>
        <w:p w:rsidR="006C2801" w:rsidRDefault="006C2801">
          <w:r w:rsidRPr="006914ED">
            <w:rPr>
              <w:rStyle w:val="Platshllartext"/>
            </w:rPr>
            <w:t xml:space="preserve"> </w:t>
          </w:r>
        </w:p>
      </w:docPartBody>
    </w:docPart>
    <w:docPart>
      <w:docPartPr>
        <w:name w:val="9ECF8C03893841F398472ECC5EDC15F2"/>
        <w:category>
          <w:name w:val="Allmänt"/>
          <w:gallery w:val="placeholder"/>
        </w:category>
        <w:types>
          <w:type w:val="bbPlcHdr"/>
        </w:types>
        <w:behaviors>
          <w:behavior w:val="content"/>
        </w:behaviors>
        <w:guid w:val="{031E3EAD-6CB0-4B1A-B206-D37AA2B322AE}"/>
      </w:docPartPr>
      <w:docPartBody>
        <w:p w:rsidR="006C2801" w:rsidRDefault="006C2801">
          <w:r w:rsidRPr="006914ED">
            <w:rPr>
              <w:rStyle w:val="Platshllartext"/>
            </w:rPr>
            <w:t xml:space="preserve"> </w:t>
          </w:r>
        </w:p>
      </w:docPartBody>
    </w:docPart>
    <w:docPart>
      <w:docPartPr>
        <w:name w:val="2003FFBE2DC84C0A927EBF012612B918"/>
        <w:category>
          <w:name w:val="Allmänt"/>
          <w:gallery w:val="placeholder"/>
        </w:category>
        <w:types>
          <w:type w:val="bbPlcHdr"/>
        </w:types>
        <w:behaviors>
          <w:behavior w:val="content"/>
        </w:behaviors>
        <w:guid w:val="{9827454D-676B-4F64-AC47-5442AD0B9DE2}"/>
      </w:docPartPr>
      <w:docPartBody>
        <w:p w:rsidR="006C2801" w:rsidRDefault="006C2801">
          <w:r w:rsidRPr="006914ED">
            <w:rPr>
              <w:rStyle w:val="Platshllartext"/>
            </w:rPr>
            <w:t xml:space="preserve"> </w:t>
          </w:r>
        </w:p>
      </w:docPartBody>
    </w:docPart>
    <w:docPart>
      <w:docPartPr>
        <w:name w:val="C1F873DE472044DBB4B44E12F42957E0"/>
        <w:category>
          <w:name w:val="Allmänt"/>
          <w:gallery w:val="placeholder"/>
        </w:category>
        <w:types>
          <w:type w:val="bbPlcHdr"/>
        </w:types>
        <w:behaviors>
          <w:behavior w:val="content"/>
        </w:behaviors>
        <w:guid w:val="{DAD0D61F-8DCC-424B-BF3A-50BF9533EAA7}"/>
      </w:docPartPr>
      <w:docPartBody>
        <w:p w:rsidR="006C2801" w:rsidRDefault="006C2801">
          <w:r w:rsidRPr="006914ED">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A02B6"/>
    <w:rsid w:val="00022434"/>
    <w:rsid w:val="0002280D"/>
    <w:rsid w:val="00057BBB"/>
    <w:rsid w:val="0015460C"/>
    <w:rsid w:val="002A579B"/>
    <w:rsid w:val="002C6152"/>
    <w:rsid w:val="0031752F"/>
    <w:rsid w:val="003A02B6"/>
    <w:rsid w:val="00561D2B"/>
    <w:rsid w:val="005A5DEC"/>
    <w:rsid w:val="005B417D"/>
    <w:rsid w:val="005E58AC"/>
    <w:rsid w:val="00627F15"/>
    <w:rsid w:val="006C2801"/>
    <w:rsid w:val="006D1EED"/>
    <w:rsid w:val="007040CC"/>
    <w:rsid w:val="007043CD"/>
    <w:rsid w:val="00711CF6"/>
    <w:rsid w:val="007D6D09"/>
    <w:rsid w:val="00836E87"/>
    <w:rsid w:val="008E104B"/>
    <w:rsid w:val="00A86BD3"/>
    <w:rsid w:val="00BD7B2E"/>
    <w:rsid w:val="00C26EAC"/>
    <w:rsid w:val="00C31623"/>
    <w:rsid w:val="00D50515"/>
    <w:rsid w:val="00D534AE"/>
    <w:rsid w:val="00D92CC8"/>
    <w:rsid w:val="00D92E0A"/>
    <w:rsid w:val="00DB1A63"/>
    <w:rsid w:val="00DF423A"/>
    <w:rsid w:val="00E7147B"/>
    <w:rsid w:val="00F9370C"/>
    <w:rsid w:val="00FF724E"/>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6C2801"/>
    <w:rPr>
      <w:noProof w:val="0"/>
      <w:color w:val="808080"/>
    </w:rPr>
  </w:style>
  <w:style w:type="paragraph" w:customStyle="1" w:styleId="D44F4CA9A2654A0B8674038CDF175405">
    <w:name w:val="D44F4CA9A2654A0B8674038CDF175405"/>
  </w:style>
  <w:style w:type="paragraph" w:customStyle="1" w:styleId="4764B6A246CD4F22B740891FCD5EA2B1">
    <w:name w:val="4764B6A246CD4F22B740891FCD5EA2B1"/>
  </w:style>
  <w:style w:type="paragraph" w:customStyle="1" w:styleId="852BBFC0BD08400B9593A5AB7C554B39">
    <w:name w:val="852BBFC0BD08400B9593A5AB7C554B39"/>
  </w:style>
  <w:style w:type="paragraph" w:customStyle="1" w:styleId="F58D55033BF846509DF833AFABCC8AD9">
    <w:name w:val="F58D55033BF846509DF833AFABCC8AD9"/>
  </w:style>
  <w:style w:type="paragraph" w:customStyle="1" w:styleId="790F3266C74D4222A020FA231B8756AB">
    <w:name w:val="790F3266C74D4222A020FA231B8756AB"/>
  </w:style>
  <w:style w:type="paragraph" w:customStyle="1" w:styleId="2EE4A9B108454188A0CA65B3968D5D72">
    <w:name w:val="2EE4A9B108454188A0CA65B3968D5D72"/>
  </w:style>
  <w:style w:type="paragraph" w:customStyle="1" w:styleId="34A1C73F35DF4D73A06D24C1A5F4D7A5">
    <w:name w:val="34A1C73F35DF4D73A06D24C1A5F4D7A5"/>
  </w:style>
  <w:style w:type="paragraph" w:customStyle="1" w:styleId="18F95F3C76AF4B3BB665FB749B0E8271">
    <w:name w:val="18F95F3C76AF4B3BB665FB749B0E8271"/>
  </w:style>
  <w:style w:type="paragraph" w:customStyle="1" w:styleId="2765D22831054172B32AACB210ECBD59">
    <w:name w:val="2765D22831054172B32AACB210ECBD59"/>
  </w:style>
  <w:style w:type="paragraph" w:customStyle="1" w:styleId="BAE7D704BA2449D6B08EB0F5E2A7A4DA">
    <w:name w:val="BAE7D704BA2449D6B08EB0F5E2A7A4DA"/>
  </w:style>
  <w:style w:type="paragraph" w:customStyle="1" w:styleId="AA247E8229D443F69663C7A0088E3D11">
    <w:name w:val="AA247E8229D443F69663C7A0088E3D11"/>
  </w:style>
  <w:style w:type="paragraph" w:customStyle="1" w:styleId="757D27818D7B4163807036CACC7E12FF">
    <w:name w:val="757D27818D7B4163807036CACC7E12F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2025-12-12</HeaderDate>
    <Office/>
    <Dnr>KN2025/</Dnr>
    <ParagrafNr/>
    <DocumentTitle/>
    <VisitingAddress/>
    <Extra1/>
    <Extra2/>
    <Extra3/>
    <Number/>
    <Recipient/>
    <SenderText/>
    <DocNumber/>
    <Doclanguage>1053</Doclanguage>
    <Appendix/>
    <LogotypeName/>
  </BaseInfo>
</DocumentInfo>
</file>

<file path=customXml/item2.xml><?xml version="1.0" encoding="utf-8"?>
<faktaPM xmlns="http://rk.se/faktapm">
  <Titel>RESourceEU Handlingsplan</Titel>
  <Ar>2025/26</Ar>
  <Nr>58</Nr>
  <UppDat>2026-01-28</UppDat>
  <Rub>RESourceEU Handlingsplan</Rub>
  <Dep>Klimat- och näringslivsdepartementet</Dep>
  <Utsk>Näringsutskottet</Utsk>
  <AnkDat>2026-01-28</AnkDat>
  <Egenskap1/>
  <Egenskap2/>
  <Egenskap3/>
  <DepLista>
    <Item>
      <itemnr/>
      <Departementsnamn>Klimat- och näringslivsdepartementet</Departementsnamn>
    </Item>
  </DepLista>
  <DokLista>
    <DokItem>
      <Beteckning>COM(2025) 945</Beteckning>
      <Celexnummer>52025DC0945</Celexnummer>
      <DokTitel>COMMUNICATION FROM THE COMMISSION TO THE EUROPEAN PARLIAMENT, THE COUNCIL, THE EUROPEAN ECONOMIC AND SOCIAL COMMITTEE AND THE COMMITTEE OF THE REGIONS RESourceEU Action Plan Accelerating our critical raw materials strategy to adapt to a new reality</DokTitel>
    </DokItem>
  </DokLista>
  <GDB1>COM(2025) 945</GDB1>
  <GDT1>COMMUNICATION FROM THE COMMISSION TO THE EUROPEAN PARLIAMENT, THE COUNCIL, THE EUROPEAN ECONOMIC AND SOCIAL COMMITTEE AND THE COMMITTEE OF THE REGIONS RESourceEU Action Plan Accelerating our critical raw materials strategy to adapt to a new reality</GDT1>
  <GDTWeb>COM(2025) 945</GDTWeb>
  <Typ>FPM</Typ>
  <Dokumenttyp>FaktaPM</Dokumenttyp>
  <Epostadress>aa0131ab</Epostadress>
</faktaPM>
</file>

<file path=customXml/item3.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IconOverlay xmlns="http://schemas.microsoft.com/sharepoint/v4" xsi:nil="true"/>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SharedContentType xmlns="Microsoft.SharePoint.Taxonomy.ContentTypeSync" SourceId="d07acfae-4dfa-4949-99a8-259efd31a6ae" ContentTypeId="0x010100BBA312BF02777149882D207184EC35C032" PreviousValue="true"/>
</file>

<file path=customXml/item8.xml><?xml version="1.0" encoding="utf-8"?>
<?mso-contentType ?>
<customXsn xmlns="http://schemas.microsoft.com/office/2006/metadata/customXsn">
  <xsnLocation/>
  <cached>True</cached>
  <openByDefault>False</openByDefault>
  <xsnScope/>
</customXsn>
</file>

<file path=customXml/item9.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7696212-8C22-40DE-BE14-6BF479F00104}">
  <ds:schemaRefs>
    <ds:schemaRef ds:uri="http://lp/documentinfo/RK"/>
  </ds:schemaRefs>
</ds:datastoreItem>
</file>

<file path=customXml/itemProps2.xml><?xml version="1.0" encoding="utf-8"?>
<ds:datastoreItem xmlns:ds="http://schemas.openxmlformats.org/officeDocument/2006/customXml" ds:itemID="{0B9A7431-9D19-4C2A-8E12-639802D7B40B}">
  <ds:schemaRefs>
    <ds:schemaRef ds:uri="http://rk.se/faktapm"/>
  </ds:schemaRefs>
</ds:datastoreItem>
</file>

<file path=customXml/itemProps3.xml><?xml version="1.0" encoding="utf-8"?>
<ds:datastoreItem xmlns:ds="http://schemas.openxmlformats.org/officeDocument/2006/customXml" ds:itemID="{672FFAAC-7B95-4C59-A4E1-054F85717703}">
  <ds:schemaRefs>
    <ds:schemaRef ds:uri="4e9c2f0c-7bf8-49af-8356-cbf363fc78a7"/>
    <ds:schemaRef ds:uri="http://purl.org/dc/dcmitype/"/>
    <ds:schemaRef ds:uri="cc625d36-bb37-4650-91b9-0c96159295ba"/>
    <ds:schemaRef ds:uri="http://schemas.openxmlformats.org/package/2006/metadata/core-properties"/>
    <ds:schemaRef ds:uri="http://www.w3.org/XML/1998/namespace"/>
    <ds:schemaRef ds:uri="http://schemas.microsoft.com/office/2006/documentManagement/types"/>
    <ds:schemaRef ds:uri="http://schemas.microsoft.com/sharepoint/v4"/>
    <ds:schemaRef ds:uri="http://purl.org/dc/elements/1.1/"/>
    <ds:schemaRef ds:uri="http://schemas.microsoft.com/office/infopath/2007/PartnerControls"/>
    <ds:schemaRef ds:uri="http://purl.org/dc/terms/"/>
    <ds:schemaRef ds:uri="9c9941df-7074-4a92-bf99-225d24d78d61"/>
    <ds:schemaRef ds:uri="8b66ae41-1ec6-402e-b662-35d1932ca064"/>
    <ds:schemaRef ds:uri="18f3d968-6251-40b0-9f11-012b293496c2"/>
    <ds:schemaRef ds:uri="http://schemas.microsoft.com/office/2006/metadata/properties"/>
  </ds:schemaRefs>
</ds:datastoreItem>
</file>

<file path=customXml/itemProps4.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5.xml><?xml version="1.0" encoding="utf-8"?>
<ds:datastoreItem xmlns:ds="http://schemas.openxmlformats.org/officeDocument/2006/customXml" ds:itemID="{A8ABAF83-FB08-4AFA-A3B6-4A5C47DEAF0C}">
  <ds:schemaRefs>
    <ds:schemaRef ds:uri="http://schemas.microsoft.com/sharepoint/events"/>
  </ds:schemaRefs>
</ds:datastoreItem>
</file>

<file path=customXml/itemProps6.xml><?xml version="1.0" encoding="utf-8"?>
<ds:datastoreItem xmlns:ds="http://schemas.openxmlformats.org/officeDocument/2006/customXml" ds:itemID="{3B357441-E95E-4047-B10A-E37C805B1C10}">
  <ds:schemaRefs>
    <ds:schemaRef ds:uri="http://schemas.microsoft.com/sharepoint/v3/contenttype/forms"/>
  </ds:schemaRefs>
</ds:datastoreItem>
</file>

<file path=customXml/itemProps7.xml><?xml version="1.0" encoding="utf-8"?>
<ds:datastoreItem xmlns:ds="http://schemas.openxmlformats.org/officeDocument/2006/customXml" ds:itemID="{F766B9BA-87F7-44DA-AF0C-15F836E26F22}">
  <ds:schemaRefs>
    <ds:schemaRef ds:uri="Microsoft.SharePoint.Taxonomy.ContentTypeSync"/>
  </ds:schemaRefs>
</ds:datastoreItem>
</file>

<file path=customXml/itemProps8.xml><?xml version="1.0" encoding="utf-8"?>
<ds:datastoreItem xmlns:ds="http://schemas.openxmlformats.org/officeDocument/2006/customXml" ds:itemID="{BFD6525A-F63C-4F86-8225-A070210B7E0B}">
  <ds:schemaRefs>
    <ds:schemaRef ds:uri="http://schemas.microsoft.com/office/2006/metadata/customXsn"/>
  </ds:schemaRefs>
</ds:datastoreItem>
</file>

<file path=customXml/itemProps9.xml><?xml version="1.0" encoding="utf-8"?>
<ds:datastoreItem xmlns:ds="http://schemas.openxmlformats.org/officeDocument/2006/customXml" ds:itemID="{3D7B0D6D-AE78-43EF-A8C4-9B4976C2F7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Template>
  <TotalTime>0</TotalTime>
  <Pages>11</Pages>
  <Words>2698</Words>
  <Characters>17831</Characters>
  <Application>Microsoft Office Word</Application>
  <DocSecurity>0</DocSecurity>
  <Lines>315</Lines>
  <Paragraphs>89</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20512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FPM_202526__58</dc:title>
  <dc:subject/>
  <dc:creator>Gabriel Flores Delgado</dc:creator>
  <cp:keywords/>
  <dc:description/>
  <cp:lastModifiedBy>Anna Tiselius</cp:lastModifiedBy>
  <cp:revision>2</cp:revision>
  <cp:lastPrinted>2026-01-29T08:11:00Z</cp:lastPrinted>
  <dcterms:created xsi:type="dcterms:W3CDTF">2026-01-29T08:14:00Z</dcterms:created>
  <dcterms:modified xsi:type="dcterms:W3CDTF">2026-01-29T08:14:00Z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Ar">
    <vt:lpwstr>2025/26</vt:lpwstr>
  </property>
  <property fmtid="{D5CDD505-2E9C-101B-9397-08002B2CF9AE}" pid="8" name="Nr">
    <vt:lpwstr>58</vt:lpwstr>
  </property>
  <property fmtid="{D5CDD505-2E9C-101B-9397-08002B2CF9AE}" pid="9" name="UppDat">
    <vt:lpwstr>2026-01-28</vt:lpwstr>
  </property>
  <property fmtid="{D5CDD505-2E9C-101B-9397-08002B2CF9AE}" pid="10" name="Rub">
    <vt:lpwstr>RESourceEU Handlingsplan</vt:lpwstr>
  </property>
  <property fmtid="{D5CDD505-2E9C-101B-9397-08002B2CF9AE}" pid="11" name="Dep">
    <vt:lpwstr>Klimat- och näringslivsdepartementet</vt:lpwstr>
  </property>
  <property fmtid="{D5CDD505-2E9C-101B-9397-08002B2CF9AE}" pid="12" name="GDB1">
    <vt:lpwstr>COM(2025) 945</vt:lpwstr>
  </property>
  <property fmtid="{D5CDD505-2E9C-101B-9397-08002B2CF9AE}" pid="13" name="GDB2">
    <vt:lpwstr> </vt:lpwstr>
  </property>
  <property fmtid="{D5CDD505-2E9C-101B-9397-08002B2CF9AE}" pid="14" name="GDB3">
    <vt:lpwstr> </vt:lpwstr>
  </property>
  <property fmtid="{D5CDD505-2E9C-101B-9397-08002B2CF9AE}" pid="15" name="GDB4">
    <vt:lpwstr> </vt:lpwstr>
  </property>
  <property fmtid="{D5CDD505-2E9C-101B-9397-08002B2CF9AE}" pid="16" name="GDB5">
    <vt:lpwstr> </vt:lpwstr>
  </property>
  <property fmtid="{D5CDD505-2E9C-101B-9397-08002B2CF9AE}" pid="17" name="GDB6">
    <vt:lpwstr> </vt:lpwstr>
  </property>
  <property fmtid="{D5CDD505-2E9C-101B-9397-08002B2CF9AE}" pid="18" name="GDB7">
    <vt:lpwstr> </vt:lpwstr>
  </property>
  <property fmtid="{D5CDD505-2E9C-101B-9397-08002B2CF9AE}" pid="19" name="GDB8">
    <vt:lpwstr> </vt:lpwstr>
  </property>
  <property fmtid="{D5CDD505-2E9C-101B-9397-08002B2CF9AE}" pid="20" name="GDB9">
    <vt:lpwstr> </vt:lpwstr>
  </property>
  <property fmtid="{D5CDD505-2E9C-101B-9397-08002B2CF9AE}" pid="21" name="GDB10">
    <vt:lpwstr> </vt:lpwstr>
  </property>
  <property fmtid="{D5CDD505-2E9C-101B-9397-08002B2CF9AE}" pid="22" name="GDB11">
    <vt:lpwstr> </vt:lpwstr>
  </property>
  <property fmtid="{D5CDD505-2E9C-101B-9397-08002B2CF9AE}" pid="23" name="GDB12">
    <vt:lpwstr> </vt:lpwstr>
  </property>
  <property fmtid="{D5CDD505-2E9C-101B-9397-08002B2CF9AE}" pid="24" name="GDB13">
    <vt:lpwstr> </vt:lpwstr>
  </property>
  <property fmtid="{D5CDD505-2E9C-101B-9397-08002B2CF9AE}" pid="25" name="GDT1">
    <vt:lpwstr>COMMUNICATION FROM THE COMMISSION TO THE EUROPEAN PARLIAMENT, THE COUNCIL, THE EUROPEAN ECONOMIC AND SOCIAL COMMITTEE AND THE COMMITTEE OF THE REGIONS RESourceEU Action Plan Accelerating our critical raw materials strategy to adapt to a new reality</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2026-01-28</vt:lpwstr>
  </property>
  <property fmtid="{D5CDD505-2E9C-101B-9397-08002B2CF9AE}" pid="40" name="Utsk">
    <vt:lpwstr>Näringsutskottet</vt:lpwstr>
  </property>
  <property fmtid="{D5CDD505-2E9C-101B-9397-08002B2CF9AE}" pid="41" name="Dokumenttyp">
    <vt:lpwstr>FaktaPM</vt:lpwstr>
  </property>
  <property fmtid="{D5CDD505-2E9C-101B-9397-08002B2CF9AE}" pid="42" name="Epostadress">
    <vt:lpwstr>aa0131ab</vt:lpwstr>
  </property>
</Properties>
</file>