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0A963B3E9B1041D6BA8E9AB1D81EE288"/>
        </w:placeholder>
        <w:group/>
      </w:sdtPr>
      <w:sdtEndPr>
        <w:rPr>
          <w:b w:val="0"/>
        </w:rPr>
      </w:sdtEndPr>
      <w:sdtContent>
        <w:p w14:paraId="0370E22C"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1AC2AAE" wp14:editId="54EE31A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CA16FA7" w14:textId="7733D847" w:rsidR="00907069" w:rsidRDefault="00C85FE1" w:rsidP="001C2731">
          <w:pPr>
            <w:pStyle w:val="Sidhuvud"/>
            <w:ind w:left="3969" w:right="-567"/>
          </w:pPr>
          <w:r>
            <w:t>Riksdagså</w:t>
          </w:r>
          <w:r w:rsidR="00907069">
            <w:t xml:space="preserve">r: </w:t>
          </w:r>
          <w:sdt>
            <w:sdtPr>
              <w:alias w:val="Ar"/>
              <w:tag w:val="Ar"/>
              <w:id w:val="-280807286"/>
              <w:placeholder>
                <w:docPart w:val="71A51B393F0D40EE9A50088F68230B9C"/>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210F3">
                <w:t>2024/25</w:t>
              </w:r>
            </w:sdtContent>
          </w:sdt>
        </w:p>
        <w:p w14:paraId="78451FF3" w14:textId="21B0EB6C" w:rsidR="00907069" w:rsidRDefault="00907069" w:rsidP="001C2731">
          <w:pPr>
            <w:pStyle w:val="Sidhuvud"/>
            <w:ind w:left="3969" w:right="-567"/>
          </w:pPr>
          <w:r>
            <w:t>FPM</w:t>
          </w:r>
          <w:r w:rsidR="004B795E">
            <w:t>-</w:t>
          </w:r>
          <w:r>
            <w:t xml:space="preserve">nummer: </w:t>
          </w:r>
          <w:sdt>
            <w:sdtPr>
              <w:alias w:val="FPMNummer"/>
              <w:tag w:val="ccRKShow_FPMNummer"/>
              <w:id w:val="1114556829"/>
              <w:placeholder>
                <w:docPart w:val="E8B92A363E34400E815D9EBD9AC110B0"/>
              </w:placeholder>
              <w:dataBinding w:prefixMappings="xmlns:ns0='http://rk.se/faktapm' " w:xpath="/ns0:faktaPM[1]/ns0:Nr[1]" w:storeItemID="{0B9A7431-9D19-4C2A-8E12-639802D7B40B}"/>
              <w:text/>
            </w:sdtPr>
            <w:sdtEndPr/>
            <w:sdtContent>
              <w:r w:rsidR="00C210F3">
                <w:t>52</w:t>
              </w:r>
            </w:sdtContent>
          </w:sdt>
        </w:p>
        <w:sdt>
          <w:sdtPr>
            <w:alias w:val="Datum"/>
            <w:tag w:val="ccRKShow_UppDat"/>
            <w:id w:val="396561324"/>
            <w:placeholder>
              <w:docPart w:val="04E915F0C82645DFB799745D3411B7B4"/>
            </w:placeholder>
            <w:dataBinding w:prefixMappings="xmlns:ns0='http://rk.se/faktapm' " w:xpath="/ns0:faktaPM[1]/ns0:UppDat[1]" w:storeItemID="{0B9A7431-9D19-4C2A-8E12-639802D7B40B}"/>
            <w:date w:fullDate="2025-07-04T00:00:00Z">
              <w:dateFormat w:val="yyyy-MM-dd"/>
              <w:lid w:val="sv-SE"/>
              <w:storeMappedDataAs w:val="dateTime"/>
              <w:calendar w:val="gregorian"/>
            </w:date>
          </w:sdtPr>
          <w:sdtEndPr/>
          <w:sdtContent>
            <w:p w14:paraId="0EE795A8" w14:textId="13ADB1BA" w:rsidR="00907069" w:rsidRDefault="00C210F3" w:rsidP="001C2731">
              <w:pPr>
                <w:pStyle w:val="Sidhuvud"/>
                <w:spacing w:after="960"/>
                <w:ind w:left="3969" w:right="-567"/>
              </w:pPr>
              <w:r>
                <w:t>2025-07-04</w:t>
              </w:r>
            </w:p>
          </w:sdtContent>
        </w:sdt>
      </w:sdtContent>
    </w:sdt>
    <w:p w14:paraId="6565028E" w14:textId="075B7E2F" w:rsidR="007D542F" w:rsidRDefault="009355D4" w:rsidP="007D542F">
      <w:pPr>
        <w:pStyle w:val="Rubrik"/>
      </w:pPr>
      <w:sdt>
        <w:sdtPr>
          <w:id w:val="886605850"/>
          <w:lock w:val="contentLocked"/>
          <w:placeholder>
            <w:docPart w:val="0A963B3E9B1041D6BA8E9AB1D81EE288"/>
          </w:placeholder>
          <w:group/>
        </w:sdtPr>
        <w:sdtEndPr/>
        <w:sdtContent>
          <w:sdt>
            <w:sdtPr>
              <w:id w:val="-1141882450"/>
              <w:placeholder>
                <w:docPart w:val="FAF3CE64911B44BFB837F6DF781B491D"/>
              </w:placeholder>
              <w:dataBinding w:prefixMappings="xmlns:ns0='http://rk.se/faktapm' " w:xpath="/ns0:faktaPM[1]/ns0:Titel[1]" w:storeItemID="{0B9A7431-9D19-4C2A-8E12-639802D7B40B}"/>
              <w:text/>
            </w:sdtPr>
            <w:sdtEndPr/>
            <w:sdtContent>
              <w:r w:rsidR="00402359" w:rsidRPr="00C540DE">
                <w:t>EU:s årsbudget 202</w:t>
              </w:r>
              <w:r w:rsidR="00402359">
                <w:t>6</w:t>
              </w:r>
              <w:r w:rsidR="00402359" w:rsidRPr="00C540DE">
                <w:t xml:space="preserve"> och teknisk</w:t>
              </w:r>
              <w:r w:rsidR="00402359">
                <w:t xml:space="preserve"> </w:t>
              </w:r>
              <w:r w:rsidR="00402359" w:rsidRPr="00C540DE">
                <w:t>justering av fleråriga budgetramen för 202</w:t>
              </w:r>
              <w:r w:rsidR="00402359">
                <w:t>6</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119FCF976CA442A193F700BFDFEEEEB4"/>
            </w:placeholder>
            <w15:repeatingSectionItem/>
          </w:sdtPr>
          <w:sdtEndPr/>
          <w:sdtContent>
            <w:p w14:paraId="6F1FE816" w14:textId="7F31F9AC" w:rsidR="007D542F" w:rsidRPr="002163E7" w:rsidRDefault="009355D4" w:rsidP="007D542F">
              <w:pPr>
                <w:pStyle w:val="Brdtext"/>
                <w:rPr>
                  <w:lang w:val="en-US"/>
                </w:rPr>
              </w:pPr>
              <w:sdt>
                <w:sdtPr>
                  <w:rPr>
                    <w:rStyle w:val="Departement"/>
                    <w:lang w:val="en-US"/>
                  </w:rPr>
                  <w:id w:val="19440330"/>
                  <w:placeholder>
                    <w:docPart w:val="7D545BFC843548DDB51E103B8038833C"/>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C540DE" w:rsidRPr="002163E7">
                    <w:rPr>
                      <w:rStyle w:val="Departement"/>
                      <w:lang w:val="en-US"/>
                    </w:rPr>
                    <w:t>Finansdepartementet</w:t>
                  </w:r>
                </w:sdtContent>
              </w:sdt>
              <w:r w:rsidR="007D542F" w:rsidRPr="002163E7">
                <w:rPr>
                  <w:lang w:val="en-US"/>
                </w:rPr>
                <w:t xml:space="preserve"> </w:t>
              </w:r>
            </w:p>
          </w:sdtContent>
        </w:sdt>
      </w:sdtContent>
    </w:sdt>
    <w:bookmarkStart w:id="0" w:name="_Toc93996727"/>
    <w:p w14:paraId="3617806A" w14:textId="77777777" w:rsidR="007D542F" w:rsidRPr="002163E7" w:rsidRDefault="009355D4" w:rsidP="00AC59D3">
      <w:pPr>
        <w:pStyle w:val="Rubrik2utannumrering"/>
        <w:rPr>
          <w:lang w:val="en-US"/>
        </w:rPr>
      </w:pPr>
      <w:sdt>
        <w:sdtPr>
          <w:id w:val="-208794150"/>
          <w:lock w:val="contentLocked"/>
          <w:placeholder>
            <w:docPart w:val="0A963B3E9B1041D6BA8E9AB1D81EE288"/>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119FCF976CA442A193F700BFDFEEEEB4"/>
            </w:placeholder>
            <w15:repeatingSectionItem/>
          </w:sdtPr>
          <w:sdtEndPr/>
          <w:sdtContent>
            <w:p w14:paraId="3EA6360E" w14:textId="0F853DFB" w:rsidR="00390335" w:rsidRPr="002163E7" w:rsidRDefault="009355D4" w:rsidP="002F204A">
              <w:pPr>
                <w:pStyle w:val="Brdtext"/>
                <w:tabs>
                  <w:tab w:val="clear" w:pos="1701"/>
                  <w:tab w:val="clear" w:pos="3600"/>
                  <w:tab w:val="left" w:pos="2835"/>
                </w:tabs>
                <w:spacing w:after="80"/>
                <w:ind w:left="2835" w:hanging="2835"/>
                <w:rPr>
                  <w:lang w:val="en-US"/>
                </w:rPr>
              </w:pPr>
              <w:sdt>
                <w:sdtPr>
                  <w:rPr>
                    <w:lang w:val="en-US"/>
                  </w:rPr>
                  <w:id w:val="-1666781584"/>
                  <w:placeholder>
                    <w:docPart w:val="7087A293A20A42FB918230921821E022"/>
                  </w:placeholder>
                  <w:dataBinding w:prefixMappings="xmlns:ns0='http://rk.se/faktapm' " w:xpath="/ns0:faktaPM[1]/ns0:DokLista[1]/ns0:DokItem[1]/ns0:Beteckning[1]" w:storeItemID="{0B9A7431-9D19-4C2A-8E12-639802D7B40B}"/>
                  <w:text/>
                </w:sdtPr>
                <w:sdtEndPr/>
                <w:sdtContent>
                  <w:r w:rsidR="00C540DE" w:rsidRPr="002163E7">
                    <w:rPr>
                      <w:lang w:val="en-US"/>
                    </w:rPr>
                    <w:t>SEC (202</w:t>
                  </w:r>
                  <w:r w:rsidR="00A457EF" w:rsidRPr="002163E7">
                    <w:rPr>
                      <w:lang w:val="en-US"/>
                    </w:rPr>
                    <w:t>5</w:t>
                  </w:r>
                  <w:r w:rsidR="00C540DE" w:rsidRPr="002163E7">
                    <w:rPr>
                      <w:lang w:val="en-US"/>
                    </w:rPr>
                    <w:t>) 250</w:t>
                  </w:r>
                </w:sdtContent>
              </w:sdt>
              <w:r w:rsidR="007D542F" w:rsidRPr="002163E7">
                <w:rPr>
                  <w:lang w:val="en-US"/>
                </w:rPr>
                <w:t xml:space="preserve"> </w:t>
              </w:r>
              <w:r w:rsidR="007D542F" w:rsidRPr="002163E7">
                <w:rPr>
                  <w:lang w:val="en-US"/>
                </w:rPr>
                <w:tab/>
                <w:t xml:space="preserve">Celexnummer </w:t>
              </w:r>
              <w:sdt>
                <w:sdtPr>
                  <w:rPr>
                    <w:lang w:val="en-US"/>
                  </w:rPr>
                  <w:id w:val="403725708"/>
                  <w:placeholder>
                    <w:docPart w:val="9EA2F554F4964CA2BB87122626E3F4E1"/>
                  </w:placeholder>
                  <w:dataBinding w:prefixMappings="xmlns:ns0='http://rk.se/faktapm' " w:xpath="/ns0:faktaPM[1]/ns0:DokLista[1]/ns0:DokItem[1]/ns0:Celexnummer[1]" w:storeItemID="{0B9A7431-9D19-4C2A-8E12-639802D7B40B}"/>
                  <w:text/>
                </w:sdtPr>
                <w:sdtEndPr/>
                <w:sdtContent>
                  <w:r w:rsidR="00C210F3" w:rsidRPr="002163E7">
                    <w:rPr>
                      <w:lang w:val="en-US"/>
                    </w:rPr>
                    <w:t>-</w:t>
                  </w:r>
                </w:sdtContent>
              </w:sdt>
            </w:p>
            <w:p w14:paraId="09747EDF" w14:textId="3BBC4093" w:rsidR="007D542F" w:rsidRPr="00C540DE" w:rsidRDefault="009355D4" w:rsidP="00390335">
              <w:pPr>
                <w:pStyle w:val="Brdtext"/>
                <w:tabs>
                  <w:tab w:val="clear" w:pos="1701"/>
                  <w:tab w:val="clear" w:pos="3600"/>
                </w:tabs>
                <w:rPr>
                  <w:lang w:val="en-GB"/>
                </w:rPr>
              </w:pPr>
              <w:sdt>
                <w:sdtPr>
                  <w:rPr>
                    <w:lang w:val="en-GB"/>
                  </w:rPr>
                  <w:id w:val="-1736688595"/>
                  <w:placeholder>
                    <w:docPart w:val="88A5BB3E121C4FA3B931A165D6B95FF2"/>
                  </w:placeholder>
                  <w:dataBinding w:prefixMappings="xmlns:ns0='http://rk.se/faktapm' " w:xpath="/ns0:faktaPM[1]/ns0:DokLista[1]/ns0:DokItem[1]/ns0:DokTitel[1]" w:storeItemID="{0B9A7431-9D19-4C2A-8E12-639802D7B40B}"/>
                  <w:text/>
                </w:sdtPr>
                <w:sdtEndPr/>
                <w:sdtContent>
                  <w:r w:rsidR="00C540DE" w:rsidRPr="00C540DE">
                    <w:rPr>
                      <w:lang w:val="en-GB"/>
                    </w:rPr>
                    <w:t>Statement of Estimates of the European Commission for the financial year 202</w:t>
                  </w:r>
                  <w:r w:rsidR="001F77B3">
                    <w:rPr>
                      <w:lang w:val="en-GB"/>
                    </w:rPr>
                    <w:t>6</w:t>
                  </w:r>
                </w:sdtContent>
              </w:sdt>
            </w:p>
          </w:sdtContent>
        </w:sdt>
        <w:bookmarkStart w:id="1" w:name="_Toc93996728" w:displacedByCustomXml="next"/>
        <w:sdt>
          <w:sdtPr>
            <w:id w:val="218943066"/>
            <w:placeholder>
              <w:docPart w:val="0DEC80DBE2FE42D9B06E3EBF903248C4"/>
            </w:placeholder>
            <w15:repeatingSectionItem/>
          </w:sdtPr>
          <w:sdtEndPr/>
          <w:sdtContent>
            <w:p w14:paraId="39051FCA" w14:textId="02267999" w:rsidR="000B3EE6" w:rsidRDefault="009355D4" w:rsidP="002F204A">
              <w:pPr>
                <w:pStyle w:val="Brdtext"/>
                <w:tabs>
                  <w:tab w:val="clear" w:pos="1701"/>
                  <w:tab w:val="clear" w:pos="3600"/>
                  <w:tab w:val="left" w:pos="2835"/>
                </w:tabs>
                <w:spacing w:after="80"/>
                <w:ind w:left="2835" w:hanging="2835"/>
              </w:pPr>
              <w:sdt>
                <w:sdtPr>
                  <w:id w:val="-993251203"/>
                  <w:placeholder>
                    <w:docPart w:val="6376C5EB0B08404F9D3EDD97D5982CEF"/>
                  </w:placeholder>
                  <w:dataBinding w:prefixMappings="xmlns:ns0='http://rk.se/faktapm' " w:xpath="/ns0:faktaPM[1]/ns0:DokLista[1]/ns0:DokItem[2]/ns0:Beteckning[1]" w:storeItemID="{0B9A7431-9D19-4C2A-8E12-639802D7B40B}"/>
                  <w:text/>
                </w:sdtPr>
                <w:sdtEndPr/>
                <w:sdtContent>
                  <w:proofErr w:type="gramStart"/>
                  <w:r w:rsidR="000B3EE6">
                    <w:t>COM(</w:t>
                  </w:r>
                  <w:proofErr w:type="gramEnd"/>
                  <w:r w:rsidR="000B3EE6">
                    <w:t>2025) 800 final</w:t>
                  </w:r>
                </w:sdtContent>
              </w:sdt>
              <w:r w:rsidR="000B3EE6">
                <w:t xml:space="preserve"> </w:t>
              </w:r>
              <w:r w:rsidR="000B3EE6">
                <w:tab/>
              </w:r>
              <w:proofErr w:type="spellStart"/>
              <w:r w:rsidR="000B3EE6">
                <w:t>Celexnummer</w:t>
              </w:r>
              <w:proofErr w:type="spellEnd"/>
              <w:r w:rsidR="000B3EE6">
                <w:t xml:space="preserve"> </w:t>
              </w:r>
              <w:sdt>
                <w:sdtPr>
                  <w:id w:val="2012936687"/>
                  <w:placeholder>
                    <w:docPart w:val="7A008320D5FD4246AE78B75625C81D5B"/>
                  </w:placeholder>
                  <w:dataBinding w:prefixMappings="xmlns:ns0='http://rk.se/faktapm' " w:xpath="/ns0:faktaPM[1]/ns0:DokLista[1]/ns0:DokItem[2]/ns0:Celexnummer[1]" w:storeItemID="{0B9A7431-9D19-4C2A-8E12-639802D7B40B}"/>
                  <w:text/>
                </w:sdtPr>
                <w:sdtEndPr/>
                <w:sdtContent>
                  <w:r w:rsidR="00C210F3" w:rsidRPr="00C210F3">
                    <w:t>52025DC0800</w:t>
                  </w:r>
                </w:sdtContent>
              </w:sdt>
            </w:p>
            <w:p w14:paraId="14A16B5E" w14:textId="1FB64A4D" w:rsidR="000B3EE6" w:rsidRPr="009C45B4" w:rsidRDefault="009355D4" w:rsidP="00390335">
              <w:pPr>
                <w:pStyle w:val="Brdtext"/>
                <w:tabs>
                  <w:tab w:val="clear" w:pos="1701"/>
                  <w:tab w:val="clear" w:pos="3600"/>
                </w:tabs>
              </w:pPr>
              <w:sdt>
                <w:sdtPr>
                  <w:id w:val="-1111424302"/>
                  <w:placeholder>
                    <w:docPart w:val="8896F13CAC0C443DA89C24CFDDB7AA1A"/>
                  </w:placeholder>
                  <w:dataBinding w:prefixMappings="xmlns:ns0='http://rk.se/faktapm' " w:xpath="/ns0:faktaPM[1]/ns0:DokLista[1]/ns0:DokItem[2]/ns0:DokTitel[1]" w:storeItemID="{0B9A7431-9D19-4C2A-8E12-639802D7B40B}"/>
                  <w:text/>
                </w:sdtPr>
                <w:sdtEndPr/>
                <w:sdtContent>
                  <w:r w:rsidR="000B3EE6" w:rsidRPr="009C45B4">
                    <w:t>MEDDELANDE FRÅN KOMMISSIONEN TILL EUROPAPARLAMENTET OCH RÅDET om teknisk justering av den fleråriga budgetramen för 2026 i enlighet med artikel 4 i rådets förordning (EU, Euratom) 2020/2093 om den fleråriga budgetramen för 2021–2027</w:t>
                  </w:r>
                </w:sdtContent>
              </w:sdt>
            </w:p>
          </w:sdtContent>
        </w:sdt>
      </w:sdtContent>
    </w:sdt>
    <w:p w14:paraId="5533E4F0" w14:textId="77777777" w:rsidR="007D542F" w:rsidRDefault="009355D4" w:rsidP="00721D8B">
      <w:pPr>
        <w:pStyle w:val="Rubrik1utannumrering"/>
      </w:pPr>
      <w:sdt>
        <w:sdtPr>
          <w:id w:val="1122497011"/>
          <w:lock w:val="contentLocked"/>
          <w:placeholder>
            <w:docPart w:val="0A963B3E9B1041D6BA8E9AB1D81EE288"/>
          </w:placeholder>
          <w:group/>
        </w:sdtPr>
        <w:sdtEndPr/>
        <w:sdtContent>
          <w:r w:rsidR="007D542F">
            <w:t>Sammanfattning</w:t>
          </w:r>
          <w:bookmarkEnd w:id="1"/>
        </w:sdtContent>
      </w:sdt>
    </w:p>
    <w:p w14:paraId="42E2A04E" w14:textId="5ECD75F7" w:rsidR="007D542F" w:rsidRDefault="00C540DE" w:rsidP="00C540DE">
      <w:pPr>
        <w:pStyle w:val="Brdtext"/>
      </w:pPr>
      <w:bookmarkStart w:id="2" w:name="_Toc93996729"/>
      <w:r>
        <w:t>Kommissionen antog och presenterade förslaget till EU:s årsbudget 202</w:t>
      </w:r>
      <w:r w:rsidR="00A77A4B">
        <w:t>6</w:t>
      </w:r>
      <w:r>
        <w:t xml:space="preserve"> den </w:t>
      </w:r>
      <w:r w:rsidR="00A77A4B">
        <w:t>4</w:t>
      </w:r>
      <w:r w:rsidR="00EE7C91">
        <w:t> </w:t>
      </w:r>
      <w:r>
        <w:t>juni 202</w:t>
      </w:r>
      <w:r w:rsidR="00A77A4B">
        <w:t>5</w:t>
      </w:r>
      <w:r>
        <w:t>. Budgeten för 202</w:t>
      </w:r>
      <w:r w:rsidR="00A77A4B">
        <w:t>6</w:t>
      </w:r>
      <w:r>
        <w:t xml:space="preserve"> föreslås inklusive </w:t>
      </w:r>
      <w:r w:rsidR="006B661A">
        <w:t>mobilisering</w:t>
      </w:r>
      <w:r w:rsidR="00402359">
        <w:t xml:space="preserve"> </w:t>
      </w:r>
      <w:r w:rsidR="00E07169">
        <w:t xml:space="preserve">av </w:t>
      </w:r>
      <w:r>
        <w:t>special</w:t>
      </w:r>
      <w:r w:rsidR="00EE7C91">
        <w:softHyphen/>
      </w:r>
      <w:r>
        <w:t xml:space="preserve">instrument uppgå till </w:t>
      </w:r>
      <w:r w:rsidR="00A457EF">
        <w:t>193,3</w:t>
      </w:r>
      <w:r>
        <w:t xml:space="preserve"> miljarder euro i åtaganden och </w:t>
      </w:r>
      <w:r w:rsidR="00A457EF" w:rsidRPr="00A457EF">
        <w:t>192,2</w:t>
      </w:r>
      <w:r>
        <w:t xml:space="preserve"> miljarder euro i betalningar. Regeringens övergripande mål är att EU:s årsbudget för 202</w:t>
      </w:r>
      <w:r w:rsidR="00AC0425">
        <w:t>6</w:t>
      </w:r>
      <w:r>
        <w:t xml:space="preserve"> ska präglas av budgetrestriktivitet och att den med god marginal ska rymmas inom taken i den fleråriga budgetramen för 2021–2027. Regeringen kommer att driva en restriktiv linje under budgetförfarandet och förespråkar att betalnings</w:t>
      </w:r>
      <w:r w:rsidR="00EE7C91">
        <w:softHyphen/>
      </w:r>
      <w:r>
        <w:t>anslagen ska utgå från realistiska, väl underbyggda och verifierade prognoser samt spegla tidigare genomförande. Regeringen avser att driva Sveriges stånd</w:t>
      </w:r>
      <w:r w:rsidR="00EE7C91">
        <w:softHyphen/>
      </w:r>
      <w:r>
        <w:t>punkter vid behandling av EU:s årsbudget för 202</w:t>
      </w:r>
      <w:r w:rsidR="00AC0425">
        <w:t>6</w:t>
      </w:r>
      <w:r>
        <w:t xml:space="preserve">. Den tekniska justeringen av den fleråriga budgetramen för 2021–2027 innebär att utgiftstaken fastställs i löpande priser. Enligt artikel 4 i förordningen om den fleråriga budgetramen ska justeringen göras årligen. </w:t>
      </w:r>
      <w:bookmarkStart w:id="3" w:name="_Hlk201669697"/>
      <w:r w:rsidR="006B661A" w:rsidRPr="006B661A">
        <w:t xml:space="preserve">Den tekniska justeringen fastställer de nya tak som årsbudgeten ska förhålla sig till. </w:t>
      </w:r>
      <w:bookmarkEnd w:id="3"/>
      <w:r>
        <w:t xml:space="preserve">Då årsbudgeten anges i löpande priser ger den </w:t>
      </w:r>
      <w:r>
        <w:lastRenderedPageBreak/>
        <w:t>tekniska justeringen budgetens tak i rätt prisnivå för årsbudgeten 202</w:t>
      </w:r>
      <w:r w:rsidR="00AC0425">
        <w:t>6</w:t>
      </w:r>
      <w:r>
        <w:t>. Den tekniska justeringen är inte en del av EU:s årsbudgetprocess.</w:t>
      </w:r>
      <w:r w:rsidR="007D542F">
        <w:t xml:space="preserve">  </w:t>
      </w:r>
    </w:p>
    <w:sdt>
      <w:sdtPr>
        <w:id w:val="181785833"/>
        <w:lock w:val="contentLocked"/>
        <w:placeholder>
          <w:docPart w:val="0A963B3E9B1041D6BA8E9AB1D81EE288"/>
        </w:placeholder>
        <w:group/>
      </w:sdtPr>
      <w:sdtEndPr/>
      <w:sdtContent>
        <w:p w14:paraId="0B2CB75E" w14:textId="77777777" w:rsidR="007D542F" w:rsidRDefault="007D542F" w:rsidP="00B84500">
          <w:pPr>
            <w:pStyle w:val="Rubrik1"/>
            <w:spacing w:before="720"/>
          </w:pPr>
          <w:r>
            <w:t>Förslaget</w:t>
          </w:r>
        </w:p>
        <w:bookmarkEnd w:id="2" w:displacedByCustomXml="next"/>
      </w:sdtContent>
    </w:sdt>
    <w:bookmarkStart w:id="4" w:name="_Toc93996730"/>
    <w:p w14:paraId="4D833B42" w14:textId="77777777" w:rsidR="007D542F" w:rsidRDefault="009355D4" w:rsidP="007D542F">
      <w:pPr>
        <w:pStyle w:val="Rubrik2"/>
      </w:pPr>
      <w:sdt>
        <w:sdtPr>
          <w:id w:val="400485695"/>
          <w:lock w:val="contentLocked"/>
          <w:placeholder>
            <w:docPart w:val="0A963B3E9B1041D6BA8E9AB1D81EE288"/>
          </w:placeholder>
          <w:group/>
        </w:sdtPr>
        <w:sdtEndPr/>
        <w:sdtContent>
          <w:r w:rsidR="007D542F">
            <w:t>Ärendets bakgrund</w:t>
          </w:r>
          <w:bookmarkEnd w:id="4"/>
        </w:sdtContent>
      </w:sdt>
    </w:p>
    <w:p w14:paraId="58B0D705" w14:textId="2C36174E" w:rsidR="00C540DE" w:rsidRDefault="00C540DE" w:rsidP="00C540DE">
      <w:pPr>
        <w:pStyle w:val="Brdtext"/>
      </w:pPr>
      <w:r>
        <w:t>Enligt artikel 314 i fördraget om EU:s funktionssätt ska rådet och Europa</w:t>
      </w:r>
      <w:r w:rsidR="00EE7C91">
        <w:softHyphen/>
      </w:r>
      <w:r>
        <w:t xml:space="preserve">parlamentet fastställa unionens årliga budget med ett särskilt budgetförfarande, som tar sin utgångspunkt i det ordinarie lagstiftningsförfarandet. </w:t>
      </w:r>
    </w:p>
    <w:p w14:paraId="1335BCE7" w14:textId="2C7AE02A" w:rsidR="00C540DE" w:rsidRDefault="00C540DE" w:rsidP="00C540DE">
      <w:pPr>
        <w:pStyle w:val="Brdtext"/>
      </w:pPr>
      <w:r>
        <w:t xml:space="preserve">Budgeten är uppdelad i sju utgiftsrubriker som tillsammans ska rymmas under taket i den fleråriga budgetramen. Varje utgiftsrubrik är i sin tur indelad i olika politikområden. Vidare är budgeten uppdelad i åtagande- och betalningsanslag. Åtagandeanslagen anger den totala </w:t>
      </w:r>
      <w:r w:rsidR="00402359">
        <w:t xml:space="preserve">volymen </w:t>
      </w:r>
      <w:r>
        <w:t>utgifte</w:t>
      </w:r>
      <w:r w:rsidR="00402359">
        <w:t>r</w:t>
      </w:r>
      <w:r>
        <w:t xml:space="preserve"> för det legala åtagandet som EU får ingå under året, men som kan </w:t>
      </w:r>
      <w:r w:rsidR="00402359">
        <w:t>genom</w:t>
      </w:r>
      <w:r>
        <w:t>föras och utbetalas under flera budgetår. Betalningsanslagen reglerar hur stor</w:t>
      </w:r>
      <w:r w:rsidR="00402359">
        <w:t xml:space="preserve"> volym </w:t>
      </w:r>
      <w:r w:rsidR="00AB2F3B">
        <w:t xml:space="preserve">av </w:t>
      </w:r>
      <w:r>
        <w:t xml:space="preserve">betalningar som får göras från EU-budgeten under budgetåret med anledning av nya och redan ingångna åtaganden. Det är betalningsanslagen som påverkar </w:t>
      </w:r>
      <w:r w:rsidR="00402359">
        <w:t xml:space="preserve">medlemsstaternas </w:t>
      </w:r>
      <w:r>
        <w:t>avgifte</w:t>
      </w:r>
      <w:r w:rsidR="00402359">
        <w:t>r</w:t>
      </w:r>
      <w:r>
        <w:t xml:space="preserve"> för ett enskilt år. </w:t>
      </w:r>
    </w:p>
    <w:p w14:paraId="3E852FF7" w14:textId="782BFD6C" w:rsidR="007D542F" w:rsidRPr="00472EBA" w:rsidRDefault="00C540DE" w:rsidP="00C540DE">
      <w:pPr>
        <w:pStyle w:val="Brdtext"/>
      </w:pPr>
      <w:r>
        <w:t xml:space="preserve">I den fleråriga budgetramen antas rubriktak för åtagandeanslag per år och budgettak för den totala nivån för åtaganden och betalningar per år. Innanför taket i den fleråriga budgetramen men utanför de sju utgiftsrubrikerna ligger även </w:t>
      </w:r>
      <w:r w:rsidR="000C69FE">
        <w:t>sju</w:t>
      </w:r>
      <w:r>
        <w:t xml:space="preserve"> specialinstrument. Dessa syftar till att ge utrymme för flexibilitet i budgeten vid oförutsedda händelser. Det finns två typer av specialinstrument – tematiska och icke-tematiska. Tematiska specialinstrument har specificerat ändamål och reglerade utgifter, medan icke-tematiska är till för budget</w:t>
      </w:r>
      <w:r w:rsidR="00EE7C91">
        <w:softHyphen/>
      </w:r>
      <w:r>
        <w:t xml:space="preserve">förstärkning och är reglerade med maxbelopp. De tematiska är </w:t>
      </w:r>
      <w:r w:rsidR="000C69FE">
        <w:t>instrumentet</w:t>
      </w:r>
      <w:r w:rsidR="00C04F70">
        <w:t xml:space="preserve"> </w:t>
      </w:r>
      <w:r w:rsidR="00ED548E">
        <w:t>för räntekostnader</w:t>
      </w:r>
      <w:r w:rsidR="00C04F70">
        <w:t xml:space="preserve"> </w:t>
      </w:r>
      <w:r w:rsidR="00ED548E">
        <w:t>för</w:t>
      </w:r>
      <w:r w:rsidR="00C04F70">
        <w:t xml:space="preserve"> Europeiska unionens återhämtnings</w:t>
      </w:r>
      <w:r w:rsidR="00EE7C91">
        <w:softHyphen/>
      </w:r>
      <w:r w:rsidR="00C04F70">
        <w:t>instrument</w:t>
      </w:r>
      <w:r w:rsidR="00EE7C91" w:rsidRPr="00EE7C91">
        <w:t xml:space="preserve"> </w:t>
      </w:r>
      <w:r w:rsidR="00EE7C91">
        <w:t>(EURI)</w:t>
      </w:r>
      <w:r w:rsidR="000C69FE">
        <w:t>,</w:t>
      </w:r>
      <w:r>
        <w:t xml:space="preserve"> Europeiska fonden för justering för globaliseringseffekter för uppsagda arbetstagare (EGF), solidaritets- och krisbiståndsreserven (SEAR) </w:t>
      </w:r>
      <w:proofErr w:type="spellStart"/>
      <w:r>
        <w:t>brexitjusteringsreserven</w:t>
      </w:r>
      <w:proofErr w:type="spellEnd"/>
      <w:r>
        <w:t xml:space="preserve"> (BAR)</w:t>
      </w:r>
      <w:r w:rsidR="000C69FE">
        <w:t xml:space="preserve"> och Ukrainareserven</w:t>
      </w:r>
      <w:r>
        <w:t>. De icke-tematiska är flexibilitetsinstrumentet och marginalinstrumentet (SMI).</w:t>
      </w:r>
    </w:p>
    <w:p w14:paraId="168DDA2B" w14:textId="77777777" w:rsidR="007D542F" w:rsidRDefault="009355D4" w:rsidP="007D542F">
      <w:pPr>
        <w:pStyle w:val="Rubrik2"/>
      </w:pPr>
      <w:sdt>
        <w:sdtPr>
          <w:id w:val="-1352952988"/>
          <w:lock w:val="contentLocked"/>
          <w:placeholder>
            <w:docPart w:val="0A963B3E9B1041D6BA8E9AB1D81EE288"/>
          </w:placeholder>
          <w:group/>
        </w:sdtPr>
        <w:sdtEndPr/>
        <w:sdtContent>
          <w:r w:rsidR="007D542F">
            <w:t>Förslagets innehåll</w:t>
          </w:r>
        </w:sdtContent>
      </w:sdt>
    </w:p>
    <w:p w14:paraId="4D5DFABA" w14:textId="7242FAB9" w:rsidR="00C540DE" w:rsidRDefault="00C540DE" w:rsidP="00C540DE">
      <w:pPr>
        <w:pStyle w:val="Brdtext"/>
      </w:pPr>
      <w:r>
        <w:t>Förslaget till årsbudget baseras på de budgettak som är fastlagda för 202</w:t>
      </w:r>
      <w:r w:rsidR="00AC0425">
        <w:t>6</w:t>
      </w:r>
      <w:r>
        <w:t xml:space="preserve"> i förordningen om den fleråriga budgetramen för perioden 2021–2027 i 2018 års prisnivå samt förslaget om den tekniska justeringen genom vilken de årliga taken räknas om till löpande priser.</w:t>
      </w:r>
    </w:p>
    <w:p w14:paraId="2C14DD2B" w14:textId="0E8A193E" w:rsidR="00C540DE" w:rsidRDefault="42A6AA4E" w:rsidP="00C540DE">
      <w:pPr>
        <w:pStyle w:val="Brdtext"/>
      </w:pPr>
      <w:r>
        <w:t xml:space="preserve">Åtagandeanslagen inklusive specialinstrument föreslås uppgå till 193,3 miljarder euro, vilket motsvarar 1,00 procent av EU:s samlade BNI. Förslaget lämnar en marginal till taket för åtaganden inklusive specialinstrument på 493 miljoner euro. Betalningsanslagen föreslås uppgå till 192,2 miljarder euro, vilket motsvarar 1,00 procent av EU:s samlade BNI. Förslaget lämnar en marginal till taket för betalningar inklusive specialinstrument på 18,4 miljarder euro. </w:t>
      </w:r>
    </w:p>
    <w:p w14:paraId="34BEE530" w14:textId="7BD66A61" w:rsidR="00C540DE" w:rsidRDefault="00C540DE" w:rsidP="00C540DE">
      <w:pPr>
        <w:pStyle w:val="Brdtext"/>
      </w:pPr>
      <w:r>
        <w:t>Jämfört med budgeten för 202</w:t>
      </w:r>
      <w:r w:rsidR="00167D13">
        <w:t>5</w:t>
      </w:r>
      <w:r>
        <w:t xml:space="preserve"> innebär kommissionens förslag </w:t>
      </w:r>
      <w:r w:rsidR="00167D13">
        <w:t>en minskning</w:t>
      </w:r>
      <w:r>
        <w:t xml:space="preserve"> med </w:t>
      </w:r>
      <w:r w:rsidR="00167D13">
        <w:t>3</w:t>
      </w:r>
      <w:r>
        <w:t>,</w:t>
      </w:r>
      <w:r w:rsidR="00167D13">
        <w:t>1</w:t>
      </w:r>
      <w:r>
        <w:t xml:space="preserve"> procent i åtagandeanslag och </w:t>
      </w:r>
      <w:r w:rsidR="00167D13">
        <w:t>en ökning med 23</w:t>
      </w:r>
      <w:r>
        <w:t>,</w:t>
      </w:r>
      <w:r w:rsidR="00167D13">
        <w:t>8</w:t>
      </w:r>
      <w:r>
        <w:t xml:space="preserve"> procent i betalningsanslag. </w:t>
      </w:r>
      <w:r w:rsidR="004D49D6">
        <w:t xml:space="preserve">Alla jämförelser </w:t>
      </w:r>
      <w:r w:rsidR="004D49D6" w:rsidRPr="004D49D6">
        <w:t>med 2025 års budget görs mot</w:t>
      </w:r>
      <w:r w:rsidR="004D49D6">
        <w:t xml:space="preserve"> den</w:t>
      </w:r>
      <w:r w:rsidR="004D49D6" w:rsidRPr="004D49D6">
        <w:t xml:space="preserve"> slutligt antagn</w:t>
      </w:r>
      <w:r w:rsidR="004D49D6">
        <w:t>a</w:t>
      </w:r>
      <w:r w:rsidR="004D49D6" w:rsidRPr="004D49D6">
        <w:t xml:space="preserve"> budget</w:t>
      </w:r>
      <w:r w:rsidR="004D49D6">
        <w:t>en för 2025.</w:t>
      </w:r>
    </w:p>
    <w:p w14:paraId="5FBCB68A" w14:textId="20B6C559" w:rsidR="00C540DE" w:rsidRDefault="00C540DE" w:rsidP="00C540DE">
      <w:pPr>
        <w:pStyle w:val="Brdtext"/>
      </w:pPr>
      <w:r>
        <w:t>När det gäller åtaganden föreslås de största relativa ökningarna jämfört med år 202</w:t>
      </w:r>
      <w:r w:rsidR="00CC7220">
        <w:t>5</w:t>
      </w:r>
      <w:r>
        <w:t xml:space="preserve"> för rubrik </w:t>
      </w:r>
      <w:r w:rsidR="00CC7220">
        <w:t>2b Resiliens och värden (30,3 procent)</w:t>
      </w:r>
      <w:r>
        <w:t xml:space="preserve"> och </w:t>
      </w:r>
      <w:r w:rsidR="00CC7220" w:rsidRPr="00CC7220">
        <w:t>rubrik 5 Säkerhet och försvar (6,5 procent)</w:t>
      </w:r>
      <w:r>
        <w:t xml:space="preserve">. </w:t>
      </w:r>
      <w:r w:rsidR="00133351">
        <w:t>Ökade räntekostnader för</w:t>
      </w:r>
      <w:r w:rsidR="009C064F">
        <w:t xml:space="preserve"> </w:t>
      </w:r>
      <w:r w:rsidR="00E84862">
        <w:t xml:space="preserve">Europeiska </w:t>
      </w:r>
      <w:r w:rsidR="00F30DF7">
        <w:t>u</w:t>
      </w:r>
      <w:r w:rsidR="00E84862">
        <w:t>nionens</w:t>
      </w:r>
      <w:r w:rsidR="009C064F">
        <w:t xml:space="preserve"> återhämtnings</w:t>
      </w:r>
      <w:r w:rsidR="000072DF">
        <w:t>paket</w:t>
      </w:r>
      <w:r w:rsidR="009C064F">
        <w:t>,</w:t>
      </w:r>
      <w:r w:rsidR="00324DF1">
        <w:t xml:space="preserve"> </w:t>
      </w:r>
      <w:r w:rsidR="00133351">
        <w:t>N</w:t>
      </w:r>
      <w:r w:rsidR="009C064F">
        <w:t xml:space="preserve">ext </w:t>
      </w:r>
      <w:r w:rsidR="00133351">
        <w:t>G</w:t>
      </w:r>
      <w:r w:rsidR="009C064F">
        <w:t xml:space="preserve">eneration </w:t>
      </w:r>
      <w:r w:rsidR="00133351">
        <w:t>EU</w:t>
      </w:r>
      <w:r w:rsidR="009C064F">
        <w:t xml:space="preserve"> (NGEU),</w:t>
      </w:r>
      <w:r w:rsidR="00133351">
        <w:t xml:space="preserve"> förklarar en stor del av ökningen i åtagandena </w:t>
      </w:r>
      <w:r w:rsidR="00740E67">
        <w:t xml:space="preserve">under </w:t>
      </w:r>
      <w:r w:rsidR="00133351">
        <w:t xml:space="preserve">rubrik 2b. </w:t>
      </w:r>
      <w:r>
        <w:t>På betalningssidan föreslås den största relativa ökningen jämfört med år 202</w:t>
      </w:r>
      <w:r w:rsidR="00133351">
        <w:t>5</w:t>
      </w:r>
      <w:r>
        <w:t xml:space="preserve"> </w:t>
      </w:r>
      <w:r w:rsidR="00740E67">
        <w:t xml:space="preserve">under </w:t>
      </w:r>
      <w:r>
        <w:t xml:space="preserve">rubrik </w:t>
      </w:r>
      <w:r w:rsidR="00133351">
        <w:t>2a Ekonomisk, social och territoriell sammanhållning (79,5 procent) och rubrik 2b Resiliens och värden (33,4 procent).</w:t>
      </w:r>
      <w:r w:rsidR="006361B0">
        <w:t xml:space="preserve"> </w:t>
      </w:r>
      <w:r w:rsidR="000A08DF">
        <w:t xml:space="preserve">Ökningen </w:t>
      </w:r>
      <w:r w:rsidR="00740E67">
        <w:t>under</w:t>
      </w:r>
      <w:r w:rsidR="000C69FE">
        <w:t xml:space="preserve"> rubrik 2a </w:t>
      </w:r>
      <w:r w:rsidR="000A08DF">
        <w:t xml:space="preserve">beror på </w:t>
      </w:r>
      <w:r w:rsidR="000C69FE">
        <w:t xml:space="preserve">att programmen nu kommit upp </w:t>
      </w:r>
      <w:r w:rsidR="000A08DF">
        <w:t xml:space="preserve">i </w:t>
      </w:r>
      <w:r w:rsidR="000C69FE">
        <w:t>normal implementeringstakt</w:t>
      </w:r>
      <w:r w:rsidR="000A08DF">
        <w:t xml:space="preserve">, medan ökningen </w:t>
      </w:r>
      <w:r w:rsidR="00740E67">
        <w:t>under</w:t>
      </w:r>
      <w:r w:rsidR="000C69FE">
        <w:t xml:space="preserve"> rubrik 2b </w:t>
      </w:r>
      <w:r w:rsidR="000A08DF">
        <w:t xml:space="preserve">i huvudsak beror på </w:t>
      </w:r>
      <w:r w:rsidR="000C69FE">
        <w:t>ö</w:t>
      </w:r>
      <w:r w:rsidR="006361B0">
        <w:t>kade räntekostnader för NGEU</w:t>
      </w:r>
      <w:r w:rsidR="000C69FE">
        <w:t>.</w:t>
      </w:r>
    </w:p>
    <w:p w14:paraId="0FFA65FF" w14:textId="226FCC8A" w:rsidR="006361B0" w:rsidRDefault="006361B0" w:rsidP="00C540DE">
      <w:pPr>
        <w:pStyle w:val="Brdtext"/>
      </w:pPr>
      <w:r>
        <w:t>Utöver nivåerna i årsbudgetförslaget förstärks vissa program med betalningar genom EU:s återhämtningspaket (</w:t>
      </w:r>
      <w:r w:rsidR="009C064F">
        <w:t>NGEU</w:t>
      </w:r>
      <w:r>
        <w:t xml:space="preserve">) som för 2026 uppgår till </w:t>
      </w:r>
      <w:r w:rsidR="000C20FE">
        <w:t>105,3</w:t>
      </w:r>
      <w:r w:rsidR="00324DF1">
        <w:t> </w:t>
      </w:r>
      <w:r>
        <w:t>miljarder euro. Dessa medel ingår dock inte i årsbudgeten eller årsbudgetprocessen.</w:t>
      </w:r>
    </w:p>
    <w:p w14:paraId="5182946B" w14:textId="77777777" w:rsidR="000A08DF" w:rsidRDefault="000A08DF">
      <w:pPr>
        <w:rPr>
          <w:i/>
          <w:iCs/>
        </w:rPr>
      </w:pPr>
      <w:r>
        <w:rPr>
          <w:i/>
          <w:iCs/>
        </w:rPr>
        <w:br w:type="page"/>
      </w:r>
    </w:p>
    <w:p w14:paraId="65B3AC6A" w14:textId="43D8069D" w:rsidR="00C540DE" w:rsidRDefault="00C540DE" w:rsidP="00C540DE">
      <w:pPr>
        <w:pStyle w:val="Brdtext"/>
        <w:rPr>
          <w:i/>
          <w:iCs/>
          <w:noProof/>
        </w:rPr>
      </w:pPr>
      <w:r w:rsidRPr="00C540DE">
        <w:rPr>
          <w:i/>
          <w:iCs/>
        </w:rPr>
        <w:lastRenderedPageBreak/>
        <w:t>Tabell 1: Sammanställning av kommissionens förslag.</w:t>
      </w:r>
      <w:r w:rsidRPr="00C540DE">
        <w:rPr>
          <w:i/>
          <w:iCs/>
          <w:noProof/>
        </w:rPr>
        <w:t xml:space="preserve"> </w:t>
      </w:r>
    </w:p>
    <w:p w14:paraId="7613C52F" w14:textId="0E0638DB" w:rsidR="00C540DE" w:rsidRPr="000011F8" w:rsidRDefault="008D21CF" w:rsidP="00C540DE">
      <w:pPr>
        <w:pStyle w:val="Brdtext"/>
      </w:pPr>
      <w:r w:rsidRPr="008D21CF">
        <w:rPr>
          <w:noProof/>
        </w:rPr>
        <w:drawing>
          <wp:inline distT="0" distB="0" distL="0" distR="0" wp14:anchorId="57AF96B6" wp14:editId="1B4F10B7">
            <wp:extent cx="5759958" cy="2909609"/>
            <wp:effectExtent l="19050" t="19050" r="12700" b="24130"/>
            <wp:docPr id="407817188"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817585" cy="2938719"/>
                    </a:xfrm>
                    <a:prstGeom prst="rect">
                      <a:avLst/>
                    </a:prstGeom>
                    <a:noFill/>
                    <a:ln w="3175">
                      <a:solidFill>
                        <a:schemeClr val="accent1"/>
                      </a:solidFill>
                    </a:ln>
                  </pic:spPr>
                </pic:pic>
              </a:graphicData>
            </a:graphic>
          </wp:inline>
        </w:drawing>
      </w:r>
    </w:p>
    <w:p w14:paraId="38EA4802" w14:textId="3F29DDE6" w:rsidR="00C540DE" w:rsidRDefault="00C540DE" w:rsidP="00C540DE">
      <w:pPr>
        <w:pStyle w:val="Rubrik3"/>
      </w:pPr>
      <w:r>
        <w:t>Rubrik 1 – Inre marknaden, innovation och den digitala ekonomin</w:t>
      </w:r>
    </w:p>
    <w:p w14:paraId="0ED944FA" w14:textId="77777777" w:rsidR="00C540DE" w:rsidRDefault="00C540DE" w:rsidP="00C540DE">
      <w:pPr>
        <w:pStyle w:val="Brdtext"/>
      </w:pPr>
      <w:r>
        <w:t xml:space="preserve">Under rubrik 1 finansieras innovation, strategisk infrastruktur och digital omvandling. Program som går under denna rubrik är bl.a. Horisont Europa, InvestEU, EU:s förordning om halvledare, fonden för ett sammanlänkat Europa och Internationell termonukleär experimentreaktor (ITER). </w:t>
      </w:r>
    </w:p>
    <w:p w14:paraId="4037F2E7" w14:textId="1DD94CC3" w:rsidR="00C540DE" w:rsidRDefault="00C540DE" w:rsidP="00C540DE">
      <w:pPr>
        <w:pStyle w:val="Brdtext"/>
      </w:pPr>
      <w:r>
        <w:t>Åtagandeanslagen under rubrik 1 föreslås uppgå till 2</w:t>
      </w:r>
      <w:r w:rsidR="0066615B">
        <w:t>2</w:t>
      </w:r>
      <w:r>
        <w:t>,</w:t>
      </w:r>
      <w:r w:rsidR="0066615B">
        <w:t>1</w:t>
      </w:r>
      <w:r>
        <w:t xml:space="preserve"> miljarder euro och betalningsanslagen till 2</w:t>
      </w:r>
      <w:r w:rsidR="0066615B">
        <w:t>3</w:t>
      </w:r>
      <w:r>
        <w:t>,</w:t>
      </w:r>
      <w:r w:rsidR="0066615B">
        <w:t>3</w:t>
      </w:r>
      <w:r>
        <w:t xml:space="preserve"> miljarder euro. Det motsvarar en </w:t>
      </w:r>
      <w:r w:rsidR="0066615B">
        <w:t>ökning</w:t>
      </w:r>
      <w:r>
        <w:t xml:space="preserve"> med </w:t>
      </w:r>
      <w:r w:rsidR="0066615B">
        <w:t>2</w:t>
      </w:r>
      <w:r>
        <w:t>,</w:t>
      </w:r>
      <w:r w:rsidR="0066615B">
        <w:t>7</w:t>
      </w:r>
      <w:r w:rsidR="00F90291">
        <w:t> </w:t>
      </w:r>
      <w:r>
        <w:t xml:space="preserve">procent i åtaganden och </w:t>
      </w:r>
      <w:r w:rsidR="0066615B">
        <w:t>13,9</w:t>
      </w:r>
      <w:r>
        <w:t xml:space="preserve"> procent i betalningar jämfört med år 202</w:t>
      </w:r>
      <w:r w:rsidR="0066615B">
        <w:t>5</w:t>
      </w:r>
      <w:r>
        <w:t>.</w:t>
      </w:r>
    </w:p>
    <w:p w14:paraId="3D6E57B8" w14:textId="23E7F3AC" w:rsidR="00C540DE" w:rsidRDefault="00C540DE" w:rsidP="00C540DE">
      <w:pPr>
        <w:pStyle w:val="Rubrik3"/>
      </w:pPr>
      <w:r>
        <w:t>Rubrik 2 – Sammanhållning, motståndskraft och värderingar</w:t>
      </w:r>
    </w:p>
    <w:p w14:paraId="4D27F27A" w14:textId="13701089" w:rsidR="00C540DE" w:rsidRDefault="00C540DE" w:rsidP="00C540DE">
      <w:pPr>
        <w:pStyle w:val="Brdtext"/>
      </w:pPr>
      <w:r>
        <w:t xml:space="preserve">Under rubrik 2 återfinns den största budgeten i den fleråriga budgetramen för 2021–2027 och även den mest blandade uppsättningen av program och fonder. Rubriken är indelad i två underrubriker. I underrubrik 2a ingår framförallt sammanhållningspolitiken, som huvudsakligen levereras genom </w:t>
      </w:r>
      <w:proofErr w:type="gramStart"/>
      <w:r>
        <w:t>Europeiska</w:t>
      </w:r>
      <w:proofErr w:type="gramEnd"/>
      <w:r>
        <w:t xml:space="preserve"> regionala utvecklingsfonden, Europeiska socialfonden+ (ESF+) och </w:t>
      </w:r>
      <w:r>
        <w:lastRenderedPageBreak/>
        <w:t xml:space="preserve">sammanhållningsfonden. I underrubrik 2b ingår faciliteten för återhämtning och resiliens (RRF), EU för hälsa, </w:t>
      </w:r>
      <w:proofErr w:type="spellStart"/>
      <w:r>
        <w:t>rescEU</w:t>
      </w:r>
      <w:proofErr w:type="spellEnd"/>
      <w:r>
        <w:t xml:space="preserve">, finansieringskostnaderna för </w:t>
      </w:r>
      <w:proofErr w:type="spellStart"/>
      <w:r>
        <w:t>NextGenerationEU</w:t>
      </w:r>
      <w:proofErr w:type="spellEnd"/>
      <w:r>
        <w:t xml:space="preserve"> (NGEU) samt flaggskeppsprogram som </w:t>
      </w:r>
      <w:r w:rsidR="00F90291">
        <w:t>t.ex.</w:t>
      </w:r>
      <w:r>
        <w:t xml:space="preserve"> Erasmus+ och programmet för medborgare, jämlikhet, rättigheter och värden. </w:t>
      </w:r>
    </w:p>
    <w:p w14:paraId="108E1AD9" w14:textId="0A87630C" w:rsidR="00C540DE" w:rsidRDefault="00C540DE" w:rsidP="00C540DE">
      <w:pPr>
        <w:pStyle w:val="Brdtext"/>
      </w:pPr>
      <w:r>
        <w:t>Åtaganden under rubrik 2 föreslås uppgå till 7</w:t>
      </w:r>
      <w:r w:rsidR="003A0C5F">
        <w:t>1</w:t>
      </w:r>
      <w:r>
        <w:t>,</w:t>
      </w:r>
      <w:r w:rsidR="003A0C5F">
        <w:t>7</w:t>
      </w:r>
      <w:r>
        <w:t xml:space="preserve"> miljarder euro, vilket är en </w:t>
      </w:r>
      <w:r w:rsidR="003A0C5F">
        <w:t>minskning</w:t>
      </w:r>
      <w:r>
        <w:t xml:space="preserve"> med 8</w:t>
      </w:r>
      <w:r w:rsidR="003A0C5F">
        <w:t>,0</w:t>
      </w:r>
      <w:r>
        <w:t xml:space="preserve"> procent jämfört med budget</w:t>
      </w:r>
      <w:r w:rsidR="00734A44">
        <w:t>en</w:t>
      </w:r>
      <w:r>
        <w:t xml:space="preserve"> för 202</w:t>
      </w:r>
      <w:r w:rsidR="003A0C5F">
        <w:t>5</w:t>
      </w:r>
      <w:r>
        <w:t xml:space="preserve">. Betalningar föreslås uppgå till </w:t>
      </w:r>
      <w:r w:rsidR="003A0C5F">
        <w:t>74</w:t>
      </w:r>
      <w:r>
        <w:t xml:space="preserve">,6 miljarder euro, vilket är en ökning med </w:t>
      </w:r>
      <w:r w:rsidR="003A0C5F">
        <w:t>67</w:t>
      </w:r>
      <w:r>
        <w:t>,</w:t>
      </w:r>
      <w:r w:rsidR="003A0C5F">
        <w:t>9</w:t>
      </w:r>
      <w:r>
        <w:t xml:space="preserve"> procent jämfört med 202</w:t>
      </w:r>
      <w:r w:rsidR="003A0C5F">
        <w:t>5</w:t>
      </w:r>
      <w:r>
        <w:t xml:space="preserve">. Ökade räntekostnader för NGEU </w:t>
      </w:r>
      <w:r w:rsidR="003F7098">
        <w:t xml:space="preserve">och </w:t>
      </w:r>
      <w:r w:rsidR="002348D4">
        <w:t xml:space="preserve">en </w:t>
      </w:r>
      <w:r w:rsidR="003F7098">
        <w:t>ökad implementeringstakt</w:t>
      </w:r>
      <w:r>
        <w:t xml:space="preserve"> förklarar en stor del av ökningen i betalningar. </w:t>
      </w:r>
    </w:p>
    <w:p w14:paraId="36A8B938" w14:textId="2B6B4D7B" w:rsidR="00C540DE" w:rsidRDefault="00C540DE" w:rsidP="00C540DE">
      <w:pPr>
        <w:pStyle w:val="Rubrik3"/>
      </w:pPr>
      <w:r>
        <w:t>Rubrik 3 – Naturresurser och miljö</w:t>
      </w:r>
    </w:p>
    <w:p w14:paraId="01D670A4" w14:textId="17E51812" w:rsidR="00C540DE" w:rsidRDefault="00A47AE7" w:rsidP="00C540DE">
      <w:pPr>
        <w:pStyle w:val="Brdtext"/>
      </w:pPr>
      <w:r>
        <w:t xml:space="preserve">Under </w:t>
      </w:r>
      <w:r w:rsidR="00C540DE">
        <w:t>rubriken ingår utgifter för den gemensamma jordbrukspolitiken, den gemen</w:t>
      </w:r>
      <w:r w:rsidR="00F90291">
        <w:softHyphen/>
      </w:r>
      <w:r w:rsidR="00C540DE">
        <w:t xml:space="preserve">samma fiskeripolitiken och vissa miljöåtgärder. Rubrik 3 spelar en nyckelroll för satsningar som den gröna given och från jord till bord-strategin, såväl som för att uppfylla åtaganden i Parisavtalet gällande klimatförändringar. Den bidrar även till bl.a. REPowerEU, förordningen om </w:t>
      </w:r>
      <w:proofErr w:type="spellStart"/>
      <w:r w:rsidR="00C540DE">
        <w:t>nettonoll</w:t>
      </w:r>
      <w:proofErr w:type="spellEnd"/>
      <w:r w:rsidR="00C540DE">
        <w:t>-industrin, gräns</w:t>
      </w:r>
      <w:r w:rsidR="00F90291">
        <w:softHyphen/>
      </w:r>
      <w:r w:rsidR="00C540DE">
        <w:t>justerings</w:t>
      </w:r>
      <w:r w:rsidR="00F90291">
        <w:softHyphen/>
      </w:r>
      <w:r w:rsidR="00C540DE">
        <w:t>mekanismen för koldioxid och innovationsfonden.</w:t>
      </w:r>
    </w:p>
    <w:p w14:paraId="1AABE825" w14:textId="7E816236" w:rsidR="00C540DE" w:rsidRDefault="00C540DE" w:rsidP="00C540DE">
      <w:pPr>
        <w:pStyle w:val="Brdtext"/>
      </w:pPr>
      <w:r>
        <w:t xml:space="preserve">Åtaganden </w:t>
      </w:r>
      <w:r w:rsidR="00F90291">
        <w:t xml:space="preserve">under rubrik 3 </w:t>
      </w:r>
      <w:r>
        <w:t>föreslås uppgå till 57,</w:t>
      </w:r>
      <w:r w:rsidR="003A0C5F">
        <w:t>0</w:t>
      </w:r>
      <w:r>
        <w:t xml:space="preserve"> miljarder euro och betalningar föreslås uppgå till </w:t>
      </w:r>
      <w:r w:rsidR="003A0C5F">
        <w:t>53,1</w:t>
      </w:r>
      <w:r>
        <w:t xml:space="preserve"> miljarder euro i 202</w:t>
      </w:r>
      <w:r w:rsidR="003A0C5F">
        <w:t>6</w:t>
      </w:r>
      <w:r>
        <w:t xml:space="preserve"> års EU-budget. Det motsvarar en </w:t>
      </w:r>
      <w:r w:rsidR="003A0C5F">
        <w:t>öknin</w:t>
      </w:r>
      <w:r>
        <w:t>g med 0,</w:t>
      </w:r>
      <w:r w:rsidR="003A0C5F">
        <w:t>4</w:t>
      </w:r>
      <w:r>
        <w:t xml:space="preserve"> procent i åtaganden och med 2,</w:t>
      </w:r>
      <w:r w:rsidR="003A0C5F">
        <w:t>0</w:t>
      </w:r>
      <w:r>
        <w:t xml:space="preserve"> procent i betalningar jämfört med 202</w:t>
      </w:r>
      <w:r w:rsidR="003A0C5F">
        <w:t>5</w:t>
      </w:r>
      <w:r>
        <w:t>.</w:t>
      </w:r>
    </w:p>
    <w:p w14:paraId="4FF59F7F" w14:textId="33872C2B" w:rsidR="00C540DE" w:rsidRDefault="00C540DE" w:rsidP="00C540DE">
      <w:pPr>
        <w:pStyle w:val="Rubrik3"/>
      </w:pPr>
      <w:r>
        <w:t>Rubrik 4 – Migration och gränsförvaltning</w:t>
      </w:r>
    </w:p>
    <w:p w14:paraId="1CF4A3A1" w14:textId="33BC83C3" w:rsidR="00C540DE" w:rsidRDefault="00C540DE" w:rsidP="00C540DE">
      <w:pPr>
        <w:pStyle w:val="Brdtext"/>
      </w:pPr>
      <w:r>
        <w:t xml:space="preserve">Rubrik 4 innefattar de två kategorierna EU:s migrations- och asylpolitik samt gränsförvaltning. De program som berör migration är asyl-, migrations- och integrationsfonden (AMIF) och myndigheten Europeiska unionens asylbyrå. De program som finns inom gränsförvaltning är instrumentet för ekonomiskt stöd för gränsförvaltning och viseringspolitik (BMVI) och instrumentet för ekonomiskt stöd för tullkontrollsutrustning (CCEI), som båda innefattas av fonden för integrerad gränsförvaltning (IBMF). Även myndigheterna </w:t>
      </w:r>
      <w:proofErr w:type="gramStart"/>
      <w:r>
        <w:t>Europeiska</w:t>
      </w:r>
      <w:proofErr w:type="gramEnd"/>
      <w:r>
        <w:t xml:space="preserve"> gräns- och kustbevakningsbyrån (FRONTEX) och Europeiska byrån för den operativa förvaltningen av stora </w:t>
      </w:r>
      <w:proofErr w:type="spellStart"/>
      <w:r>
        <w:t>it-system</w:t>
      </w:r>
      <w:proofErr w:type="spellEnd"/>
      <w:r>
        <w:t xml:space="preserve"> inom området frihet, säkerhet och rättvisa (eu-LISA) finansieras </w:t>
      </w:r>
      <w:r w:rsidR="00A47AE7">
        <w:t xml:space="preserve">under </w:t>
      </w:r>
      <w:r>
        <w:t>denna rubrik.</w:t>
      </w:r>
    </w:p>
    <w:p w14:paraId="70361ED1" w14:textId="60C01B2B" w:rsidR="00C540DE" w:rsidRDefault="00C540DE" w:rsidP="00C540DE">
      <w:pPr>
        <w:pStyle w:val="Brdtext"/>
      </w:pPr>
      <w:r>
        <w:lastRenderedPageBreak/>
        <w:t xml:space="preserve">Åtaganden </w:t>
      </w:r>
      <w:r w:rsidR="00E117E5">
        <w:t xml:space="preserve">under rubrik 4 </w:t>
      </w:r>
      <w:r>
        <w:t xml:space="preserve">föreslås uppgå till </w:t>
      </w:r>
      <w:r w:rsidR="00017278">
        <w:t>5,0</w:t>
      </w:r>
      <w:r>
        <w:t xml:space="preserve"> miljarder euro för 202</w:t>
      </w:r>
      <w:r w:rsidR="00017278">
        <w:t>6</w:t>
      </w:r>
      <w:r>
        <w:t xml:space="preserve">, vilket innebär en ökning med </w:t>
      </w:r>
      <w:r w:rsidR="00017278">
        <w:t>4,6</w:t>
      </w:r>
      <w:r>
        <w:t xml:space="preserve"> procent jämfört med budgeten för 202</w:t>
      </w:r>
      <w:r w:rsidR="00017278">
        <w:t>5</w:t>
      </w:r>
      <w:r>
        <w:t>. Betalningar föreslås uppgå till 3,</w:t>
      </w:r>
      <w:r w:rsidR="00017278">
        <w:t>9</w:t>
      </w:r>
      <w:r>
        <w:t xml:space="preserve"> miljarder euro, motsvarande en </w:t>
      </w:r>
      <w:r w:rsidR="00017278">
        <w:t>ökning</w:t>
      </w:r>
      <w:r>
        <w:t xml:space="preserve"> med </w:t>
      </w:r>
      <w:r w:rsidR="00017278">
        <w:t>21,3</w:t>
      </w:r>
      <w:r>
        <w:t xml:space="preserve"> procent jämfört med 202</w:t>
      </w:r>
      <w:r w:rsidR="00017278">
        <w:t>5</w:t>
      </w:r>
      <w:r>
        <w:t xml:space="preserve">. </w:t>
      </w:r>
    </w:p>
    <w:p w14:paraId="67493521" w14:textId="22BE8B5B" w:rsidR="00C540DE" w:rsidRDefault="00C540DE" w:rsidP="00C540DE">
      <w:pPr>
        <w:pStyle w:val="Rubrik3"/>
      </w:pPr>
      <w:r>
        <w:t>Rubrik 5 – Motståndskraft, säkerhet och försvar</w:t>
      </w:r>
    </w:p>
    <w:p w14:paraId="7E8820E8" w14:textId="77777777" w:rsidR="00C540DE" w:rsidRDefault="00C540DE" w:rsidP="00C540DE">
      <w:pPr>
        <w:pStyle w:val="Brdtext"/>
      </w:pPr>
      <w:r>
        <w:t xml:space="preserve">Rubrik 5 omfattar säkerhets- och försvarsrelaterade program och stöd som exempelvis fonden för inre säkerhet (ISF) och europeiska försvarsfonden (EDF). </w:t>
      </w:r>
    </w:p>
    <w:p w14:paraId="47635007" w14:textId="4C1A7430" w:rsidR="00C540DE" w:rsidRDefault="00C540DE" w:rsidP="00C540DE">
      <w:pPr>
        <w:pStyle w:val="Brdtext"/>
      </w:pPr>
      <w:r>
        <w:t xml:space="preserve">Åtaganden </w:t>
      </w:r>
      <w:r w:rsidR="006E7A2D">
        <w:t xml:space="preserve">under rubrik 5 </w:t>
      </w:r>
      <w:r>
        <w:t>föreslås uppgå till 2,</w:t>
      </w:r>
      <w:r w:rsidR="00017278">
        <w:t>8</w:t>
      </w:r>
      <w:r>
        <w:t xml:space="preserve"> miljarder euro. Betalningar föreslås uppgå till 2,</w:t>
      </w:r>
      <w:r w:rsidR="00017278">
        <w:t>3</w:t>
      </w:r>
      <w:r>
        <w:t xml:space="preserve"> miljarder euro. Kommissionen föreslår därmed att åtagandeanslagen </w:t>
      </w:r>
      <w:r w:rsidR="00017278">
        <w:t>ökar</w:t>
      </w:r>
      <w:r>
        <w:t xml:space="preserve"> med </w:t>
      </w:r>
      <w:r w:rsidR="00017278">
        <w:t>6</w:t>
      </w:r>
      <w:r>
        <w:t>,</w:t>
      </w:r>
      <w:r w:rsidR="00017278">
        <w:t>5</w:t>
      </w:r>
      <w:r>
        <w:t xml:space="preserve"> procent och att betalningsanslagen ökar med </w:t>
      </w:r>
      <w:r w:rsidR="00017278">
        <w:t>5</w:t>
      </w:r>
      <w:r>
        <w:t>,</w:t>
      </w:r>
      <w:r w:rsidR="00017278">
        <w:t>0</w:t>
      </w:r>
      <w:r w:rsidR="006E7A2D">
        <w:t> </w:t>
      </w:r>
      <w:r>
        <w:t>procent jämfört med 202</w:t>
      </w:r>
      <w:r w:rsidR="00017278">
        <w:t>5</w:t>
      </w:r>
      <w:r>
        <w:t xml:space="preserve"> års budget. </w:t>
      </w:r>
    </w:p>
    <w:p w14:paraId="4801FE2D" w14:textId="0A23A955" w:rsidR="00C540DE" w:rsidRDefault="00C540DE" w:rsidP="00C540DE">
      <w:pPr>
        <w:pStyle w:val="Rubrik3"/>
      </w:pPr>
      <w:r>
        <w:t>Rubrik 6 – Grannskapet och omvärlden</w:t>
      </w:r>
    </w:p>
    <w:p w14:paraId="0F80D1D4" w14:textId="6F2B04F0" w:rsidR="00C540DE" w:rsidRDefault="006E7A2D" w:rsidP="00C540DE">
      <w:pPr>
        <w:pStyle w:val="Brdtext"/>
      </w:pPr>
      <w:r>
        <w:t>R</w:t>
      </w:r>
      <w:r w:rsidR="00C540DE">
        <w:t>ubrik</w:t>
      </w:r>
      <w:r>
        <w:t xml:space="preserve"> 6</w:t>
      </w:r>
      <w:r w:rsidR="00C540DE" w:rsidDel="006E7A2D">
        <w:t xml:space="preserve"> </w:t>
      </w:r>
      <w:r>
        <w:t xml:space="preserve">omfattar </w:t>
      </w:r>
      <w:r w:rsidR="00C540DE">
        <w:t xml:space="preserve">ett samlat instrument för grannskapet, utveckling och internationellt samarbete (NDICI) vilket omfattar tre pelare: en geografisk, en tematisk och en icke-programmerad pelare som ska kunna användas vid krissituationer samt en flexibilitetsreserv. Dessutom ingår egna instrument för den gemensamma utrikes- och säkerhetspolitiken (GUSP), det humanitära stödet, föranslutningsstödet och stödet till de utomeuropeiska länderna och territorierna. </w:t>
      </w:r>
    </w:p>
    <w:p w14:paraId="5BFE5E72" w14:textId="4F7450EF" w:rsidR="00C540DE" w:rsidRDefault="00C540DE" w:rsidP="00C540DE">
      <w:pPr>
        <w:pStyle w:val="Brdtext"/>
      </w:pPr>
      <w:r>
        <w:t xml:space="preserve">Åtaganden </w:t>
      </w:r>
      <w:r w:rsidR="006E7A2D">
        <w:t xml:space="preserve">under rubrik 6 </w:t>
      </w:r>
      <w:r>
        <w:t>föreslås uppgå till 1</w:t>
      </w:r>
      <w:r w:rsidR="00017278">
        <w:t>5,5</w:t>
      </w:r>
      <w:r>
        <w:t xml:space="preserve"> miljarder euro, vilket är en minskning med </w:t>
      </w:r>
      <w:r w:rsidR="00017278">
        <w:t>4,9</w:t>
      </w:r>
      <w:r>
        <w:t xml:space="preserve"> procent jämfört med budgeten för 202</w:t>
      </w:r>
      <w:r w:rsidR="00017278">
        <w:t>5</w:t>
      </w:r>
      <w:r>
        <w:t>. Betalningar föreslås uppgå till 1</w:t>
      </w:r>
      <w:r w:rsidR="00017278">
        <w:t>6</w:t>
      </w:r>
      <w:r>
        <w:t>,</w:t>
      </w:r>
      <w:r w:rsidR="00017278">
        <w:t>5</w:t>
      </w:r>
      <w:r>
        <w:t xml:space="preserve"> miljarder euro, vilket motsvarar en </w:t>
      </w:r>
      <w:r w:rsidR="00017278">
        <w:t>ökning</w:t>
      </w:r>
      <w:r>
        <w:t xml:space="preserve"> med </w:t>
      </w:r>
      <w:r w:rsidR="00017278">
        <w:t>14,</w:t>
      </w:r>
      <w:r>
        <w:t>5</w:t>
      </w:r>
      <w:r w:rsidR="006E7A2D">
        <w:t> </w:t>
      </w:r>
      <w:r>
        <w:t>procent</w:t>
      </w:r>
      <w:r w:rsidR="006E7A2D" w:rsidRPr="006E7A2D">
        <w:t xml:space="preserve"> </w:t>
      </w:r>
      <w:r w:rsidR="006E7A2D">
        <w:t>jämfört med budgeten för 2025</w:t>
      </w:r>
      <w:r>
        <w:t>.</w:t>
      </w:r>
    </w:p>
    <w:p w14:paraId="487A309A" w14:textId="1664F5F5" w:rsidR="00C540DE" w:rsidRDefault="00C540DE" w:rsidP="00C540DE">
      <w:pPr>
        <w:pStyle w:val="Rubrik3"/>
      </w:pPr>
      <w:r>
        <w:t>Rubrik 7 – EU:s offentliga förvaltning</w:t>
      </w:r>
    </w:p>
    <w:p w14:paraId="12A76116" w14:textId="6864784D" w:rsidR="00C540DE" w:rsidRDefault="00C540DE" w:rsidP="00C540DE">
      <w:pPr>
        <w:pStyle w:val="Brdtext"/>
      </w:pPr>
      <w:r>
        <w:t>Rubriken</w:t>
      </w:r>
      <w:r w:rsidDel="006E7A2D">
        <w:t xml:space="preserve"> </w:t>
      </w:r>
      <w:r w:rsidR="006E7A2D">
        <w:t xml:space="preserve">omfattar </w:t>
      </w:r>
      <w:r>
        <w:t>de administrativa utgifterna för institutionerna, pensioner och Europaskolorna. Löner och pensioner räknas upp per automatik enligt en metod som är reglerad i EU:s tjänsteföreskrifter. I synnerhet utgår upp</w:t>
      </w:r>
      <w:r w:rsidR="006E7A2D">
        <w:softHyphen/>
      </w:r>
      <w:r>
        <w:t xml:space="preserve">räkningen från reallöneutvecklingen i medlemsstaternas centrala statsförvaltning och prisutvecklingen i Bryssel och Luxemburg. </w:t>
      </w:r>
    </w:p>
    <w:p w14:paraId="3A443400" w14:textId="0F40C33E" w:rsidR="00C540DE" w:rsidRDefault="00C540DE" w:rsidP="00C540DE">
      <w:pPr>
        <w:pStyle w:val="Brdtext"/>
      </w:pPr>
      <w:r>
        <w:lastRenderedPageBreak/>
        <w:t xml:space="preserve">Åtaganden </w:t>
      </w:r>
      <w:r w:rsidR="006E7A2D">
        <w:t xml:space="preserve">under rubrik 7 </w:t>
      </w:r>
      <w:r>
        <w:t>föreslås uppgå till 1</w:t>
      </w:r>
      <w:r w:rsidR="00A77A4B">
        <w:t>3</w:t>
      </w:r>
      <w:r>
        <w:t>,</w:t>
      </w:r>
      <w:r w:rsidR="00ED7F26">
        <w:t>5</w:t>
      </w:r>
      <w:r>
        <w:t xml:space="preserve"> miljarder euro. Rubriken föreslås öka med </w:t>
      </w:r>
      <w:r w:rsidR="00A77A4B">
        <w:t>4</w:t>
      </w:r>
      <w:r>
        <w:t>,</w:t>
      </w:r>
      <w:r w:rsidR="00A77A4B">
        <w:t>9</w:t>
      </w:r>
      <w:r>
        <w:t xml:space="preserve"> procent jämfört med 202</w:t>
      </w:r>
      <w:r w:rsidR="00A77A4B">
        <w:t>5</w:t>
      </w:r>
      <w:r>
        <w:t xml:space="preserve">, vilket främst beror på att hög inflation driver upp lönekostnaderna. Betalningsanslaget är identiskt med åtagandeanslaget för rubriken. </w:t>
      </w:r>
    </w:p>
    <w:p w14:paraId="658BC7E1" w14:textId="747EB92E" w:rsidR="00C540DE" w:rsidRDefault="00C540DE" w:rsidP="00C540DE">
      <w:pPr>
        <w:pStyle w:val="Rubrik3"/>
      </w:pPr>
      <w:r>
        <w:t>Teknisk justering av den fleråriga budgetramen för 202</w:t>
      </w:r>
      <w:r w:rsidR="00F05040">
        <w:t>6</w:t>
      </w:r>
    </w:p>
    <w:p w14:paraId="4AF8C308" w14:textId="31431CF6" w:rsidR="00C540DE" w:rsidRDefault="00C540DE" w:rsidP="00C540DE">
      <w:pPr>
        <w:pStyle w:val="Brdtext"/>
      </w:pPr>
      <w:r>
        <w:t xml:space="preserve">Den tekniska justeringen av den fleråriga budgetramen för 2021–2027 ska göras årligen enligt artikel 4 i rådets förordning (EU, Euratom) 2020/2093. Taken i den fleråriga budgetramen </w:t>
      </w:r>
      <w:r w:rsidR="00C72075">
        <w:t xml:space="preserve">fastställdes </w:t>
      </w:r>
      <w:r>
        <w:t>i 2018 års priser. Den tekniska justeringen innebär</w:t>
      </w:r>
      <w:r w:rsidR="00B64066">
        <w:t>,</w:t>
      </w:r>
      <w:r>
        <w:t xml:space="preserve"> </w:t>
      </w:r>
      <w:r w:rsidR="00B64066" w:rsidRPr="00B64066">
        <w:t xml:space="preserve">bl.a. genom tillämpning av den två-procentiga </w:t>
      </w:r>
      <w:proofErr w:type="spellStart"/>
      <w:r w:rsidR="00B64066" w:rsidRPr="00B64066">
        <w:t>deflatorn</w:t>
      </w:r>
      <w:proofErr w:type="spellEnd"/>
      <w:r w:rsidR="00B64066">
        <w:t xml:space="preserve">, </w:t>
      </w:r>
      <w:r>
        <w:t xml:space="preserve">att taken </w:t>
      </w:r>
      <w:r w:rsidR="00353286">
        <w:t xml:space="preserve">i den fleråriga budgetramen </w:t>
      </w:r>
      <w:r>
        <w:t xml:space="preserve">för </w:t>
      </w:r>
      <w:r w:rsidR="00E84862">
        <w:t>2021</w:t>
      </w:r>
      <w:r w:rsidR="00353286">
        <w:t>–</w:t>
      </w:r>
      <w:r w:rsidR="00E84862">
        <w:t>2027</w:t>
      </w:r>
      <w:r>
        <w:t xml:space="preserve"> räknas om till löpande priser och ger därmed årsbudgeten</w:t>
      </w:r>
      <w:r w:rsidR="00353286">
        <w:t xml:space="preserve"> för 2026</w:t>
      </w:r>
      <w:r>
        <w:t xml:space="preserve"> dess tak i avsedd prisnivå. Den tekniska justeringen är inte en del av EU:s årsbudgetprocess. </w:t>
      </w:r>
    </w:p>
    <w:p w14:paraId="075C87AD" w14:textId="39ADC3FF" w:rsidR="00C540DE" w:rsidRDefault="00C540DE" w:rsidP="00C540DE">
      <w:pPr>
        <w:pStyle w:val="Brdtext"/>
      </w:pPr>
      <w:r>
        <w:t>Tabell 2 visar taken för åtaganden och betalningar i fasta och löpande priser efter den tekniska justeringen för 202</w:t>
      </w:r>
      <w:r w:rsidR="00017278">
        <w:t>6</w:t>
      </w:r>
      <w:r>
        <w:t>. Taket för åtagandebemyndiganden för 202</w:t>
      </w:r>
      <w:r w:rsidR="001F563A">
        <w:t>6</w:t>
      </w:r>
      <w:r>
        <w:t xml:space="preserve"> uppgår till </w:t>
      </w:r>
      <w:r w:rsidR="00561758">
        <w:t xml:space="preserve">182 866 </w:t>
      </w:r>
      <w:r>
        <w:t xml:space="preserve">miljoner euro i löpande priser, vilket motsvarar </w:t>
      </w:r>
      <w:r w:rsidR="00561758">
        <w:t>0,95</w:t>
      </w:r>
      <w:r w:rsidR="00BB789F">
        <w:t> </w:t>
      </w:r>
      <w:r>
        <w:t>procent av BNI. Taket för betalningsbemyndiganden för 202</w:t>
      </w:r>
      <w:r w:rsidR="001F563A">
        <w:t>6</w:t>
      </w:r>
      <w:r>
        <w:t xml:space="preserve"> uppgår till </w:t>
      </w:r>
      <w:r w:rsidR="00561758" w:rsidRPr="00E608F2">
        <w:t>201</w:t>
      </w:r>
      <w:r w:rsidR="00C36F58">
        <w:t> </w:t>
      </w:r>
      <w:r w:rsidR="00561758" w:rsidRPr="00E608F2">
        <w:t>170</w:t>
      </w:r>
      <w:r>
        <w:t xml:space="preserve"> miljoner euro i löpande priser, vilket motsvarar </w:t>
      </w:r>
      <w:r w:rsidR="00561758">
        <w:t xml:space="preserve">1,04 </w:t>
      </w:r>
      <w:r>
        <w:t xml:space="preserve">procent av BNI. </w:t>
      </w:r>
    </w:p>
    <w:p w14:paraId="25DD7E00" w14:textId="45038156" w:rsidR="00C540DE" w:rsidRPr="00C540DE" w:rsidRDefault="00C540DE" w:rsidP="007D542F">
      <w:pPr>
        <w:pStyle w:val="Brdtext"/>
        <w:rPr>
          <w:i/>
          <w:iCs/>
        </w:rPr>
      </w:pPr>
      <w:r w:rsidRPr="00C540DE">
        <w:rPr>
          <w:i/>
          <w:iCs/>
        </w:rPr>
        <w:t>Tabell 2: Den fleråriga budgetramen 2021–2027 i 2018 års priser och i löpande priser efter teknisk justering för 202</w:t>
      </w:r>
      <w:r w:rsidR="006E2D0C">
        <w:rPr>
          <w:i/>
          <w:iCs/>
        </w:rPr>
        <w:t>6</w:t>
      </w:r>
      <w:r w:rsidRPr="00C540DE">
        <w:rPr>
          <w:i/>
          <w:iCs/>
        </w:rPr>
        <w:t>.</w:t>
      </w:r>
    </w:p>
    <w:p w14:paraId="20C512CD" w14:textId="4BAC07BC" w:rsidR="006E2D0C" w:rsidRPr="00C540DE" w:rsidRDefault="006E2D0C" w:rsidP="007D542F">
      <w:pPr>
        <w:pStyle w:val="Brdtext"/>
        <w:rPr>
          <w:i/>
          <w:iCs/>
        </w:rPr>
      </w:pPr>
      <w:r w:rsidRPr="006E2D0C">
        <w:rPr>
          <w:noProof/>
        </w:rPr>
        <w:drawing>
          <wp:inline distT="0" distB="0" distL="0" distR="0" wp14:anchorId="776F7C5B" wp14:editId="1C97F5B1">
            <wp:extent cx="5615142" cy="1143000"/>
            <wp:effectExtent l="0" t="0" r="5080" b="0"/>
            <wp:docPr id="1647598061" name="Bildobjekt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620566" cy="1144104"/>
                    </a:xfrm>
                    <a:prstGeom prst="rect">
                      <a:avLst/>
                    </a:prstGeom>
                    <a:noFill/>
                    <a:ln>
                      <a:noFill/>
                    </a:ln>
                  </pic:spPr>
                </pic:pic>
              </a:graphicData>
            </a:graphic>
          </wp:inline>
        </w:drawing>
      </w:r>
    </w:p>
    <w:p w14:paraId="60928C32" w14:textId="77777777" w:rsidR="007D542F" w:rsidRDefault="009355D4" w:rsidP="007D542F">
      <w:pPr>
        <w:pStyle w:val="Rubrik2"/>
      </w:pPr>
      <w:sdt>
        <w:sdtPr>
          <w:id w:val="-2087607690"/>
          <w:lock w:val="contentLocked"/>
          <w:placeholder>
            <w:docPart w:val="0A963B3E9B1041D6BA8E9AB1D81EE288"/>
          </w:placeholder>
          <w:group/>
        </w:sdtPr>
        <w:sdtEndPr/>
        <w:sdtContent>
          <w:r w:rsidR="007D542F">
            <w:t>Gällande svenska regler och förslagets effekt på dessa</w:t>
          </w:r>
        </w:sdtContent>
      </w:sdt>
    </w:p>
    <w:p w14:paraId="711951D2" w14:textId="13BEA178" w:rsidR="007D542F" w:rsidRPr="00472EBA" w:rsidRDefault="00C540DE" w:rsidP="007D542F">
      <w:pPr>
        <w:pStyle w:val="Brdtext"/>
      </w:pPr>
      <w:r w:rsidRPr="00C540DE">
        <w:t>Förslaget har ingen effekt på svenska regler.</w:t>
      </w:r>
    </w:p>
    <w:p w14:paraId="7364E890" w14:textId="77777777" w:rsidR="007D542F" w:rsidRDefault="009355D4" w:rsidP="007D542F">
      <w:pPr>
        <w:pStyle w:val="Rubrik2"/>
      </w:pPr>
      <w:sdt>
        <w:sdtPr>
          <w:id w:val="-1431199353"/>
          <w:lock w:val="contentLocked"/>
          <w:placeholder>
            <w:docPart w:val="0A963B3E9B1041D6BA8E9AB1D81EE288"/>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DD34428" w14:textId="363986F0" w:rsidR="00C540DE" w:rsidRDefault="00C540DE" w:rsidP="00C540DE">
      <w:pPr>
        <w:pStyle w:val="Brdtext"/>
      </w:pPr>
      <w:r>
        <w:t xml:space="preserve">Nivån på betalningarna från EU-budgeten får genom systemet för EU:s egna medel en direkt effekt på medlemsstaternas EU-avgifter under det aktuella </w:t>
      </w:r>
      <w:r>
        <w:lastRenderedPageBreak/>
        <w:t xml:space="preserve">budgetåret. Åtagandena får effekt på avgifterna när de förfaller till betalning, vilket för vissa anslag sker under budgetåret och för andra sker efterföljande år.  </w:t>
      </w:r>
    </w:p>
    <w:p w14:paraId="7F037411" w14:textId="049C5B7D" w:rsidR="00C540DE" w:rsidRDefault="00C540DE" w:rsidP="00C540DE">
      <w:pPr>
        <w:pStyle w:val="Brdtext"/>
      </w:pPr>
      <w:r>
        <w:t xml:space="preserve">En mängd faktorer, </w:t>
      </w:r>
      <w:r w:rsidR="00E62FD0">
        <w:t>bl.a.</w:t>
      </w:r>
      <w:r>
        <w:t xml:space="preserve"> årsbudgeten, påverkar regeringens prognoser för EU-avgiften. I</w:t>
      </w:r>
      <w:r w:rsidDel="00E62FD0">
        <w:t xml:space="preserve"> </w:t>
      </w:r>
      <w:r>
        <w:t>budgetproposition</w:t>
      </w:r>
      <w:r w:rsidR="00E62FD0">
        <w:t>en</w:t>
      </w:r>
      <w:r>
        <w:t xml:space="preserve"> för 202</w:t>
      </w:r>
      <w:r w:rsidR="00017278">
        <w:t>5</w:t>
      </w:r>
      <w:r>
        <w:t xml:space="preserve"> uppgick beräkningen för EU-avgiften för 202</w:t>
      </w:r>
      <w:r w:rsidR="003C65E7">
        <w:t>6</w:t>
      </w:r>
      <w:r>
        <w:t xml:space="preserve"> till </w:t>
      </w:r>
      <w:r w:rsidR="00472434">
        <w:t>54</w:t>
      </w:r>
      <w:r>
        <w:t>,8 miljarder kronor</w:t>
      </w:r>
      <w:r w:rsidR="00E62FD0">
        <w:t xml:space="preserve"> (prop. 2024/25:1</w:t>
      </w:r>
      <w:r w:rsidR="00E61264">
        <w:t xml:space="preserve"> </w:t>
      </w:r>
      <w:proofErr w:type="spellStart"/>
      <w:r w:rsidR="00E61264">
        <w:t>utg.omr</w:t>
      </w:r>
      <w:proofErr w:type="spellEnd"/>
      <w:r w:rsidR="00E61264">
        <w:t>. 27 avsnitt 2.2</w:t>
      </w:r>
      <w:r w:rsidR="00E62FD0">
        <w:t>)</w:t>
      </w:r>
      <w:r w:rsidR="00215F9A">
        <w:t xml:space="preserve">. </w:t>
      </w:r>
      <w:r w:rsidR="001F563A">
        <w:t>Betalningarna beräknas öka år 2026 genom infrianden av tidigare beslutade betalningsåtaganden</w:t>
      </w:r>
      <w:r w:rsidR="00A7262F">
        <w:t>,</w:t>
      </w:r>
      <w:r w:rsidR="00390492">
        <w:t xml:space="preserve"> vilket </w:t>
      </w:r>
      <w:r w:rsidR="006E2D0C">
        <w:t>kan komma att påverka</w:t>
      </w:r>
      <w:r w:rsidR="00390492">
        <w:t xml:space="preserve"> prognosen</w:t>
      </w:r>
      <w:r w:rsidR="006C2FB1">
        <w:t xml:space="preserve"> </w:t>
      </w:r>
      <w:r w:rsidR="00390492">
        <w:t>för den svenska EU-avgiften</w:t>
      </w:r>
      <w:r w:rsidR="001902AC">
        <w:t xml:space="preserve"> uppåt</w:t>
      </w:r>
      <w:r w:rsidR="00390492">
        <w:t xml:space="preserve">. </w:t>
      </w:r>
      <w:r>
        <w:t>Det är först när beslutet om årsbudgeten har fattats som den svenska EU-avgiften för 202</w:t>
      </w:r>
      <w:r w:rsidR="00017278">
        <w:t>6</w:t>
      </w:r>
      <w:r>
        <w:t xml:space="preserve"> kan beräknas med större säkerhet. Andra faktorer kan fortsatt ändra prognosen såväl uppåt som nedåt. </w:t>
      </w:r>
    </w:p>
    <w:p w14:paraId="013ABF26" w14:textId="6CEA992E" w:rsidR="007D542F" w:rsidRPr="00472EBA" w:rsidRDefault="00C540DE" w:rsidP="00C540DE">
      <w:pPr>
        <w:pStyle w:val="Brdtext"/>
      </w:pPr>
      <w:r>
        <w:t>Årsbudgetförslaget reglerar inte politikens innehåll utan endast anslagsnivåerna för redan beslutade åtgärder. Kommissionens förslag innehåller ingen konsekvensanalys, exempelvis när det gäller jämställdhetsaspekten av förslaget.</w:t>
      </w:r>
    </w:p>
    <w:sdt>
      <w:sdtPr>
        <w:id w:val="830331803"/>
        <w:lock w:val="contentLocked"/>
        <w:placeholder>
          <w:docPart w:val="0A963B3E9B1041D6BA8E9AB1D81EE288"/>
        </w:placeholder>
        <w:group/>
      </w:sdtPr>
      <w:sdtEndPr/>
      <w:sdtContent>
        <w:p w14:paraId="45C3B865" w14:textId="77777777" w:rsidR="007D542F" w:rsidRDefault="007D542F" w:rsidP="007D542F">
          <w:pPr>
            <w:pStyle w:val="Rubrik1"/>
          </w:pPr>
          <w:r>
            <w:t>Ståndpunkter</w:t>
          </w:r>
        </w:p>
      </w:sdtContent>
    </w:sdt>
    <w:p w14:paraId="0085DF40" w14:textId="77777777" w:rsidR="007D542F" w:rsidRDefault="009355D4" w:rsidP="007D542F">
      <w:pPr>
        <w:pStyle w:val="Rubrik2"/>
      </w:pPr>
      <w:sdt>
        <w:sdtPr>
          <w:id w:val="-483085086"/>
          <w:lock w:val="contentLocked"/>
          <w:placeholder>
            <w:docPart w:val="0A963B3E9B1041D6BA8E9AB1D81EE288"/>
          </w:placeholder>
          <w:group/>
        </w:sdtPr>
        <w:sdtEndPr/>
        <w:sdtContent>
          <w:r w:rsidR="007D542F">
            <w:t>Preliminär svensk ståndpunkt</w:t>
          </w:r>
        </w:sdtContent>
      </w:sdt>
    </w:p>
    <w:p w14:paraId="633C0DC3" w14:textId="52700224" w:rsidR="00424766" w:rsidRDefault="00424766" w:rsidP="00424766">
      <w:pPr>
        <w:pStyle w:val="Brdtext"/>
      </w:pPr>
      <w:r>
        <w:t>Sverige verkar för en effektiv och återhållsam budgetpolitik inom EU, i enlighet med prop. 1994/95:40. Målet innebär att regeringen ska verka för en kostnadseffektiv användning av EU:s medel och att närhetsprincipen ska tillämpas på budgetområdet. Det innebär också strikt budgetdisciplin, dvs. att verka för en begränsning av EU:s utgifter inom budgetramen och därmed av den svenska avgiften till EU. Det övergripande målet i arbetet med 2026 års EU-budget är därmed, liksom tidigare år, att nå en så restriktiv budget som möjligt som med god marginal ryms inom de beslutade taken i den fleråriga budgetramen för 2021–2027. Betalningsanslagen ska baseras på realistiska</w:t>
      </w:r>
      <w:r w:rsidR="00B34391">
        <w:t>,</w:t>
      </w:r>
      <w:r>
        <w:t xml:space="preserve"> väl underbyggda och verifierade prognoser </w:t>
      </w:r>
      <w:r w:rsidR="00B34391">
        <w:t xml:space="preserve">samt </w:t>
      </w:r>
      <w:r>
        <w:t xml:space="preserve">spegla tidigare genomförande. </w:t>
      </w:r>
    </w:p>
    <w:p w14:paraId="4669A095" w14:textId="241AC292" w:rsidR="00424766" w:rsidRPr="00424766" w:rsidRDefault="00424766" w:rsidP="00424766">
      <w:pPr>
        <w:pStyle w:val="Brdtext"/>
      </w:pPr>
      <w:r>
        <w:t xml:space="preserve">Sverige verkar vidare för ett lojalt genomförande av halvtidsöversynen av den fleråriga budgetramen, särskilt vad gäller den </w:t>
      </w:r>
      <w:r w:rsidR="00A7262F">
        <w:t>s.k.</w:t>
      </w:r>
      <w:r>
        <w:t xml:space="preserve"> kaskadmekanismen för räntebetalningar kopplade till EU:s återhämtningsinstrument.</w:t>
      </w:r>
    </w:p>
    <w:p w14:paraId="6155C63C" w14:textId="77777777" w:rsidR="007D542F" w:rsidRDefault="009355D4" w:rsidP="007D542F">
      <w:pPr>
        <w:pStyle w:val="Rubrik2"/>
      </w:pPr>
      <w:sdt>
        <w:sdtPr>
          <w:id w:val="1941718165"/>
          <w:lock w:val="contentLocked"/>
          <w:placeholder>
            <w:docPart w:val="0A963B3E9B1041D6BA8E9AB1D81EE288"/>
          </w:placeholder>
          <w:group/>
        </w:sdtPr>
        <w:sdtEndPr/>
        <w:sdtContent>
          <w:r w:rsidR="007D542F">
            <w:t>Medlemsstaternas ståndpunkter</w:t>
          </w:r>
        </w:sdtContent>
      </w:sdt>
    </w:p>
    <w:p w14:paraId="32A2C407" w14:textId="553F337C" w:rsidR="007D542F" w:rsidRPr="00472EBA" w:rsidRDefault="00C540DE" w:rsidP="007D542F">
      <w:pPr>
        <w:pStyle w:val="Brdtext"/>
      </w:pPr>
      <w:r w:rsidRPr="00C540DE">
        <w:t>Sverige ingår i en grupp av likasinnade medlems</w:t>
      </w:r>
      <w:r w:rsidR="00424766">
        <w:t>s</w:t>
      </w:r>
      <w:r w:rsidRPr="00C540DE">
        <w:t>tater som tillsammans förespråkar en budgetrestriktiv linje i rådet.</w:t>
      </w:r>
    </w:p>
    <w:p w14:paraId="294702A2" w14:textId="77777777" w:rsidR="007D542F" w:rsidRDefault="009355D4" w:rsidP="007D542F">
      <w:pPr>
        <w:pStyle w:val="Rubrik2"/>
      </w:pPr>
      <w:sdt>
        <w:sdtPr>
          <w:id w:val="-1927257506"/>
          <w:lock w:val="contentLocked"/>
          <w:placeholder>
            <w:docPart w:val="0A963B3E9B1041D6BA8E9AB1D81EE288"/>
          </w:placeholder>
          <w:group/>
        </w:sdtPr>
        <w:sdtEndPr/>
        <w:sdtContent>
          <w:r w:rsidR="007D542F">
            <w:t>Institutionernas ståndpunkter</w:t>
          </w:r>
        </w:sdtContent>
      </w:sdt>
    </w:p>
    <w:p w14:paraId="243CBC46" w14:textId="6FA8C061" w:rsidR="007D542F" w:rsidRPr="00472EBA" w:rsidRDefault="00C540DE" w:rsidP="007D542F">
      <w:pPr>
        <w:pStyle w:val="Brdtext"/>
      </w:pPr>
      <w:r w:rsidRPr="00C540DE">
        <w:t>Europaparlamentets ståndpunkt är ännu inte känd.</w:t>
      </w:r>
    </w:p>
    <w:p w14:paraId="490F7E7B" w14:textId="77777777" w:rsidR="007D542F" w:rsidRDefault="009355D4" w:rsidP="007D542F">
      <w:pPr>
        <w:pStyle w:val="Rubrik2"/>
      </w:pPr>
      <w:sdt>
        <w:sdtPr>
          <w:id w:val="-497725553"/>
          <w:lock w:val="contentLocked"/>
          <w:placeholder>
            <w:docPart w:val="0A963B3E9B1041D6BA8E9AB1D81EE288"/>
          </w:placeholder>
          <w:group/>
        </w:sdtPr>
        <w:sdtEndPr/>
        <w:sdtContent>
          <w:r w:rsidR="007D542F">
            <w:t xml:space="preserve">Remissinstansernas och </w:t>
          </w:r>
          <w:r w:rsidR="004B795E">
            <w:t xml:space="preserve">andra </w:t>
          </w:r>
          <w:r w:rsidR="007D542F">
            <w:t>intressenters ståndpunkter</w:t>
          </w:r>
        </w:sdtContent>
      </w:sdt>
    </w:p>
    <w:p w14:paraId="7273FF3C" w14:textId="439C189E" w:rsidR="007D542F" w:rsidRPr="00472EBA" w:rsidRDefault="00C540DE" w:rsidP="007D542F">
      <w:pPr>
        <w:pStyle w:val="Brdtext"/>
      </w:pPr>
      <w:r w:rsidRPr="00C540DE">
        <w:t>Förslaget har inte remitterats.</w:t>
      </w:r>
    </w:p>
    <w:sdt>
      <w:sdtPr>
        <w:id w:val="511343921"/>
        <w:lock w:val="contentLocked"/>
        <w:placeholder>
          <w:docPart w:val="0A963B3E9B1041D6BA8E9AB1D81EE288"/>
        </w:placeholder>
        <w:group/>
      </w:sdtPr>
      <w:sdtEndPr/>
      <w:sdtContent>
        <w:p w14:paraId="671396BB" w14:textId="77777777" w:rsidR="007D542F" w:rsidRDefault="007D542F" w:rsidP="007D542F">
          <w:pPr>
            <w:pStyle w:val="Rubrik1"/>
          </w:pPr>
          <w:r>
            <w:t>Förslagets förutsättningar</w:t>
          </w:r>
        </w:p>
      </w:sdtContent>
    </w:sdt>
    <w:p w14:paraId="758A8089" w14:textId="77777777" w:rsidR="007D542F" w:rsidRDefault="009355D4" w:rsidP="007D542F">
      <w:pPr>
        <w:pStyle w:val="Rubrik2"/>
      </w:pPr>
      <w:sdt>
        <w:sdtPr>
          <w:id w:val="1163133293"/>
          <w:lock w:val="contentLocked"/>
          <w:placeholder>
            <w:docPart w:val="0A963B3E9B1041D6BA8E9AB1D81EE288"/>
          </w:placeholder>
          <w:group/>
        </w:sdtPr>
        <w:sdtEndPr/>
        <w:sdtContent>
          <w:r w:rsidR="007D542F">
            <w:t>Rättslig grund och beslutsförfarande</w:t>
          </w:r>
        </w:sdtContent>
      </w:sdt>
    </w:p>
    <w:p w14:paraId="77772D4F" w14:textId="1050533F" w:rsidR="00C540DE" w:rsidRDefault="00C540DE" w:rsidP="00C540DE">
      <w:pPr>
        <w:pStyle w:val="Brdtext"/>
      </w:pPr>
      <w:r>
        <w:t>De grundläggande reglerna för upprättandet av EU-budgeten regleras i artiklarna 313–316 i fördraget om Europeiska unionens funktionssätt. Beslut om årsbudgeten fattas av rådet och Europaparlamentet med utgångspunkt från det ordinarie lagstiftningsförfarandet. I rådet fattas beslut med kvalificerad majoritet.</w:t>
      </w:r>
    </w:p>
    <w:p w14:paraId="5D720A98" w14:textId="159EE2FB" w:rsidR="007D542F" w:rsidRPr="00472EBA" w:rsidRDefault="00C540DE" w:rsidP="00C540DE">
      <w:pPr>
        <w:pStyle w:val="Brdtext"/>
      </w:pPr>
      <w:r>
        <w:t>Den tekniska justeringen av den fleråriga budgetramen för 2021–2027 regleras i artikel 4 i rådets förordning (EU, Euratom) 2020/2093 (förordningen om den fleråriga budgetramen).</w:t>
      </w:r>
    </w:p>
    <w:p w14:paraId="7B0D48C0" w14:textId="77777777" w:rsidR="007D542F" w:rsidRDefault="009355D4" w:rsidP="007D542F">
      <w:pPr>
        <w:pStyle w:val="Rubrik2"/>
      </w:pPr>
      <w:sdt>
        <w:sdtPr>
          <w:id w:val="-463277102"/>
          <w:lock w:val="contentLocked"/>
          <w:placeholder>
            <w:docPart w:val="0A963B3E9B1041D6BA8E9AB1D81EE288"/>
          </w:placeholder>
          <w:group/>
        </w:sdtPr>
        <w:sdtEndPr/>
        <w:sdtContent>
          <w:r w:rsidR="007D542F">
            <w:t>Subsidiaritets- och proportionalitetsprincipe</w:t>
          </w:r>
          <w:r w:rsidR="00F02290">
            <w:t>r</w:t>
          </w:r>
          <w:r w:rsidR="007D542F">
            <w:t>n</w:t>
          </w:r>
          <w:r w:rsidR="00F02290">
            <w:t>a</w:t>
          </w:r>
        </w:sdtContent>
      </w:sdt>
    </w:p>
    <w:p w14:paraId="47ACDE4B" w14:textId="32E2936C" w:rsidR="007D542F" w:rsidRPr="00472EBA" w:rsidRDefault="00C540DE" w:rsidP="007D542F">
      <w:pPr>
        <w:pStyle w:val="Brdtext"/>
      </w:pPr>
      <w:r w:rsidRPr="00C540DE">
        <w:t>EU:s årsbudget kan endast beslutas på EU-nivå.</w:t>
      </w:r>
    </w:p>
    <w:sdt>
      <w:sdtPr>
        <w:id w:val="211079442"/>
        <w:lock w:val="contentLocked"/>
        <w:placeholder>
          <w:docPart w:val="0A963B3E9B1041D6BA8E9AB1D81EE288"/>
        </w:placeholder>
        <w:group/>
      </w:sdtPr>
      <w:sdtEndPr/>
      <w:sdtContent>
        <w:p w14:paraId="4DD8B67E" w14:textId="77777777" w:rsidR="007D542F" w:rsidRDefault="007D542F" w:rsidP="007D542F">
          <w:pPr>
            <w:pStyle w:val="Rubrik1"/>
          </w:pPr>
          <w:r>
            <w:t>Övrigt</w:t>
          </w:r>
        </w:p>
      </w:sdtContent>
    </w:sdt>
    <w:p w14:paraId="0DDDD20C" w14:textId="77777777" w:rsidR="007D542F" w:rsidRDefault="009355D4" w:rsidP="007D542F">
      <w:pPr>
        <w:pStyle w:val="Rubrik2"/>
      </w:pPr>
      <w:sdt>
        <w:sdtPr>
          <w:id w:val="-1578510440"/>
          <w:lock w:val="contentLocked"/>
          <w:placeholder>
            <w:docPart w:val="0A963B3E9B1041D6BA8E9AB1D81EE288"/>
          </w:placeholder>
          <w:group/>
        </w:sdtPr>
        <w:sdtEndPr/>
        <w:sdtContent>
          <w:r w:rsidR="007D542F">
            <w:t>Fortsatt behandling av ärendet</w:t>
          </w:r>
        </w:sdtContent>
      </w:sdt>
    </w:p>
    <w:p w14:paraId="7AA8805F" w14:textId="507B7DB1" w:rsidR="00C540DE" w:rsidRDefault="00C540DE" w:rsidP="00C540DE">
      <w:pPr>
        <w:pStyle w:val="Brdtext"/>
      </w:pPr>
      <w:r>
        <w:t>Under</w:t>
      </w:r>
      <w:r w:rsidDel="000B246B">
        <w:t xml:space="preserve"> </w:t>
      </w:r>
      <w:r>
        <w:t xml:space="preserve">juli behandlas förslaget i rådets budgetkommitté och därefter i Coreper II. </w:t>
      </w:r>
      <w:proofErr w:type="spellStart"/>
      <w:r>
        <w:t>Coreperbehandlingen</w:t>
      </w:r>
      <w:proofErr w:type="spellEnd"/>
      <w:r>
        <w:t xml:space="preserve"> planeras äga rum den </w:t>
      </w:r>
      <w:r w:rsidR="000011F8">
        <w:t>9</w:t>
      </w:r>
      <w:r>
        <w:t xml:space="preserve"> juli. Ekofin Budget planeras hållas den </w:t>
      </w:r>
      <w:r w:rsidR="000011F8">
        <w:t>22</w:t>
      </w:r>
      <w:r>
        <w:t xml:space="preserve"> juli. Om en överenskommelse om rådets position kan nås i </w:t>
      </w:r>
      <w:r>
        <w:lastRenderedPageBreak/>
        <w:t xml:space="preserve">Coreper den </w:t>
      </w:r>
      <w:r w:rsidR="000011F8">
        <w:t>9</w:t>
      </w:r>
      <w:r>
        <w:t xml:space="preserve"> juli kommer Ekofin Budget den </w:t>
      </w:r>
      <w:r w:rsidR="000011F8">
        <w:t>22</w:t>
      </w:r>
      <w:r>
        <w:t xml:space="preserve"> juli inte att vara nödvändigt och ställas in.</w:t>
      </w:r>
    </w:p>
    <w:p w14:paraId="11CFDAC6" w14:textId="21992A78" w:rsidR="007D542F" w:rsidRDefault="00C540DE" w:rsidP="00C540DE">
      <w:pPr>
        <w:pStyle w:val="Brdtext"/>
      </w:pPr>
      <w:r>
        <w:t>Rådet förväntas anta sin läsning av förslaget genom skriftlig procedur andra veckan i september. Under hösten fortsätter processen med att Europa</w:t>
      </w:r>
      <w:r w:rsidR="00A7262F">
        <w:softHyphen/>
      </w:r>
      <w:r>
        <w:t>parlamentet antar sin läsning av förslaget och därefter följer ett förliknings</w:t>
      </w:r>
      <w:r w:rsidR="00A7262F">
        <w:softHyphen/>
      </w:r>
      <w:r>
        <w:t>förfarande mellan rådet och Europaparlamentet. Slutförhandlingen väntas genomföras i november i samband med att Ekofin Budget samlas. Efter slutförhandlingen ska Europarlamentet inom två veckor fastställa budgeten för 202</w:t>
      </w:r>
      <w:r w:rsidR="00A77A4B">
        <w:t>6</w:t>
      </w:r>
      <w:r>
        <w:t>.</w:t>
      </w:r>
    </w:p>
    <w:p w14:paraId="6E088B2F" w14:textId="77777777" w:rsidR="007D542F" w:rsidRDefault="009355D4" w:rsidP="007D542F">
      <w:pPr>
        <w:pStyle w:val="Rubrik2"/>
      </w:pPr>
      <w:sdt>
        <w:sdtPr>
          <w:id w:val="839665539"/>
          <w:lock w:val="contentLocked"/>
          <w:placeholder>
            <w:docPart w:val="0A963B3E9B1041D6BA8E9AB1D81EE288"/>
          </w:placeholder>
          <w:group/>
        </w:sdtPr>
        <w:sdtEndPr/>
        <w:sdtContent>
          <w:r w:rsidR="007D542F">
            <w:t>Fackuttryck</w:t>
          </w:r>
          <w:r w:rsidR="00821540">
            <w:t xml:space="preserve"> och </w:t>
          </w:r>
          <w:r w:rsidR="007D542F">
            <w:t>termer</w:t>
          </w:r>
        </w:sdtContent>
      </w:sdt>
    </w:p>
    <w:p w14:paraId="6C4E4BA4" w14:textId="2E60961A" w:rsidR="00C540DE" w:rsidRDefault="00C540DE" w:rsidP="00C540DE">
      <w:pPr>
        <w:pStyle w:val="Brdtext"/>
      </w:pPr>
      <w:r>
        <w:t>Åtagandeanslag – Ram för hur mycket som får intecknas under ett budgetår.</w:t>
      </w:r>
    </w:p>
    <w:p w14:paraId="12B8BD81" w14:textId="77777777" w:rsidR="00C540DE" w:rsidRDefault="00C540DE" w:rsidP="00C540DE">
      <w:pPr>
        <w:pStyle w:val="Brdtext"/>
      </w:pPr>
      <w:r>
        <w:t>Betalningsanslag – De betalningar som måste göras från EU-budgeten under budgetåret med anledning av såväl en del åtaganden som görs under året som redan gjorda åtaganden.</w:t>
      </w:r>
    </w:p>
    <w:p w14:paraId="58D07F30" w14:textId="6BE43F62" w:rsidR="007D542F" w:rsidRDefault="00C540DE" w:rsidP="00C540DE">
      <w:pPr>
        <w:pStyle w:val="Brdtext"/>
      </w:pPr>
      <w:r>
        <w:t>Marginal – Skillnad mellan de föreslagna anslagen i årsbudgeten och de antagna taken i den fleråriga budgetramen.</w:t>
      </w:r>
    </w:p>
    <w:sectPr w:rsidR="007D542F" w:rsidSect="00D41021">
      <w:headerReference w:type="even" r:id="rId19"/>
      <w:headerReference w:type="default" r:id="rId20"/>
      <w:footerReference w:type="even" r:id="rId21"/>
      <w:footerReference w:type="default" r:id="rId22"/>
      <w:headerReference w:type="first" r:id="rId23"/>
      <w:footerReference w:type="first" r:id="rId24"/>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826D32D" w14:textId="77777777" w:rsidR="00D97936" w:rsidRDefault="00D97936" w:rsidP="00A87A54">
      <w:pPr>
        <w:spacing w:after="0" w:line="240" w:lineRule="auto"/>
      </w:pPr>
      <w:r>
        <w:separator/>
      </w:r>
    </w:p>
  </w:endnote>
  <w:endnote w:type="continuationSeparator" w:id="0">
    <w:p w14:paraId="738CAE11" w14:textId="77777777" w:rsidR="00D97936" w:rsidRDefault="00D97936" w:rsidP="00A87A54">
      <w:pPr>
        <w:spacing w:after="0" w:line="240" w:lineRule="auto"/>
      </w:pPr>
      <w:r>
        <w:continuationSeparator/>
      </w:r>
    </w:p>
  </w:endnote>
  <w:endnote w:type="continuationNotice" w:id="1">
    <w:p w14:paraId="278208D5" w14:textId="77777777" w:rsidR="00F65E39" w:rsidRDefault="00F65E3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E96D98" w14:textId="77777777" w:rsidR="00D97936" w:rsidRDefault="00D97936">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20C3B9"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39BCA4" w14:textId="77777777" w:rsidR="00D97936" w:rsidRDefault="00D97936">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97CA15" w14:textId="77777777" w:rsidR="00D97936" w:rsidRDefault="00D97936" w:rsidP="00A87A54">
      <w:pPr>
        <w:spacing w:after="0" w:line="240" w:lineRule="auto"/>
      </w:pPr>
      <w:r>
        <w:separator/>
      </w:r>
    </w:p>
  </w:footnote>
  <w:footnote w:type="continuationSeparator" w:id="0">
    <w:p w14:paraId="713B36C0" w14:textId="77777777" w:rsidR="00D97936" w:rsidRDefault="00D97936" w:rsidP="00A87A54">
      <w:pPr>
        <w:spacing w:after="0" w:line="240" w:lineRule="auto"/>
      </w:pPr>
      <w:r>
        <w:continuationSeparator/>
      </w:r>
    </w:p>
  </w:footnote>
  <w:footnote w:type="continuationNotice" w:id="1">
    <w:p w14:paraId="14A11D45" w14:textId="77777777" w:rsidR="00F65E39" w:rsidRDefault="00F65E3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20B5E" w14:textId="77777777" w:rsidR="00D97936" w:rsidRDefault="00D97936">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23F3BB" w14:textId="279C1222" w:rsidR="003C3720" w:rsidRDefault="009355D4" w:rsidP="00CD3BFC">
    <w:pPr>
      <w:pStyle w:val="Sidhuvud"/>
      <w:spacing w:before="240"/>
      <w:jc w:val="right"/>
    </w:pPr>
    <w:sdt>
      <w:sdtPr>
        <w:alias w:val="Ar"/>
        <w:tag w:val="Ar"/>
        <w:id w:val="375123316"/>
        <w:placeholder>
          <w:docPart w:val="3305526E126647C0AF69A8E9A00602B5"/>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210F3">
          <w:t>2024/25</w:t>
        </w:r>
      </w:sdtContent>
    </w:sdt>
    <w:r w:rsidR="0009572A">
      <w:t>:</w:t>
    </w:r>
    <w:r w:rsidR="00002B4B">
      <w:t>FPM</w:t>
    </w:r>
    <w:sdt>
      <w:sdtPr>
        <w:alias w:val="FPMNummer"/>
        <w:tag w:val="ccRKShow_FPMNummer"/>
        <w:id w:val="-2000957076"/>
        <w:placeholder>
          <w:docPart w:val="730EDB39AC464A63AB1082F4ABC8C843"/>
        </w:placeholder>
        <w:dataBinding w:prefixMappings="xmlns:ns0='http://rk.se/faktapm' " w:xpath="/ns0:faktaPM[1]/ns0:Nr[1]" w:storeItemID="{0B9A7431-9D19-4C2A-8E12-639802D7B40B}"/>
        <w:text/>
      </w:sdtPr>
      <w:sdtEndPr/>
      <w:sdtContent>
        <w:r w:rsidR="00C210F3">
          <w:t>52</w:t>
        </w:r>
      </w:sdtContent>
    </w:sdt>
  </w:p>
  <w:p w14:paraId="634A038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EF3075" w14:textId="77777777" w:rsidR="00D97936" w:rsidRDefault="00D97936">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7-04"/>
    <w:docVar w:name="Ar" w:val="2024/25"/>
    <w:docVar w:name="Dep" w:val="Finansdepartementet"/>
    <w:docVar w:name="GDB1" w:val="SEC (2025) 250"/>
    <w:docVar w:name="GDB2" w:val="COM(2025) 800 final"/>
    <w:docVar w:name="Nr" w:val="52"/>
    <w:docVar w:name="Rub" w:val="EU:s årsbudget 2026 och teknisk justering av fleråriga budgetramen för 2026"/>
    <w:docVar w:name="UppDat" w:val="2025-07-04"/>
    <w:docVar w:name="Utsk" w:val="Finansutskottet"/>
  </w:docVars>
  <w:rsids>
    <w:rsidRoot w:val="00D97936"/>
    <w:rsid w:val="00000290"/>
    <w:rsid w:val="00001068"/>
    <w:rsid w:val="000011F8"/>
    <w:rsid w:val="00002B4B"/>
    <w:rsid w:val="0000412C"/>
    <w:rsid w:val="00004D5C"/>
    <w:rsid w:val="00005F68"/>
    <w:rsid w:val="00006CA7"/>
    <w:rsid w:val="000070BC"/>
    <w:rsid w:val="000072DF"/>
    <w:rsid w:val="000128EB"/>
    <w:rsid w:val="00012B00"/>
    <w:rsid w:val="0001366C"/>
    <w:rsid w:val="00014EF6"/>
    <w:rsid w:val="00016730"/>
    <w:rsid w:val="00017197"/>
    <w:rsid w:val="0001725B"/>
    <w:rsid w:val="00017265"/>
    <w:rsid w:val="00017278"/>
    <w:rsid w:val="000203B0"/>
    <w:rsid w:val="000205ED"/>
    <w:rsid w:val="0002213F"/>
    <w:rsid w:val="000236A8"/>
    <w:rsid w:val="000241FA"/>
    <w:rsid w:val="00024737"/>
    <w:rsid w:val="00025992"/>
    <w:rsid w:val="000263DD"/>
    <w:rsid w:val="00026711"/>
    <w:rsid w:val="0002708E"/>
    <w:rsid w:val="0002763D"/>
    <w:rsid w:val="00030DEF"/>
    <w:rsid w:val="0003679E"/>
    <w:rsid w:val="00036A7E"/>
    <w:rsid w:val="00041EDC"/>
    <w:rsid w:val="00042CE5"/>
    <w:rsid w:val="0004352E"/>
    <w:rsid w:val="00043DB1"/>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437F"/>
    <w:rsid w:val="000757FC"/>
    <w:rsid w:val="00075FF0"/>
    <w:rsid w:val="00076667"/>
    <w:rsid w:val="000769B8"/>
    <w:rsid w:val="00080631"/>
    <w:rsid w:val="00082374"/>
    <w:rsid w:val="000862E0"/>
    <w:rsid w:val="000873C3"/>
    <w:rsid w:val="00093408"/>
    <w:rsid w:val="00093BBF"/>
    <w:rsid w:val="0009435C"/>
    <w:rsid w:val="0009572A"/>
    <w:rsid w:val="00096DF5"/>
    <w:rsid w:val="000A08DF"/>
    <w:rsid w:val="000A13CA"/>
    <w:rsid w:val="000A1572"/>
    <w:rsid w:val="000A456A"/>
    <w:rsid w:val="000A5E43"/>
    <w:rsid w:val="000B246B"/>
    <w:rsid w:val="000B3C8F"/>
    <w:rsid w:val="000B3EE6"/>
    <w:rsid w:val="000B56A9"/>
    <w:rsid w:val="000B5E2C"/>
    <w:rsid w:val="000C20FE"/>
    <w:rsid w:val="000C61D1"/>
    <w:rsid w:val="000C69FE"/>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3AC7"/>
    <w:rsid w:val="000F4367"/>
    <w:rsid w:val="000F6462"/>
    <w:rsid w:val="000F66F8"/>
    <w:rsid w:val="00101DE6"/>
    <w:rsid w:val="0010482D"/>
    <w:rsid w:val="001055DA"/>
    <w:rsid w:val="00106F29"/>
    <w:rsid w:val="001070AD"/>
    <w:rsid w:val="0011028B"/>
    <w:rsid w:val="00113168"/>
    <w:rsid w:val="0011413E"/>
    <w:rsid w:val="00116BC4"/>
    <w:rsid w:val="0012033A"/>
    <w:rsid w:val="00121002"/>
    <w:rsid w:val="00121EA2"/>
    <w:rsid w:val="00121FFC"/>
    <w:rsid w:val="001225D6"/>
    <w:rsid w:val="00122D16"/>
    <w:rsid w:val="001235D9"/>
    <w:rsid w:val="001242F3"/>
    <w:rsid w:val="0012582E"/>
    <w:rsid w:val="00125B5E"/>
    <w:rsid w:val="00126408"/>
    <w:rsid w:val="00126E6B"/>
    <w:rsid w:val="00130B10"/>
    <w:rsid w:val="00130EC3"/>
    <w:rsid w:val="001318F5"/>
    <w:rsid w:val="001331B1"/>
    <w:rsid w:val="00133351"/>
    <w:rsid w:val="00133444"/>
    <w:rsid w:val="00133CAE"/>
    <w:rsid w:val="00133CB0"/>
    <w:rsid w:val="00134837"/>
    <w:rsid w:val="00135111"/>
    <w:rsid w:val="001360AF"/>
    <w:rsid w:val="001428E2"/>
    <w:rsid w:val="001431C6"/>
    <w:rsid w:val="00143228"/>
    <w:rsid w:val="00143E09"/>
    <w:rsid w:val="001573AF"/>
    <w:rsid w:val="00160B48"/>
    <w:rsid w:val="0016294F"/>
    <w:rsid w:val="00164463"/>
    <w:rsid w:val="00167D13"/>
    <w:rsid w:val="00167FA8"/>
    <w:rsid w:val="0017099B"/>
    <w:rsid w:val="00170CE4"/>
    <w:rsid w:val="00170E3E"/>
    <w:rsid w:val="0017300E"/>
    <w:rsid w:val="00173126"/>
    <w:rsid w:val="00176A26"/>
    <w:rsid w:val="001774F8"/>
    <w:rsid w:val="0018096C"/>
    <w:rsid w:val="00180BE1"/>
    <w:rsid w:val="001813DF"/>
    <w:rsid w:val="00184F0D"/>
    <w:rsid w:val="001857B5"/>
    <w:rsid w:val="00187E1F"/>
    <w:rsid w:val="001902AC"/>
    <w:rsid w:val="0019051C"/>
    <w:rsid w:val="0019127B"/>
    <w:rsid w:val="00192350"/>
    <w:rsid w:val="00192529"/>
    <w:rsid w:val="00192E34"/>
    <w:rsid w:val="0019308B"/>
    <w:rsid w:val="001941B9"/>
    <w:rsid w:val="00195806"/>
    <w:rsid w:val="00196C02"/>
    <w:rsid w:val="00197A8A"/>
    <w:rsid w:val="001A1B33"/>
    <w:rsid w:val="001A23E7"/>
    <w:rsid w:val="001A2A61"/>
    <w:rsid w:val="001A3517"/>
    <w:rsid w:val="001B0B48"/>
    <w:rsid w:val="001B26B3"/>
    <w:rsid w:val="001B4824"/>
    <w:rsid w:val="001C1C7D"/>
    <w:rsid w:val="001C2731"/>
    <w:rsid w:val="001C4566"/>
    <w:rsid w:val="001C4980"/>
    <w:rsid w:val="001C5DC9"/>
    <w:rsid w:val="001C6081"/>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563A"/>
    <w:rsid w:val="001F6BBE"/>
    <w:rsid w:val="001F77B3"/>
    <w:rsid w:val="00200F24"/>
    <w:rsid w:val="00201498"/>
    <w:rsid w:val="00201776"/>
    <w:rsid w:val="00204079"/>
    <w:rsid w:val="00207CF0"/>
    <w:rsid w:val="002102FD"/>
    <w:rsid w:val="00210DAC"/>
    <w:rsid w:val="002116FE"/>
    <w:rsid w:val="00211B4E"/>
    <w:rsid w:val="00211E2A"/>
    <w:rsid w:val="00213204"/>
    <w:rsid w:val="00213258"/>
    <w:rsid w:val="002144A5"/>
    <w:rsid w:val="00214516"/>
    <w:rsid w:val="00215F9A"/>
    <w:rsid w:val="002161F5"/>
    <w:rsid w:val="002163E7"/>
    <w:rsid w:val="0021657C"/>
    <w:rsid w:val="0022187E"/>
    <w:rsid w:val="00222258"/>
    <w:rsid w:val="00223AD6"/>
    <w:rsid w:val="0022666A"/>
    <w:rsid w:val="00226A6F"/>
    <w:rsid w:val="002279BA"/>
    <w:rsid w:val="00227E43"/>
    <w:rsid w:val="00230475"/>
    <w:rsid w:val="002315F5"/>
    <w:rsid w:val="00232EC3"/>
    <w:rsid w:val="00233D52"/>
    <w:rsid w:val="002348D4"/>
    <w:rsid w:val="00237147"/>
    <w:rsid w:val="00242AD1"/>
    <w:rsid w:val="0024412C"/>
    <w:rsid w:val="00244D71"/>
    <w:rsid w:val="0024537C"/>
    <w:rsid w:val="002479CD"/>
    <w:rsid w:val="0025363B"/>
    <w:rsid w:val="00253CC8"/>
    <w:rsid w:val="002608C1"/>
    <w:rsid w:val="00260D2D"/>
    <w:rsid w:val="00261975"/>
    <w:rsid w:val="00264503"/>
    <w:rsid w:val="002700FC"/>
    <w:rsid w:val="00271D00"/>
    <w:rsid w:val="00274AA3"/>
    <w:rsid w:val="00275872"/>
    <w:rsid w:val="002759B5"/>
    <w:rsid w:val="00281106"/>
    <w:rsid w:val="00282263"/>
    <w:rsid w:val="00282417"/>
    <w:rsid w:val="00282D27"/>
    <w:rsid w:val="00287F0D"/>
    <w:rsid w:val="00292420"/>
    <w:rsid w:val="002963B6"/>
    <w:rsid w:val="00296B7A"/>
    <w:rsid w:val="002974DC"/>
    <w:rsid w:val="002A0CB3"/>
    <w:rsid w:val="002A20AE"/>
    <w:rsid w:val="002A39EF"/>
    <w:rsid w:val="002A422F"/>
    <w:rsid w:val="002A6394"/>
    <w:rsid w:val="002A6820"/>
    <w:rsid w:val="002B00E5"/>
    <w:rsid w:val="002B67B9"/>
    <w:rsid w:val="002B6849"/>
    <w:rsid w:val="002B7709"/>
    <w:rsid w:val="002C0D6A"/>
    <w:rsid w:val="002C1D37"/>
    <w:rsid w:val="002C2A30"/>
    <w:rsid w:val="002C4348"/>
    <w:rsid w:val="002C468B"/>
    <w:rsid w:val="002C476F"/>
    <w:rsid w:val="002C5B48"/>
    <w:rsid w:val="002D014F"/>
    <w:rsid w:val="002D0C90"/>
    <w:rsid w:val="002D1504"/>
    <w:rsid w:val="002D2647"/>
    <w:rsid w:val="002D4298"/>
    <w:rsid w:val="002D4829"/>
    <w:rsid w:val="002D6541"/>
    <w:rsid w:val="002D7F9C"/>
    <w:rsid w:val="002E150B"/>
    <w:rsid w:val="002E2C89"/>
    <w:rsid w:val="002E3609"/>
    <w:rsid w:val="002E4D3F"/>
    <w:rsid w:val="002E53AB"/>
    <w:rsid w:val="002E5668"/>
    <w:rsid w:val="002E61A5"/>
    <w:rsid w:val="002F204A"/>
    <w:rsid w:val="002F3675"/>
    <w:rsid w:val="002F59E0"/>
    <w:rsid w:val="002F66A6"/>
    <w:rsid w:val="002F7FAD"/>
    <w:rsid w:val="00300342"/>
    <w:rsid w:val="0030414B"/>
    <w:rsid w:val="003043E6"/>
    <w:rsid w:val="00304401"/>
    <w:rsid w:val="003050DB"/>
    <w:rsid w:val="00310561"/>
    <w:rsid w:val="00310F17"/>
    <w:rsid w:val="00311D8C"/>
    <w:rsid w:val="0031273D"/>
    <w:rsid w:val="003128E2"/>
    <w:rsid w:val="00312DFA"/>
    <w:rsid w:val="003153D9"/>
    <w:rsid w:val="003172B4"/>
    <w:rsid w:val="00320EA7"/>
    <w:rsid w:val="00321621"/>
    <w:rsid w:val="00323EF7"/>
    <w:rsid w:val="003240E1"/>
    <w:rsid w:val="00324DF1"/>
    <w:rsid w:val="00325F89"/>
    <w:rsid w:val="00326C03"/>
    <w:rsid w:val="00327474"/>
    <w:rsid w:val="003277B5"/>
    <w:rsid w:val="00327DFF"/>
    <w:rsid w:val="003342B4"/>
    <w:rsid w:val="00336940"/>
    <w:rsid w:val="00336CD1"/>
    <w:rsid w:val="00340DE0"/>
    <w:rsid w:val="00341F47"/>
    <w:rsid w:val="0034210D"/>
    <w:rsid w:val="00342327"/>
    <w:rsid w:val="0034250B"/>
    <w:rsid w:val="00342EE1"/>
    <w:rsid w:val="00344234"/>
    <w:rsid w:val="0034523C"/>
    <w:rsid w:val="0034750A"/>
    <w:rsid w:val="00347C69"/>
    <w:rsid w:val="00347E11"/>
    <w:rsid w:val="003503DD"/>
    <w:rsid w:val="00350696"/>
    <w:rsid w:val="00350C92"/>
    <w:rsid w:val="0035266C"/>
    <w:rsid w:val="00353286"/>
    <w:rsid w:val="003542C5"/>
    <w:rsid w:val="00360397"/>
    <w:rsid w:val="00364EFF"/>
    <w:rsid w:val="00365461"/>
    <w:rsid w:val="00367EDA"/>
    <w:rsid w:val="00370311"/>
    <w:rsid w:val="00370EB2"/>
    <w:rsid w:val="00373DC8"/>
    <w:rsid w:val="00380663"/>
    <w:rsid w:val="003807B5"/>
    <w:rsid w:val="00383B70"/>
    <w:rsid w:val="003853E3"/>
    <w:rsid w:val="0038587E"/>
    <w:rsid w:val="00390335"/>
    <w:rsid w:val="00390492"/>
    <w:rsid w:val="00391237"/>
    <w:rsid w:val="00392ED4"/>
    <w:rsid w:val="00393680"/>
    <w:rsid w:val="00394D4C"/>
    <w:rsid w:val="003953B3"/>
    <w:rsid w:val="00395D9F"/>
    <w:rsid w:val="00397242"/>
    <w:rsid w:val="003A0C5F"/>
    <w:rsid w:val="003A1315"/>
    <w:rsid w:val="003A2E73"/>
    <w:rsid w:val="003A3071"/>
    <w:rsid w:val="003A3A54"/>
    <w:rsid w:val="003A56D4"/>
    <w:rsid w:val="003A587F"/>
    <w:rsid w:val="003A5969"/>
    <w:rsid w:val="003A5C58"/>
    <w:rsid w:val="003A5F2F"/>
    <w:rsid w:val="003B0C81"/>
    <w:rsid w:val="003B201F"/>
    <w:rsid w:val="003B7EF8"/>
    <w:rsid w:val="003C36FA"/>
    <w:rsid w:val="003C3720"/>
    <w:rsid w:val="003C65E7"/>
    <w:rsid w:val="003C7BE0"/>
    <w:rsid w:val="003D0DD3"/>
    <w:rsid w:val="003D17EF"/>
    <w:rsid w:val="003D2ED8"/>
    <w:rsid w:val="003D3535"/>
    <w:rsid w:val="003D4246"/>
    <w:rsid w:val="003D4CA1"/>
    <w:rsid w:val="003D4D9F"/>
    <w:rsid w:val="003D6C46"/>
    <w:rsid w:val="003D7B03"/>
    <w:rsid w:val="003E30BD"/>
    <w:rsid w:val="003E38CE"/>
    <w:rsid w:val="003E5A50"/>
    <w:rsid w:val="003E6020"/>
    <w:rsid w:val="003E7CA0"/>
    <w:rsid w:val="003F0CDF"/>
    <w:rsid w:val="003F1F1F"/>
    <w:rsid w:val="003F2278"/>
    <w:rsid w:val="003F299F"/>
    <w:rsid w:val="003F2F1D"/>
    <w:rsid w:val="003F59B4"/>
    <w:rsid w:val="003F6B53"/>
    <w:rsid w:val="003F6B92"/>
    <w:rsid w:val="003F7098"/>
    <w:rsid w:val="004008FB"/>
    <w:rsid w:val="0040090E"/>
    <w:rsid w:val="00402359"/>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4766"/>
    <w:rsid w:val="00426213"/>
    <w:rsid w:val="00431A7B"/>
    <w:rsid w:val="004325C1"/>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434"/>
    <w:rsid w:val="00472EBA"/>
    <w:rsid w:val="004735B6"/>
    <w:rsid w:val="004735F0"/>
    <w:rsid w:val="00473705"/>
    <w:rsid w:val="0047406E"/>
    <w:rsid w:val="004745D7"/>
    <w:rsid w:val="00474676"/>
    <w:rsid w:val="0047511B"/>
    <w:rsid w:val="0047537A"/>
    <w:rsid w:val="00475B99"/>
    <w:rsid w:val="004760BE"/>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97E18"/>
    <w:rsid w:val="004A33C6"/>
    <w:rsid w:val="004A66B1"/>
    <w:rsid w:val="004A7DC4"/>
    <w:rsid w:val="004B1D10"/>
    <w:rsid w:val="004B1D65"/>
    <w:rsid w:val="004B1E7B"/>
    <w:rsid w:val="004B3029"/>
    <w:rsid w:val="004B352B"/>
    <w:rsid w:val="004B35E7"/>
    <w:rsid w:val="004B4B73"/>
    <w:rsid w:val="004B63BF"/>
    <w:rsid w:val="004B66DA"/>
    <w:rsid w:val="004B696B"/>
    <w:rsid w:val="004B795E"/>
    <w:rsid w:val="004B7DFF"/>
    <w:rsid w:val="004C0C8D"/>
    <w:rsid w:val="004C1372"/>
    <w:rsid w:val="004C3A3F"/>
    <w:rsid w:val="004C52AA"/>
    <w:rsid w:val="004C5686"/>
    <w:rsid w:val="004C5C1A"/>
    <w:rsid w:val="004C70EE"/>
    <w:rsid w:val="004C7B92"/>
    <w:rsid w:val="004D1F37"/>
    <w:rsid w:val="004D49D6"/>
    <w:rsid w:val="004D730B"/>
    <w:rsid w:val="004D766C"/>
    <w:rsid w:val="004E0FA8"/>
    <w:rsid w:val="004E1DE3"/>
    <w:rsid w:val="004E1F33"/>
    <w:rsid w:val="004E251B"/>
    <w:rsid w:val="004E25CD"/>
    <w:rsid w:val="004E2A4B"/>
    <w:rsid w:val="004E4419"/>
    <w:rsid w:val="004E6D22"/>
    <w:rsid w:val="004F0448"/>
    <w:rsid w:val="004F1D66"/>
    <w:rsid w:val="004F1EA0"/>
    <w:rsid w:val="004F363F"/>
    <w:rsid w:val="004F4021"/>
    <w:rsid w:val="004F5640"/>
    <w:rsid w:val="004F6525"/>
    <w:rsid w:val="004F6FE2"/>
    <w:rsid w:val="004F770B"/>
    <w:rsid w:val="004F79F2"/>
    <w:rsid w:val="005011D9"/>
    <w:rsid w:val="0050238B"/>
    <w:rsid w:val="00505905"/>
    <w:rsid w:val="00511A1B"/>
    <w:rsid w:val="00511A68"/>
    <w:rsid w:val="005121C0"/>
    <w:rsid w:val="00512855"/>
    <w:rsid w:val="00513E7D"/>
    <w:rsid w:val="00514A67"/>
    <w:rsid w:val="00515921"/>
    <w:rsid w:val="00516299"/>
    <w:rsid w:val="00520A46"/>
    <w:rsid w:val="00521192"/>
    <w:rsid w:val="0052127C"/>
    <w:rsid w:val="00526AEB"/>
    <w:rsid w:val="00527913"/>
    <w:rsid w:val="005302E0"/>
    <w:rsid w:val="00533F49"/>
    <w:rsid w:val="00534E52"/>
    <w:rsid w:val="005365B6"/>
    <w:rsid w:val="0053709C"/>
    <w:rsid w:val="00544738"/>
    <w:rsid w:val="005456E4"/>
    <w:rsid w:val="00546119"/>
    <w:rsid w:val="00547B89"/>
    <w:rsid w:val="00551027"/>
    <w:rsid w:val="005527F1"/>
    <w:rsid w:val="00552B0D"/>
    <w:rsid w:val="005568AF"/>
    <w:rsid w:val="00556AF5"/>
    <w:rsid w:val="005577F2"/>
    <w:rsid w:val="005606BC"/>
    <w:rsid w:val="00561758"/>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6D5A"/>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D230C"/>
    <w:rsid w:val="005E0FF5"/>
    <w:rsid w:val="005E2F29"/>
    <w:rsid w:val="005E400D"/>
    <w:rsid w:val="005E49D4"/>
    <w:rsid w:val="005E4E79"/>
    <w:rsid w:val="005E5CE7"/>
    <w:rsid w:val="005E790C"/>
    <w:rsid w:val="005F08C5"/>
    <w:rsid w:val="005F29B4"/>
    <w:rsid w:val="005F6EB0"/>
    <w:rsid w:val="006004F0"/>
    <w:rsid w:val="00604782"/>
    <w:rsid w:val="00605718"/>
    <w:rsid w:val="00605C66"/>
    <w:rsid w:val="00606310"/>
    <w:rsid w:val="00607814"/>
    <w:rsid w:val="00610D87"/>
    <w:rsid w:val="00610E88"/>
    <w:rsid w:val="00613827"/>
    <w:rsid w:val="006153B7"/>
    <w:rsid w:val="006175D7"/>
    <w:rsid w:val="006208E5"/>
    <w:rsid w:val="00622BAB"/>
    <w:rsid w:val="00626E60"/>
    <w:rsid w:val="006273E4"/>
    <w:rsid w:val="006301A8"/>
    <w:rsid w:val="00631F82"/>
    <w:rsid w:val="006323C5"/>
    <w:rsid w:val="006338D8"/>
    <w:rsid w:val="00633B59"/>
    <w:rsid w:val="00634EF4"/>
    <w:rsid w:val="0063541A"/>
    <w:rsid w:val="006357D0"/>
    <w:rsid w:val="006358C8"/>
    <w:rsid w:val="006361B0"/>
    <w:rsid w:val="0064133A"/>
    <w:rsid w:val="006416D1"/>
    <w:rsid w:val="00647FD7"/>
    <w:rsid w:val="00650080"/>
    <w:rsid w:val="00651F17"/>
    <w:rsid w:val="0065382D"/>
    <w:rsid w:val="00654B4D"/>
    <w:rsid w:val="0065559D"/>
    <w:rsid w:val="00655A40"/>
    <w:rsid w:val="00657D11"/>
    <w:rsid w:val="00660D84"/>
    <w:rsid w:val="00660EBF"/>
    <w:rsid w:val="0066133A"/>
    <w:rsid w:val="0066143C"/>
    <w:rsid w:val="00663128"/>
    <w:rsid w:val="00663196"/>
    <w:rsid w:val="0066378C"/>
    <w:rsid w:val="0066615B"/>
    <w:rsid w:val="0066661D"/>
    <w:rsid w:val="006700F0"/>
    <w:rsid w:val="006706EA"/>
    <w:rsid w:val="00670A48"/>
    <w:rsid w:val="00672F6F"/>
    <w:rsid w:val="00674C2F"/>
    <w:rsid w:val="00674C8B"/>
    <w:rsid w:val="00675D50"/>
    <w:rsid w:val="006844A2"/>
    <w:rsid w:val="0068588E"/>
    <w:rsid w:val="00685C94"/>
    <w:rsid w:val="00691AEE"/>
    <w:rsid w:val="0069523C"/>
    <w:rsid w:val="006962CA"/>
    <w:rsid w:val="00696A95"/>
    <w:rsid w:val="006A09DA"/>
    <w:rsid w:val="006A1835"/>
    <w:rsid w:val="006A2625"/>
    <w:rsid w:val="006B3A2D"/>
    <w:rsid w:val="006B4A30"/>
    <w:rsid w:val="006B661A"/>
    <w:rsid w:val="006B7569"/>
    <w:rsid w:val="006C28EE"/>
    <w:rsid w:val="006C2FB1"/>
    <w:rsid w:val="006C4FF1"/>
    <w:rsid w:val="006C5C02"/>
    <w:rsid w:val="006C7ECC"/>
    <w:rsid w:val="006D2998"/>
    <w:rsid w:val="006D3188"/>
    <w:rsid w:val="006D5159"/>
    <w:rsid w:val="006D6779"/>
    <w:rsid w:val="006D7F15"/>
    <w:rsid w:val="006E08FC"/>
    <w:rsid w:val="006E1383"/>
    <w:rsid w:val="006E1B38"/>
    <w:rsid w:val="006E2D0C"/>
    <w:rsid w:val="006E51BB"/>
    <w:rsid w:val="006E7A2D"/>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239F0"/>
    <w:rsid w:val="00725527"/>
    <w:rsid w:val="00731C75"/>
    <w:rsid w:val="00732599"/>
    <w:rsid w:val="00734A44"/>
    <w:rsid w:val="00734D6F"/>
    <w:rsid w:val="00740E67"/>
    <w:rsid w:val="00743E09"/>
    <w:rsid w:val="00744FCC"/>
    <w:rsid w:val="0074650E"/>
    <w:rsid w:val="00747B9C"/>
    <w:rsid w:val="00750C93"/>
    <w:rsid w:val="00751B91"/>
    <w:rsid w:val="007540D5"/>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5070"/>
    <w:rsid w:val="0079641B"/>
    <w:rsid w:val="00797A90"/>
    <w:rsid w:val="007A1856"/>
    <w:rsid w:val="007A1887"/>
    <w:rsid w:val="007A4C79"/>
    <w:rsid w:val="007A629C"/>
    <w:rsid w:val="007A6348"/>
    <w:rsid w:val="007B023C"/>
    <w:rsid w:val="007B03CC"/>
    <w:rsid w:val="007B2F08"/>
    <w:rsid w:val="007C44FF"/>
    <w:rsid w:val="007C6456"/>
    <w:rsid w:val="007C7BDB"/>
    <w:rsid w:val="007D2FF5"/>
    <w:rsid w:val="007D4BCF"/>
    <w:rsid w:val="007D542F"/>
    <w:rsid w:val="007D73AB"/>
    <w:rsid w:val="007D790E"/>
    <w:rsid w:val="007E1475"/>
    <w:rsid w:val="007E20E2"/>
    <w:rsid w:val="007E2712"/>
    <w:rsid w:val="007E3563"/>
    <w:rsid w:val="007E4645"/>
    <w:rsid w:val="007E4A9C"/>
    <w:rsid w:val="007E5516"/>
    <w:rsid w:val="007E7EE2"/>
    <w:rsid w:val="007F06CA"/>
    <w:rsid w:val="007F0DD0"/>
    <w:rsid w:val="007F2D20"/>
    <w:rsid w:val="007F61D0"/>
    <w:rsid w:val="00800DD8"/>
    <w:rsid w:val="0080228F"/>
    <w:rsid w:val="00802E2B"/>
    <w:rsid w:val="00804C1B"/>
    <w:rsid w:val="0080595A"/>
    <w:rsid w:val="0080608A"/>
    <w:rsid w:val="008121DA"/>
    <w:rsid w:val="00814BDD"/>
    <w:rsid w:val="008150A6"/>
    <w:rsid w:val="00815A8F"/>
    <w:rsid w:val="008162F6"/>
    <w:rsid w:val="00816EF3"/>
    <w:rsid w:val="00817098"/>
    <w:rsid w:val="008178E6"/>
    <w:rsid w:val="00821540"/>
    <w:rsid w:val="0082249C"/>
    <w:rsid w:val="008237B5"/>
    <w:rsid w:val="008237FB"/>
    <w:rsid w:val="00824CCE"/>
    <w:rsid w:val="00827039"/>
    <w:rsid w:val="00830B7B"/>
    <w:rsid w:val="00832661"/>
    <w:rsid w:val="008349AA"/>
    <w:rsid w:val="008375D5"/>
    <w:rsid w:val="00841486"/>
    <w:rsid w:val="00842BC9"/>
    <w:rsid w:val="008431AF"/>
    <w:rsid w:val="0084476E"/>
    <w:rsid w:val="00845137"/>
    <w:rsid w:val="00845B9F"/>
    <w:rsid w:val="00846A23"/>
    <w:rsid w:val="008504F6"/>
    <w:rsid w:val="0085240E"/>
    <w:rsid w:val="00852484"/>
    <w:rsid w:val="008573B9"/>
    <w:rsid w:val="0085782D"/>
    <w:rsid w:val="00863BB7"/>
    <w:rsid w:val="00867441"/>
    <w:rsid w:val="008730FD"/>
    <w:rsid w:val="00873DA1"/>
    <w:rsid w:val="00875DDD"/>
    <w:rsid w:val="00877459"/>
    <w:rsid w:val="00881BC6"/>
    <w:rsid w:val="00883CF3"/>
    <w:rsid w:val="00884056"/>
    <w:rsid w:val="008848F6"/>
    <w:rsid w:val="008860CC"/>
    <w:rsid w:val="00886EEE"/>
    <w:rsid w:val="00887F86"/>
    <w:rsid w:val="00890876"/>
    <w:rsid w:val="00891929"/>
    <w:rsid w:val="00893029"/>
    <w:rsid w:val="0089514A"/>
    <w:rsid w:val="00895C2A"/>
    <w:rsid w:val="008A03E9"/>
    <w:rsid w:val="008A0A0D"/>
    <w:rsid w:val="008A2B56"/>
    <w:rsid w:val="008A2CAA"/>
    <w:rsid w:val="008A32D9"/>
    <w:rsid w:val="008A3961"/>
    <w:rsid w:val="008A4CEA"/>
    <w:rsid w:val="008A5224"/>
    <w:rsid w:val="008A68D0"/>
    <w:rsid w:val="008A7506"/>
    <w:rsid w:val="008A7D14"/>
    <w:rsid w:val="008B0351"/>
    <w:rsid w:val="008B1603"/>
    <w:rsid w:val="008B20ED"/>
    <w:rsid w:val="008B4D15"/>
    <w:rsid w:val="008B6135"/>
    <w:rsid w:val="008B6268"/>
    <w:rsid w:val="008B7BEB"/>
    <w:rsid w:val="008C02B8"/>
    <w:rsid w:val="008C4538"/>
    <w:rsid w:val="008C562B"/>
    <w:rsid w:val="008C6717"/>
    <w:rsid w:val="008D0305"/>
    <w:rsid w:val="008D0A21"/>
    <w:rsid w:val="008D21CF"/>
    <w:rsid w:val="008D2D6B"/>
    <w:rsid w:val="008D3090"/>
    <w:rsid w:val="008D4306"/>
    <w:rsid w:val="008D4508"/>
    <w:rsid w:val="008D4DC4"/>
    <w:rsid w:val="008D5BCA"/>
    <w:rsid w:val="008D5E79"/>
    <w:rsid w:val="008D7CAF"/>
    <w:rsid w:val="008E02EE"/>
    <w:rsid w:val="008E65A8"/>
    <w:rsid w:val="008E77D6"/>
    <w:rsid w:val="009036E7"/>
    <w:rsid w:val="00905695"/>
    <w:rsid w:val="0090605F"/>
    <w:rsid w:val="00907069"/>
    <w:rsid w:val="0091053B"/>
    <w:rsid w:val="0091168D"/>
    <w:rsid w:val="00912158"/>
    <w:rsid w:val="00912945"/>
    <w:rsid w:val="00912CBD"/>
    <w:rsid w:val="009144EE"/>
    <w:rsid w:val="00915D4C"/>
    <w:rsid w:val="0092135B"/>
    <w:rsid w:val="009279B2"/>
    <w:rsid w:val="009355D4"/>
    <w:rsid w:val="00935814"/>
    <w:rsid w:val="0094502D"/>
    <w:rsid w:val="00946561"/>
    <w:rsid w:val="00946B39"/>
    <w:rsid w:val="00947013"/>
    <w:rsid w:val="0095062C"/>
    <w:rsid w:val="009546CB"/>
    <w:rsid w:val="00956EA9"/>
    <w:rsid w:val="009624E3"/>
    <w:rsid w:val="00966E40"/>
    <w:rsid w:val="00971BC4"/>
    <w:rsid w:val="00973084"/>
    <w:rsid w:val="00973422"/>
    <w:rsid w:val="00973CBD"/>
    <w:rsid w:val="00974520"/>
    <w:rsid w:val="00974B59"/>
    <w:rsid w:val="00975341"/>
    <w:rsid w:val="0097605A"/>
    <w:rsid w:val="0097653D"/>
    <w:rsid w:val="00977A0D"/>
    <w:rsid w:val="00977B21"/>
    <w:rsid w:val="00984EA2"/>
    <w:rsid w:val="00986CC3"/>
    <w:rsid w:val="009901E6"/>
    <w:rsid w:val="0099068E"/>
    <w:rsid w:val="009920AA"/>
    <w:rsid w:val="00992943"/>
    <w:rsid w:val="009931B3"/>
    <w:rsid w:val="00994D02"/>
    <w:rsid w:val="00995A3F"/>
    <w:rsid w:val="00996279"/>
    <w:rsid w:val="009965F7"/>
    <w:rsid w:val="009A0866"/>
    <w:rsid w:val="009A4D0A"/>
    <w:rsid w:val="009A6156"/>
    <w:rsid w:val="009A759C"/>
    <w:rsid w:val="009A7DDA"/>
    <w:rsid w:val="009B1730"/>
    <w:rsid w:val="009B2B2B"/>
    <w:rsid w:val="009B2F70"/>
    <w:rsid w:val="009B4594"/>
    <w:rsid w:val="009B4DEC"/>
    <w:rsid w:val="009B65C2"/>
    <w:rsid w:val="009C064F"/>
    <w:rsid w:val="009C14B9"/>
    <w:rsid w:val="009C2459"/>
    <w:rsid w:val="009C255A"/>
    <w:rsid w:val="009C2B46"/>
    <w:rsid w:val="009C4448"/>
    <w:rsid w:val="009C45B4"/>
    <w:rsid w:val="009C610D"/>
    <w:rsid w:val="009C6D10"/>
    <w:rsid w:val="009D09B1"/>
    <w:rsid w:val="009D10E5"/>
    <w:rsid w:val="009D2A20"/>
    <w:rsid w:val="009D2DC4"/>
    <w:rsid w:val="009D43F3"/>
    <w:rsid w:val="009D4CE5"/>
    <w:rsid w:val="009D4E9F"/>
    <w:rsid w:val="009D5D40"/>
    <w:rsid w:val="009D6B1B"/>
    <w:rsid w:val="009E0880"/>
    <w:rsid w:val="009E107B"/>
    <w:rsid w:val="009E18D6"/>
    <w:rsid w:val="009E4DCA"/>
    <w:rsid w:val="009E53C8"/>
    <w:rsid w:val="009E5B02"/>
    <w:rsid w:val="009E7B92"/>
    <w:rsid w:val="009E7F45"/>
    <w:rsid w:val="009F19C0"/>
    <w:rsid w:val="009F2CDD"/>
    <w:rsid w:val="009F4780"/>
    <w:rsid w:val="009F505F"/>
    <w:rsid w:val="009F60C5"/>
    <w:rsid w:val="00A00AE4"/>
    <w:rsid w:val="00A00D24"/>
    <w:rsid w:val="00A0129C"/>
    <w:rsid w:val="00A01F5C"/>
    <w:rsid w:val="00A12A69"/>
    <w:rsid w:val="00A2019A"/>
    <w:rsid w:val="00A21091"/>
    <w:rsid w:val="00A210E1"/>
    <w:rsid w:val="00A222BA"/>
    <w:rsid w:val="00A23493"/>
    <w:rsid w:val="00A2416A"/>
    <w:rsid w:val="00A26726"/>
    <w:rsid w:val="00A30E06"/>
    <w:rsid w:val="00A31EC8"/>
    <w:rsid w:val="00A3270B"/>
    <w:rsid w:val="00A333A9"/>
    <w:rsid w:val="00A379E4"/>
    <w:rsid w:val="00A42F07"/>
    <w:rsid w:val="00A43B02"/>
    <w:rsid w:val="00A44946"/>
    <w:rsid w:val="00A457EF"/>
    <w:rsid w:val="00A45A84"/>
    <w:rsid w:val="00A46B85"/>
    <w:rsid w:val="00A47AE7"/>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262F"/>
    <w:rsid w:val="00A7382D"/>
    <w:rsid w:val="00A743AC"/>
    <w:rsid w:val="00A75AB7"/>
    <w:rsid w:val="00A77A4B"/>
    <w:rsid w:val="00A833B9"/>
    <w:rsid w:val="00A8483F"/>
    <w:rsid w:val="00A870B0"/>
    <w:rsid w:val="00A8728A"/>
    <w:rsid w:val="00A87A54"/>
    <w:rsid w:val="00AA0BFB"/>
    <w:rsid w:val="00AA105C"/>
    <w:rsid w:val="00AA1809"/>
    <w:rsid w:val="00AA1FFE"/>
    <w:rsid w:val="00AA3F2E"/>
    <w:rsid w:val="00AA72F4"/>
    <w:rsid w:val="00AB10E7"/>
    <w:rsid w:val="00AB2F3B"/>
    <w:rsid w:val="00AB4D25"/>
    <w:rsid w:val="00AB5033"/>
    <w:rsid w:val="00AB5298"/>
    <w:rsid w:val="00AB5519"/>
    <w:rsid w:val="00AB6313"/>
    <w:rsid w:val="00AB6F47"/>
    <w:rsid w:val="00AB71DD"/>
    <w:rsid w:val="00AC0425"/>
    <w:rsid w:val="00AC15C5"/>
    <w:rsid w:val="00AC59D3"/>
    <w:rsid w:val="00AD0E75"/>
    <w:rsid w:val="00AE77EB"/>
    <w:rsid w:val="00AE7BD8"/>
    <w:rsid w:val="00AE7D02"/>
    <w:rsid w:val="00AF0BB7"/>
    <w:rsid w:val="00AF0BDE"/>
    <w:rsid w:val="00AF0EDE"/>
    <w:rsid w:val="00AF36DC"/>
    <w:rsid w:val="00AF3B8D"/>
    <w:rsid w:val="00AF4853"/>
    <w:rsid w:val="00AF53B9"/>
    <w:rsid w:val="00AF73AD"/>
    <w:rsid w:val="00B00702"/>
    <w:rsid w:val="00B0110B"/>
    <w:rsid w:val="00B0234E"/>
    <w:rsid w:val="00B06751"/>
    <w:rsid w:val="00B06B65"/>
    <w:rsid w:val="00B07931"/>
    <w:rsid w:val="00B13241"/>
    <w:rsid w:val="00B13699"/>
    <w:rsid w:val="00B136A7"/>
    <w:rsid w:val="00B149E2"/>
    <w:rsid w:val="00B14E29"/>
    <w:rsid w:val="00B14E3B"/>
    <w:rsid w:val="00B2131A"/>
    <w:rsid w:val="00B2169D"/>
    <w:rsid w:val="00B21CBB"/>
    <w:rsid w:val="00B252F4"/>
    <w:rsid w:val="00B2606D"/>
    <w:rsid w:val="00B263C0"/>
    <w:rsid w:val="00B26E46"/>
    <w:rsid w:val="00B30E7B"/>
    <w:rsid w:val="00B316CA"/>
    <w:rsid w:val="00B31BFB"/>
    <w:rsid w:val="00B34391"/>
    <w:rsid w:val="00B3528F"/>
    <w:rsid w:val="00B357AB"/>
    <w:rsid w:val="00B41704"/>
    <w:rsid w:val="00B41F72"/>
    <w:rsid w:val="00B44E90"/>
    <w:rsid w:val="00B45324"/>
    <w:rsid w:val="00B45F2B"/>
    <w:rsid w:val="00B47018"/>
    <w:rsid w:val="00B47956"/>
    <w:rsid w:val="00B47DD2"/>
    <w:rsid w:val="00B517E1"/>
    <w:rsid w:val="00B556E8"/>
    <w:rsid w:val="00B55E70"/>
    <w:rsid w:val="00B5651F"/>
    <w:rsid w:val="00B60238"/>
    <w:rsid w:val="00B64066"/>
    <w:rsid w:val="00B640A8"/>
    <w:rsid w:val="00B64962"/>
    <w:rsid w:val="00B65DA6"/>
    <w:rsid w:val="00B66AC0"/>
    <w:rsid w:val="00B66FEA"/>
    <w:rsid w:val="00B67BF8"/>
    <w:rsid w:val="00B71634"/>
    <w:rsid w:val="00B71AE4"/>
    <w:rsid w:val="00B73091"/>
    <w:rsid w:val="00B75139"/>
    <w:rsid w:val="00B80840"/>
    <w:rsid w:val="00B815FC"/>
    <w:rsid w:val="00B81623"/>
    <w:rsid w:val="00B82A05"/>
    <w:rsid w:val="00B84409"/>
    <w:rsid w:val="00B84500"/>
    <w:rsid w:val="00B84E2D"/>
    <w:rsid w:val="00B8746A"/>
    <w:rsid w:val="00B9277F"/>
    <w:rsid w:val="00B927C9"/>
    <w:rsid w:val="00B9432C"/>
    <w:rsid w:val="00B952B7"/>
    <w:rsid w:val="00B96EFA"/>
    <w:rsid w:val="00B976B8"/>
    <w:rsid w:val="00B97AC5"/>
    <w:rsid w:val="00B97CCF"/>
    <w:rsid w:val="00BA3F43"/>
    <w:rsid w:val="00BA5541"/>
    <w:rsid w:val="00BA61AC"/>
    <w:rsid w:val="00BB03E5"/>
    <w:rsid w:val="00BB17B0"/>
    <w:rsid w:val="00BB272C"/>
    <w:rsid w:val="00BB28BF"/>
    <w:rsid w:val="00BB2F42"/>
    <w:rsid w:val="00BB4AC0"/>
    <w:rsid w:val="00BB5683"/>
    <w:rsid w:val="00BB5EB6"/>
    <w:rsid w:val="00BB789F"/>
    <w:rsid w:val="00BC112B"/>
    <w:rsid w:val="00BC17DF"/>
    <w:rsid w:val="00BC3F7E"/>
    <w:rsid w:val="00BC6832"/>
    <w:rsid w:val="00BD0826"/>
    <w:rsid w:val="00BD15AB"/>
    <w:rsid w:val="00BD181D"/>
    <w:rsid w:val="00BD4396"/>
    <w:rsid w:val="00BD4D7E"/>
    <w:rsid w:val="00BE0567"/>
    <w:rsid w:val="00BE0867"/>
    <w:rsid w:val="00BE18F0"/>
    <w:rsid w:val="00BE1BAF"/>
    <w:rsid w:val="00BE302F"/>
    <w:rsid w:val="00BE3210"/>
    <w:rsid w:val="00BE350E"/>
    <w:rsid w:val="00BE3E56"/>
    <w:rsid w:val="00BE4BF7"/>
    <w:rsid w:val="00BE56A7"/>
    <w:rsid w:val="00BE62F6"/>
    <w:rsid w:val="00BE638E"/>
    <w:rsid w:val="00BE689E"/>
    <w:rsid w:val="00BF27B2"/>
    <w:rsid w:val="00BF40F1"/>
    <w:rsid w:val="00BF4F06"/>
    <w:rsid w:val="00BF534E"/>
    <w:rsid w:val="00BF5717"/>
    <w:rsid w:val="00BF5C91"/>
    <w:rsid w:val="00BF66D2"/>
    <w:rsid w:val="00C01348"/>
    <w:rsid w:val="00C01585"/>
    <w:rsid w:val="00C01832"/>
    <w:rsid w:val="00C04F70"/>
    <w:rsid w:val="00C0764A"/>
    <w:rsid w:val="00C1410E"/>
    <w:rsid w:val="00C141C6"/>
    <w:rsid w:val="00C15663"/>
    <w:rsid w:val="00C156CA"/>
    <w:rsid w:val="00C16508"/>
    <w:rsid w:val="00C16F5A"/>
    <w:rsid w:val="00C2071A"/>
    <w:rsid w:val="00C20ACB"/>
    <w:rsid w:val="00C210F3"/>
    <w:rsid w:val="00C23703"/>
    <w:rsid w:val="00C26068"/>
    <w:rsid w:val="00C26DF9"/>
    <w:rsid w:val="00C271A8"/>
    <w:rsid w:val="00C3050C"/>
    <w:rsid w:val="00C31F15"/>
    <w:rsid w:val="00C32067"/>
    <w:rsid w:val="00C346AD"/>
    <w:rsid w:val="00C36181"/>
    <w:rsid w:val="00C36E3A"/>
    <w:rsid w:val="00C36F58"/>
    <w:rsid w:val="00C37A77"/>
    <w:rsid w:val="00C41141"/>
    <w:rsid w:val="00C44285"/>
    <w:rsid w:val="00C449AD"/>
    <w:rsid w:val="00C44E30"/>
    <w:rsid w:val="00C461E6"/>
    <w:rsid w:val="00C50045"/>
    <w:rsid w:val="00C50771"/>
    <w:rsid w:val="00C508BE"/>
    <w:rsid w:val="00C540DE"/>
    <w:rsid w:val="00C55FE8"/>
    <w:rsid w:val="00C6050E"/>
    <w:rsid w:val="00C613F4"/>
    <w:rsid w:val="00C63EC4"/>
    <w:rsid w:val="00C64CD9"/>
    <w:rsid w:val="00C64DD3"/>
    <w:rsid w:val="00C66E3B"/>
    <w:rsid w:val="00C670F8"/>
    <w:rsid w:val="00C6780B"/>
    <w:rsid w:val="00C72075"/>
    <w:rsid w:val="00C73A90"/>
    <w:rsid w:val="00C74B90"/>
    <w:rsid w:val="00C76461"/>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C7220"/>
    <w:rsid w:val="00CD09EF"/>
    <w:rsid w:val="00CD1550"/>
    <w:rsid w:val="00CD17C1"/>
    <w:rsid w:val="00CD1C6C"/>
    <w:rsid w:val="00CD37F1"/>
    <w:rsid w:val="00CD3BFC"/>
    <w:rsid w:val="00CD4565"/>
    <w:rsid w:val="00CD6169"/>
    <w:rsid w:val="00CD6D76"/>
    <w:rsid w:val="00CE1C01"/>
    <w:rsid w:val="00CE20BC"/>
    <w:rsid w:val="00CE23D3"/>
    <w:rsid w:val="00CE26C6"/>
    <w:rsid w:val="00CE39E1"/>
    <w:rsid w:val="00CF16D8"/>
    <w:rsid w:val="00CF1FD8"/>
    <w:rsid w:val="00CF20D0"/>
    <w:rsid w:val="00CF2D83"/>
    <w:rsid w:val="00CF42DF"/>
    <w:rsid w:val="00CF44A1"/>
    <w:rsid w:val="00CF45F2"/>
    <w:rsid w:val="00CF4FDC"/>
    <w:rsid w:val="00CF6E13"/>
    <w:rsid w:val="00CF7776"/>
    <w:rsid w:val="00D0018A"/>
    <w:rsid w:val="00D00E9E"/>
    <w:rsid w:val="00D021D2"/>
    <w:rsid w:val="00D061BB"/>
    <w:rsid w:val="00D07BE1"/>
    <w:rsid w:val="00D116C0"/>
    <w:rsid w:val="00D13433"/>
    <w:rsid w:val="00D13D8A"/>
    <w:rsid w:val="00D14105"/>
    <w:rsid w:val="00D172C9"/>
    <w:rsid w:val="00D1777D"/>
    <w:rsid w:val="00D20DA7"/>
    <w:rsid w:val="00D249A5"/>
    <w:rsid w:val="00D275B7"/>
    <w:rsid w:val="00D2793F"/>
    <w:rsid w:val="00D279D8"/>
    <w:rsid w:val="00D27C8E"/>
    <w:rsid w:val="00D3026A"/>
    <w:rsid w:val="00D32D62"/>
    <w:rsid w:val="00D3621B"/>
    <w:rsid w:val="00D36E44"/>
    <w:rsid w:val="00D40205"/>
    <w:rsid w:val="00D407D8"/>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26B6"/>
    <w:rsid w:val="00D6344D"/>
    <w:rsid w:val="00D65E43"/>
    <w:rsid w:val="00D6730A"/>
    <w:rsid w:val="00D674A6"/>
    <w:rsid w:val="00D67C54"/>
    <w:rsid w:val="00D67E90"/>
    <w:rsid w:val="00D708FC"/>
    <w:rsid w:val="00D70A5C"/>
    <w:rsid w:val="00D7108F"/>
    <w:rsid w:val="00D7168E"/>
    <w:rsid w:val="00D72152"/>
    <w:rsid w:val="00D72719"/>
    <w:rsid w:val="00D73F9D"/>
    <w:rsid w:val="00D74B7C"/>
    <w:rsid w:val="00D76068"/>
    <w:rsid w:val="00D76B01"/>
    <w:rsid w:val="00D773B2"/>
    <w:rsid w:val="00D804A2"/>
    <w:rsid w:val="00D84704"/>
    <w:rsid w:val="00D84BF9"/>
    <w:rsid w:val="00D8517D"/>
    <w:rsid w:val="00D921FD"/>
    <w:rsid w:val="00D93714"/>
    <w:rsid w:val="00D94034"/>
    <w:rsid w:val="00D95424"/>
    <w:rsid w:val="00D95DB4"/>
    <w:rsid w:val="00D96717"/>
    <w:rsid w:val="00D97936"/>
    <w:rsid w:val="00DA4084"/>
    <w:rsid w:val="00DA56ED"/>
    <w:rsid w:val="00DA5A54"/>
    <w:rsid w:val="00DA5C0D"/>
    <w:rsid w:val="00DB423C"/>
    <w:rsid w:val="00DB4E26"/>
    <w:rsid w:val="00DB714B"/>
    <w:rsid w:val="00DB7F3F"/>
    <w:rsid w:val="00DC081C"/>
    <w:rsid w:val="00DC1025"/>
    <w:rsid w:val="00DC10F6"/>
    <w:rsid w:val="00DC115D"/>
    <w:rsid w:val="00DC1EB8"/>
    <w:rsid w:val="00DC3277"/>
    <w:rsid w:val="00DC3E45"/>
    <w:rsid w:val="00DC4598"/>
    <w:rsid w:val="00DD0722"/>
    <w:rsid w:val="00DD0B3D"/>
    <w:rsid w:val="00DD212F"/>
    <w:rsid w:val="00DE09BF"/>
    <w:rsid w:val="00DE18F5"/>
    <w:rsid w:val="00DE73D2"/>
    <w:rsid w:val="00DF5BFB"/>
    <w:rsid w:val="00DF5CD6"/>
    <w:rsid w:val="00E022DA"/>
    <w:rsid w:val="00E032A1"/>
    <w:rsid w:val="00E03A60"/>
    <w:rsid w:val="00E03BCB"/>
    <w:rsid w:val="00E07169"/>
    <w:rsid w:val="00E117E5"/>
    <w:rsid w:val="00E124DC"/>
    <w:rsid w:val="00E12EB5"/>
    <w:rsid w:val="00E15A41"/>
    <w:rsid w:val="00E16825"/>
    <w:rsid w:val="00E22D68"/>
    <w:rsid w:val="00E247D9"/>
    <w:rsid w:val="00E258D8"/>
    <w:rsid w:val="00E26DDF"/>
    <w:rsid w:val="00E270E5"/>
    <w:rsid w:val="00E27F39"/>
    <w:rsid w:val="00E30167"/>
    <w:rsid w:val="00E32C2B"/>
    <w:rsid w:val="00E33493"/>
    <w:rsid w:val="00E34F51"/>
    <w:rsid w:val="00E37394"/>
    <w:rsid w:val="00E37922"/>
    <w:rsid w:val="00E406DF"/>
    <w:rsid w:val="00E415D3"/>
    <w:rsid w:val="00E44289"/>
    <w:rsid w:val="00E469E4"/>
    <w:rsid w:val="00E475C3"/>
    <w:rsid w:val="00E509B0"/>
    <w:rsid w:val="00E50B11"/>
    <w:rsid w:val="00E54246"/>
    <w:rsid w:val="00E55D8E"/>
    <w:rsid w:val="00E608F2"/>
    <w:rsid w:val="00E61264"/>
    <w:rsid w:val="00E62FD0"/>
    <w:rsid w:val="00E6641E"/>
    <w:rsid w:val="00E66F18"/>
    <w:rsid w:val="00E6700E"/>
    <w:rsid w:val="00E70856"/>
    <w:rsid w:val="00E727DE"/>
    <w:rsid w:val="00E74A30"/>
    <w:rsid w:val="00E7764E"/>
    <w:rsid w:val="00E77778"/>
    <w:rsid w:val="00E77B7E"/>
    <w:rsid w:val="00E77BA8"/>
    <w:rsid w:val="00E8139F"/>
    <w:rsid w:val="00E82DF1"/>
    <w:rsid w:val="00E84754"/>
    <w:rsid w:val="00E84862"/>
    <w:rsid w:val="00E85719"/>
    <w:rsid w:val="00E90CAA"/>
    <w:rsid w:val="00E93339"/>
    <w:rsid w:val="00E96532"/>
    <w:rsid w:val="00E973A0"/>
    <w:rsid w:val="00EA1688"/>
    <w:rsid w:val="00EA1AFC"/>
    <w:rsid w:val="00EA2317"/>
    <w:rsid w:val="00EA32E4"/>
    <w:rsid w:val="00EA3A7D"/>
    <w:rsid w:val="00EA4C83"/>
    <w:rsid w:val="00EB0A37"/>
    <w:rsid w:val="00EB763D"/>
    <w:rsid w:val="00EB7EC2"/>
    <w:rsid w:val="00EB7FE4"/>
    <w:rsid w:val="00EC0A92"/>
    <w:rsid w:val="00EC1DA0"/>
    <w:rsid w:val="00EC329B"/>
    <w:rsid w:val="00EC5EB9"/>
    <w:rsid w:val="00EC6006"/>
    <w:rsid w:val="00EC71A6"/>
    <w:rsid w:val="00EC73EB"/>
    <w:rsid w:val="00ED1DB5"/>
    <w:rsid w:val="00ED548E"/>
    <w:rsid w:val="00ED592E"/>
    <w:rsid w:val="00ED6ABD"/>
    <w:rsid w:val="00ED72E1"/>
    <w:rsid w:val="00ED7F26"/>
    <w:rsid w:val="00EE1F21"/>
    <w:rsid w:val="00EE3C0F"/>
    <w:rsid w:val="00EE5EB8"/>
    <w:rsid w:val="00EE66E5"/>
    <w:rsid w:val="00EE6810"/>
    <w:rsid w:val="00EE7C91"/>
    <w:rsid w:val="00EF1601"/>
    <w:rsid w:val="00EF21FE"/>
    <w:rsid w:val="00EF2A7F"/>
    <w:rsid w:val="00EF2D58"/>
    <w:rsid w:val="00EF37C2"/>
    <w:rsid w:val="00EF4803"/>
    <w:rsid w:val="00EF48AF"/>
    <w:rsid w:val="00EF5127"/>
    <w:rsid w:val="00F003EC"/>
    <w:rsid w:val="00F02290"/>
    <w:rsid w:val="00F03EAC"/>
    <w:rsid w:val="00F04AD7"/>
    <w:rsid w:val="00F04B7C"/>
    <w:rsid w:val="00F05040"/>
    <w:rsid w:val="00F077C9"/>
    <w:rsid w:val="00F078B5"/>
    <w:rsid w:val="00F14024"/>
    <w:rsid w:val="00F14FA3"/>
    <w:rsid w:val="00F15DB1"/>
    <w:rsid w:val="00F24297"/>
    <w:rsid w:val="00F2564A"/>
    <w:rsid w:val="00F25761"/>
    <w:rsid w:val="00F259D7"/>
    <w:rsid w:val="00F30DF7"/>
    <w:rsid w:val="00F32482"/>
    <w:rsid w:val="00F32D05"/>
    <w:rsid w:val="00F34BFC"/>
    <w:rsid w:val="00F35263"/>
    <w:rsid w:val="00F35E34"/>
    <w:rsid w:val="00F403BF"/>
    <w:rsid w:val="00F4342F"/>
    <w:rsid w:val="00F44464"/>
    <w:rsid w:val="00F45227"/>
    <w:rsid w:val="00F5045C"/>
    <w:rsid w:val="00F520C7"/>
    <w:rsid w:val="00F53AEA"/>
    <w:rsid w:val="00F547AF"/>
    <w:rsid w:val="00F55AC7"/>
    <w:rsid w:val="00F55FC9"/>
    <w:rsid w:val="00F5611B"/>
    <w:rsid w:val="00F563CD"/>
    <w:rsid w:val="00F5663B"/>
    <w:rsid w:val="00F5674D"/>
    <w:rsid w:val="00F6392C"/>
    <w:rsid w:val="00F64256"/>
    <w:rsid w:val="00F65E39"/>
    <w:rsid w:val="00F66093"/>
    <w:rsid w:val="00F66518"/>
    <w:rsid w:val="00F66657"/>
    <w:rsid w:val="00F6751E"/>
    <w:rsid w:val="00F70848"/>
    <w:rsid w:val="00F73A60"/>
    <w:rsid w:val="00F8015D"/>
    <w:rsid w:val="00F81509"/>
    <w:rsid w:val="00F829C7"/>
    <w:rsid w:val="00F834AA"/>
    <w:rsid w:val="00F848D6"/>
    <w:rsid w:val="00F859AE"/>
    <w:rsid w:val="00F90291"/>
    <w:rsid w:val="00F9071F"/>
    <w:rsid w:val="00F922B2"/>
    <w:rsid w:val="00F943C8"/>
    <w:rsid w:val="00F95D5C"/>
    <w:rsid w:val="00F96B28"/>
    <w:rsid w:val="00FA1564"/>
    <w:rsid w:val="00FA41B4"/>
    <w:rsid w:val="00FA5DDD"/>
    <w:rsid w:val="00FA6255"/>
    <w:rsid w:val="00FA723B"/>
    <w:rsid w:val="00FA7644"/>
    <w:rsid w:val="00FA7ECE"/>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5BB6"/>
    <w:rsid w:val="00FD6002"/>
    <w:rsid w:val="00FE1DCC"/>
    <w:rsid w:val="00FE1DD4"/>
    <w:rsid w:val="00FE2B19"/>
    <w:rsid w:val="00FF0538"/>
    <w:rsid w:val="00FF5B88"/>
    <w:rsid w:val="00FF6BA9"/>
    <w:rsid w:val="42A6AA4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56E8FD"/>
  <w15:docId w15:val="{68DFF909-96A3-4602-8221-8E4FD75ECDF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B5651F"/>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20845128">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603669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image" Target="media/image3.emf"/><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emf"/><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eader" Target="header3.xml"/><Relationship Id="rId10" Type="http://schemas.openxmlformats.org/officeDocument/2006/relationships/numbering" Target="numbering.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2.xml"/><Relationship Id="rId27"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963B3E9B1041D6BA8E9AB1D81EE288"/>
        <w:category>
          <w:name w:val="Allmänt"/>
          <w:gallery w:val="placeholder"/>
        </w:category>
        <w:types>
          <w:type w:val="bbPlcHdr"/>
        </w:types>
        <w:behaviors>
          <w:behavior w:val="content"/>
        </w:behaviors>
        <w:guid w:val="{1EDB90CD-6C85-4CBC-8D67-3B8E4BD4CF0A}"/>
      </w:docPartPr>
      <w:docPartBody>
        <w:p w:rsidR="00507527" w:rsidRDefault="00507527">
          <w:pPr>
            <w:pStyle w:val="0A963B3E9B1041D6BA8E9AB1D81EE288"/>
          </w:pPr>
          <w:r w:rsidRPr="00FC36B9">
            <w:rPr>
              <w:rStyle w:val="Platshllartext"/>
            </w:rPr>
            <w:t>Klicka eller tryck här för att ange text.</w:t>
          </w:r>
        </w:p>
      </w:docPartBody>
    </w:docPart>
    <w:docPart>
      <w:docPartPr>
        <w:name w:val="730EDB39AC464A63AB1082F4ABC8C843"/>
        <w:category>
          <w:name w:val="Allmänt"/>
          <w:gallery w:val="placeholder"/>
        </w:category>
        <w:types>
          <w:type w:val="bbPlcHdr"/>
        </w:types>
        <w:behaviors>
          <w:behavior w:val="content"/>
        </w:behaviors>
        <w:guid w:val="{547B0CC6-8391-412F-AB06-29D6E4C8435E}"/>
      </w:docPartPr>
      <w:docPartBody>
        <w:p w:rsidR="00507527" w:rsidRDefault="00507527">
          <w:pPr>
            <w:pStyle w:val="730EDB39AC464A63AB1082F4ABC8C843"/>
          </w:pPr>
          <w:r>
            <w:rPr>
              <w:rStyle w:val="Platshllartext"/>
            </w:rPr>
            <w:t>(sätts av SB)</w:t>
          </w:r>
        </w:p>
      </w:docPartBody>
    </w:docPart>
    <w:docPart>
      <w:docPartPr>
        <w:name w:val="FAF3CE64911B44BFB837F6DF781B491D"/>
        <w:category>
          <w:name w:val="Allmänt"/>
          <w:gallery w:val="placeholder"/>
        </w:category>
        <w:types>
          <w:type w:val="bbPlcHdr"/>
        </w:types>
        <w:behaviors>
          <w:behavior w:val="content"/>
        </w:behaviors>
        <w:guid w:val="{8C0AE910-C936-4173-BBB3-C0CB3F6902E4}"/>
      </w:docPartPr>
      <w:docPartBody>
        <w:p w:rsidR="00507527" w:rsidRDefault="00507527">
          <w:pPr>
            <w:pStyle w:val="FAF3CE64911B44BFB837F6DF781B491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119FCF976CA442A193F700BFDFEEEEB4"/>
        <w:category>
          <w:name w:val="Allmänt"/>
          <w:gallery w:val="placeholder"/>
        </w:category>
        <w:types>
          <w:type w:val="bbPlcHdr"/>
        </w:types>
        <w:behaviors>
          <w:behavior w:val="content"/>
        </w:behaviors>
        <w:guid w:val="{30554963-A0EA-4FCA-94AD-A1871B7F70CD}"/>
      </w:docPartPr>
      <w:docPartBody>
        <w:p w:rsidR="00507527" w:rsidRDefault="00507527">
          <w:pPr>
            <w:pStyle w:val="119FCF976CA442A193F700BFDFEEEEB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D545BFC843548DDB51E103B8038833C"/>
        <w:category>
          <w:name w:val="Allmänt"/>
          <w:gallery w:val="placeholder"/>
        </w:category>
        <w:types>
          <w:type w:val="bbPlcHdr"/>
        </w:types>
        <w:behaviors>
          <w:behavior w:val="content"/>
        </w:behaviors>
        <w:guid w:val="{ACAEC5B2-FCFD-48E9-849F-63692125D9F7}"/>
      </w:docPartPr>
      <w:docPartBody>
        <w:p w:rsidR="00507527" w:rsidRDefault="00507527">
          <w:pPr>
            <w:pStyle w:val="7D545BFC843548DDB51E103B8038833C"/>
          </w:pPr>
          <w:r>
            <w:rPr>
              <w:rStyle w:val="Platshllartext"/>
            </w:rPr>
            <w:t>Klicka här och v</w:t>
          </w:r>
          <w:r w:rsidRPr="00D31416">
            <w:rPr>
              <w:rStyle w:val="Platshllartext"/>
            </w:rPr>
            <w:t xml:space="preserve">älj ett </w:t>
          </w:r>
          <w:r>
            <w:rPr>
              <w:rStyle w:val="Platshllartext"/>
            </w:rPr>
            <w:t>departement.</w:t>
          </w:r>
        </w:p>
      </w:docPartBody>
    </w:docPart>
    <w:docPart>
      <w:docPartPr>
        <w:name w:val="7087A293A20A42FB918230921821E022"/>
        <w:category>
          <w:name w:val="Allmänt"/>
          <w:gallery w:val="placeholder"/>
        </w:category>
        <w:types>
          <w:type w:val="bbPlcHdr"/>
        </w:types>
        <w:behaviors>
          <w:behavior w:val="content"/>
        </w:behaviors>
        <w:guid w:val="{1AFCD662-AE02-4BA0-98E3-F822D0E31174}"/>
      </w:docPartPr>
      <w:docPartBody>
        <w:p w:rsidR="00507527" w:rsidRDefault="00507527">
          <w:pPr>
            <w:pStyle w:val="7087A293A20A42FB918230921821E02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88A5BB3E121C4FA3B931A165D6B95FF2"/>
        <w:category>
          <w:name w:val="Allmänt"/>
          <w:gallery w:val="placeholder"/>
        </w:category>
        <w:types>
          <w:type w:val="bbPlcHdr"/>
        </w:types>
        <w:behaviors>
          <w:behavior w:val="content"/>
        </w:behaviors>
        <w:guid w:val="{F59FCE26-490B-4392-9313-EE3DD520ACE8}"/>
      </w:docPartPr>
      <w:docPartBody>
        <w:p w:rsidR="00507527" w:rsidRDefault="00507527">
          <w:pPr>
            <w:pStyle w:val="88A5BB3E121C4FA3B931A165D6B95FF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305526E126647C0AF69A8E9A00602B5"/>
        <w:category>
          <w:name w:val="Allmänt"/>
          <w:gallery w:val="placeholder"/>
        </w:category>
        <w:types>
          <w:type w:val="bbPlcHdr"/>
        </w:types>
        <w:behaviors>
          <w:behavior w:val="content"/>
        </w:behaviors>
        <w:guid w:val="{C833E056-4FE5-4538-A6AE-B0C16C527185}"/>
      </w:docPartPr>
      <w:docPartBody>
        <w:p w:rsidR="00507527" w:rsidRDefault="00507527" w:rsidP="00507527">
          <w:pPr>
            <w:pStyle w:val="3305526E126647C0AF69A8E9A00602B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0DEC80DBE2FE42D9B06E3EBF903248C4"/>
        <w:category>
          <w:name w:val="Allmänt"/>
          <w:gallery w:val="placeholder"/>
        </w:category>
        <w:types>
          <w:type w:val="bbPlcHdr"/>
        </w:types>
        <w:behaviors>
          <w:behavior w:val="content"/>
        </w:behaviors>
        <w:guid w:val="{84E47E2D-22F2-4C04-8E6F-323C92B6ABDA}"/>
      </w:docPartPr>
      <w:docPartBody>
        <w:p w:rsidR="00F60BDF" w:rsidRDefault="00F60BDF" w:rsidP="00F60BDF">
          <w:pPr>
            <w:pStyle w:val="0DEC80DBE2FE42D9B06E3EBF903248C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376C5EB0B08404F9D3EDD97D5982CEF"/>
        <w:category>
          <w:name w:val="Allmänt"/>
          <w:gallery w:val="placeholder"/>
        </w:category>
        <w:types>
          <w:type w:val="bbPlcHdr"/>
        </w:types>
        <w:behaviors>
          <w:behavior w:val="content"/>
        </w:behaviors>
        <w:guid w:val="{1F19AEF7-75E2-4A9D-AF83-95BFA80C92D9}"/>
      </w:docPartPr>
      <w:docPartBody>
        <w:p w:rsidR="00F60BDF" w:rsidRDefault="00F60BDF" w:rsidP="00F60BDF">
          <w:pPr>
            <w:pStyle w:val="6376C5EB0B08404F9D3EDD97D5982CEF"/>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8896F13CAC0C443DA89C24CFDDB7AA1A"/>
        <w:category>
          <w:name w:val="Allmänt"/>
          <w:gallery w:val="placeholder"/>
        </w:category>
        <w:types>
          <w:type w:val="bbPlcHdr"/>
        </w:types>
        <w:behaviors>
          <w:behavior w:val="content"/>
        </w:behaviors>
        <w:guid w:val="{F3B6CF50-22B2-442F-A770-FEDEE1CE3C3F}"/>
      </w:docPartPr>
      <w:docPartBody>
        <w:p w:rsidR="00F60BDF" w:rsidRDefault="00F60BDF" w:rsidP="00F60BDF">
          <w:pPr>
            <w:pStyle w:val="8896F13CAC0C443DA89C24CFDDB7AA1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1A51B393F0D40EE9A50088F68230B9C"/>
        <w:category>
          <w:name w:val="Allmänt"/>
          <w:gallery w:val="placeholder"/>
        </w:category>
        <w:types>
          <w:type w:val="bbPlcHdr"/>
        </w:types>
        <w:behaviors>
          <w:behavior w:val="content"/>
        </w:behaviors>
        <w:guid w:val="{9E88666C-C83F-4B7B-A9A1-EDD5458EAC02}"/>
      </w:docPartPr>
      <w:docPartBody>
        <w:p w:rsidR="00000000" w:rsidRDefault="00A26C75">
          <w:r w:rsidRPr="00EB72EE">
            <w:rPr>
              <w:rStyle w:val="Platshllartext"/>
            </w:rPr>
            <w:t xml:space="preserve"> </w:t>
          </w:r>
        </w:p>
      </w:docPartBody>
    </w:docPart>
    <w:docPart>
      <w:docPartPr>
        <w:name w:val="E8B92A363E34400E815D9EBD9AC110B0"/>
        <w:category>
          <w:name w:val="Allmänt"/>
          <w:gallery w:val="placeholder"/>
        </w:category>
        <w:types>
          <w:type w:val="bbPlcHdr"/>
        </w:types>
        <w:behaviors>
          <w:behavior w:val="content"/>
        </w:behaviors>
        <w:guid w:val="{C9868177-1D37-4D40-9C38-34870BD3162C}"/>
      </w:docPartPr>
      <w:docPartBody>
        <w:p w:rsidR="00000000" w:rsidRDefault="00A26C75">
          <w:r w:rsidRPr="00EB72EE">
            <w:rPr>
              <w:rStyle w:val="Platshllartext"/>
            </w:rPr>
            <w:t xml:space="preserve"> </w:t>
          </w:r>
        </w:p>
      </w:docPartBody>
    </w:docPart>
    <w:docPart>
      <w:docPartPr>
        <w:name w:val="04E915F0C82645DFB799745D3411B7B4"/>
        <w:category>
          <w:name w:val="Allmänt"/>
          <w:gallery w:val="placeholder"/>
        </w:category>
        <w:types>
          <w:type w:val="bbPlcHdr"/>
        </w:types>
        <w:behaviors>
          <w:behavior w:val="content"/>
        </w:behaviors>
        <w:guid w:val="{AA58673F-56C0-4216-9F62-EB00F8F9F732}"/>
      </w:docPartPr>
      <w:docPartBody>
        <w:p w:rsidR="00000000" w:rsidRDefault="00A26C75">
          <w:r w:rsidRPr="00EB72EE">
            <w:rPr>
              <w:rStyle w:val="Platshllartext"/>
            </w:rPr>
            <w:t xml:space="preserve"> </w:t>
          </w:r>
        </w:p>
      </w:docPartBody>
    </w:docPart>
    <w:docPart>
      <w:docPartPr>
        <w:name w:val="9EA2F554F4964CA2BB87122626E3F4E1"/>
        <w:category>
          <w:name w:val="Allmänt"/>
          <w:gallery w:val="placeholder"/>
        </w:category>
        <w:types>
          <w:type w:val="bbPlcHdr"/>
        </w:types>
        <w:behaviors>
          <w:behavior w:val="content"/>
        </w:behaviors>
        <w:guid w:val="{8A43DD66-CA9F-4A80-A6D3-04F726137370}"/>
      </w:docPartPr>
      <w:docPartBody>
        <w:p w:rsidR="00000000" w:rsidRDefault="00A26C75">
          <w:r w:rsidRPr="00EB72EE">
            <w:rPr>
              <w:rStyle w:val="Platshllartext"/>
            </w:rPr>
            <w:t xml:space="preserve"> </w:t>
          </w:r>
        </w:p>
      </w:docPartBody>
    </w:docPart>
    <w:docPart>
      <w:docPartPr>
        <w:name w:val="7A008320D5FD4246AE78B75625C81D5B"/>
        <w:category>
          <w:name w:val="Allmänt"/>
          <w:gallery w:val="placeholder"/>
        </w:category>
        <w:types>
          <w:type w:val="bbPlcHdr"/>
        </w:types>
        <w:behaviors>
          <w:behavior w:val="content"/>
        </w:behaviors>
        <w:guid w:val="{743235D7-23A9-4481-8683-401BD4D9B40F}"/>
      </w:docPartPr>
      <w:docPartBody>
        <w:p w:rsidR="00000000" w:rsidRDefault="00A26C75">
          <w:r w:rsidRPr="00EB72EE">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7527"/>
    <w:rsid w:val="00043DB1"/>
    <w:rsid w:val="000B3C8F"/>
    <w:rsid w:val="00133444"/>
    <w:rsid w:val="00327DFF"/>
    <w:rsid w:val="00507527"/>
    <w:rsid w:val="00512855"/>
    <w:rsid w:val="00516299"/>
    <w:rsid w:val="00590A8A"/>
    <w:rsid w:val="006E51BB"/>
    <w:rsid w:val="007239F0"/>
    <w:rsid w:val="008237B5"/>
    <w:rsid w:val="00831828"/>
    <w:rsid w:val="00877459"/>
    <w:rsid w:val="00883CF3"/>
    <w:rsid w:val="00905695"/>
    <w:rsid w:val="0096364B"/>
    <w:rsid w:val="00A26C75"/>
    <w:rsid w:val="00BE0867"/>
    <w:rsid w:val="00D97DBB"/>
    <w:rsid w:val="00DC3277"/>
    <w:rsid w:val="00DE09BF"/>
    <w:rsid w:val="00F04AD7"/>
    <w:rsid w:val="00F60BD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26C75"/>
    <w:rPr>
      <w:noProof w:val="0"/>
      <w:color w:val="808080"/>
    </w:rPr>
  </w:style>
  <w:style w:type="paragraph" w:customStyle="1" w:styleId="0A963B3E9B1041D6BA8E9AB1D81EE288">
    <w:name w:val="0A963B3E9B1041D6BA8E9AB1D81EE288"/>
  </w:style>
  <w:style w:type="paragraph" w:customStyle="1" w:styleId="36DA37E995E04896807949C5DB3DDB0F">
    <w:name w:val="36DA37E995E04896807949C5DB3DDB0F"/>
  </w:style>
  <w:style w:type="paragraph" w:customStyle="1" w:styleId="730EDB39AC464A63AB1082F4ABC8C843">
    <w:name w:val="730EDB39AC464A63AB1082F4ABC8C843"/>
  </w:style>
  <w:style w:type="paragraph" w:customStyle="1" w:styleId="6AFC50DB300345A5BD6277D0C159F963">
    <w:name w:val="6AFC50DB300345A5BD6277D0C159F963"/>
  </w:style>
  <w:style w:type="paragraph" w:customStyle="1" w:styleId="FAF3CE64911B44BFB837F6DF781B491D">
    <w:name w:val="FAF3CE64911B44BFB837F6DF781B491D"/>
  </w:style>
  <w:style w:type="paragraph" w:customStyle="1" w:styleId="119FCF976CA442A193F700BFDFEEEEB4">
    <w:name w:val="119FCF976CA442A193F700BFDFEEEEB4"/>
  </w:style>
  <w:style w:type="paragraph" w:customStyle="1" w:styleId="7D545BFC843548DDB51E103B8038833C">
    <w:name w:val="7D545BFC843548DDB51E103B8038833C"/>
  </w:style>
  <w:style w:type="paragraph" w:customStyle="1" w:styleId="7087A293A20A42FB918230921821E022">
    <w:name w:val="7087A293A20A42FB918230921821E022"/>
  </w:style>
  <w:style w:type="paragraph" w:customStyle="1" w:styleId="B2A7AC87B30C43FE9CE39B6D0E753B24">
    <w:name w:val="B2A7AC87B30C43FE9CE39B6D0E753B24"/>
  </w:style>
  <w:style w:type="paragraph" w:customStyle="1" w:styleId="88A5BB3E121C4FA3B931A165D6B95FF2">
    <w:name w:val="88A5BB3E121C4FA3B931A165D6B95FF2"/>
  </w:style>
  <w:style w:type="paragraph" w:customStyle="1" w:styleId="3305526E126647C0AF69A8E9A00602B5">
    <w:name w:val="3305526E126647C0AF69A8E9A00602B5"/>
    <w:rsid w:val="00507527"/>
  </w:style>
  <w:style w:type="paragraph" w:customStyle="1" w:styleId="102352DDA71240D0A4B3D4E655A96AA9">
    <w:name w:val="102352DDA71240D0A4B3D4E655A96AA9"/>
    <w:rsid w:val="00507527"/>
  </w:style>
  <w:style w:type="paragraph" w:customStyle="1" w:styleId="B8AAD0A549C64EB0B5E9CBF69A26C3E2">
    <w:name w:val="B8AAD0A549C64EB0B5E9CBF69A26C3E2"/>
    <w:rsid w:val="00507527"/>
  </w:style>
  <w:style w:type="paragraph" w:customStyle="1" w:styleId="042EE5E4777941E8A37ED6219B839920">
    <w:name w:val="042EE5E4777941E8A37ED6219B839920"/>
    <w:rsid w:val="00507527"/>
  </w:style>
  <w:style w:type="paragraph" w:customStyle="1" w:styleId="1450B3B36A914DD8ACF140B8C1B07C80">
    <w:name w:val="1450B3B36A914DD8ACF140B8C1B07C80"/>
    <w:rsid w:val="00D97DBB"/>
    <w:pPr>
      <w:spacing w:line="278" w:lineRule="auto"/>
    </w:pPr>
    <w:rPr>
      <w:sz w:val="24"/>
      <w:szCs w:val="24"/>
    </w:rPr>
  </w:style>
  <w:style w:type="paragraph" w:customStyle="1" w:styleId="C6007E8629664205AD1092E47007580E">
    <w:name w:val="C6007E8629664205AD1092E47007580E"/>
    <w:rsid w:val="00D97DBB"/>
    <w:pPr>
      <w:spacing w:line="278" w:lineRule="auto"/>
    </w:pPr>
    <w:rPr>
      <w:sz w:val="24"/>
      <w:szCs w:val="24"/>
    </w:rPr>
  </w:style>
  <w:style w:type="paragraph" w:customStyle="1" w:styleId="5435C12FC2E542D3A5D3872A09C288F2">
    <w:name w:val="5435C12FC2E542D3A5D3872A09C288F2"/>
    <w:rsid w:val="00D97DBB"/>
    <w:pPr>
      <w:spacing w:line="278" w:lineRule="auto"/>
    </w:pPr>
    <w:rPr>
      <w:sz w:val="24"/>
      <w:szCs w:val="24"/>
    </w:rPr>
  </w:style>
  <w:style w:type="paragraph" w:customStyle="1" w:styleId="9DAA0BA6EE9C452BB06D8C508927D1AC">
    <w:name w:val="9DAA0BA6EE9C452BB06D8C508927D1AC"/>
    <w:rsid w:val="00D97DBB"/>
    <w:pPr>
      <w:spacing w:line="278" w:lineRule="auto"/>
    </w:pPr>
    <w:rPr>
      <w:sz w:val="24"/>
      <w:szCs w:val="24"/>
    </w:rPr>
  </w:style>
  <w:style w:type="paragraph" w:customStyle="1" w:styleId="08C824F068F5414CB57C8131FE0744C6">
    <w:name w:val="08C824F068F5414CB57C8131FE0744C6"/>
    <w:rsid w:val="00D97DBB"/>
    <w:pPr>
      <w:spacing w:line="278" w:lineRule="auto"/>
    </w:pPr>
    <w:rPr>
      <w:sz w:val="24"/>
      <w:szCs w:val="24"/>
    </w:rPr>
  </w:style>
  <w:style w:type="paragraph" w:customStyle="1" w:styleId="EB82CCA8086A4889B3BBF4E8B88C442D">
    <w:name w:val="EB82CCA8086A4889B3BBF4E8B88C442D"/>
    <w:rsid w:val="00D97DBB"/>
    <w:pPr>
      <w:spacing w:line="278" w:lineRule="auto"/>
    </w:pPr>
    <w:rPr>
      <w:sz w:val="24"/>
      <w:szCs w:val="24"/>
    </w:rPr>
  </w:style>
  <w:style w:type="paragraph" w:customStyle="1" w:styleId="6DFE0FF98F524A79855CF7B35166D7FE">
    <w:name w:val="6DFE0FF98F524A79855CF7B35166D7FE"/>
    <w:rsid w:val="00D97DBB"/>
    <w:pPr>
      <w:spacing w:line="278" w:lineRule="auto"/>
    </w:pPr>
    <w:rPr>
      <w:sz w:val="24"/>
      <w:szCs w:val="24"/>
    </w:rPr>
  </w:style>
  <w:style w:type="paragraph" w:customStyle="1" w:styleId="B45079987C1149F38063CE04B796EACD">
    <w:name w:val="B45079987C1149F38063CE04B796EACD"/>
    <w:rsid w:val="00D97DBB"/>
    <w:pPr>
      <w:spacing w:line="278" w:lineRule="auto"/>
    </w:pPr>
    <w:rPr>
      <w:sz w:val="24"/>
      <w:szCs w:val="24"/>
    </w:rPr>
  </w:style>
  <w:style w:type="paragraph" w:customStyle="1" w:styleId="0DFC1102EE07485A926EA30F05B77502">
    <w:name w:val="0DFC1102EE07485A926EA30F05B77502"/>
    <w:rsid w:val="00831828"/>
    <w:pPr>
      <w:spacing w:line="278" w:lineRule="auto"/>
    </w:pPr>
    <w:rPr>
      <w:sz w:val="24"/>
      <w:szCs w:val="24"/>
    </w:rPr>
  </w:style>
  <w:style w:type="paragraph" w:customStyle="1" w:styleId="0D791F254A704D3C8C44FE02A859AE89">
    <w:name w:val="0D791F254A704D3C8C44FE02A859AE89"/>
    <w:rsid w:val="00831828"/>
    <w:pPr>
      <w:spacing w:line="278" w:lineRule="auto"/>
    </w:pPr>
    <w:rPr>
      <w:sz w:val="24"/>
      <w:szCs w:val="24"/>
    </w:rPr>
  </w:style>
  <w:style w:type="paragraph" w:customStyle="1" w:styleId="34C2807404FF495084A2BBE93C567C2F">
    <w:name w:val="34C2807404FF495084A2BBE93C567C2F"/>
    <w:rsid w:val="00831828"/>
    <w:pPr>
      <w:spacing w:line="278" w:lineRule="auto"/>
    </w:pPr>
    <w:rPr>
      <w:sz w:val="24"/>
      <w:szCs w:val="24"/>
    </w:rPr>
  </w:style>
  <w:style w:type="paragraph" w:customStyle="1" w:styleId="1D834C7F0A1047E7A31CF4C1EE9716E3">
    <w:name w:val="1D834C7F0A1047E7A31CF4C1EE9716E3"/>
    <w:rsid w:val="00831828"/>
    <w:pPr>
      <w:spacing w:line="278" w:lineRule="auto"/>
    </w:pPr>
    <w:rPr>
      <w:sz w:val="24"/>
      <w:szCs w:val="24"/>
    </w:rPr>
  </w:style>
  <w:style w:type="paragraph" w:customStyle="1" w:styleId="A17ED8F2E58D4B9CA738FBDE4BD5C987">
    <w:name w:val="A17ED8F2E58D4B9CA738FBDE4BD5C987"/>
    <w:rsid w:val="00831828"/>
    <w:pPr>
      <w:spacing w:line="278" w:lineRule="auto"/>
    </w:pPr>
    <w:rPr>
      <w:sz w:val="24"/>
      <w:szCs w:val="24"/>
    </w:rPr>
  </w:style>
  <w:style w:type="paragraph" w:customStyle="1" w:styleId="AFF5446CDA0644DF8625150340BB791A">
    <w:name w:val="AFF5446CDA0644DF8625150340BB791A"/>
    <w:rsid w:val="00831828"/>
    <w:pPr>
      <w:spacing w:line="278" w:lineRule="auto"/>
    </w:pPr>
    <w:rPr>
      <w:sz w:val="24"/>
      <w:szCs w:val="24"/>
    </w:rPr>
  </w:style>
  <w:style w:type="paragraph" w:customStyle="1" w:styleId="2A0E974F39F2429B8C5E90BCEB9CE842">
    <w:name w:val="2A0E974F39F2429B8C5E90BCEB9CE842"/>
    <w:rsid w:val="00831828"/>
    <w:pPr>
      <w:spacing w:line="278" w:lineRule="auto"/>
    </w:pPr>
    <w:rPr>
      <w:sz w:val="24"/>
      <w:szCs w:val="24"/>
    </w:rPr>
  </w:style>
  <w:style w:type="paragraph" w:customStyle="1" w:styleId="E971FFE3D82B4CC0A52322E8A5B2F94A">
    <w:name w:val="E971FFE3D82B4CC0A52322E8A5B2F94A"/>
    <w:rsid w:val="00831828"/>
    <w:pPr>
      <w:spacing w:line="278" w:lineRule="auto"/>
    </w:pPr>
    <w:rPr>
      <w:sz w:val="24"/>
      <w:szCs w:val="24"/>
    </w:rPr>
  </w:style>
  <w:style w:type="paragraph" w:customStyle="1" w:styleId="9F99657334A248F6A78F6F70111F94A0">
    <w:name w:val="9F99657334A248F6A78F6F70111F94A0"/>
    <w:rsid w:val="00590A8A"/>
    <w:pPr>
      <w:spacing w:line="278" w:lineRule="auto"/>
    </w:pPr>
    <w:rPr>
      <w:sz w:val="24"/>
      <w:szCs w:val="24"/>
    </w:rPr>
  </w:style>
  <w:style w:type="paragraph" w:customStyle="1" w:styleId="B9A54D89B28A42A9A993EE0C83FCD548">
    <w:name w:val="B9A54D89B28A42A9A993EE0C83FCD548"/>
    <w:rsid w:val="00590A8A"/>
    <w:pPr>
      <w:spacing w:line="278" w:lineRule="auto"/>
    </w:pPr>
    <w:rPr>
      <w:sz w:val="24"/>
      <w:szCs w:val="24"/>
    </w:rPr>
  </w:style>
  <w:style w:type="paragraph" w:customStyle="1" w:styleId="D109CEC090E04010830AEB2B121F1F2A">
    <w:name w:val="D109CEC090E04010830AEB2B121F1F2A"/>
    <w:rsid w:val="00590A8A"/>
    <w:pPr>
      <w:spacing w:line="278" w:lineRule="auto"/>
    </w:pPr>
    <w:rPr>
      <w:sz w:val="24"/>
      <w:szCs w:val="24"/>
    </w:rPr>
  </w:style>
  <w:style w:type="paragraph" w:customStyle="1" w:styleId="8CCFB1C38BEE48F7A2C17F00A83C8C77">
    <w:name w:val="8CCFB1C38BEE48F7A2C17F00A83C8C77"/>
    <w:rsid w:val="00590A8A"/>
    <w:pPr>
      <w:spacing w:line="278" w:lineRule="auto"/>
    </w:pPr>
    <w:rPr>
      <w:sz w:val="24"/>
      <w:szCs w:val="24"/>
    </w:rPr>
  </w:style>
  <w:style w:type="paragraph" w:customStyle="1" w:styleId="8C14E83CCC81409AA75D89CFEEF308D7">
    <w:name w:val="8C14E83CCC81409AA75D89CFEEF308D7"/>
    <w:rsid w:val="00590A8A"/>
    <w:pPr>
      <w:spacing w:line="278" w:lineRule="auto"/>
    </w:pPr>
    <w:rPr>
      <w:sz w:val="24"/>
      <w:szCs w:val="24"/>
    </w:rPr>
  </w:style>
  <w:style w:type="paragraph" w:customStyle="1" w:styleId="626BFCA18B2C4D95967574D9F5F1CEA5">
    <w:name w:val="626BFCA18B2C4D95967574D9F5F1CEA5"/>
    <w:rsid w:val="00590A8A"/>
    <w:pPr>
      <w:spacing w:line="278" w:lineRule="auto"/>
    </w:pPr>
    <w:rPr>
      <w:sz w:val="24"/>
      <w:szCs w:val="24"/>
    </w:rPr>
  </w:style>
  <w:style w:type="paragraph" w:customStyle="1" w:styleId="9764BE04C45F4840A491267753273EDA">
    <w:name w:val="9764BE04C45F4840A491267753273EDA"/>
    <w:rsid w:val="00590A8A"/>
    <w:pPr>
      <w:spacing w:line="278" w:lineRule="auto"/>
    </w:pPr>
    <w:rPr>
      <w:sz w:val="24"/>
      <w:szCs w:val="24"/>
    </w:rPr>
  </w:style>
  <w:style w:type="paragraph" w:customStyle="1" w:styleId="9C889F9CE68347018065541B5195E759">
    <w:name w:val="9C889F9CE68347018065541B5195E759"/>
    <w:rsid w:val="00590A8A"/>
    <w:pPr>
      <w:spacing w:line="278" w:lineRule="auto"/>
    </w:pPr>
    <w:rPr>
      <w:sz w:val="24"/>
      <w:szCs w:val="24"/>
    </w:rPr>
  </w:style>
  <w:style w:type="paragraph" w:customStyle="1" w:styleId="6DEFECAE6B50480D9CE776B8344DEFFE">
    <w:name w:val="6DEFECAE6B50480D9CE776B8344DEFFE"/>
    <w:rsid w:val="00590A8A"/>
    <w:pPr>
      <w:spacing w:line="278" w:lineRule="auto"/>
    </w:pPr>
    <w:rPr>
      <w:sz w:val="24"/>
      <w:szCs w:val="24"/>
    </w:rPr>
  </w:style>
  <w:style w:type="paragraph" w:customStyle="1" w:styleId="715818E1958D4EE2A344184BE132FFDD">
    <w:name w:val="715818E1958D4EE2A344184BE132FFDD"/>
    <w:rsid w:val="00590A8A"/>
    <w:pPr>
      <w:spacing w:line="278" w:lineRule="auto"/>
    </w:pPr>
    <w:rPr>
      <w:sz w:val="24"/>
      <w:szCs w:val="24"/>
    </w:rPr>
  </w:style>
  <w:style w:type="paragraph" w:customStyle="1" w:styleId="0E93F426053B4FAEB4FD7356BD0248B3">
    <w:name w:val="0E93F426053B4FAEB4FD7356BD0248B3"/>
    <w:rsid w:val="00590A8A"/>
    <w:pPr>
      <w:spacing w:line="278" w:lineRule="auto"/>
    </w:pPr>
    <w:rPr>
      <w:sz w:val="24"/>
      <w:szCs w:val="24"/>
    </w:rPr>
  </w:style>
  <w:style w:type="paragraph" w:customStyle="1" w:styleId="D95527AB9998447783F462DE6100E459">
    <w:name w:val="D95527AB9998447783F462DE6100E459"/>
    <w:rsid w:val="00590A8A"/>
    <w:pPr>
      <w:spacing w:line="278" w:lineRule="auto"/>
    </w:pPr>
    <w:rPr>
      <w:sz w:val="24"/>
      <w:szCs w:val="24"/>
    </w:rPr>
  </w:style>
  <w:style w:type="paragraph" w:customStyle="1" w:styleId="04ECACA933BB4332BCA0C79A676B661C">
    <w:name w:val="04ECACA933BB4332BCA0C79A676B661C"/>
    <w:rsid w:val="00590A8A"/>
    <w:pPr>
      <w:spacing w:line="278" w:lineRule="auto"/>
    </w:pPr>
    <w:rPr>
      <w:sz w:val="24"/>
      <w:szCs w:val="24"/>
    </w:rPr>
  </w:style>
  <w:style w:type="paragraph" w:customStyle="1" w:styleId="C8D7873CFCBE4CCD98F5C2A8BC7A3D46">
    <w:name w:val="C8D7873CFCBE4CCD98F5C2A8BC7A3D46"/>
    <w:rsid w:val="00590A8A"/>
    <w:pPr>
      <w:spacing w:line="278" w:lineRule="auto"/>
    </w:pPr>
    <w:rPr>
      <w:sz w:val="24"/>
      <w:szCs w:val="24"/>
    </w:rPr>
  </w:style>
  <w:style w:type="paragraph" w:customStyle="1" w:styleId="8A1916C1BCB446C28283278694857DED">
    <w:name w:val="8A1916C1BCB446C28283278694857DED"/>
    <w:rsid w:val="00590A8A"/>
    <w:pPr>
      <w:spacing w:line="278" w:lineRule="auto"/>
    </w:pPr>
    <w:rPr>
      <w:sz w:val="24"/>
      <w:szCs w:val="24"/>
    </w:rPr>
  </w:style>
  <w:style w:type="paragraph" w:customStyle="1" w:styleId="24443BAFF5BD430786E2F01BE4DC49A2">
    <w:name w:val="24443BAFF5BD430786E2F01BE4DC49A2"/>
    <w:rsid w:val="00590A8A"/>
    <w:pPr>
      <w:spacing w:line="278" w:lineRule="auto"/>
    </w:pPr>
    <w:rPr>
      <w:sz w:val="24"/>
      <w:szCs w:val="24"/>
    </w:rPr>
  </w:style>
  <w:style w:type="paragraph" w:customStyle="1" w:styleId="A9FFE25A69CB448DB4E3D9472AA7B316">
    <w:name w:val="A9FFE25A69CB448DB4E3D9472AA7B316"/>
    <w:rsid w:val="0096364B"/>
    <w:pPr>
      <w:spacing w:line="278" w:lineRule="auto"/>
    </w:pPr>
    <w:rPr>
      <w:sz w:val="24"/>
      <w:szCs w:val="24"/>
    </w:rPr>
  </w:style>
  <w:style w:type="paragraph" w:customStyle="1" w:styleId="9857C11DBA1C4081B4A6EB6AB28E5C7B">
    <w:name w:val="9857C11DBA1C4081B4A6EB6AB28E5C7B"/>
    <w:rsid w:val="0096364B"/>
    <w:pPr>
      <w:spacing w:line="278" w:lineRule="auto"/>
    </w:pPr>
    <w:rPr>
      <w:sz w:val="24"/>
      <w:szCs w:val="24"/>
    </w:rPr>
  </w:style>
  <w:style w:type="paragraph" w:customStyle="1" w:styleId="9AE54C8F38D04C9EBCC1DD94C5011891">
    <w:name w:val="9AE54C8F38D04C9EBCC1DD94C5011891"/>
    <w:rsid w:val="0096364B"/>
    <w:pPr>
      <w:spacing w:line="278" w:lineRule="auto"/>
    </w:pPr>
    <w:rPr>
      <w:sz w:val="24"/>
      <w:szCs w:val="24"/>
    </w:rPr>
  </w:style>
  <w:style w:type="paragraph" w:customStyle="1" w:styleId="929B97005ED04365B2CD97EEA789E916">
    <w:name w:val="929B97005ED04365B2CD97EEA789E916"/>
    <w:rsid w:val="0096364B"/>
    <w:pPr>
      <w:spacing w:line="278" w:lineRule="auto"/>
    </w:pPr>
    <w:rPr>
      <w:sz w:val="24"/>
      <w:szCs w:val="24"/>
    </w:rPr>
  </w:style>
  <w:style w:type="paragraph" w:customStyle="1" w:styleId="B1321DC112724370B9C7EEDCB929BD3C">
    <w:name w:val="B1321DC112724370B9C7EEDCB929BD3C"/>
    <w:rsid w:val="0096364B"/>
    <w:pPr>
      <w:spacing w:line="278" w:lineRule="auto"/>
    </w:pPr>
    <w:rPr>
      <w:sz w:val="24"/>
      <w:szCs w:val="24"/>
    </w:rPr>
  </w:style>
  <w:style w:type="paragraph" w:customStyle="1" w:styleId="417268A3F08B46E799FBC616215B9628">
    <w:name w:val="417268A3F08B46E799FBC616215B9628"/>
    <w:rsid w:val="0096364B"/>
    <w:pPr>
      <w:spacing w:line="278" w:lineRule="auto"/>
    </w:pPr>
    <w:rPr>
      <w:sz w:val="24"/>
      <w:szCs w:val="24"/>
    </w:rPr>
  </w:style>
  <w:style w:type="paragraph" w:customStyle="1" w:styleId="31683367CFA54CE589D6C276DC0A0FC6">
    <w:name w:val="31683367CFA54CE589D6C276DC0A0FC6"/>
    <w:rsid w:val="0096364B"/>
    <w:pPr>
      <w:spacing w:line="278" w:lineRule="auto"/>
    </w:pPr>
    <w:rPr>
      <w:sz w:val="24"/>
      <w:szCs w:val="24"/>
    </w:rPr>
  </w:style>
  <w:style w:type="paragraph" w:customStyle="1" w:styleId="E92D4E6CBA884A68BFF5075211F3E58E">
    <w:name w:val="E92D4E6CBA884A68BFF5075211F3E58E"/>
    <w:rsid w:val="0096364B"/>
    <w:pPr>
      <w:spacing w:line="278" w:lineRule="auto"/>
    </w:pPr>
    <w:rPr>
      <w:sz w:val="24"/>
      <w:szCs w:val="24"/>
    </w:rPr>
  </w:style>
  <w:style w:type="paragraph" w:customStyle="1" w:styleId="0DEC80DBE2FE42D9B06E3EBF903248C4">
    <w:name w:val="0DEC80DBE2FE42D9B06E3EBF903248C4"/>
    <w:rsid w:val="00F60BDF"/>
    <w:pPr>
      <w:spacing w:line="278" w:lineRule="auto"/>
    </w:pPr>
    <w:rPr>
      <w:sz w:val="24"/>
      <w:szCs w:val="24"/>
    </w:rPr>
  </w:style>
  <w:style w:type="paragraph" w:customStyle="1" w:styleId="6376C5EB0B08404F9D3EDD97D5982CEF">
    <w:name w:val="6376C5EB0B08404F9D3EDD97D5982CEF"/>
    <w:rsid w:val="00F60BDF"/>
    <w:pPr>
      <w:spacing w:line="278" w:lineRule="auto"/>
    </w:pPr>
    <w:rPr>
      <w:sz w:val="24"/>
      <w:szCs w:val="24"/>
    </w:rPr>
  </w:style>
  <w:style w:type="paragraph" w:customStyle="1" w:styleId="C3FC470CC37E402BB1494BD8893E9269">
    <w:name w:val="C3FC470CC37E402BB1494BD8893E9269"/>
    <w:rsid w:val="00F60BDF"/>
    <w:pPr>
      <w:spacing w:line="278" w:lineRule="auto"/>
    </w:pPr>
    <w:rPr>
      <w:sz w:val="24"/>
      <w:szCs w:val="24"/>
    </w:rPr>
  </w:style>
  <w:style w:type="paragraph" w:customStyle="1" w:styleId="8896F13CAC0C443DA89C24CFDDB7AA1A">
    <w:name w:val="8896F13CAC0C443DA89C24CFDDB7AA1A"/>
    <w:rsid w:val="00F60BDF"/>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2024-07-16</HeaderDate>
    <Office/>
    <Dnr>Fi2024/</Dnr>
    <ParagrafNr/>
    <DocumentTitle/>
    <VisitingAddress/>
    <Extra1/>
    <Extra2/>
    <Extra3/>
    <Number/>
    <Recipient/>
    <SenderText> </SenderText>
    <DocNumber/>
    <Doclanguage>1053</Doclanguage>
    <Appendix/>
    <LogotypeName/>
  </BaseInfo>
</DocumentInfo>
</file>

<file path=customXml/item4.xml><?xml version="1.0" encoding="utf-8"?>
<?mso-contentType ?>
<customXsn xmlns="http://schemas.microsoft.com/office/2006/metadata/customXsn">
  <xsnLocation/>
  <cached>True</cached>
  <openByDefault>False</openByDefault>
  <xsnScope/>
</customXsn>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KNyckelord xmlns="18f3d968-6251-40b0-9f11-012b293496c2" xsi:nil="true"/>
    <k46d94c0acf84ab9a79866a9d8b1905f xmlns="cc625d36-bb37-4650-91b9-0c96159295ba">
      <Terms xmlns="http://schemas.microsoft.com/office/infopath/2007/PartnerControls"/>
    </k46d94c0acf84ab9a79866a9d8b1905f>
    <RecordNumber xmlns="4e9c2f0c-7bf8-49af-8356-cbf363fc78a7" xsi:nil="true"/>
    <IconOverlay xmlns="http://schemas.microsoft.com/sharepoint/v4" xsi:nil="true"/>
  </documentManagement>
</p:properties>
</file>

<file path=customXml/item6.xml><?xml version="1.0" encoding="utf-8"?>
<faktaPM xmlns="http://rk.se/faktapm">
  <Titel>EU:s årsbudget 2026 och teknisk justering av fleråriga budgetramen för 2026</Titel>
  <Ar>2024/25</Ar>
  <Nr>52</Nr>
  <UppDat>2025-07-04</UppDat>
  <Rub>EU:s årsbudget 2026 och teknisk justering av fleråriga budgetramen för 2026</Rub>
  <Dep>Finansdepartementet</Dep>
  <Utsk>Finansutskottet</Utsk>
  <AnkDat>2025-07-04</AnkDat>
  <Egenskap1/>
  <Egenskap2/>
  <Egenskap3/>
  <DepLista>
    <Item>
      <itemnr/>
      <Departementsnamn>Finansdepartementet</Departementsnamn>
    </Item>
  </DepLista>
  <DokLista>
    <DokItem>
      <Beteckning>SEC (2025) 250</Beteckning>
      <Celexnummer>-</Celexnummer>
      <DokTitel>Statement of Estimates of the European Commission for the financial year 2026</DokTitel>
    </DokItem>
    <DokItem xmlns="http://rk.se/faktapm">
      <Beteckning>COM(2025) 800 final</Beteckning>
      <Celexnummer>52025DC0800</Celexnummer>
      <DokTitel>MEDDELANDE FRÅN KOMMISSIONEN TILL EUROPAPARLAMENTET OCH RÅDET om teknisk justering av den fleråriga budgetramen för 2026 i enlighet med artikel 4 i rådets förordning (EU, Euratom) 2020/2093 om den fleråriga budgetramen för 2021–2027</DokTitel>
    </DokItem>
  </DokLista>
  <GDB1>SEC (2025) 250</GDB1>
  <GDB2>COM(2025) 800 final</GDB2>
  <GDT1>Statement of Estimates of the European Commission for the financial year 2026</GDT1>
  <GDT2>MEDDELANDE FRÅN KOMMISSIONEN TILL EUROPAPARLAMENTET OCH RÅDET om teknisk justering av den fleråriga budgetramen för 2026 i enlighet med artikel 4 i rådets förordning (EU, Euratom) 2020/2093 om den fleråriga budgetramen för 2021–2027</GDT2>
  <Typ>FPM</Typ>
  <Dokumenttyp>FaktaPM</Dokumenttyp>
  <Epostadress>vr0831aa</Epostadress>
</faktaPM>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FDD6527A-26E5-4363-957E-B294B849CA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3BD79D-26A8-4EF6-AABD-B741EBE1FD7F}">
  <ds:schemaRefs>
    <ds:schemaRef ds:uri="http://lp/documentinfo/RK"/>
  </ds:schemaRefs>
</ds:datastoreItem>
</file>

<file path=customXml/itemProps4.xml><?xml version="1.0" encoding="utf-8"?>
<ds:datastoreItem xmlns:ds="http://schemas.openxmlformats.org/officeDocument/2006/customXml" ds:itemID="{95A7AD90-9168-4DBD-983C-EFE8F89DA3F6}">
  <ds:schemaRefs>
    <ds:schemaRef ds:uri="http://schemas.microsoft.com/office/2006/metadata/customXsn"/>
  </ds:schemaRefs>
</ds:datastoreItem>
</file>

<file path=customXml/itemProps5.xml><?xml version="1.0" encoding="utf-8"?>
<ds:datastoreItem xmlns:ds="http://schemas.openxmlformats.org/officeDocument/2006/customXml" ds:itemID="{C0739EC7-9980-403C-B921-7FE6AFAE05FB}">
  <ds:schemaRefs>
    <ds:schemaRef ds:uri="8b66ae41-1ec6-402e-b662-35d1932ca064"/>
    <ds:schemaRef ds:uri="http://schemas.microsoft.com/office/2006/documentManagement/type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http://schemas.openxmlformats.org/package/2006/metadata/core-properties"/>
    <ds:schemaRef ds:uri="http://schemas.microsoft.com/sharepoint/v4"/>
    <ds:schemaRef ds:uri="http://purl.org/dc/terms/"/>
    <ds:schemaRef ds:uri="18f3d968-6251-40b0-9f11-012b293496c2"/>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0B9A7431-9D19-4C2A-8E12-639802D7B40B}">
  <ds:schemaRefs>
    <ds:schemaRef ds:uri="http://rk.se/faktapm"/>
  </ds:schemaRefs>
</ds:datastoreItem>
</file>

<file path=customXml/itemProps7.xml><?xml version="1.0" encoding="utf-8"?>
<ds:datastoreItem xmlns:ds="http://schemas.openxmlformats.org/officeDocument/2006/customXml" ds:itemID="{B503F77C-434C-4C38-95A5-C1E8E81FC1FF}">
  <ds:schemaRefs>
    <ds:schemaRef ds:uri="http://schemas.microsoft.com/sharepoint/events"/>
  </ds:schemaRefs>
</ds:datastoreItem>
</file>

<file path=customXml/itemProps8.xml><?xml version="1.0" encoding="utf-8"?>
<ds:datastoreItem xmlns:ds="http://schemas.openxmlformats.org/officeDocument/2006/customXml" ds:itemID="{2068EF5D-279F-4B64-A89E-063C36F94A95}">
  <ds:schemaRefs>
    <ds:schemaRef ds:uri="Microsoft.SharePoint.Taxonomy.ContentTypeSync"/>
  </ds:schemaRefs>
</ds:datastoreItem>
</file>

<file path=customXml/itemProps9.xml><?xml version="1.0" encoding="utf-8"?>
<ds:datastoreItem xmlns:ds="http://schemas.openxmlformats.org/officeDocument/2006/customXml" ds:itemID="{A47316B5-FB83-41D1-8C65-754EBC4B963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10</Pages>
  <Words>2255</Words>
  <Characters>14260</Characters>
  <Application>Microsoft Office Word</Application>
  <DocSecurity>0</DocSecurity>
  <Lines>261</Lines>
  <Paragraphs>80</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16507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FPM_202425__52</dc:title>
  <dc:subject/>
  <dc:creator>Gustav Peldán Carlsson</dc:creator>
  <cp:keywords/>
  <dc:description/>
  <cp:lastModifiedBy>Viktor Bergesen</cp:lastModifiedBy>
  <cp:revision>2</cp:revision>
  <cp:lastPrinted>2023-02-02T10:01:00Z</cp:lastPrinted>
  <dcterms:created xsi:type="dcterms:W3CDTF">2025-07-07T07:20:00Z</dcterms:created>
  <dcterms:modified xsi:type="dcterms:W3CDTF">2025-07-07T07:20:00Z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_dlc_DocIdItemGuid">
    <vt:lpwstr>f3adf87b-7b7d-4a6e-9796-00e6fd930edf</vt:lpwstr>
  </property>
  <property fmtid="{D5CDD505-2E9C-101B-9397-08002B2CF9AE}" pid="7" name="ActivityCategory">
    <vt:lpwstr/>
  </property>
  <property fmtid="{D5CDD505-2E9C-101B-9397-08002B2CF9AE}" pid="8" name="GDB1">
    <vt:lpwstr>SEC (2025) 250</vt:lpwstr>
  </property>
  <property fmtid="{D5CDD505-2E9C-101B-9397-08002B2CF9AE}" pid="9" name="GDB2">
    <vt:lpwstr>COM(2025) 800 final</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EU:s årsbudget 2026 och teknisk justering av fleråriga budgetramen för 2026</vt:lpwstr>
  </property>
  <property fmtid="{D5CDD505-2E9C-101B-9397-08002B2CF9AE}" pid="22" name="AnkDat">
    <vt:lpwstr>2025-07-04</vt:lpwstr>
  </property>
  <property fmtid="{D5CDD505-2E9C-101B-9397-08002B2CF9AE}" pid="23" name="Utsk">
    <vt:lpwstr>Finansutskottet</vt:lpwstr>
  </property>
  <property fmtid="{D5CDD505-2E9C-101B-9397-08002B2CF9AE}" pid="24" name="Ar">
    <vt:lpwstr>2024/25</vt:lpwstr>
  </property>
  <property fmtid="{D5CDD505-2E9C-101B-9397-08002B2CF9AE}" pid="25" name="Nr">
    <vt:lpwstr>52</vt:lpwstr>
  </property>
  <property fmtid="{D5CDD505-2E9C-101B-9397-08002B2CF9AE}" pid="26" name="UppDat">
    <vt:lpwstr>2025-07-04</vt:lpwstr>
  </property>
  <property fmtid="{D5CDD505-2E9C-101B-9397-08002B2CF9AE}" pid="27" name="Dep">
    <vt:lpwstr>Finansdepartementet</vt:lpwstr>
  </property>
  <property fmtid="{D5CDD505-2E9C-101B-9397-08002B2CF9AE}" pid="28" name="GDT1">
    <vt:lpwstr>Statement of Estimates of the European Commission for the financial year 2026</vt:lpwstr>
  </property>
  <property fmtid="{D5CDD505-2E9C-101B-9397-08002B2CF9AE}" pid="29" name="GDT2">
    <vt:lpwstr>MEDDELANDE FRÅN KOMMISSIONEN TILL EUROPAPARLAMENTET OCH RÅDET om teknisk justering av den fleråriga budgetramen för 2026 i enlighet med artikel 4 i rådets förordning (EU, Euratom) 2020/2093 om den fleråriga budgetramen för 2021–2027</vt:lpwstr>
  </property>
  <property fmtid="{D5CDD505-2E9C-101B-9397-08002B2CF9AE}" pid="30" name="GDT3">
    <vt:lpwstr> </vt:lpwstr>
  </property>
  <property fmtid="{D5CDD505-2E9C-101B-9397-08002B2CF9AE}" pid="31" name="GDT4">
    <vt:lpwstr> </vt:lpwstr>
  </property>
  <property fmtid="{D5CDD505-2E9C-101B-9397-08002B2CF9AE}" pid="32" name="GDT5">
    <vt:lpwstr> </vt:lpwstr>
  </property>
  <property fmtid="{D5CDD505-2E9C-101B-9397-08002B2CF9AE}" pid="33" name="GDT6">
    <vt:lpwstr> </vt:lpwstr>
  </property>
  <property fmtid="{D5CDD505-2E9C-101B-9397-08002B2CF9AE}" pid="34" name="GDT7">
    <vt:lpwstr> </vt:lpwstr>
  </property>
  <property fmtid="{D5CDD505-2E9C-101B-9397-08002B2CF9AE}" pid="35" name="GDT8">
    <vt:lpwstr> </vt:lpwstr>
  </property>
  <property fmtid="{D5CDD505-2E9C-101B-9397-08002B2CF9AE}" pid="36" name="GDT9">
    <vt:lpwstr> </vt:lpwstr>
  </property>
  <property fmtid="{D5CDD505-2E9C-101B-9397-08002B2CF9AE}" pid="37" name="GDT10">
    <vt:lpwstr> </vt:lpwstr>
  </property>
  <property fmtid="{D5CDD505-2E9C-101B-9397-08002B2CF9AE}" pid="38" name="GDT11">
    <vt:lpwstr> </vt:lpwstr>
  </property>
  <property fmtid="{D5CDD505-2E9C-101B-9397-08002B2CF9AE}" pid="39" name="GDT12">
    <vt:lpwstr> </vt:lpwstr>
  </property>
  <property fmtid="{D5CDD505-2E9C-101B-9397-08002B2CF9AE}" pid="40" name="GDT13">
    <vt:lpwstr> </vt:lpwstr>
  </property>
  <property fmtid="{D5CDD505-2E9C-101B-9397-08002B2CF9AE}" pid="41" name="Typ">
    <vt:lpwstr>FPM</vt:lpwstr>
  </property>
  <property fmtid="{D5CDD505-2E9C-101B-9397-08002B2CF9AE}" pid="42" name="Dokumenttyp">
    <vt:lpwstr>FaktaPM</vt:lpwstr>
  </property>
  <property fmtid="{D5CDD505-2E9C-101B-9397-08002B2CF9AE}" pid="43" name="Epostadress">
    <vt:lpwstr>vr0831aa</vt:lpwstr>
  </property>
</Properties>
</file>