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5B76C06C64084BF6958B404897466973"/>
        </w:placeholder>
        <w:group/>
      </w:sdtPr>
      <w:sdtEndPr>
        <w:rPr>
          <w:b w:val="0"/>
        </w:rPr>
      </w:sdtEndPr>
      <w:sdtContent>
        <w:p w14:paraId="1EEBBAA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B35E090" wp14:editId="5CF4FA0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4646791" w14:textId="6B47FC1F" w:rsidR="00907069" w:rsidRDefault="00C85FE1" w:rsidP="001C2731">
          <w:pPr>
            <w:pStyle w:val="Sidhuvud"/>
            <w:ind w:left="3969" w:right="-567"/>
          </w:pPr>
          <w:r>
            <w:t>Riksdagså</w:t>
          </w:r>
          <w:r w:rsidR="00907069">
            <w:t xml:space="preserve">r: </w:t>
          </w:r>
          <w:sdt>
            <w:sdtPr>
              <w:alias w:val="Ar"/>
              <w:tag w:val="Ar"/>
              <w:id w:val="-280807286"/>
              <w:placeholder>
                <w:docPart w:val="442A06A40B654BD081BFE5B4B22EB700"/>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AF5B6A">
                <w:t>2024/25</w:t>
              </w:r>
            </w:sdtContent>
          </w:sdt>
        </w:p>
        <w:p w14:paraId="2AE609C8" w14:textId="3BA02BA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6F1471B42D64862877AAC2B4813204C"/>
              </w:placeholder>
              <w:dataBinding w:prefixMappings="xmlns:ns0='http://rk.se/faktapm' " w:xpath="/ns0:faktaPM[1]/ns0:Nr[1]" w:storeItemID="{0B9A7431-9D19-4C2A-8E12-639802D7B40B}"/>
              <w:text/>
            </w:sdtPr>
            <w:sdtEndPr/>
            <w:sdtContent>
              <w:r w:rsidR="00AF5B6A">
                <w:t>60</w:t>
              </w:r>
            </w:sdtContent>
          </w:sdt>
        </w:p>
        <w:sdt>
          <w:sdtPr>
            <w:alias w:val="Datum"/>
            <w:tag w:val="Datum"/>
            <w:id w:val="-363979562"/>
            <w:placeholder>
              <w:docPart w:val="D910BF61058642199E5FA154E366B4AF"/>
            </w:placeholder>
            <w:dataBinding w:prefixMappings="xmlns:ns0='http://rk.se/faktapm' " w:xpath="/ns0:faktaPM[1]/ns0:UppDat[1]" w:storeItemID="{0B9A7431-9D19-4C2A-8E12-639802D7B40B}"/>
            <w:date w:fullDate="2025-08-08T00:00:00Z">
              <w:dateFormat w:val="yyyy-MM-dd"/>
              <w:lid w:val="sv-SE"/>
              <w:storeMappedDataAs w:val="dateTime"/>
              <w:calendar w:val="gregorian"/>
            </w:date>
          </w:sdtPr>
          <w:sdtEndPr/>
          <w:sdtContent>
            <w:p w14:paraId="56120AE8" w14:textId="64A642A6" w:rsidR="00907069" w:rsidRDefault="00AF5B6A" w:rsidP="001C2731">
              <w:pPr>
                <w:pStyle w:val="Sidhuvud"/>
                <w:spacing w:after="960"/>
                <w:ind w:left="3969" w:right="-567"/>
              </w:pPr>
              <w:r>
                <w:t>2025-08-08</w:t>
              </w:r>
            </w:p>
          </w:sdtContent>
        </w:sdt>
      </w:sdtContent>
    </w:sdt>
    <w:p w14:paraId="0D394A8A" w14:textId="5B504B7A" w:rsidR="007D542F" w:rsidRDefault="0096276C" w:rsidP="007D542F">
      <w:pPr>
        <w:pStyle w:val="Rubrik"/>
      </w:pPr>
      <w:sdt>
        <w:sdtPr>
          <w:id w:val="886605850"/>
          <w:lock w:val="contentLocked"/>
          <w:placeholder>
            <w:docPart w:val="5B76C06C64084BF6958B404897466973"/>
          </w:placeholder>
          <w:group/>
        </w:sdtPr>
        <w:sdtEndPr/>
        <w:sdtContent>
          <w:sdt>
            <w:sdtPr>
              <w:id w:val="-1141882450"/>
              <w:placeholder>
                <w:docPart w:val="E76965E92A4B4F2A9EEB9C7572F9A33D"/>
              </w:placeholder>
              <w:dataBinding w:prefixMappings="xmlns:ns0='http://rk.se/faktapm' " w:xpath="/ns0:faktaPM[1]/ns0:Titel[1]" w:storeItemID="{0B9A7431-9D19-4C2A-8E12-639802D7B40B}"/>
              <w:text/>
            </w:sdtPr>
            <w:sdtEndPr/>
            <w:sdtContent>
              <w:r w:rsidR="001C130C">
                <w:t xml:space="preserve">Översyn av EU:s ramverk för </w:t>
              </w:r>
              <w:proofErr w:type="spellStart"/>
              <w:r w:rsidR="001C130C">
                <w:t>värdepapperisering</w:t>
              </w:r>
              <w:proofErr w:type="spellEnd"/>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B77C23D7AC58483BAB90B8EB54BE68EE"/>
            </w:placeholder>
            <w15:repeatingSectionItem/>
          </w:sdtPr>
          <w:sdtEndPr/>
          <w:sdtContent>
            <w:p w14:paraId="69ED44F4" w14:textId="1D7C7E35" w:rsidR="007D542F" w:rsidRPr="00636406" w:rsidRDefault="0096276C" w:rsidP="007D542F">
              <w:pPr>
                <w:pStyle w:val="Brdtext"/>
              </w:pPr>
              <w:sdt>
                <w:sdtPr>
                  <w:rPr>
                    <w:rStyle w:val="Departement"/>
                  </w:rPr>
                  <w:id w:val="19440330"/>
                  <w:placeholder>
                    <w:docPart w:val="E1F2891BCDA44AAC84B7F1B66E55D4E0"/>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1C130C" w:rsidRPr="00636406">
                    <w:rPr>
                      <w:rStyle w:val="Departement"/>
                    </w:rPr>
                    <w:t>Finansdepartementet</w:t>
                  </w:r>
                </w:sdtContent>
              </w:sdt>
              <w:r w:rsidR="007D542F" w:rsidRPr="00636406">
                <w:t xml:space="preserve"> </w:t>
              </w:r>
            </w:p>
          </w:sdtContent>
        </w:sdt>
      </w:sdtContent>
    </w:sdt>
    <w:bookmarkStart w:id="0" w:name="_Toc93996727"/>
    <w:p w14:paraId="4E7B4704" w14:textId="77777777" w:rsidR="007D542F" w:rsidRPr="00636406" w:rsidRDefault="0096276C" w:rsidP="00AC59D3">
      <w:pPr>
        <w:pStyle w:val="Rubrik2utannumrering"/>
      </w:pPr>
      <w:sdt>
        <w:sdtPr>
          <w:id w:val="-208794150"/>
          <w:lock w:val="contentLocked"/>
          <w:placeholder>
            <w:docPart w:val="5B76C06C64084BF6958B404897466973"/>
          </w:placeholder>
          <w:group/>
        </w:sdtPr>
        <w:sdtEndPr/>
        <w:sdtContent>
          <w:r w:rsidR="007D542F" w:rsidRPr="00606FE5">
            <w:rPr>
              <w:lang w:val="en-US"/>
            </w:rPr>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B77C23D7AC58483BAB90B8EB54BE68EE"/>
            </w:placeholder>
            <w15:repeatingSectionItem/>
          </w:sdtPr>
          <w:sdtEndPr/>
          <w:sdtContent>
            <w:bookmarkStart w:id="1" w:name="_Hlk201223522" w:displacedByCustomXml="prev"/>
            <w:bookmarkStart w:id="2" w:name="_Hlk201668534" w:displacedByCustomXml="prev"/>
            <w:p w14:paraId="6A604063" w14:textId="3E606D37" w:rsidR="00390335" w:rsidRPr="00636406" w:rsidRDefault="0096276C" w:rsidP="002F204A">
              <w:pPr>
                <w:pStyle w:val="Brdtext"/>
                <w:tabs>
                  <w:tab w:val="clear" w:pos="1701"/>
                  <w:tab w:val="clear" w:pos="3600"/>
                  <w:tab w:val="left" w:pos="2835"/>
                </w:tabs>
                <w:spacing w:after="80"/>
                <w:ind w:left="2835" w:hanging="2835"/>
              </w:pPr>
              <w:sdt>
                <w:sdtPr>
                  <w:id w:val="-1666781584"/>
                  <w:placeholder>
                    <w:docPart w:val="0A8B809E79DB4F728B1BB89458693CCF"/>
                  </w:placeholder>
                  <w:dataBinding w:prefixMappings="xmlns:ns0='http://rk.se/faktapm' " w:xpath="/ns0:faktaPM[1]/ns0:DokLista[1]/ns0:DokItem[1]/ns0:Beteckning[1]" w:storeItemID="{0B9A7431-9D19-4C2A-8E12-639802D7B40B}"/>
                  <w:text/>
                </w:sdtPr>
                <w:sdtEndPr/>
                <w:sdtContent>
                  <w:r w:rsidR="00AC7620" w:rsidRPr="00636406">
                    <w:t>COM(2025)825</w:t>
                  </w:r>
                </w:sdtContent>
              </w:sdt>
              <w:r w:rsidR="007D542F" w:rsidRPr="00636406">
                <w:t xml:space="preserve"> </w:t>
              </w:r>
              <w:r w:rsidR="007D542F" w:rsidRPr="00636406">
                <w:tab/>
                <w:t xml:space="preserve">Celexnummer </w:t>
              </w:r>
              <w:sdt>
                <w:sdtPr>
                  <w:id w:val="403725708"/>
                  <w:placeholder>
                    <w:docPart w:val="5F7A62ED86C84BED8042E99E01E75DD1"/>
                  </w:placeholder>
                  <w:dataBinding w:prefixMappings="xmlns:ns0='http://rk.se/faktapm' " w:xpath="/ns0:faktaPM[1]/ns0:DokLista[1]/ns0:DokItem[1]/ns0:Celexnummer[1]" w:storeItemID="{0B9A7431-9D19-4C2A-8E12-639802D7B40B}"/>
                  <w:text/>
                </w:sdtPr>
                <w:sdtEndPr/>
                <w:sdtContent>
                  <w:r w:rsidR="00AF5B6A" w:rsidRPr="00636406">
                    <w:t>52025PC0825</w:t>
                  </w:r>
                </w:sdtContent>
              </w:sdt>
            </w:p>
            <w:p w14:paraId="0993114D" w14:textId="2EB271F9" w:rsidR="007D542F" w:rsidRPr="005127BB" w:rsidRDefault="0096276C" w:rsidP="00AC7620">
              <w:pPr>
                <w:pStyle w:val="Brdtext"/>
                <w:tabs>
                  <w:tab w:val="clear" w:pos="1701"/>
                  <w:tab w:val="clear" w:pos="3600"/>
                </w:tabs>
                <w:rPr>
                  <w:lang w:val="en-IE"/>
                </w:rPr>
              </w:pPr>
              <w:sdt>
                <w:sdtPr>
                  <w:rPr>
                    <w:lang w:val="en-IE"/>
                  </w:rPr>
                  <w:id w:val="-1736688595"/>
                  <w:placeholder>
                    <w:docPart w:val="A7C72F0D25924078A2F0D610569C3EA5"/>
                  </w:placeholder>
                  <w:dataBinding w:prefixMappings="xmlns:ns0='http://rk.se/faktapm' " w:xpath="/ns0:faktaPM[1]/ns0:DokLista[1]/ns0:DokItem[1]/ns0:DokTitel[1]" w:storeItemID="{0B9A7431-9D19-4C2A-8E12-639802D7B40B}"/>
                  <w:text/>
                </w:sdtPr>
                <w:sdtEndPr/>
                <w:sdtContent>
                  <w:r w:rsidR="00AC7620" w:rsidRPr="005127BB">
                    <w:rPr>
                      <w:lang w:val="en-IE"/>
                    </w:rPr>
                    <w:t>Proposal for a REGULATION OF THE EUROPEAN PARLIAMENT AND OF THE COUNCIL amending Regulation (EU) No 575/2013 on prudential requirements for credit institutions as regards requirements for securitisation exposures</w:t>
                  </w:r>
                </w:sdtContent>
              </w:sdt>
            </w:p>
          </w:sdtContent>
        </w:sdt>
        <w:bookmarkEnd w:id="1" w:displacedByCustomXml="next"/>
        <w:bookmarkEnd w:id="2" w:displacedByCustomXml="next"/>
        <w:bookmarkStart w:id="3" w:name="_Toc93996728" w:displacedByCustomXml="next"/>
        <w:sdt>
          <w:sdtPr>
            <w:id w:val="1759250786"/>
            <w:placeholder>
              <w:docPart w:val="C8BB963D183245EBB2F8867C9D9D8B8F"/>
            </w:placeholder>
            <w15:repeatingSectionItem/>
          </w:sdtPr>
          <w:sdtEndPr/>
          <w:sdtContent>
            <w:p w14:paraId="5A5B6104" w14:textId="094EA59B" w:rsidR="002A32DE" w:rsidRPr="00606FE5" w:rsidRDefault="0096276C" w:rsidP="002F204A">
              <w:pPr>
                <w:pStyle w:val="Brdtext"/>
                <w:tabs>
                  <w:tab w:val="clear" w:pos="1701"/>
                  <w:tab w:val="clear" w:pos="3600"/>
                  <w:tab w:val="left" w:pos="2835"/>
                </w:tabs>
                <w:spacing w:after="80"/>
                <w:ind w:left="2835" w:hanging="2835"/>
                <w:rPr>
                  <w:lang w:val="en-US"/>
                </w:rPr>
              </w:pPr>
              <w:sdt>
                <w:sdtPr>
                  <w:id w:val="989530658"/>
                  <w:placeholder>
                    <w:docPart w:val="22FB1E4A687B4A3EB1FA9A8AD61FB263"/>
                  </w:placeholder>
                  <w:dataBinding w:prefixMappings="xmlns:ns0='http://rk.se/faktapm' " w:xpath="/ns0:faktaPM[1]/ns0:DokLista[1]/ns0:DokItem[2]/ns0:Beteckning[1]" w:storeItemID="{0B9A7431-9D19-4C2A-8E12-639802D7B40B}"/>
                  <w:text/>
                </w:sdtPr>
                <w:sdtEndPr/>
                <w:sdtContent>
                  <w:r w:rsidR="002A32DE" w:rsidRPr="00606FE5">
                    <w:rPr>
                      <w:lang w:val="en-US"/>
                    </w:rPr>
                    <w:t>COM(2025)826</w:t>
                  </w:r>
                </w:sdtContent>
              </w:sdt>
              <w:r w:rsidR="002A32DE" w:rsidRPr="00606FE5">
                <w:rPr>
                  <w:lang w:val="en-US"/>
                </w:rPr>
                <w:t xml:space="preserve"> </w:t>
              </w:r>
              <w:r w:rsidR="002A32DE" w:rsidRPr="00606FE5">
                <w:rPr>
                  <w:lang w:val="en-US"/>
                </w:rPr>
                <w:tab/>
                <w:t xml:space="preserve">Celexnummer </w:t>
              </w:r>
              <w:sdt>
                <w:sdtPr>
                  <w:id w:val="-199471284"/>
                  <w:placeholder>
                    <w:docPart w:val="8B97776726BC4E0AAC6A1ED809037222"/>
                  </w:placeholder>
                  <w:dataBinding w:prefixMappings="xmlns:ns0='http://rk.se/faktapm' " w:xpath="/ns0:faktaPM[1]/ns0:DokLista[1]/ns0:DokItem[2]/ns0:Celexnummer[1]" w:storeItemID="{0B9A7431-9D19-4C2A-8E12-639802D7B40B}"/>
                  <w:text/>
                </w:sdtPr>
                <w:sdtEndPr/>
                <w:sdtContent>
                  <w:r w:rsidR="00AF5B6A" w:rsidRPr="00606FE5">
                    <w:rPr>
                      <w:lang w:val="en-US"/>
                    </w:rPr>
                    <w:t>52025PC0826</w:t>
                  </w:r>
                </w:sdtContent>
              </w:sdt>
            </w:p>
            <w:p w14:paraId="7EA5CCFC" w14:textId="5A0A94E6" w:rsidR="002A32DE" w:rsidRPr="005127BB" w:rsidRDefault="0096276C" w:rsidP="00AC7620">
              <w:pPr>
                <w:pStyle w:val="Brdtext"/>
                <w:tabs>
                  <w:tab w:val="clear" w:pos="1701"/>
                  <w:tab w:val="clear" w:pos="3600"/>
                </w:tabs>
                <w:rPr>
                  <w:lang w:val="en-IE"/>
                </w:rPr>
              </w:pPr>
              <w:sdt>
                <w:sdtPr>
                  <w:rPr>
                    <w:lang w:val="en-IE"/>
                  </w:rPr>
                  <w:id w:val="1884665345"/>
                  <w:placeholder>
                    <w:docPart w:val="55063ACB3F5B4314B8B5A7809BD852C2"/>
                  </w:placeholder>
                  <w:dataBinding w:prefixMappings="xmlns:ns0='http://rk.se/faktapm' " w:xpath="/ns0:faktaPM[1]/ns0:DokLista[1]/ns0:DokItem[2]/ns0:DokTitel[1]" w:storeItemID="{0B9A7431-9D19-4C2A-8E12-639802D7B40B}"/>
                  <w:text/>
                </w:sdtPr>
                <w:sdtEndPr/>
                <w:sdtContent>
                  <w:r w:rsidR="002A32DE">
                    <w:rPr>
                      <w:lang w:val="en-IE"/>
                    </w:rPr>
                    <w:t>Proposal for a REGULATION OF THE EUROPEAN PARLIAMENT AND OF THE COUNCIL amending Regulation (EU) 2017/2402 of the European Parliament and of the Council of 12 December 2017 laying down a general framework for securitisation and creating a specific framework for simple, transparent and standardised securitisation</w:t>
                  </w:r>
                </w:sdtContent>
              </w:sdt>
            </w:p>
          </w:sdtContent>
        </w:sdt>
      </w:sdtContent>
    </w:sdt>
    <w:p w14:paraId="6A0B69B2" w14:textId="77777777" w:rsidR="007D542F" w:rsidRDefault="0096276C" w:rsidP="00721D8B">
      <w:pPr>
        <w:pStyle w:val="Rubrik1utannumrering"/>
      </w:pPr>
      <w:sdt>
        <w:sdtPr>
          <w:id w:val="1122497011"/>
          <w:lock w:val="contentLocked"/>
          <w:placeholder>
            <w:docPart w:val="5B76C06C64084BF6958B404897466973"/>
          </w:placeholder>
          <w:group/>
        </w:sdtPr>
        <w:sdtEndPr/>
        <w:sdtContent>
          <w:r w:rsidR="007D542F">
            <w:t>Sammanfattning</w:t>
          </w:r>
          <w:bookmarkEnd w:id="3"/>
        </w:sdtContent>
      </w:sdt>
    </w:p>
    <w:p w14:paraId="6CF42F10" w14:textId="269E3781" w:rsidR="00881C53" w:rsidRDefault="00307B2C" w:rsidP="006F4B01">
      <w:pPr>
        <w:pStyle w:val="Brdtext"/>
      </w:pPr>
      <w:bookmarkStart w:id="4" w:name="_Toc93996729"/>
      <w:r>
        <w:t>K</w:t>
      </w:r>
      <w:r w:rsidR="005D70B8" w:rsidRPr="005D70B8">
        <w:t xml:space="preserve">ommissionen </w:t>
      </w:r>
      <w:r w:rsidR="000F2978">
        <w:t xml:space="preserve">presenterade den 17 juni 2025 ett </w:t>
      </w:r>
      <w:r w:rsidR="0070247E">
        <w:t>lagstiftningspaket</w:t>
      </w:r>
      <w:r w:rsidR="000F2978">
        <w:t xml:space="preserve"> </w:t>
      </w:r>
      <w:r w:rsidR="0070247E">
        <w:t>med ändringar i</w:t>
      </w:r>
      <w:r w:rsidR="000F2978">
        <w:t xml:space="preserve"> EU:s ramverk för </w:t>
      </w:r>
      <w:proofErr w:type="spellStart"/>
      <w:r w:rsidR="000F2978">
        <w:t>värdepapperisering</w:t>
      </w:r>
      <w:proofErr w:type="spellEnd"/>
      <w:r w:rsidR="004F5C2C">
        <w:t xml:space="preserve">. Förslaget är </w:t>
      </w:r>
      <w:r w:rsidR="007E56DB">
        <w:t>e</w:t>
      </w:r>
      <w:r w:rsidR="000D2CD1">
        <w:t>tt av flera</w:t>
      </w:r>
      <w:r w:rsidR="007E56DB">
        <w:t xml:space="preserve"> i </w:t>
      </w:r>
      <w:r w:rsidR="004F5C2C">
        <w:t xml:space="preserve">kommissionen strategi för att skapa en </w:t>
      </w:r>
      <w:r w:rsidR="002B594B" w:rsidRPr="002B594B">
        <w:t>spar- och investeringsunion</w:t>
      </w:r>
      <w:r w:rsidR="002B594B">
        <w:t xml:space="preserve">. </w:t>
      </w:r>
      <w:r w:rsidR="0070247E">
        <w:t>Lag</w:t>
      </w:r>
      <w:r w:rsidR="00264FF9">
        <w:softHyphen/>
      </w:r>
      <w:r w:rsidR="0070247E">
        <w:t>stiftnings</w:t>
      </w:r>
      <w:r>
        <w:softHyphen/>
      </w:r>
      <w:r w:rsidR="00F11B47">
        <w:softHyphen/>
      </w:r>
      <w:r w:rsidR="00264FF9">
        <w:softHyphen/>
      </w:r>
      <w:r w:rsidR="00E41D27">
        <w:softHyphen/>
      </w:r>
      <w:r w:rsidR="0070247E">
        <w:t>paketet</w:t>
      </w:r>
      <w:r w:rsidR="006F4B01">
        <w:t xml:space="preserve"> innehåller förslag om ändringar </w:t>
      </w:r>
      <w:r w:rsidR="00493CDE">
        <w:t>i</w:t>
      </w:r>
      <w:r w:rsidR="006F4B01">
        <w:t xml:space="preserve"> </w:t>
      </w:r>
      <w:r w:rsidR="00F67D69">
        <w:t xml:space="preserve">EU:s förordning om </w:t>
      </w:r>
      <w:proofErr w:type="spellStart"/>
      <w:r w:rsidR="00F67D69">
        <w:t>värde</w:t>
      </w:r>
      <w:r w:rsidR="00E41D27">
        <w:softHyphen/>
      </w:r>
      <w:r w:rsidR="00F67D69">
        <w:t>papperisering</w:t>
      </w:r>
      <w:proofErr w:type="spellEnd"/>
      <w:r w:rsidR="00264FF9">
        <w:t xml:space="preserve">, </w:t>
      </w:r>
      <w:r w:rsidR="00F67D69">
        <w:t xml:space="preserve">EU:s </w:t>
      </w:r>
      <w:r w:rsidR="00133465">
        <w:t>kapitaltäcknings</w:t>
      </w:r>
      <w:r w:rsidR="00A607B9">
        <w:softHyphen/>
      </w:r>
      <w:r w:rsidR="00133465">
        <w:t xml:space="preserve">regelverk </w:t>
      </w:r>
      <w:r w:rsidR="002873D2">
        <w:t xml:space="preserve">för banker </w:t>
      </w:r>
      <w:r w:rsidR="00133465">
        <w:t>(</w:t>
      </w:r>
      <w:r w:rsidR="00F67D69">
        <w:t>tillsyns</w:t>
      </w:r>
      <w:r w:rsidR="00264FF9">
        <w:softHyphen/>
      </w:r>
      <w:r w:rsidR="00F67D69">
        <w:t>förordning</w:t>
      </w:r>
      <w:r w:rsidR="00133465">
        <w:t>en)</w:t>
      </w:r>
      <w:r w:rsidR="004E00C9">
        <w:t xml:space="preserve"> och i delegerade akter</w:t>
      </w:r>
      <w:r w:rsidR="00136ADC">
        <w:t xml:space="preserve"> till </w:t>
      </w:r>
      <w:r w:rsidR="001F4D13">
        <w:t xml:space="preserve">dels </w:t>
      </w:r>
      <w:r w:rsidR="00136ADC">
        <w:t>EU:s kapitaltäcknings</w:t>
      </w:r>
      <w:r w:rsidR="00136ADC">
        <w:softHyphen/>
        <w:t>regelverk för banker</w:t>
      </w:r>
      <w:r w:rsidR="001F4D13">
        <w:t>, dels</w:t>
      </w:r>
      <w:r w:rsidR="003A3E5F">
        <w:t xml:space="preserve"> </w:t>
      </w:r>
      <w:r w:rsidR="00136ADC" w:rsidRPr="00136ADC">
        <w:t xml:space="preserve">EU:s </w:t>
      </w:r>
      <w:r w:rsidR="00136ADC" w:rsidRPr="00E42133">
        <w:t>försäkringsrörelsedirektiv</w:t>
      </w:r>
      <w:r w:rsidR="006F4B01" w:rsidRPr="005127BB">
        <w:t xml:space="preserve">. </w:t>
      </w:r>
      <w:r w:rsidR="005D70B8" w:rsidRPr="005127BB">
        <w:t>De</w:t>
      </w:r>
      <w:r w:rsidR="005D70B8" w:rsidRPr="005D70B8">
        <w:t xml:space="preserve"> före</w:t>
      </w:r>
      <w:r w:rsidR="0076199D">
        <w:softHyphen/>
      </w:r>
      <w:r w:rsidR="005D70B8" w:rsidRPr="005D70B8">
        <w:t>slagna ändringarna</w:t>
      </w:r>
      <w:r w:rsidR="005D70B8">
        <w:t xml:space="preserve"> </w:t>
      </w:r>
      <w:r w:rsidR="005D70B8" w:rsidRPr="005D70B8">
        <w:t xml:space="preserve">syftar till att </w:t>
      </w:r>
      <w:r w:rsidR="00114B8B" w:rsidRPr="00114B8B">
        <w:t xml:space="preserve">öka kapaciteten hos banksektorn att </w:t>
      </w:r>
      <w:r w:rsidR="000C3656">
        <w:t xml:space="preserve">ge ut lån </w:t>
      </w:r>
      <w:r w:rsidR="005C16DD">
        <w:t>vilke</w:t>
      </w:r>
      <w:r w:rsidR="00AD4E46">
        <w:t>t</w:t>
      </w:r>
      <w:r w:rsidR="005C16DD">
        <w:t xml:space="preserve"> enligt </w:t>
      </w:r>
      <w:r w:rsidR="001071B8">
        <w:t>k</w:t>
      </w:r>
      <w:r w:rsidR="005C16DD">
        <w:t xml:space="preserve">ommissionen skulle </w:t>
      </w:r>
      <w:r w:rsidR="00114B8B" w:rsidRPr="00114B8B">
        <w:t>under</w:t>
      </w:r>
      <w:r w:rsidR="00F020F6">
        <w:softHyphen/>
      </w:r>
      <w:r w:rsidR="00C76408">
        <w:softHyphen/>
      </w:r>
      <w:r w:rsidR="00114B8B" w:rsidRPr="00114B8B">
        <w:t xml:space="preserve">lätta finansieringen av EU:s </w:t>
      </w:r>
      <w:r w:rsidR="00274FCF">
        <w:t>prioriteringa</w:t>
      </w:r>
      <w:r w:rsidR="00E41D27">
        <w:t>r</w:t>
      </w:r>
      <w:r w:rsidR="00F11B47">
        <w:t>.</w:t>
      </w:r>
    </w:p>
    <w:p w14:paraId="62E8C284" w14:textId="2C83D749" w:rsidR="00F35655" w:rsidRDefault="00F35655" w:rsidP="006F4B01">
      <w:pPr>
        <w:pStyle w:val="Brdtext"/>
      </w:pPr>
      <w:r w:rsidRPr="00B87695">
        <w:t xml:space="preserve">Regeringen </w:t>
      </w:r>
      <w:r>
        <w:t>välkomnar översynen och ambitionen att stärka EU:s kapital</w:t>
      </w:r>
      <w:r>
        <w:softHyphen/>
        <w:t xml:space="preserve">marknader, och är positiv till ändringar som sänker kostnader och </w:t>
      </w:r>
      <w:r>
        <w:lastRenderedPageBreak/>
        <w:t xml:space="preserve">administrativa bördor för berörda aktörer och myndigheter genom förenklingar och standardisering. </w:t>
      </w:r>
      <w:r w:rsidRPr="00F35655">
        <w:t xml:space="preserve">Regeringens målsättning i översynen är att den finansiella stabiliteten inte äventyras och att värna den svenska marknaden för säkerställda obligationer. Kapitalkrav ska vara riskbaserade och eventuella ändringar bör syfta till en rättvis och nyanserad återspegling av riskerna med </w:t>
      </w:r>
      <w:proofErr w:type="spellStart"/>
      <w:r w:rsidRPr="00F35655">
        <w:t>värde</w:t>
      </w:r>
      <w:r>
        <w:softHyphen/>
      </w:r>
      <w:r w:rsidRPr="00F35655">
        <w:t>papperisering</w:t>
      </w:r>
      <w:proofErr w:type="spellEnd"/>
      <w:r>
        <w:t>.</w:t>
      </w:r>
      <w:r w:rsidRPr="00F35655">
        <w:t xml:space="preserve"> Regeringen förespråkar </w:t>
      </w:r>
      <w:r>
        <w:t xml:space="preserve">därför </w:t>
      </w:r>
      <w:r w:rsidRPr="00F35655">
        <w:t>försiktighet i delar av förslaget som innebär sänkta kapitalkrav.</w:t>
      </w:r>
    </w:p>
    <w:sdt>
      <w:sdtPr>
        <w:id w:val="181785833"/>
        <w:lock w:val="contentLocked"/>
        <w:placeholder>
          <w:docPart w:val="5B76C06C64084BF6958B404897466973"/>
        </w:placeholder>
        <w:group/>
      </w:sdtPr>
      <w:sdtEndPr/>
      <w:sdtContent>
        <w:p w14:paraId="626EE542" w14:textId="77777777" w:rsidR="007D542F" w:rsidRDefault="007D542F" w:rsidP="00B84500">
          <w:pPr>
            <w:pStyle w:val="Rubrik1"/>
            <w:spacing w:before="720"/>
          </w:pPr>
          <w:r>
            <w:t>Förslaget</w:t>
          </w:r>
        </w:p>
        <w:bookmarkEnd w:id="4" w:displacedByCustomXml="next"/>
      </w:sdtContent>
    </w:sdt>
    <w:bookmarkStart w:id="5" w:name="_Toc93996730"/>
    <w:p w14:paraId="535E05D1" w14:textId="77777777" w:rsidR="007D542F" w:rsidRDefault="0096276C" w:rsidP="007D542F">
      <w:pPr>
        <w:pStyle w:val="Rubrik2"/>
      </w:pPr>
      <w:sdt>
        <w:sdtPr>
          <w:id w:val="400485695"/>
          <w:lock w:val="contentLocked"/>
          <w:placeholder>
            <w:docPart w:val="5B76C06C64084BF6958B404897466973"/>
          </w:placeholder>
          <w:group/>
        </w:sdtPr>
        <w:sdtEndPr/>
        <w:sdtContent>
          <w:r w:rsidR="007D542F">
            <w:t>Ärendets bakgrund</w:t>
          </w:r>
          <w:bookmarkEnd w:id="5"/>
        </w:sdtContent>
      </w:sdt>
    </w:p>
    <w:p w14:paraId="2ED31D51" w14:textId="06F8D6C8" w:rsidR="000A6C4A" w:rsidRDefault="000A6C4A" w:rsidP="00766470">
      <w:pPr>
        <w:pStyle w:val="Brdtext"/>
      </w:pPr>
      <w:proofErr w:type="spellStart"/>
      <w:r>
        <w:t>V</w:t>
      </w:r>
      <w:r w:rsidRPr="000A6C4A">
        <w:t>ärdepapperisering</w:t>
      </w:r>
      <w:proofErr w:type="spellEnd"/>
      <w:r w:rsidRPr="000A6C4A">
        <w:t xml:space="preserve"> </w:t>
      </w:r>
      <w:r>
        <w:t>är</w:t>
      </w:r>
      <w:r w:rsidRPr="000A6C4A">
        <w:t xml:space="preserve"> </w:t>
      </w:r>
      <w:r w:rsidR="00F6019E">
        <w:t>en</w:t>
      </w:r>
      <w:r w:rsidRPr="000A6C4A">
        <w:t xml:space="preserve"> t</w:t>
      </w:r>
      <w:r>
        <w:t xml:space="preserve">eknik </w:t>
      </w:r>
      <w:r w:rsidRPr="000A6C4A">
        <w:t xml:space="preserve">som gör det möjligt för långivare, såsom banker, att refinansiera en uppsättning lån eller tillgångar genom att omvandla dem till värdepapper. </w:t>
      </w:r>
      <w:r w:rsidR="00D57E38">
        <w:t>På så sätt</w:t>
      </w:r>
      <w:r w:rsidR="00D57E38" w:rsidRPr="00D57E38">
        <w:t xml:space="preserve"> överförs risker till andra aktörer i ekonomin och bankerna kan frigöra en del av sitt kapital för ytterligare utlåning.</w:t>
      </w:r>
      <w:r w:rsidR="00D57E38">
        <w:t xml:space="preserve"> Banker</w:t>
      </w:r>
      <w:r w:rsidRPr="000A6C4A">
        <w:t xml:space="preserve"> skapar då portföljer av lån inom olika risk</w:t>
      </w:r>
      <w:r>
        <w:softHyphen/>
      </w:r>
      <w:r w:rsidRPr="000A6C4A">
        <w:t>kategorier, vilka är anpassade efter olika investerares preferenser i av</w:t>
      </w:r>
      <w:r>
        <w:softHyphen/>
      </w:r>
      <w:r w:rsidRPr="000A6C4A">
        <w:t>vägningen mellan risk och avkastning.</w:t>
      </w:r>
      <w:r w:rsidR="00A42CF0" w:rsidRPr="00A42CF0">
        <w:t xml:space="preserve"> </w:t>
      </w:r>
      <w:r w:rsidRPr="000A6C4A">
        <w:t>Avkastningen till investerarna kommer från de kassa</w:t>
      </w:r>
      <w:r>
        <w:softHyphen/>
      </w:r>
      <w:r w:rsidRPr="000A6C4A">
        <w:t>flöden som genereras av de underliggande lånen</w:t>
      </w:r>
      <w:r>
        <w:t xml:space="preserve">. </w:t>
      </w:r>
      <w:r w:rsidR="00BA3DB8">
        <w:t xml:space="preserve">I en </w:t>
      </w:r>
      <w:r w:rsidR="00264FF9">
        <w:t xml:space="preserve">traditionell </w:t>
      </w:r>
      <w:proofErr w:type="spellStart"/>
      <w:r w:rsidR="00BA3DB8">
        <w:t>värdepapperisering</w:t>
      </w:r>
      <w:proofErr w:type="spellEnd"/>
      <w:r w:rsidR="00BA3DB8">
        <w:t xml:space="preserve"> flyttas tillgångarna från banker till ett specialföretag, vilket minskar bankens balansräkning. I en s.k. syntetisk </w:t>
      </w:r>
      <w:proofErr w:type="spellStart"/>
      <w:r w:rsidR="00BA3DB8">
        <w:t>värdepapperisering</w:t>
      </w:r>
      <w:proofErr w:type="spellEnd"/>
      <w:r w:rsidR="00BA3DB8">
        <w:t xml:space="preserve"> köper</w:t>
      </w:r>
      <w:r w:rsidR="00A60006">
        <w:t xml:space="preserve"> banken i stället skydd för kreditrisken i lånen genom garantier eller derivat. </w:t>
      </w:r>
    </w:p>
    <w:p w14:paraId="7D30B554" w14:textId="45DF5DB2" w:rsidR="00AF0D83" w:rsidRDefault="00766470" w:rsidP="001B6572">
      <w:pPr>
        <w:pStyle w:val="Brdtext"/>
      </w:pPr>
      <w:r>
        <w:t xml:space="preserve">EU:s ramverk för </w:t>
      </w:r>
      <w:proofErr w:type="spellStart"/>
      <w:r>
        <w:t>värdepapperisering</w:t>
      </w:r>
      <w:proofErr w:type="spellEnd"/>
      <w:r>
        <w:t xml:space="preserve"> </w:t>
      </w:r>
      <w:r w:rsidR="002F3AC1">
        <w:t>omfattar produkt- och marknads</w:t>
      </w:r>
      <w:r w:rsidR="002F3AC1">
        <w:softHyphen/>
        <w:t xml:space="preserve">reglering för </w:t>
      </w:r>
      <w:proofErr w:type="spellStart"/>
      <w:r w:rsidR="002F3AC1">
        <w:t>värdepapperisering</w:t>
      </w:r>
      <w:proofErr w:type="spellEnd"/>
      <w:r w:rsidR="002F3AC1">
        <w:t xml:space="preserve"> såväl som krav på bl.a. banker och försäkringsföretag som håller och investerar i </w:t>
      </w:r>
      <w:proofErr w:type="spellStart"/>
      <w:r w:rsidR="002F3AC1">
        <w:t>värdepapperiseringar</w:t>
      </w:r>
      <w:proofErr w:type="spellEnd"/>
      <w:r w:rsidR="00BA3DB8">
        <w:t xml:space="preserve">. </w:t>
      </w:r>
      <w:proofErr w:type="spellStart"/>
      <w:r w:rsidR="009F76FE">
        <w:t>Värde</w:t>
      </w:r>
      <w:r w:rsidR="009F76FE">
        <w:softHyphen/>
        <w:t>papperisering</w:t>
      </w:r>
      <w:proofErr w:type="spellEnd"/>
      <w:r w:rsidR="009F76FE">
        <w:t xml:space="preserve"> spelade en central roll </w:t>
      </w:r>
      <w:r w:rsidR="00274FCF">
        <w:t xml:space="preserve">i USA </w:t>
      </w:r>
      <w:r w:rsidR="009F76FE">
        <w:t>under finanskrisen då b</w:t>
      </w:r>
      <w:r w:rsidR="009F76FE" w:rsidRPr="009F76FE">
        <w:t>rister i processer hos banker, kredit</w:t>
      </w:r>
      <w:r w:rsidR="00D43F4B">
        <w:softHyphen/>
      </w:r>
      <w:r w:rsidR="009F76FE" w:rsidRPr="009F76FE">
        <w:t xml:space="preserve">värderingsinstitut och professionella investerare ledde till snabba och stora </w:t>
      </w:r>
      <w:r w:rsidR="006F5F32">
        <w:t>pris</w:t>
      </w:r>
      <w:r w:rsidR="00D43F4B">
        <w:softHyphen/>
      </w:r>
      <w:r w:rsidR="006F5F32">
        <w:t>fall</w:t>
      </w:r>
      <w:r w:rsidR="009F76FE" w:rsidRPr="009F76FE">
        <w:t xml:space="preserve"> för många </w:t>
      </w:r>
      <w:proofErr w:type="spellStart"/>
      <w:r w:rsidR="009F76FE" w:rsidRPr="009F76FE">
        <w:t>värde</w:t>
      </w:r>
      <w:r w:rsidR="002F3AC1">
        <w:softHyphen/>
      </w:r>
      <w:r w:rsidR="009F76FE" w:rsidRPr="009F76FE">
        <w:t>papperiserade</w:t>
      </w:r>
      <w:proofErr w:type="spellEnd"/>
      <w:r w:rsidR="009F76FE" w:rsidRPr="009F76FE">
        <w:t xml:space="preserve"> instrument samtidigt</w:t>
      </w:r>
      <w:r w:rsidR="009F76FE">
        <w:t xml:space="preserve">. </w:t>
      </w:r>
      <w:r w:rsidR="009250A1" w:rsidRPr="009250A1">
        <w:t>Efter finans</w:t>
      </w:r>
      <w:r w:rsidR="000A6C4A">
        <w:softHyphen/>
      </w:r>
      <w:r w:rsidR="009250A1" w:rsidRPr="009250A1">
        <w:t>krisen intro</w:t>
      </w:r>
      <w:r w:rsidR="009D2B12">
        <w:softHyphen/>
      </w:r>
      <w:r w:rsidR="009250A1" w:rsidRPr="009250A1">
        <w:t>ducerades eller ändrades en rad</w:t>
      </w:r>
      <w:r w:rsidR="009250A1">
        <w:t xml:space="preserve"> </w:t>
      </w:r>
      <w:r w:rsidR="009250A1" w:rsidRPr="009250A1">
        <w:t>regelverk</w:t>
      </w:r>
      <w:r w:rsidR="009250A1">
        <w:t xml:space="preserve"> i EU</w:t>
      </w:r>
      <w:r w:rsidR="009250A1" w:rsidRPr="009250A1">
        <w:t xml:space="preserve"> med syftet att åt</w:t>
      </w:r>
      <w:r w:rsidR="00D43F4B">
        <w:softHyphen/>
      </w:r>
      <w:r w:rsidR="009250A1" w:rsidRPr="009250A1">
        <w:t>gärda de</w:t>
      </w:r>
      <w:r w:rsidR="009F76FE">
        <w:t>ssa</w:t>
      </w:r>
      <w:r w:rsidR="009250A1" w:rsidRPr="009250A1">
        <w:t xml:space="preserve"> brister och verka för en hållbar marknad för </w:t>
      </w:r>
      <w:proofErr w:type="spellStart"/>
      <w:r w:rsidR="009250A1" w:rsidRPr="009250A1">
        <w:t>värdepapperisering</w:t>
      </w:r>
      <w:proofErr w:type="spellEnd"/>
      <w:r w:rsidR="009250A1" w:rsidRPr="009250A1">
        <w:t xml:space="preserve"> av hög kvalitet. Trots </w:t>
      </w:r>
      <w:r w:rsidR="005603AD">
        <w:t>senare</w:t>
      </w:r>
      <w:r w:rsidR="009250A1" w:rsidRPr="009250A1">
        <w:t xml:space="preserve"> åtgärder för att stärka och främja marknaden lyfter </w:t>
      </w:r>
      <w:r w:rsidR="009250A1">
        <w:t>Mario</w:t>
      </w:r>
      <w:r w:rsidR="009250A1" w:rsidRPr="009250A1">
        <w:t xml:space="preserve"> Draghi</w:t>
      </w:r>
      <w:r w:rsidR="009250A1">
        <w:t>s rapport</w:t>
      </w:r>
      <w:r w:rsidR="009250A1" w:rsidRPr="009250A1">
        <w:t xml:space="preserve"> fram att EU:s marknad för </w:t>
      </w:r>
      <w:proofErr w:type="spellStart"/>
      <w:r w:rsidR="009250A1" w:rsidRPr="009250A1">
        <w:t>värde</w:t>
      </w:r>
      <w:r w:rsidR="009250A1">
        <w:t>p</w:t>
      </w:r>
      <w:r w:rsidR="009250A1" w:rsidRPr="009250A1">
        <w:t>apperisering</w:t>
      </w:r>
      <w:proofErr w:type="spellEnd"/>
      <w:r w:rsidR="009250A1" w:rsidRPr="009250A1">
        <w:t xml:space="preserve"> inte har åter</w:t>
      </w:r>
      <w:r w:rsidR="000A6C4A">
        <w:softHyphen/>
      </w:r>
      <w:r w:rsidR="009250A1" w:rsidRPr="009250A1">
        <w:t>hämtat sig sedan finanskrisen</w:t>
      </w:r>
      <w:r w:rsidR="00D7367E">
        <w:t xml:space="preserve">. </w:t>
      </w:r>
    </w:p>
    <w:p w14:paraId="2F4FBF8C" w14:textId="226B4EAE" w:rsidR="0011765F" w:rsidRDefault="00DA0E4F" w:rsidP="001B6572">
      <w:pPr>
        <w:pStyle w:val="Brdtext"/>
      </w:pPr>
      <w:r>
        <w:lastRenderedPageBreak/>
        <w:t>För</w:t>
      </w:r>
      <w:r w:rsidR="00D7367E">
        <w:t xml:space="preserve"> att </w:t>
      </w:r>
      <w:r w:rsidR="00D7367E" w:rsidRPr="00D7367E">
        <w:t xml:space="preserve">öka kapaciteten hos banksektorn att låna ut </w:t>
      </w:r>
      <w:r>
        <w:t xml:space="preserve">i syfte att </w:t>
      </w:r>
      <w:r w:rsidR="00D7367E" w:rsidRPr="00D7367E">
        <w:t>under</w:t>
      </w:r>
      <w:r w:rsidR="00264FF9">
        <w:softHyphen/>
      </w:r>
      <w:r w:rsidR="00D7367E" w:rsidRPr="00D7367E">
        <w:t xml:space="preserve">lätta finansieringen av EU:s </w:t>
      </w:r>
      <w:r w:rsidR="00322F4B">
        <w:t>utmaningar</w:t>
      </w:r>
      <w:r w:rsidR="00D7367E">
        <w:t xml:space="preserve"> rekommenderar både Mario</w:t>
      </w:r>
      <w:r w:rsidR="00D7367E" w:rsidRPr="009250A1">
        <w:t xml:space="preserve"> Draghi</w:t>
      </w:r>
      <w:r w:rsidR="00D7367E">
        <w:t xml:space="preserve"> och Enrico </w:t>
      </w:r>
      <w:proofErr w:type="spellStart"/>
      <w:r w:rsidR="00D7367E">
        <w:t>Letta</w:t>
      </w:r>
      <w:proofErr w:type="spellEnd"/>
      <w:r w:rsidR="00D7367E">
        <w:t xml:space="preserve"> i sina rapporter en översyn av EU:s ramverk för </w:t>
      </w:r>
      <w:proofErr w:type="spellStart"/>
      <w:r w:rsidR="00D7367E">
        <w:t>värde</w:t>
      </w:r>
      <w:r w:rsidR="00264FF9">
        <w:softHyphen/>
      </w:r>
      <w:r w:rsidR="00D7367E">
        <w:t>papperisering</w:t>
      </w:r>
      <w:proofErr w:type="spellEnd"/>
      <w:r w:rsidR="009B4B43">
        <w:t>.</w:t>
      </w:r>
      <w:r w:rsidR="00D7367E">
        <w:t xml:space="preserve"> </w:t>
      </w:r>
      <w:r w:rsidR="0011765F">
        <w:t xml:space="preserve">I mars 2025 presenterade kommissionen </w:t>
      </w:r>
      <w:r w:rsidR="007E0624">
        <w:t>ett</w:t>
      </w:r>
      <w:r w:rsidR="0011765F">
        <w:t xml:space="preserve"> meddelande om en strategi för en spar- och investeringsunion (se fakta</w:t>
      </w:r>
      <w:r w:rsidR="00797D7D">
        <w:softHyphen/>
      </w:r>
      <w:r w:rsidR="0011765F">
        <w:t>pro</w:t>
      </w:r>
      <w:r w:rsidR="00264FF9">
        <w:softHyphen/>
      </w:r>
      <w:r w:rsidR="0011765F">
        <w:t>memoria 2024/</w:t>
      </w:r>
      <w:proofErr w:type="gramStart"/>
      <w:r w:rsidR="0011765F">
        <w:t>25:FPM</w:t>
      </w:r>
      <w:proofErr w:type="gramEnd"/>
      <w:r w:rsidR="0011765F">
        <w:t>33). Ett av huvud</w:t>
      </w:r>
      <w:r w:rsidR="000A6C4A">
        <w:softHyphen/>
      </w:r>
      <w:r w:rsidR="0011765F">
        <w:t>mål</w:t>
      </w:r>
      <w:r w:rsidR="000A6C4A">
        <w:t xml:space="preserve">en </w:t>
      </w:r>
      <w:r w:rsidR="0011765F">
        <w:t>i strategin är att öka till</w:t>
      </w:r>
      <w:r w:rsidR="00797D7D">
        <w:softHyphen/>
      </w:r>
      <w:r w:rsidR="0011765F">
        <w:t>gången på kapital för att stödja investeringar i E</w:t>
      </w:r>
      <w:r w:rsidR="000A6C4A">
        <w:t>U</w:t>
      </w:r>
      <w:r w:rsidR="0011765F">
        <w:t xml:space="preserve"> och sänka finansierings</w:t>
      </w:r>
      <w:r w:rsidR="000A6C4A">
        <w:softHyphen/>
      </w:r>
      <w:r w:rsidR="00D7367E">
        <w:softHyphen/>
      </w:r>
      <w:r w:rsidR="0011765F">
        <w:t xml:space="preserve">kostnaderna för företag. Ett av initiativen </w:t>
      </w:r>
      <w:r w:rsidR="003751AC">
        <w:t>för att uppnå detta mål är</w:t>
      </w:r>
      <w:r w:rsidR="0011765F">
        <w:t xml:space="preserve"> en översyn av </w:t>
      </w:r>
      <w:r w:rsidR="001B6572">
        <w:t xml:space="preserve">det befintliga ramverket för </w:t>
      </w:r>
      <w:proofErr w:type="spellStart"/>
      <w:r w:rsidR="001B6572">
        <w:t>värde</w:t>
      </w:r>
      <w:r w:rsidR="00797D7D">
        <w:softHyphen/>
      </w:r>
      <w:r w:rsidR="001B6572">
        <w:t>papperisering</w:t>
      </w:r>
      <w:proofErr w:type="spellEnd"/>
      <w:r w:rsidR="001B6572">
        <w:t xml:space="preserve"> genom att förenkla </w:t>
      </w:r>
      <w:proofErr w:type="spellStart"/>
      <w:r w:rsidR="001B6572">
        <w:t>due</w:t>
      </w:r>
      <w:proofErr w:type="spellEnd"/>
      <w:r w:rsidR="001B6572">
        <w:t xml:space="preserve"> </w:t>
      </w:r>
      <w:proofErr w:type="spellStart"/>
      <w:r w:rsidR="001B6572">
        <w:t>diligence</w:t>
      </w:r>
      <w:proofErr w:type="spellEnd"/>
      <w:r w:rsidR="001B6572">
        <w:t xml:space="preserve"> och transparenskrav och kalibrera om krav för banker och försäkringsföretag</w:t>
      </w:r>
      <w:r w:rsidR="00D7367E">
        <w:t xml:space="preserve">. </w:t>
      </w:r>
    </w:p>
    <w:p w14:paraId="39E5B395" w14:textId="0010CCED" w:rsidR="0011765F" w:rsidRPr="00472EBA" w:rsidRDefault="009B4B43" w:rsidP="009B4B43">
      <w:pPr>
        <w:pStyle w:val="Brdtext"/>
      </w:pPr>
      <w:r>
        <w:t>Kommissionens</w:t>
      </w:r>
      <w:r w:rsidRPr="009B4B43">
        <w:t xml:space="preserve"> lagstiftningspaket </w:t>
      </w:r>
      <w:r>
        <w:t>om</w:t>
      </w:r>
      <w:r w:rsidRPr="009B4B43">
        <w:t xml:space="preserve"> ändringar i EU:s ramverk för </w:t>
      </w:r>
      <w:proofErr w:type="spellStart"/>
      <w:r w:rsidRPr="009B4B43">
        <w:t>värdepapperiserin</w:t>
      </w:r>
      <w:r>
        <w:t>g</w:t>
      </w:r>
      <w:proofErr w:type="spellEnd"/>
      <w:r>
        <w:t xml:space="preserve"> presenterades den 17 juni 2025</w:t>
      </w:r>
      <w:r w:rsidR="00D7367E">
        <w:t>.</w:t>
      </w:r>
    </w:p>
    <w:p w14:paraId="25455868" w14:textId="77777777" w:rsidR="007D542F" w:rsidRDefault="0096276C" w:rsidP="007D542F">
      <w:pPr>
        <w:pStyle w:val="Rubrik2"/>
      </w:pPr>
      <w:sdt>
        <w:sdtPr>
          <w:id w:val="-1352952988"/>
          <w:lock w:val="contentLocked"/>
          <w:placeholder>
            <w:docPart w:val="5B76C06C64084BF6958B404897466973"/>
          </w:placeholder>
          <w:group/>
        </w:sdtPr>
        <w:sdtEndPr/>
        <w:sdtContent>
          <w:r w:rsidR="007D542F">
            <w:t>Förslagets innehåll</w:t>
          </w:r>
        </w:sdtContent>
      </w:sdt>
    </w:p>
    <w:p w14:paraId="1A8DCC14" w14:textId="4331C3D5" w:rsidR="00794D21" w:rsidRDefault="00794D21" w:rsidP="00BD7957">
      <w:r>
        <w:t xml:space="preserve">Lagstiftningspaketet </w:t>
      </w:r>
      <w:r w:rsidR="0070247E">
        <w:t>består</w:t>
      </w:r>
      <w:r w:rsidRPr="00794D21">
        <w:t xml:space="preserve"> av ändringar i</w:t>
      </w:r>
      <w:r>
        <w:t xml:space="preserve"> </w:t>
      </w:r>
      <w:bookmarkStart w:id="6" w:name="_Hlk201084303"/>
      <w:r>
        <w:t xml:space="preserve">EU:s förordning </w:t>
      </w:r>
      <w:r w:rsidRPr="00794D21">
        <w:t xml:space="preserve">om </w:t>
      </w:r>
      <w:proofErr w:type="spellStart"/>
      <w:r w:rsidRPr="00794D21">
        <w:t>värde</w:t>
      </w:r>
      <w:r w:rsidR="00B97F3B">
        <w:softHyphen/>
      </w:r>
      <w:r w:rsidRPr="00794D21">
        <w:t>papperisering</w:t>
      </w:r>
      <w:bookmarkEnd w:id="6"/>
      <w:proofErr w:type="spellEnd"/>
      <w:r w:rsidRPr="00794D21">
        <w:t xml:space="preserve"> </w:t>
      </w:r>
      <w:r w:rsidR="0048628E">
        <w:t>och i</w:t>
      </w:r>
      <w:r w:rsidRPr="00794D21">
        <w:t xml:space="preserve"> </w:t>
      </w:r>
      <w:r w:rsidR="00FE16BC">
        <w:t xml:space="preserve">EU:s </w:t>
      </w:r>
      <w:r w:rsidR="00FE16BC" w:rsidRPr="00FE16BC">
        <w:t>kapitaltäckningsregelverk för banker</w:t>
      </w:r>
      <w:r w:rsidR="0070247E">
        <w:t>.</w:t>
      </w:r>
      <w:r w:rsidR="00BD7957">
        <w:t xml:space="preserve"> </w:t>
      </w:r>
      <w:r w:rsidR="00AF0D83">
        <w:t>Därutöver publicerade</w:t>
      </w:r>
      <w:r w:rsidR="003A59AD">
        <w:t>s</w:t>
      </w:r>
      <w:r w:rsidR="00AF0D83">
        <w:t xml:space="preserve"> också en beskrivning av</w:t>
      </w:r>
      <w:r w:rsidDel="00AF0D83">
        <w:t xml:space="preserve"> </w:t>
      </w:r>
      <w:r w:rsidR="00314FD3">
        <w:t>inriktningen</w:t>
      </w:r>
      <w:r w:rsidR="009B0D93">
        <w:t xml:space="preserve"> till </w:t>
      </w:r>
      <w:r>
        <w:t xml:space="preserve">de kommande ändringarna </w:t>
      </w:r>
      <w:r w:rsidR="00BD7957">
        <w:t xml:space="preserve">kommissionen </w:t>
      </w:r>
      <w:r w:rsidR="00E56816">
        <w:t>avser föreslå</w:t>
      </w:r>
      <w:r>
        <w:t xml:space="preserve"> i den delegerade </w:t>
      </w:r>
      <w:r w:rsidR="003A59AD">
        <w:t xml:space="preserve">akt </w:t>
      </w:r>
      <w:r>
        <w:t xml:space="preserve">som kompletterar </w:t>
      </w:r>
      <w:r w:rsidRPr="00794D21">
        <w:t xml:space="preserve">EU:s försäkringsrörelsedirektiv </w:t>
      </w:r>
      <w:r>
        <w:t>(Solvens II-direktivet)</w:t>
      </w:r>
      <w:r w:rsidR="00490FA9">
        <w:t xml:space="preserve"> och </w:t>
      </w:r>
      <w:r w:rsidR="00314FD3">
        <w:t>ett utkast till ändringar i</w:t>
      </w:r>
      <w:r w:rsidR="00490FA9">
        <w:t xml:space="preserve"> den delegerade förordningen till</w:t>
      </w:r>
      <w:r w:rsidR="00490FA9" w:rsidRPr="00BD7957">
        <w:t xml:space="preserve"> </w:t>
      </w:r>
      <w:r w:rsidR="00AF0D83">
        <w:t xml:space="preserve">EU:s </w:t>
      </w:r>
      <w:r w:rsidR="00490FA9" w:rsidRPr="00BD7957">
        <w:t>tillsyns</w:t>
      </w:r>
      <w:r w:rsidR="00AF0D83">
        <w:softHyphen/>
      </w:r>
      <w:r w:rsidR="00490FA9" w:rsidRPr="00BD7957">
        <w:t>förordning</w:t>
      </w:r>
      <w:r w:rsidR="00490FA9">
        <w:t xml:space="preserve"> som rör </w:t>
      </w:r>
      <w:r w:rsidR="00A42CF0">
        <w:t xml:space="preserve">krav på </w:t>
      </w:r>
      <w:r w:rsidR="00490FA9">
        <w:t>likviditets</w:t>
      </w:r>
      <w:r w:rsidR="003A59AD">
        <w:t>buffertar</w:t>
      </w:r>
      <w:r>
        <w:t>.</w:t>
      </w:r>
    </w:p>
    <w:p w14:paraId="3BB5EEE4" w14:textId="367DB4EF" w:rsidR="00E750A0" w:rsidRDefault="00E750A0" w:rsidP="00E750A0">
      <w:pPr>
        <w:pStyle w:val="Rubrik3"/>
      </w:pPr>
      <w:r w:rsidRPr="00E750A0">
        <w:t xml:space="preserve">EU:s förordning om </w:t>
      </w:r>
      <w:proofErr w:type="spellStart"/>
      <w:r w:rsidRPr="00E750A0">
        <w:t>värdepapperisering</w:t>
      </w:r>
      <w:proofErr w:type="spellEnd"/>
    </w:p>
    <w:p w14:paraId="4E9525CE" w14:textId="60181822" w:rsidR="00307CA2" w:rsidRDefault="00307CA2" w:rsidP="008C6D00">
      <w:pPr>
        <w:pStyle w:val="Rubrik4utannumrering"/>
      </w:pPr>
      <w:r w:rsidRPr="00307CA2">
        <w:t xml:space="preserve">Krav avseende </w:t>
      </w:r>
      <w:proofErr w:type="spellStart"/>
      <w:r w:rsidRPr="00307CA2">
        <w:t>due</w:t>
      </w:r>
      <w:proofErr w:type="spellEnd"/>
      <w:r w:rsidRPr="00307CA2">
        <w:t xml:space="preserve"> </w:t>
      </w:r>
      <w:proofErr w:type="spellStart"/>
      <w:r w:rsidRPr="00307CA2">
        <w:t>diligence</w:t>
      </w:r>
      <w:proofErr w:type="spellEnd"/>
      <w:r w:rsidRPr="00307CA2">
        <w:t xml:space="preserve"> för institutionella investerare</w:t>
      </w:r>
    </w:p>
    <w:p w14:paraId="7B5548BF" w14:textId="4B4521A2" w:rsidR="003341DE" w:rsidRPr="00577122" w:rsidRDefault="003341DE" w:rsidP="00E750A0">
      <w:pPr>
        <w:pStyle w:val="Brdtext"/>
      </w:pPr>
      <w:r>
        <w:t xml:space="preserve">I syfte att minska kostnader </w:t>
      </w:r>
      <w:r w:rsidDel="00695685">
        <w:t xml:space="preserve">för </w:t>
      </w:r>
      <w:r w:rsidR="001C2107">
        <w:t>institutionella investerare</w:t>
      </w:r>
      <w:r>
        <w:t xml:space="preserve"> föreslår </w:t>
      </w:r>
      <w:r w:rsidR="0023529B">
        <w:t xml:space="preserve">kommissionen att </w:t>
      </w:r>
      <w:r w:rsidR="001C2107">
        <w:t>förenkla</w:t>
      </w:r>
      <w:r w:rsidR="0023529B" w:rsidRPr="00994069">
        <w:t xml:space="preserve"> och i vissa fall ta</w:t>
      </w:r>
      <w:r w:rsidR="001C2107">
        <w:t xml:space="preserve"> </w:t>
      </w:r>
      <w:r w:rsidR="0023529B" w:rsidRPr="00994069">
        <w:t xml:space="preserve">bort </w:t>
      </w:r>
      <w:r w:rsidR="00EE67F5" w:rsidRPr="00994069">
        <w:t>alltför föreskrivande</w:t>
      </w:r>
      <w:r w:rsidR="00695685" w:rsidRPr="00994069">
        <w:t xml:space="preserve"> krav på</w:t>
      </w:r>
      <w:r w:rsidR="00EE67F5" w:rsidRPr="00994069">
        <w:t xml:space="preserve"> </w:t>
      </w:r>
      <w:r w:rsidR="008A0689" w:rsidRPr="008A0689">
        <w:t>tillbörlig aktsamhet</w:t>
      </w:r>
      <w:r w:rsidR="008A0689">
        <w:t xml:space="preserve"> (</w:t>
      </w:r>
      <w:proofErr w:type="spellStart"/>
      <w:r w:rsidR="0023529B" w:rsidRPr="00994069">
        <w:t>due</w:t>
      </w:r>
      <w:proofErr w:type="spellEnd"/>
      <w:r w:rsidR="0023529B" w:rsidRPr="00994069">
        <w:t xml:space="preserve"> </w:t>
      </w:r>
      <w:proofErr w:type="spellStart"/>
      <w:r w:rsidR="0023529B" w:rsidRPr="00994069">
        <w:t>diligence</w:t>
      </w:r>
      <w:proofErr w:type="spellEnd"/>
      <w:r w:rsidR="008A0689">
        <w:t>)</w:t>
      </w:r>
      <w:r w:rsidR="00EE67F5" w:rsidRPr="00994069">
        <w:t xml:space="preserve">. Det </w:t>
      </w:r>
      <w:r w:rsidR="008A0B7A" w:rsidRPr="00994069">
        <w:t>handlar</w:t>
      </w:r>
      <w:r w:rsidR="00EE67F5" w:rsidRPr="00994069">
        <w:t xml:space="preserve"> bl.a. om att </w:t>
      </w:r>
      <w:r w:rsidR="00691138" w:rsidRPr="00994069">
        <w:t xml:space="preserve">göra </w:t>
      </w:r>
      <w:proofErr w:type="spellStart"/>
      <w:r w:rsidR="00691138" w:rsidRPr="00994069">
        <w:t>due</w:t>
      </w:r>
      <w:proofErr w:type="spellEnd"/>
      <w:r w:rsidR="00691138" w:rsidRPr="00994069">
        <w:t xml:space="preserve"> </w:t>
      </w:r>
      <w:proofErr w:type="spellStart"/>
      <w:r w:rsidR="00691138" w:rsidRPr="00994069">
        <w:t>diligence</w:t>
      </w:r>
      <w:proofErr w:type="spellEnd"/>
      <w:r w:rsidR="00062F0F" w:rsidRPr="00994069">
        <w:t>-kraven mer proportion</w:t>
      </w:r>
      <w:r w:rsidR="00062F0F">
        <w:t xml:space="preserve">erliga </w:t>
      </w:r>
      <w:r w:rsidR="00691138">
        <w:t xml:space="preserve">och att förenkla </w:t>
      </w:r>
      <w:r w:rsidR="00695685">
        <w:t xml:space="preserve">dokumentationen </w:t>
      </w:r>
      <w:r w:rsidR="00691138">
        <w:t>koppla</w:t>
      </w:r>
      <w:r w:rsidR="007F0B6B">
        <w:t>t</w:t>
      </w:r>
      <w:r w:rsidR="00691138">
        <w:t xml:space="preserve"> till dessa.</w:t>
      </w:r>
      <w:r w:rsidR="00577122">
        <w:t xml:space="preserve"> </w:t>
      </w:r>
      <w:r w:rsidR="00B946DD">
        <w:t xml:space="preserve">Vissa transaktioner som helt eller delvis garanteras av vissa publika aktörer undantas från </w:t>
      </w:r>
      <w:proofErr w:type="spellStart"/>
      <w:r w:rsidR="00B946DD">
        <w:t>due</w:t>
      </w:r>
      <w:proofErr w:type="spellEnd"/>
      <w:r w:rsidR="00B946DD">
        <w:t xml:space="preserve"> </w:t>
      </w:r>
      <w:proofErr w:type="spellStart"/>
      <w:r w:rsidR="00B946DD">
        <w:t>diligence</w:t>
      </w:r>
      <w:proofErr w:type="spellEnd"/>
      <w:r w:rsidR="00B946DD">
        <w:t xml:space="preserve">-krav och krav på bibehållande av risk. </w:t>
      </w:r>
      <w:r w:rsidR="00577122" w:rsidRPr="00F805AA">
        <w:t>Vidare föreslås att under</w:t>
      </w:r>
      <w:r w:rsidR="00695685">
        <w:softHyphen/>
      </w:r>
      <w:r w:rsidR="00577122" w:rsidRPr="00F805AA">
        <w:t xml:space="preserve">låtenhet att uppfylla </w:t>
      </w:r>
      <w:proofErr w:type="spellStart"/>
      <w:r w:rsidR="00577122" w:rsidRPr="00F805AA">
        <w:t>due</w:t>
      </w:r>
      <w:proofErr w:type="spellEnd"/>
      <w:r w:rsidR="00577122" w:rsidRPr="00F805AA">
        <w:t xml:space="preserve"> </w:t>
      </w:r>
      <w:proofErr w:type="spellStart"/>
      <w:r w:rsidR="00577122" w:rsidRPr="00F805AA">
        <w:t>diligence</w:t>
      </w:r>
      <w:proofErr w:type="spellEnd"/>
      <w:r w:rsidR="007F0B6B">
        <w:t>-kraven</w:t>
      </w:r>
      <w:r w:rsidR="00577122" w:rsidRPr="00F805AA">
        <w:t xml:space="preserve"> kan bli före</w:t>
      </w:r>
      <w:r w:rsidR="00F805AA">
        <w:softHyphen/>
      </w:r>
      <w:r w:rsidR="00577122" w:rsidRPr="00F805AA">
        <w:t>mål för administrativa sanktioner.</w:t>
      </w:r>
      <w:r w:rsidR="00577122">
        <w:t xml:space="preserve"> </w:t>
      </w:r>
    </w:p>
    <w:p w14:paraId="3D7C1217" w14:textId="77777777" w:rsidR="008C6D00" w:rsidRDefault="00307CA2" w:rsidP="008C6D00">
      <w:pPr>
        <w:pStyle w:val="Rubrik4utannumrering"/>
      </w:pPr>
      <w:r w:rsidRPr="00307CA2">
        <w:lastRenderedPageBreak/>
        <w:t>Transparenskrav</w:t>
      </w:r>
    </w:p>
    <w:p w14:paraId="3D629C57" w14:textId="36392832" w:rsidR="005D0998" w:rsidRDefault="009201A4" w:rsidP="00E750A0">
      <w:pPr>
        <w:pStyle w:val="Brdtext"/>
      </w:pPr>
      <w:r>
        <w:t xml:space="preserve">För att minska rapporteringsbördan kopplat till transparenskraven </w:t>
      </w:r>
      <w:r w:rsidR="005D0998">
        <w:t xml:space="preserve">och på så sätt underlätta för aktörer </w:t>
      </w:r>
      <w:r w:rsidR="00F23EB6">
        <w:t>som vill</w:t>
      </w:r>
      <w:r w:rsidR="00264FF9">
        <w:t xml:space="preserve"> genomföra en</w:t>
      </w:r>
      <w:r w:rsidR="00F23EB6">
        <w:t xml:space="preserve"> </w:t>
      </w:r>
      <w:proofErr w:type="spellStart"/>
      <w:r w:rsidR="00B50D4F">
        <w:t>värde</w:t>
      </w:r>
      <w:r w:rsidR="00AE05A7">
        <w:softHyphen/>
      </w:r>
      <w:r w:rsidR="00B50D4F">
        <w:t>papperiser</w:t>
      </w:r>
      <w:r w:rsidR="00264FF9">
        <w:t>ing</w:t>
      </w:r>
      <w:proofErr w:type="spellEnd"/>
      <w:r w:rsidR="00264FF9">
        <w:t xml:space="preserve"> f</w:t>
      </w:r>
      <w:r w:rsidR="005D0998">
        <w:t>öre</w:t>
      </w:r>
      <w:r w:rsidR="00B50D4F">
        <w:softHyphen/>
      </w:r>
      <w:r w:rsidR="005D0998">
        <w:t xml:space="preserve">slår kommissionen </w:t>
      </w:r>
      <w:r w:rsidR="007341E3">
        <w:t>förenklade mallar för rapporteringen</w:t>
      </w:r>
      <w:r w:rsidR="00B50D4F">
        <w:t xml:space="preserve">. </w:t>
      </w:r>
      <w:r w:rsidR="007341E3">
        <w:t xml:space="preserve">Därtill </w:t>
      </w:r>
      <w:r w:rsidR="00AE05A7">
        <w:t>föreslå</w:t>
      </w:r>
      <w:r w:rsidR="003B2714">
        <w:t>s</w:t>
      </w:r>
      <w:r w:rsidR="00AE05A7">
        <w:t xml:space="preserve"> att en definition för privata </w:t>
      </w:r>
      <w:proofErr w:type="spellStart"/>
      <w:r w:rsidR="00AE05A7">
        <w:t>värde</w:t>
      </w:r>
      <w:r w:rsidR="00AE05A7">
        <w:softHyphen/>
        <w:t>papperiseringar</w:t>
      </w:r>
      <w:proofErr w:type="spellEnd"/>
      <w:r w:rsidR="00AE05A7">
        <w:t xml:space="preserve"> införs och att mallarna för dessa</w:t>
      </w:r>
      <w:r w:rsidR="0065128E">
        <w:t xml:space="preserve"> förenklas</w:t>
      </w:r>
      <w:r w:rsidR="00AE05A7">
        <w:t xml:space="preserve"> ytterligare. </w:t>
      </w:r>
      <w:r w:rsidR="00BA3DB8">
        <w:t xml:space="preserve">Med privata </w:t>
      </w:r>
      <w:proofErr w:type="spellStart"/>
      <w:r w:rsidR="00BA3DB8">
        <w:t>värdepapperiseringar</w:t>
      </w:r>
      <w:proofErr w:type="spellEnd"/>
      <w:r w:rsidR="00BA3DB8">
        <w:t xml:space="preserve"> avse</w:t>
      </w:r>
      <w:r w:rsidR="004447AE">
        <w:t xml:space="preserve">s </w:t>
      </w:r>
      <w:proofErr w:type="spellStart"/>
      <w:r w:rsidR="004447AE">
        <w:t>värde</w:t>
      </w:r>
      <w:r w:rsidR="004447AE">
        <w:softHyphen/>
        <w:t>papperiseringar</w:t>
      </w:r>
      <w:proofErr w:type="spellEnd"/>
      <w:r w:rsidR="004447AE">
        <w:t xml:space="preserve"> </w:t>
      </w:r>
      <w:r w:rsidR="00F00363">
        <w:t xml:space="preserve">med skräddarsydda villkor </w:t>
      </w:r>
      <w:r w:rsidR="004447AE">
        <w:t>som inte omfattas av krav på prospekt</w:t>
      </w:r>
      <w:r w:rsidR="00D43F4B">
        <w:t xml:space="preserve"> och inte handlas på en handelsplats i EU</w:t>
      </w:r>
      <w:r w:rsidR="004447AE">
        <w:t>.</w:t>
      </w:r>
      <w:r w:rsidR="00BA3DB8">
        <w:t xml:space="preserve"> </w:t>
      </w:r>
      <w:r w:rsidR="00B50D4F">
        <w:t xml:space="preserve">För att bibehålla en hög nivå av transparens föreslås att även </w:t>
      </w:r>
      <w:r w:rsidR="00AE05A7">
        <w:t xml:space="preserve">privata </w:t>
      </w:r>
      <w:proofErr w:type="spellStart"/>
      <w:r w:rsidR="000C3656">
        <w:t>värde</w:t>
      </w:r>
      <w:r w:rsidR="0065128E">
        <w:softHyphen/>
      </w:r>
      <w:r w:rsidR="000C3656">
        <w:t>papperiseringar</w:t>
      </w:r>
      <w:proofErr w:type="spellEnd"/>
      <w:r w:rsidR="000C3656">
        <w:t xml:space="preserve"> </w:t>
      </w:r>
      <w:r w:rsidR="00B50D4F">
        <w:t xml:space="preserve">ska </w:t>
      </w:r>
      <w:r w:rsidR="00260577">
        <w:t>rapportera</w:t>
      </w:r>
      <w:r w:rsidR="00731FF6">
        <w:t>s</w:t>
      </w:r>
      <w:r w:rsidR="00B50D4F">
        <w:t xml:space="preserve"> till ett </w:t>
      </w:r>
      <w:proofErr w:type="spellStart"/>
      <w:r w:rsidR="00B50D4F">
        <w:t>värde</w:t>
      </w:r>
      <w:r w:rsidR="007341E3">
        <w:softHyphen/>
      </w:r>
      <w:r w:rsidR="00B50D4F">
        <w:t>papperiserings</w:t>
      </w:r>
      <w:r w:rsidR="0065128E">
        <w:softHyphen/>
      </w:r>
      <w:r w:rsidR="00B50D4F">
        <w:softHyphen/>
        <w:t>register</w:t>
      </w:r>
      <w:proofErr w:type="spellEnd"/>
      <w:r w:rsidR="00B50D4F">
        <w:t xml:space="preserve">.  </w:t>
      </w:r>
    </w:p>
    <w:p w14:paraId="62585A8E" w14:textId="14C3CE36" w:rsidR="00EF74CB" w:rsidRDefault="00EF74CB" w:rsidP="00EF74CB">
      <w:pPr>
        <w:pStyle w:val="Rubrik4utannumrering"/>
      </w:pPr>
      <w:r>
        <w:t>E</w:t>
      </w:r>
      <w:r w:rsidRPr="00EF74CB">
        <w:t>nkel, transparent och standardiserad</w:t>
      </w:r>
      <w:r>
        <w:t xml:space="preserve"> </w:t>
      </w:r>
      <w:proofErr w:type="spellStart"/>
      <w:r w:rsidRPr="00EF74CB">
        <w:t>värdepapperisering</w:t>
      </w:r>
      <w:proofErr w:type="spellEnd"/>
      <w:r w:rsidRPr="00EF74CB">
        <w:t xml:space="preserve"> </w:t>
      </w:r>
    </w:p>
    <w:p w14:paraId="34E6EC05" w14:textId="758A6D62" w:rsidR="00A55309" w:rsidRDefault="008779B8" w:rsidP="00E750A0">
      <w:pPr>
        <w:pStyle w:val="Brdtext"/>
      </w:pPr>
      <w:r>
        <w:t xml:space="preserve">Ramverket för </w:t>
      </w:r>
      <w:r w:rsidR="005967E8">
        <w:t>enkel, transparent och standardiserad (</w:t>
      </w:r>
      <w:r>
        <w:t>STS</w:t>
      </w:r>
      <w:r w:rsidR="005967E8">
        <w:t xml:space="preserve">) </w:t>
      </w:r>
      <w:proofErr w:type="spellStart"/>
      <w:r>
        <w:t>värdepapperisering</w:t>
      </w:r>
      <w:proofErr w:type="spellEnd"/>
      <w:r>
        <w:t xml:space="preserve"> ställer krav på att de underliggande ex</w:t>
      </w:r>
      <w:r w:rsidR="00AE05A7">
        <w:softHyphen/>
      </w:r>
      <w:r>
        <w:t xml:space="preserve">poneringarna ska vara homogena </w:t>
      </w:r>
      <w:r w:rsidRPr="008779B8">
        <w:t>i fråga om tillgångstyp</w:t>
      </w:r>
      <w:r w:rsidR="00BA3DB8">
        <w:t xml:space="preserve">, som t.ex. </w:t>
      </w:r>
      <w:r w:rsidR="00264FF9">
        <w:t>bolån</w:t>
      </w:r>
      <w:r>
        <w:t>. I syfte att under</w:t>
      </w:r>
      <w:r>
        <w:softHyphen/>
        <w:t xml:space="preserve">lätta </w:t>
      </w:r>
      <w:proofErr w:type="spellStart"/>
      <w:r>
        <w:t>värdepapperisering</w:t>
      </w:r>
      <w:proofErr w:type="spellEnd"/>
      <w:r>
        <w:t xml:space="preserve"> av lån </w:t>
      </w:r>
      <w:r w:rsidR="00DB596D">
        <w:t>till små och medelstora företag</w:t>
      </w:r>
      <w:r>
        <w:t xml:space="preserve"> föreslår kommissionen att </w:t>
      </w:r>
      <w:r w:rsidR="00DF7A0D">
        <w:t xml:space="preserve">dessa krav </w:t>
      </w:r>
      <w:r w:rsidR="00DF60A1">
        <w:t>lättas</w:t>
      </w:r>
      <w:r w:rsidR="00100FE7">
        <w:t>.</w:t>
      </w:r>
      <w:r>
        <w:t xml:space="preserve"> </w:t>
      </w:r>
      <w:r w:rsidR="00BB507B">
        <w:t>Lika</w:t>
      </w:r>
      <w:r w:rsidR="00264FF9">
        <w:softHyphen/>
      </w:r>
      <w:r w:rsidR="00BB507B">
        <w:t>så föreslås lättnader i kraven på kreditriskskydd för syntetiska STS-</w:t>
      </w:r>
      <w:proofErr w:type="spellStart"/>
      <w:r w:rsidR="00BB507B">
        <w:t>värdepapperiseringar</w:t>
      </w:r>
      <w:proofErr w:type="spellEnd"/>
      <w:r w:rsidR="00BB507B">
        <w:t xml:space="preserve">. </w:t>
      </w:r>
    </w:p>
    <w:p w14:paraId="5ADDB985" w14:textId="77777777" w:rsidR="008C6D00" w:rsidRDefault="00932126" w:rsidP="008C6D00">
      <w:pPr>
        <w:pStyle w:val="Rubrik4utannumrering"/>
      </w:pPr>
      <w:r>
        <w:t>Tillsyn</w:t>
      </w:r>
    </w:p>
    <w:p w14:paraId="45FDBE85" w14:textId="138C4FB6" w:rsidR="00932126" w:rsidRPr="005844A3" w:rsidRDefault="00320C39" w:rsidP="005F06DE">
      <w:pPr>
        <w:pStyle w:val="Brdtext"/>
      </w:pPr>
      <w:r>
        <w:t xml:space="preserve">För att </w:t>
      </w:r>
      <w:r w:rsidR="00D86B2A">
        <w:t>bidra till</w:t>
      </w:r>
      <w:r w:rsidR="00903BD6">
        <w:t xml:space="preserve"> likvärdig</w:t>
      </w:r>
      <w:r w:rsidR="00D86B2A">
        <w:t xml:space="preserve"> tillsyn</w:t>
      </w:r>
      <w:r>
        <w:t xml:space="preserve"> och förbättra samordningen mellan till</w:t>
      </w:r>
      <w:r w:rsidR="009D6C59">
        <w:softHyphen/>
      </w:r>
      <w:r>
        <w:t>syns</w:t>
      </w:r>
      <w:r w:rsidR="00AE05A7">
        <w:softHyphen/>
      </w:r>
      <w:r w:rsidR="009D6C59">
        <w:softHyphen/>
      </w:r>
      <w:r>
        <w:t>myndigheter föreslår kommissionen</w:t>
      </w:r>
      <w:r w:rsidR="00264FF9">
        <w:t xml:space="preserve"> ändringar i tillsynsstrukturen. D</w:t>
      </w:r>
      <w:r w:rsidR="00D86B2A">
        <w:t xml:space="preserve">en </w:t>
      </w:r>
      <w:r w:rsidR="005939A4" w:rsidRPr="005939A4">
        <w:t>särskild</w:t>
      </w:r>
      <w:r w:rsidR="005939A4">
        <w:t>a</w:t>
      </w:r>
      <w:r w:rsidR="005939A4" w:rsidRPr="005939A4">
        <w:t xml:space="preserve"> underkommitté för </w:t>
      </w:r>
      <w:proofErr w:type="spellStart"/>
      <w:r w:rsidR="005939A4" w:rsidRPr="005939A4">
        <w:t>värde</w:t>
      </w:r>
      <w:r w:rsidR="00B547D7">
        <w:softHyphen/>
      </w:r>
      <w:r w:rsidR="005939A4" w:rsidRPr="005939A4">
        <w:t>papperisering</w:t>
      </w:r>
      <w:proofErr w:type="spellEnd"/>
      <w:r w:rsidR="005939A4">
        <w:t xml:space="preserve"> </w:t>
      </w:r>
      <w:r w:rsidR="00D86B2A" w:rsidRPr="00D86B2A">
        <w:t>s</w:t>
      </w:r>
      <w:r w:rsidR="00D86B2A">
        <w:t>om</w:t>
      </w:r>
      <w:r w:rsidR="00D86B2A" w:rsidRPr="00D86B2A">
        <w:t xml:space="preserve"> inrätta</w:t>
      </w:r>
      <w:r w:rsidR="00D86B2A">
        <w:t>t</w:t>
      </w:r>
      <w:r w:rsidR="00D86B2A" w:rsidRPr="00D86B2A">
        <w:t>s inom ramen för den gemen</w:t>
      </w:r>
      <w:r w:rsidR="00B00526">
        <w:softHyphen/>
      </w:r>
      <w:r w:rsidR="00D86B2A" w:rsidRPr="00D86B2A">
        <w:t>samma kommittén för de europeiska tillsynsmyndigheterna</w:t>
      </w:r>
      <w:r w:rsidR="00D86B2A">
        <w:t xml:space="preserve"> </w:t>
      </w:r>
      <w:r w:rsidR="00B00526">
        <w:t xml:space="preserve">föreslås </w:t>
      </w:r>
      <w:r w:rsidR="00D86B2A">
        <w:t xml:space="preserve">ges ett tydligare mandat att arbeta för tillsynskonvergens bl.a. genom att ta fram riktlinjer för </w:t>
      </w:r>
      <w:r w:rsidR="000C3CDD">
        <w:t>gemen</w:t>
      </w:r>
      <w:r w:rsidR="00753C5C">
        <w:softHyphen/>
      </w:r>
      <w:r w:rsidR="000C3CDD">
        <w:t>samma till</w:t>
      </w:r>
      <w:r w:rsidR="009D6C59">
        <w:softHyphen/>
      </w:r>
      <w:r w:rsidR="000C3CDD">
        <w:t>syns</w:t>
      </w:r>
      <w:r w:rsidR="009D6C59">
        <w:softHyphen/>
      </w:r>
      <w:r w:rsidR="000C3CDD">
        <w:t xml:space="preserve">rutiner. </w:t>
      </w:r>
      <w:r w:rsidR="00D304A5">
        <w:t>Europeiska bank</w:t>
      </w:r>
      <w:r w:rsidR="00D304A5">
        <w:softHyphen/>
        <w:t>myndigheten (</w:t>
      </w:r>
      <w:proofErr w:type="spellStart"/>
      <w:r w:rsidR="00D304A5">
        <w:t>E</w:t>
      </w:r>
      <w:r w:rsidR="008C05A3">
        <w:t>ba</w:t>
      </w:r>
      <w:proofErr w:type="spellEnd"/>
      <w:r w:rsidR="00D304A5">
        <w:t>) föreslås tillhandahålla kommitténs sekretariat</w:t>
      </w:r>
      <w:r w:rsidR="005939A4">
        <w:t xml:space="preserve"> och vice ordförande</w:t>
      </w:r>
      <w:r w:rsidR="00D304A5">
        <w:t xml:space="preserve">. </w:t>
      </w:r>
      <w:r w:rsidR="005844A3">
        <w:t xml:space="preserve">I de fall </w:t>
      </w:r>
      <w:r w:rsidR="00753C5C">
        <w:t>tillsyns</w:t>
      </w:r>
      <w:r w:rsidR="00753C5C">
        <w:softHyphen/>
        <w:t>myndigheter från flera medlems</w:t>
      </w:r>
      <w:r w:rsidR="00B547D7">
        <w:softHyphen/>
      </w:r>
      <w:r w:rsidR="00753C5C">
        <w:t xml:space="preserve">stater </w:t>
      </w:r>
      <w:r w:rsidR="005844A3">
        <w:t>ansvarar för tillsynen av enheter på säljsidan i en transaktion föreslås att en tillsynsmyndighet utses med ansvar för att koordinera tillsynsarbetet</w:t>
      </w:r>
      <w:r w:rsidR="00A60006">
        <w:t xml:space="preserve"> (ledande tillsynsmyndighet)</w:t>
      </w:r>
      <w:r w:rsidR="005F06DE">
        <w:t xml:space="preserve">. </w:t>
      </w:r>
      <w:r w:rsidR="00377D7D">
        <w:t xml:space="preserve">Därtill </w:t>
      </w:r>
      <w:r w:rsidR="005F06DE">
        <w:t>föreslå</w:t>
      </w:r>
      <w:r w:rsidR="00377D7D">
        <w:t>s</w:t>
      </w:r>
      <w:r w:rsidR="005F06DE">
        <w:t xml:space="preserve"> att </w:t>
      </w:r>
      <w:r w:rsidR="00B00526">
        <w:t xml:space="preserve">det </w:t>
      </w:r>
      <w:r w:rsidR="005F06DE">
        <w:t>inför</w:t>
      </w:r>
      <w:r w:rsidR="00B00526">
        <w:t>s</w:t>
      </w:r>
      <w:r w:rsidR="005F06DE">
        <w:t xml:space="preserve"> en möjlighet för övriga tillsyns</w:t>
      </w:r>
      <w:r w:rsidR="00AE05A7">
        <w:softHyphen/>
      </w:r>
      <w:r w:rsidR="005F06DE">
        <w:t>myndigheter att delegera vissa eller alla till</w:t>
      </w:r>
      <w:r w:rsidR="00D304A5">
        <w:softHyphen/>
      </w:r>
      <w:r w:rsidR="005F06DE">
        <w:t>syns</w:t>
      </w:r>
      <w:r w:rsidR="00D304A5">
        <w:softHyphen/>
      </w:r>
      <w:r w:rsidR="005F06DE">
        <w:t xml:space="preserve">uppgifter och befogenheter som fastställs i förordningen till den ledande tillsynsmyndigheten. </w:t>
      </w:r>
    </w:p>
    <w:p w14:paraId="399D4C96" w14:textId="49B72266" w:rsidR="00E750A0" w:rsidRDefault="00FE16BC" w:rsidP="00E750A0">
      <w:pPr>
        <w:pStyle w:val="Rubrik3"/>
      </w:pPr>
      <w:r>
        <w:lastRenderedPageBreak/>
        <w:t xml:space="preserve">EU:s </w:t>
      </w:r>
      <w:r w:rsidRPr="00FE16BC">
        <w:t>kapitaltäckningsregelverk för banker</w:t>
      </w:r>
    </w:p>
    <w:p w14:paraId="3A6895F2" w14:textId="462F397E" w:rsidR="00E06BB2" w:rsidRPr="00E00A7F" w:rsidRDefault="00E06BB2" w:rsidP="005127BB">
      <w:pPr>
        <w:pStyle w:val="Rubrik4utannumrering"/>
        <w:rPr>
          <w:rFonts w:eastAsiaTheme="minorHAnsi"/>
        </w:rPr>
      </w:pPr>
      <w:r w:rsidRPr="00E00A7F">
        <w:rPr>
          <w:rFonts w:eastAsiaTheme="minorHAnsi"/>
        </w:rPr>
        <w:t>Sänkta och differentiera</w:t>
      </w:r>
      <w:r w:rsidR="00FC3986" w:rsidRPr="00E00A7F">
        <w:rPr>
          <w:rFonts w:eastAsiaTheme="minorHAnsi"/>
        </w:rPr>
        <w:t>de</w:t>
      </w:r>
      <w:r w:rsidRPr="00E00A7F">
        <w:rPr>
          <w:rFonts w:eastAsiaTheme="minorHAnsi"/>
        </w:rPr>
        <w:t xml:space="preserve"> kapitalkrav</w:t>
      </w:r>
    </w:p>
    <w:p w14:paraId="594D35AF" w14:textId="40F8B92D" w:rsidR="00E06BB2" w:rsidRPr="00E00A7F" w:rsidRDefault="00214D88" w:rsidP="005127BB">
      <w:pPr>
        <w:pStyle w:val="Brdtext"/>
      </w:pPr>
      <w:r w:rsidRPr="00214D88">
        <w:t>En viktig beståndsdel i kapitaltäckningsregelverket är regler kring hur olika slags tillgångar</w:t>
      </w:r>
      <w:r>
        <w:t xml:space="preserve">, däribland innehav i </w:t>
      </w:r>
      <w:proofErr w:type="spellStart"/>
      <w:r>
        <w:t>värdepapperiseringar</w:t>
      </w:r>
      <w:proofErr w:type="spellEnd"/>
      <w:r>
        <w:t xml:space="preserve"> som kreditinstitut investerat i eller behåller när de genomfört en </w:t>
      </w:r>
      <w:proofErr w:type="spellStart"/>
      <w:r>
        <w:t>värdepapperisering</w:t>
      </w:r>
      <w:proofErr w:type="spellEnd"/>
      <w:r>
        <w:t>,</w:t>
      </w:r>
      <w:r w:rsidRPr="00214D88">
        <w:t xml:space="preserve"> ska vägas utifrån sin risk.</w:t>
      </w:r>
      <w:r>
        <w:t xml:space="preserve"> F</w:t>
      </w:r>
      <w:r w:rsidR="00E06BB2" w:rsidRPr="00E00A7F">
        <w:t>ör att</w:t>
      </w:r>
      <w:r>
        <w:t xml:space="preserve"> göra de</w:t>
      </w:r>
      <w:r w:rsidR="00114438">
        <w:t>tta</w:t>
      </w:r>
      <w:r w:rsidR="00E06BB2" w:rsidRPr="00E00A7F">
        <w:t xml:space="preserve"> </w:t>
      </w:r>
      <w:r>
        <w:t>används ri</w:t>
      </w:r>
      <w:r w:rsidRPr="00214D88">
        <w:t>skvikter</w:t>
      </w:r>
      <w:r w:rsidR="00E06BB2" w:rsidRPr="00E00A7F">
        <w:t xml:space="preserve">. Tillgångar av högre risk får en högre riskvikt medan tillgångar av lägre risk får en lägre riskvikt. </w:t>
      </w:r>
      <w:proofErr w:type="spellStart"/>
      <w:r w:rsidR="00B4444E">
        <w:t>Värdepapperisering</w:t>
      </w:r>
      <w:proofErr w:type="spellEnd"/>
      <w:r w:rsidR="00B4444E">
        <w:t xml:space="preserve"> är förknippade med vissa specifika risker, bl.a. agent- och modellrisk. För att adressera dessa risker </w:t>
      </w:r>
      <w:r w:rsidR="00E06BB2" w:rsidRPr="00E00A7F">
        <w:t xml:space="preserve">tillämpas en </w:t>
      </w:r>
      <w:r w:rsidR="00E06BB2" w:rsidRPr="00EA5EFE">
        <w:t xml:space="preserve">icke-neutralitets-princip </w:t>
      </w:r>
      <w:r w:rsidR="00E06BB2" w:rsidRPr="00E00A7F">
        <w:t xml:space="preserve">som innebär att kapitalkravet för </w:t>
      </w:r>
      <w:proofErr w:type="spellStart"/>
      <w:r w:rsidR="00E06BB2" w:rsidRPr="00E00A7F">
        <w:t>värdepapperiserade</w:t>
      </w:r>
      <w:proofErr w:type="spellEnd"/>
      <w:r w:rsidR="00E06BB2" w:rsidRPr="00E00A7F">
        <w:t xml:space="preserve"> tillgångar överstiger mot</w:t>
      </w:r>
      <w:r w:rsidR="00797D7D" w:rsidRPr="005127BB">
        <w:softHyphen/>
      </w:r>
      <w:r w:rsidR="00E06BB2" w:rsidRPr="00E00A7F">
        <w:t>svarande kapital</w:t>
      </w:r>
      <w:r>
        <w:softHyphen/>
      </w:r>
      <w:r w:rsidR="00E06BB2" w:rsidRPr="00E00A7F">
        <w:t xml:space="preserve">krav för samma tillgångar om dessa inte </w:t>
      </w:r>
      <w:proofErr w:type="spellStart"/>
      <w:r w:rsidR="00E06BB2" w:rsidRPr="00E00A7F">
        <w:t>värdepapperiserats</w:t>
      </w:r>
      <w:proofErr w:type="spellEnd"/>
      <w:r w:rsidR="00E06BB2" w:rsidRPr="00E00A7F">
        <w:t>. Kredit</w:t>
      </w:r>
      <w:r w:rsidR="00797D7D" w:rsidRPr="005127BB">
        <w:softHyphen/>
      </w:r>
      <w:r w:rsidR="00E06BB2" w:rsidRPr="00E00A7F">
        <w:t xml:space="preserve">institut kan använda olika metoder för beräkning av riskvikter för </w:t>
      </w:r>
      <w:proofErr w:type="spellStart"/>
      <w:r w:rsidR="00E06BB2" w:rsidRPr="00E00A7F">
        <w:t>värde</w:t>
      </w:r>
      <w:r w:rsidR="00E06BB2" w:rsidRPr="00E00A7F">
        <w:softHyphen/>
        <w:t>papperiserade</w:t>
      </w:r>
      <w:proofErr w:type="spellEnd"/>
      <w:r w:rsidR="00E06BB2" w:rsidRPr="00E00A7F">
        <w:t xml:space="preserve"> till</w:t>
      </w:r>
      <w:r>
        <w:softHyphen/>
      </w:r>
      <w:r w:rsidR="00E06BB2" w:rsidRPr="00E00A7F">
        <w:t>gångar, t.ex. schablonmetoden med standardiserade värden för riskvikter</w:t>
      </w:r>
      <w:r w:rsidR="00E42D5B">
        <w:t>,</w:t>
      </w:r>
      <w:r w:rsidR="00E06BB2" w:rsidRPr="00E00A7F">
        <w:t xml:space="preserve"> interna modeller </w:t>
      </w:r>
      <w:r w:rsidR="00E42D5B">
        <w:t>eller extern ratingbaserad modellen</w:t>
      </w:r>
      <w:r w:rsidR="00E06BB2" w:rsidRPr="00E00A7F">
        <w:t>. För att begränsa lägsta möjliga risk</w:t>
      </w:r>
      <w:r>
        <w:softHyphen/>
      </w:r>
      <w:r w:rsidR="00E06BB2" w:rsidRPr="00E00A7F">
        <w:t xml:space="preserve">vikter oavsett vilken metod som tillämpas har riskviktsgolv införts. </w:t>
      </w:r>
    </w:p>
    <w:p w14:paraId="78C7B99C" w14:textId="293B4DCA" w:rsidR="00DF4C1B" w:rsidRPr="00E00A7F" w:rsidRDefault="00E06BB2" w:rsidP="0028040B">
      <w:pPr>
        <w:pStyle w:val="Brdtext"/>
      </w:pPr>
      <w:r w:rsidRPr="00E00A7F">
        <w:t>Kommissionen föreslag innehåller ändringar som syftar till att göra kapital</w:t>
      </w:r>
      <w:r w:rsidR="00797D7D" w:rsidRPr="005127BB">
        <w:softHyphen/>
      </w:r>
      <w:r w:rsidRPr="00E00A7F">
        <w:softHyphen/>
        <w:t>krav</w:t>
      </w:r>
      <w:r w:rsidR="00797D7D" w:rsidRPr="005127BB">
        <w:t xml:space="preserve">en </w:t>
      </w:r>
      <w:r w:rsidRPr="00E00A7F">
        <w:t>mer riskkänsliga och i vissa fall sänk</w:t>
      </w:r>
      <w:r w:rsidR="002347CD">
        <w:t>a dem</w:t>
      </w:r>
      <w:r w:rsidRPr="00E00A7F">
        <w:t xml:space="preserve">. Därtill föreslås </w:t>
      </w:r>
      <w:r w:rsidR="002347CD">
        <w:t>ändringar</w:t>
      </w:r>
      <w:r w:rsidRPr="00E00A7F">
        <w:t xml:space="preserve"> för att minska skillnader i kapitalkrav mellan de olika metoderna som används för att beräkna kapitalkrav.</w:t>
      </w:r>
      <w:r w:rsidR="00973788" w:rsidRPr="00973788">
        <w:t xml:space="preserve"> </w:t>
      </w:r>
      <w:r w:rsidR="00973788">
        <w:t>Syftet är att</w:t>
      </w:r>
      <w:r w:rsidR="00973788" w:rsidRPr="00973788">
        <w:t xml:space="preserve"> </w:t>
      </w:r>
      <w:r w:rsidR="00973788">
        <w:t>sänka</w:t>
      </w:r>
      <w:r w:rsidR="00973788" w:rsidRPr="00973788">
        <w:t xml:space="preserve"> kapitalkravet för </w:t>
      </w:r>
      <w:proofErr w:type="spellStart"/>
      <w:r w:rsidR="00973788" w:rsidRPr="00973788">
        <w:t>värdepapperiserade</w:t>
      </w:r>
      <w:proofErr w:type="spellEnd"/>
      <w:r w:rsidR="00973788" w:rsidRPr="00973788">
        <w:t xml:space="preserve"> tillgångar för emitterande kreditinstitut, STS-</w:t>
      </w:r>
      <w:proofErr w:type="spellStart"/>
      <w:r w:rsidR="00973788" w:rsidRPr="00973788">
        <w:t>värdepapperiseringar</w:t>
      </w:r>
      <w:proofErr w:type="spellEnd"/>
      <w:r w:rsidR="00973788">
        <w:t xml:space="preserve"> </w:t>
      </w:r>
      <w:r w:rsidR="00C36D14">
        <w:t>och</w:t>
      </w:r>
      <w:r w:rsidR="00973788">
        <w:t xml:space="preserve"> </w:t>
      </w:r>
      <w:r w:rsidR="00C36D14">
        <w:t>de minst riskfyllda positionerna, s.k.</w:t>
      </w:r>
      <w:r w:rsidR="00973788">
        <w:t xml:space="preserve"> </w:t>
      </w:r>
      <w:r w:rsidR="00973788" w:rsidRPr="00973788">
        <w:t>seniora positioner.</w:t>
      </w:r>
      <w:r w:rsidR="00973788">
        <w:t xml:space="preserve"> </w:t>
      </w:r>
      <w:r w:rsidR="00E00A7F" w:rsidRPr="00E00A7F">
        <w:t xml:space="preserve">Det handlar bl.a. om </w:t>
      </w:r>
      <w:r w:rsidR="00973788" w:rsidRPr="00973788">
        <w:t>nya nivåer på den faktor som används för att beräkna kapital</w:t>
      </w:r>
      <w:r w:rsidR="00FB242F">
        <w:t>k</w:t>
      </w:r>
      <w:r w:rsidR="00A00800">
        <w:t>ravet</w:t>
      </w:r>
      <w:r w:rsidR="00973788" w:rsidRPr="00973788">
        <w:t xml:space="preserve"> för </w:t>
      </w:r>
      <w:proofErr w:type="spellStart"/>
      <w:r w:rsidR="00973788" w:rsidRPr="00973788">
        <w:t>värde</w:t>
      </w:r>
      <w:r w:rsidR="00DA4AF2">
        <w:softHyphen/>
      </w:r>
      <w:r w:rsidR="00973788" w:rsidRPr="00973788">
        <w:t>papperiseringar</w:t>
      </w:r>
      <w:proofErr w:type="spellEnd"/>
      <w:r w:rsidR="00973788" w:rsidRPr="00973788">
        <w:t xml:space="preserve"> </w:t>
      </w:r>
      <w:r w:rsidR="00973788">
        <w:t>som beaktar</w:t>
      </w:r>
      <w:r w:rsidR="00973788" w:rsidRPr="00973788">
        <w:t xml:space="preserve"> underliggande exponeringar</w:t>
      </w:r>
      <w:r w:rsidR="0028040B">
        <w:t>.</w:t>
      </w:r>
      <w:r w:rsidR="0028040B" w:rsidDel="0028040B">
        <w:rPr>
          <w:rStyle w:val="Kommentarsreferens"/>
        </w:rPr>
        <w:t xml:space="preserve"> </w:t>
      </w:r>
      <w:r w:rsidR="0028040B" w:rsidRPr="005127BB">
        <w:t>K</w:t>
      </w:r>
      <w:r w:rsidR="00DF4C1B" w:rsidRPr="00E00A7F">
        <w:t>ommissionen före</w:t>
      </w:r>
      <w:r w:rsidR="00DA4AF2">
        <w:softHyphen/>
      </w:r>
      <w:r w:rsidR="00DF4C1B" w:rsidRPr="00E00A7F">
        <w:t>slår</w:t>
      </w:r>
      <w:r w:rsidR="00FD7518" w:rsidRPr="00E00A7F">
        <w:t xml:space="preserve"> </w:t>
      </w:r>
      <w:r w:rsidR="00E00A7F" w:rsidRPr="00E00A7F">
        <w:t xml:space="preserve">också </w:t>
      </w:r>
      <w:r w:rsidR="00DF4C1B" w:rsidRPr="00E00A7F">
        <w:t>att e</w:t>
      </w:r>
      <w:r w:rsidR="00E00A7F" w:rsidRPr="00E00A7F">
        <w:t>n mer</w:t>
      </w:r>
      <w:r w:rsidR="00DF4C1B" w:rsidRPr="00E00A7F">
        <w:t xml:space="preserve"> risk</w:t>
      </w:r>
      <w:r w:rsidR="00E00A7F">
        <w:softHyphen/>
      </w:r>
      <w:r w:rsidR="00DF4C1B" w:rsidRPr="00E00A7F">
        <w:t>känslig</w:t>
      </w:r>
      <w:r w:rsidR="00E00A7F" w:rsidRPr="00E00A7F">
        <w:t xml:space="preserve"> beräknings</w:t>
      </w:r>
      <w:r w:rsidR="00867218">
        <w:softHyphen/>
      </w:r>
      <w:r w:rsidR="00E00A7F" w:rsidRPr="00E00A7F">
        <w:t>modell för</w:t>
      </w:r>
      <w:r w:rsidR="00DF4C1B" w:rsidRPr="00E00A7F">
        <w:t xml:space="preserve"> riskvikts</w:t>
      </w:r>
      <w:r w:rsidR="00E00A7F" w:rsidRPr="00E00A7F">
        <w:softHyphen/>
      </w:r>
      <w:r w:rsidR="00DF4C1B" w:rsidRPr="00E00A7F">
        <w:t>golv införs där senior</w:t>
      </w:r>
      <w:r w:rsidR="00C36D14">
        <w:t>a</w:t>
      </w:r>
      <w:r w:rsidR="00DF4C1B" w:rsidRPr="00E00A7F">
        <w:t xml:space="preserve"> positioner får ett risk</w:t>
      </w:r>
      <w:r w:rsidR="00867218">
        <w:softHyphen/>
      </w:r>
      <w:r w:rsidR="00DF4C1B" w:rsidRPr="00E00A7F">
        <w:t>vikts</w:t>
      </w:r>
      <w:r w:rsidR="00867218">
        <w:softHyphen/>
      </w:r>
      <w:r w:rsidR="00DF4C1B" w:rsidRPr="00E00A7F">
        <w:t>golv som är proportione</w:t>
      </w:r>
      <w:r w:rsidR="00AF02AA">
        <w:t>rligt</w:t>
      </w:r>
      <w:r w:rsidR="00DF4C1B" w:rsidRPr="00E00A7F">
        <w:t xml:space="preserve"> till </w:t>
      </w:r>
      <w:r w:rsidR="002229E5">
        <w:t xml:space="preserve">den </w:t>
      </w:r>
      <w:r w:rsidR="00DF4C1B" w:rsidRPr="00E00A7F">
        <w:t>genom</w:t>
      </w:r>
      <w:r w:rsidR="00DA4AF2">
        <w:softHyphen/>
      </w:r>
      <w:r w:rsidR="00DF4C1B" w:rsidRPr="00E00A7F">
        <w:t>snittliga riskvikte</w:t>
      </w:r>
      <w:r w:rsidR="002229E5">
        <w:t>n</w:t>
      </w:r>
      <w:r w:rsidR="00DF4C1B" w:rsidRPr="00E00A7F">
        <w:t xml:space="preserve"> av </w:t>
      </w:r>
      <w:r w:rsidR="002229E5">
        <w:t xml:space="preserve">de </w:t>
      </w:r>
      <w:r w:rsidR="00DF4C1B" w:rsidRPr="00E00A7F">
        <w:t>under</w:t>
      </w:r>
      <w:r w:rsidR="00DF4C1B" w:rsidRPr="00E00A7F">
        <w:softHyphen/>
        <w:t>liggande exponeringar</w:t>
      </w:r>
      <w:r w:rsidR="002229E5">
        <w:t>na</w:t>
      </w:r>
      <w:r w:rsidR="00DF4C1B" w:rsidRPr="00E00A7F">
        <w:t>. För att för</w:t>
      </w:r>
      <w:r w:rsidR="00DA4AF2">
        <w:softHyphen/>
      </w:r>
      <w:r w:rsidR="00DF4C1B" w:rsidRPr="00E00A7F">
        <w:t>hindra allt</w:t>
      </w:r>
      <w:r w:rsidR="00E00A7F" w:rsidRPr="00E00A7F">
        <w:softHyphen/>
      </w:r>
      <w:r w:rsidR="00DF4C1B" w:rsidRPr="00E00A7F">
        <w:t>för stora minskningar</w:t>
      </w:r>
      <w:r w:rsidR="00973788">
        <w:t xml:space="preserve"> före</w:t>
      </w:r>
      <w:r w:rsidR="00973788">
        <w:softHyphen/>
        <w:t>slås</w:t>
      </w:r>
      <w:r w:rsidR="00973788" w:rsidRPr="00973788">
        <w:t xml:space="preserve"> </w:t>
      </w:r>
      <w:r w:rsidR="00973788">
        <w:t>för</w:t>
      </w:r>
      <w:r w:rsidR="00973788">
        <w:softHyphen/>
        <w:t xml:space="preserve">definierade </w:t>
      </w:r>
      <w:r w:rsidR="00973788" w:rsidRPr="00E00A7F">
        <w:t>minimi</w:t>
      </w:r>
      <w:r w:rsidR="00973788">
        <w:softHyphen/>
      </w:r>
      <w:r w:rsidR="00973788" w:rsidRPr="00E00A7F">
        <w:t>nivåer</w:t>
      </w:r>
      <w:r w:rsidR="00DF4C1B" w:rsidRPr="00E00A7F">
        <w:t xml:space="preserve"> </w:t>
      </w:r>
      <w:r w:rsidR="00973788">
        <w:t>för</w:t>
      </w:r>
      <w:r w:rsidR="00A27CEC">
        <w:t xml:space="preserve"> </w:t>
      </w:r>
      <w:r w:rsidR="00DF4C1B" w:rsidRPr="00E00A7F">
        <w:t>risk</w:t>
      </w:r>
      <w:r w:rsidR="00E00A7F">
        <w:softHyphen/>
      </w:r>
      <w:r w:rsidR="00DA4AF2">
        <w:softHyphen/>
      </w:r>
      <w:r w:rsidR="00DF4C1B" w:rsidRPr="00E00A7F">
        <w:t>viktsgolven</w:t>
      </w:r>
      <w:r w:rsidR="00973788">
        <w:t>.</w:t>
      </w:r>
      <w:r w:rsidR="00DF4C1B" w:rsidRPr="00E00A7F">
        <w:t xml:space="preserve"> </w:t>
      </w:r>
      <w:r w:rsidR="00DF4C1B" w:rsidRPr="005127BB">
        <w:t>Därtill föreslås att man introducerar ett koncept om mot</w:t>
      </w:r>
      <w:r w:rsidR="00867218">
        <w:softHyphen/>
      </w:r>
      <w:r w:rsidR="00DF4C1B" w:rsidRPr="005127BB">
        <w:t>stånds</w:t>
      </w:r>
      <w:r w:rsidR="00867218">
        <w:softHyphen/>
      </w:r>
      <w:r w:rsidR="00DF4C1B" w:rsidRPr="005127BB">
        <w:t xml:space="preserve">kraftiga </w:t>
      </w:r>
      <w:proofErr w:type="spellStart"/>
      <w:r w:rsidR="00DF4C1B" w:rsidRPr="005127BB">
        <w:t>värde</w:t>
      </w:r>
      <w:r w:rsidR="00DA4AF2">
        <w:softHyphen/>
      </w:r>
      <w:r w:rsidR="00DF4C1B" w:rsidRPr="005127BB">
        <w:t>papperiseringar</w:t>
      </w:r>
      <w:proofErr w:type="spellEnd"/>
      <w:r w:rsidR="00DF4C1B" w:rsidRPr="005127BB">
        <w:t>, vilka föreslås erhålla lägre kap</w:t>
      </w:r>
      <w:r w:rsidR="00FB242F">
        <w:t>i</w:t>
      </w:r>
      <w:r w:rsidR="00DF4C1B" w:rsidRPr="005127BB">
        <w:t>talkrav och riskvikts</w:t>
      </w:r>
      <w:r w:rsidR="00973788">
        <w:softHyphen/>
      </w:r>
      <w:r w:rsidR="00DF4C1B" w:rsidRPr="005127BB">
        <w:t>golv.</w:t>
      </w:r>
    </w:p>
    <w:p w14:paraId="0CCC1268" w14:textId="771B089F" w:rsidR="000B032B" w:rsidRPr="00D567AD" w:rsidRDefault="00D567AD" w:rsidP="008C6D00">
      <w:pPr>
        <w:pStyle w:val="Rubrik4utannumrering"/>
      </w:pPr>
      <w:bookmarkStart w:id="7" w:name="_Hlk200381287"/>
      <w:r w:rsidRPr="00D567AD">
        <w:t>R</w:t>
      </w:r>
      <w:r w:rsidR="000B032B" w:rsidRPr="00D567AD">
        <w:t>amverket för betydande risköverföring</w:t>
      </w:r>
    </w:p>
    <w:bookmarkEnd w:id="7"/>
    <w:p w14:paraId="74CFB05D" w14:textId="2C60C6E7" w:rsidR="00616595" w:rsidRDefault="00FF6BB7" w:rsidP="00D567AD">
      <w:pPr>
        <w:pStyle w:val="Brdtext"/>
      </w:pPr>
      <w:r>
        <w:t>Kapitalkravsr</w:t>
      </w:r>
      <w:r w:rsidRPr="00FF6BB7">
        <w:t xml:space="preserve">egelverket </w:t>
      </w:r>
      <w:r>
        <w:t xml:space="preserve">för </w:t>
      </w:r>
      <w:proofErr w:type="spellStart"/>
      <w:r>
        <w:t>värdepapperisering</w:t>
      </w:r>
      <w:proofErr w:type="spellEnd"/>
      <w:r>
        <w:t xml:space="preserve"> </w:t>
      </w:r>
      <w:r w:rsidRPr="00FF6BB7">
        <w:t xml:space="preserve">tillåter att </w:t>
      </w:r>
      <w:r w:rsidR="00D84C88">
        <w:t xml:space="preserve">kreditinstitut </w:t>
      </w:r>
      <w:r w:rsidRPr="00FF6BB7">
        <w:t>minska</w:t>
      </w:r>
      <w:r>
        <w:t>r</w:t>
      </w:r>
      <w:r w:rsidRPr="00FF6BB7">
        <w:t xml:space="preserve"> sitt kapitalkrav </w:t>
      </w:r>
      <w:r>
        <w:t xml:space="preserve">för en </w:t>
      </w:r>
      <w:proofErr w:type="spellStart"/>
      <w:r>
        <w:t>värdepapperisering</w:t>
      </w:r>
      <w:proofErr w:type="spellEnd"/>
      <w:r>
        <w:t xml:space="preserve"> </w:t>
      </w:r>
      <w:r w:rsidRPr="00FF6BB7">
        <w:t xml:space="preserve">om en betydande risköverföring anses ha uppnåtts genom </w:t>
      </w:r>
      <w:r>
        <w:t>transaktionen</w:t>
      </w:r>
      <w:r w:rsidRPr="00FF6BB7">
        <w:t>.</w:t>
      </w:r>
      <w:r>
        <w:t xml:space="preserve"> </w:t>
      </w:r>
      <w:r w:rsidR="00D84C88">
        <w:t xml:space="preserve">För att bedöma mängden risk som överförs vid en </w:t>
      </w:r>
      <w:proofErr w:type="spellStart"/>
      <w:r w:rsidR="00D84C88">
        <w:t>värde</w:t>
      </w:r>
      <w:r w:rsidR="00D84C88">
        <w:softHyphen/>
        <w:t>papperisering</w:t>
      </w:r>
      <w:proofErr w:type="spellEnd"/>
      <w:r w:rsidR="00D84C88">
        <w:t>, och där</w:t>
      </w:r>
      <w:r w:rsidR="005C0C85">
        <w:softHyphen/>
      </w:r>
      <w:r w:rsidR="00D84C88">
        <w:t xml:space="preserve">med möjligheten att erhålla kapitallättnad, </w:t>
      </w:r>
      <w:r w:rsidR="005C0C85">
        <w:lastRenderedPageBreak/>
        <w:t xml:space="preserve">ställs krav på vissa tester. I syfte att göra </w:t>
      </w:r>
      <w:r w:rsidR="005C0C85" w:rsidRPr="005C0C85">
        <w:t>ramverket mer konsistent och förut</w:t>
      </w:r>
      <w:r w:rsidR="00616595">
        <w:softHyphen/>
      </w:r>
      <w:r w:rsidR="005C0C85" w:rsidRPr="005C0C85">
        <w:t>sägbart</w:t>
      </w:r>
      <w:r w:rsidR="005C0C85">
        <w:t xml:space="preserve"> </w:t>
      </w:r>
      <w:r w:rsidR="000B032B">
        <w:t xml:space="preserve">föreslår </w:t>
      </w:r>
      <w:r w:rsidR="005C0C85">
        <w:t xml:space="preserve">kommissionen </w:t>
      </w:r>
      <w:r w:rsidR="000B032B">
        <w:t xml:space="preserve">att de nuvarande </w:t>
      </w:r>
      <w:r w:rsidR="005C0C85">
        <w:t xml:space="preserve">mekaniska </w:t>
      </w:r>
      <w:r w:rsidR="000B032B">
        <w:t>testerna ersätts av tester som är principbaserade.</w:t>
      </w:r>
      <w:r w:rsidR="00616595" w:rsidRPr="00616595">
        <w:t xml:space="preserve"> </w:t>
      </w:r>
      <w:proofErr w:type="spellStart"/>
      <w:r w:rsidR="00616595" w:rsidRPr="00616595">
        <w:t>Eba</w:t>
      </w:r>
      <w:proofErr w:type="spellEnd"/>
      <w:r w:rsidR="00616595" w:rsidRPr="00616595">
        <w:t xml:space="preserve"> föreslås få mandat att ta fram tekniska standarder som bl.a. fastställer detaljer beträffande testet och principer för till</w:t>
      </w:r>
      <w:r w:rsidR="00616595">
        <w:softHyphen/>
      </w:r>
      <w:r w:rsidR="00616595" w:rsidRPr="00616595">
        <w:t>synsprocessen.</w:t>
      </w:r>
    </w:p>
    <w:p w14:paraId="489CA49C" w14:textId="77777777" w:rsidR="007D542F" w:rsidRDefault="0096276C" w:rsidP="007D542F">
      <w:pPr>
        <w:pStyle w:val="Rubrik2"/>
      </w:pPr>
      <w:sdt>
        <w:sdtPr>
          <w:id w:val="-2087607690"/>
          <w:lock w:val="contentLocked"/>
          <w:placeholder>
            <w:docPart w:val="5B76C06C64084BF6958B404897466973"/>
          </w:placeholder>
          <w:group/>
        </w:sdtPr>
        <w:sdtEndPr/>
        <w:sdtContent>
          <w:r w:rsidR="007D542F">
            <w:t>Gällande svenska regler och förslagets effekt på dessa</w:t>
          </w:r>
        </w:sdtContent>
      </w:sdt>
    </w:p>
    <w:p w14:paraId="3C63C4EC" w14:textId="5309651E" w:rsidR="007D542F" w:rsidRPr="00472EBA" w:rsidRDefault="0025230C" w:rsidP="007136AE">
      <w:r>
        <w:t>EU:s f</w:t>
      </w:r>
      <w:r w:rsidRPr="007A223D">
        <w:t xml:space="preserve">örordning </w:t>
      </w:r>
      <w:r>
        <w:t xml:space="preserve">om </w:t>
      </w:r>
      <w:proofErr w:type="spellStart"/>
      <w:r>
        <w:t>värdepapperisering</w:t>
      </w:r>
      <w:proofErr w:type="spellEnd"/>
      <w:r>
        <w:t xml:space="preserve"> och EU:s tillsynsförordning </w:t>
      </w:r>
      <w:r w:rsidRPr="007A223D">
        <w:t>är direkt tillämplig</w:t>
      </w:r>
      <w:r>
        <w:t>a i Sverige</w:t>
      </w:r>
      <w:r w:rsidRPr="007A223D">
        <w:t>. Vissa kompletterande bestämmelser till förordning</w:t>
      </w:r>
      <w:r>
        <w:t>arna</w:t>
      </w:r>
      <w:r w:rsidRPr="007A223D">
        <w:t xml:space="preserve"> har införts i </w:t>
      </w:r>
      <w:r w:rsidR="003B63E2" w:rsidRPr="007A223D">
        <w:t xml:space="preserve">lagen </w:t>
      </w:r>
      <w:r w:rsidR="003B63E2" w:rsidRPr="00886C84">
        <w:t>(2019:1215) med kompletterande bestäm</w:t>
      </w:r>
      <w:r w:rsidR="003B63E2">
        <w:softHyphen/>
      </w:r>
      <w:r w:rsidR="003B63E2" w:rsidRPr="00886C84">
        <w:t xml:space="preserve">melser till EU:s förordning om </w:t>
      </w:r>
      <w:proofErr w:type="spellStart"/>
      <w:r w:rsidR="003B63E2" w:rsidRPr="00886C84">
        <w:t>värdepapperisering</w:t>
      </w:r>
      <w:proofErr w:type="spellEnd"/>
      <w:r w:rsidR="003B63E2">
        <w:t xml:space="preserve"> och </w:t>
      </w:r>
      <w:r>
        <w:t>lagen</w:t>
      </w:r>
      <w:r w:rsidRPr="00886C84">
        <w:t xml:space="preserve"> (2014:968) om särskild tillsyn över kreditinstitut och värde</w:t>
      </w:r>
      <w:r w:rsidR="007136AE">
        <w:softHyphen/>
      </w:r>
      <w:r w:rsidRPr="00886C84">
        <w:t>pappers</w:t>
      </w:r>
      <w:r w:rsidR="007136AE">
        <w:softHyphen/>
      </w:r>
      <w:r w:rsidRPr="00886C84">
        <w:t>bolag</w:t>
      </w:r>
      <w:r w:rsidRPr="007F4C99">
        <w:rPr>
          <w:i/>
          <w:iCs/>
        </w:rPr>
        <w:t>.</w:t>
      </w:r>
      <w:r>
        <w:t xml:space="preserve"> Förslaget till ändring i förordningarna kan föran</w:t>
      </w:r>
      <w:r w:rsidR="00192174">
        <w:softHyphen/>
      </w:r>
      <w:r>
        <w:t>leda behov av mindre följdändringar i svensk lag</w:t>
      </w:r>
      <w:r>
        <w:softHyphen/>
        <w:t xml:space="preserve">stiftning. </w:t>
      </w:r>
    </w:p>
    <w:p w14:paraId="5A8659D0" w14:textId="7B44412D" w:rsidR="007D542F" w:rsidRDefault="0096276C" w:rsidP="007D542F">
      <w:pPr>
        <w:pStyle w:val="Rubrik2"/>
      </w:pPr>
      <w:sdt>
        <w:sdtPr>
          <w:id w:val="-1431199353"/>
          <w:lock w:val="contentLocked"/>
          <w:placeholder>
            <w:docPart w:val="5B76C06C64084BF6958B404897466973"/>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1070AA7E" w14:textId="2ECB4125" w:rsidR="007F4C99" w:rsidRPr="005127BB" w:rsidRDefault="00C7752F" w:rsidP="007A4951">
      <w:pPr>
        <w:pStyle w:val="Brdtext"/>
      </w:pPr>
      <w:bookmarkStart w:id="8" w:name="_Hlk201350126"/>
      <w:r>
        <w:t xml:space="preserve">Kommissionen har gjort en konsekvensanalys av förslaget (SWD [2025] </w:t>
      </w:r>
      <w:r w:rsidR="00C720A0">
        <w:t>825</w:t>
      </w:r>
      <w:r>
        <w:t xml:space="preserve">). I den </w:t>
      </w:r>
      <w:r w:rsidR="007A4951">
        <w:t xml:space="preserve">analyseras olika policyalternativ inom tre områden för att: 1) minska kostnader, 2) </w:t>
      </w:r>
      <w:r w:rsidR="00703C19">
        <w:t>reducera</w:t>
      </w:r>
      <w:r w:rsidR="007A4951">
        <w:t xml:space="preserve"> onödiga tillsynskrav som begränsar banker från att emittera och investera i </w:t>
      </w:r>
      <w:proofErr w:type="spellStart"/>
      <w:r w:rsidR="007A4951">
        <w:t>värdepapperiseringar</w:t>
      </w:r>
      <w:proofErr w:type="spellEnd"/>
      <w:r w:rsidR="007A4951">
        <w:t xml:space="preserve"> och 3) ta bort kostnader kopplat till tillsynskrav för försäkringsföretag att investera i marknaden för </w:t>
      </w:r>
      <w:proofErr w:type="spellStart"/>
      <w:r w:rsidR="007A4951">
        <w:t>värde</w:t>
      </w:r>
      <w:r w:rsidR="00CE72CE">
        <w:softHyphen/>
      </w:r>
      <w:r w:rsidR="007A4951">
        <w:t>papperisering</w:t>
      </w:r>
      <w:proofErr w:type="spellEnd"/>
      <w:r w:rsidR="007A4951">
        <w:t xml:space="preserve"> i EU. </w:t>
      </w:r>
      <w:r w:rsidR="00703C19" w:rsidRPr="00703C19">
        <w:t>Kommissionen bedömer att de före</w:t>
      </w:r>
      <w:r w:rsidR="00703C19">
        <w:softHyphen/>
      </w:r>
      <w:r w:rsidR="00703C19" w:rsidRPr="00703C19">
        <w:t xml:space="preserve">slagna </w:t>
      </w:r>
      <w:r w:rsidR="00DE6CFA">
        <w:t xml:space="preserve">riktade </w:t>
      </w:r>
      <w:r w:rsidR="00703C19" w:rsidRPr="00703C19">
        <w:t xml:space="preserve">åtgärderna </w:t>
      </w:r>
      <w:r w:rsidR="00703C19">
        <w:t xml:space="preserve">är det bästa sättet att minska börda och kostnader för emittenter och investerare, främja marknaden för </w:t>
      </w:r>
      <w:proofErr w:type="spellStart"/>
      <w:r w:rsidR="00703C19">
        <w:t>värdepapperisering</w:t>
      </w:r>
      <w:proofErr w:type="spellEnd"/>
      <w:r w:rsidR="00703C19">
        <w:t xml:space="preserve"> och att stärka EU:s finans</w:t>
      </w:r>
      <w:r w:rsidR="00CE72CE">
        <w:softHyphen/>
      </w:r>
      <w:r w:rsidR="00703C19">
        <w:t xml:space="preserve">marknaders konkurrenskraft. </w:t>
      </w:r>
      <w:r w:rsidR="00825655" w:rsidRPr="00825655">
        <w:t xml:space="preserve">Sammantaget </w:t>
      </w:r>
      <w:r w:rsidR="00825655">
        <w:t xml:space="preserve">väntas förslaget </w:t>
      </w:r>
      <w:r w:rsidR="00825655" w:rsidRPr="00825655">
        <w:t xml:space="preserve">leda </w:t>
      </w:r>
      <w:r w:rsidR="00AB6250" w:rsidRPr="00AB6250">
        <w:t>till att nya banker kommer in på marknaden, särskilt medelstora banker eller banker i medlemsstater som hittills inte har någon aktiv emission</w:t>
      </w:r>
      <w:r w:rsidR="00AB6250">
        <w:t xml:space="preserve">, och </w:t>
      </w:r>
      <w:r w:rsidR="00825655" w:rsidRPr="00825655">
        <w:t xml:space="preserve">en måttlig ökning av </w:t>
      </w:r>
      <w:proofErr w:type="spellStart"/>
      <w:r w:rsidR="00825655" w:rsidRPr="00825655">
        <w:t>värde</w:t>
      </w:r>
      <w:r w:rsidR="00825655">
        <w:softHyphen/>
      </w:r>
      <w:r w:rsidR="00825655" w:rsidRPr="00825655">
        <w:t>papperisering</w:t>
      </w:r>
      <w:r w:rsidR="00825655">
        <w:t>ar</w:t>
      </w:r>
      <w:proofErr w:type="spellEnd"/>
      <w:r w:rsidR="00825655" w:rsidRPr="00825655">
        <w:t xml:space="preserve"> och investeringar från banker som</w:t>
      </w:r>
      <w:r w:rsidR="00825655">
        <w:t xml:space="preserve"> redan är</w:t>
      </w:r>
      <w:r w:rsidR="00825655" w:rsidRPr="00825655">
        <w:t xml:space="preserve"> aktiva på marknaden</w:t>
      </w:r>
      <w:r w:rsidR="00825655">
        <w:t>.</w:t>
      </w:r>
      <w:r w:rsidR="00AB6250">
        <w:t xml:space="preserve"> Vidare gör kommissionen bedömningen att förslaget </w:t>
      </w:r>
      <w:r w:rsidR="00AB6250" w:rsidRPr="00AB6250">
        <w:t>inte</w:t>
      </w:r>
      <w:r w:rsidR="00AB6250">
        <w:t xml:space="preserve"> kommer at</w:t>
      </w:r>
      <w:r w:rsidR="00AB6250" w:rsidRPr="005127BB">
        <w:t xml:space="preserve">t resultera i </w:t>
      </w:r>
      <w:r w:rsidR="0033773F" w:rsidRPr="005127BB">
        <w:t>att</w:t>
      </w:r>
      <w:r w:rsidR="00AB6250" w:rsidRPr="005127BB">
        <w:t xml:space="preserve"> banker håller för lite kapital i förhållande till de risker </w:t>
      </w:r>
      <w:proofErr w:type="spellStart"/>
      <w:r w:rsidR="00AB6250" w:rsidRPr="005127BB">
        <w:t>värde</w:t>
      </w:r>
      <w:r w:rsidR="000A4C15" w:rsidRPr="005127BB">
        <w:softHyphen/>
      </w:r>
      <w:r w:rsidR="00AB6250" w:rsidRPr="005127BB">
        <w:t>papperisering</w:t>
      </w:r>
      <w:proofErr w:type="spellEnd"/>
      <w:r w:rsidR="00AB6250" w:rsidRPr="005127BB">
        <w:t xml:space="preserve"> innebär, eller att den finansiella stabiliteten äventyras.</w:t>
      </w:r>
      <w:r w:rsidR="00AB6250" w:rsidRPr="005127BB" w:rsidDel="00825655">
        <w:t xml:space="preserve"> </w:t>
      </w:r>
    </w:p>
    <w:p w14:paraId="615F8B2E" w14:textId="48543A8B" w:rsidR="009F4473" w:rsidRPr="00E42133" w:rsidRDefault="00EA704E" w:rsidP="007A4951">
      <w:pPr>
        <w:pStyle w:val="Brdtext"/>
      </w:pPr>
      <w:bookmarkStart w:id="9" w:name="_Hlk201350056"/>
      <w:bookmarkEnd w:id="8"/>
      <w:r w:rsidRPr="00E42133">
        <w:t xml:space="preserve">Eftersom förslaget </w:t>
      </w:r>
      <w:proofErr w:type="spellStart"/>
      <w:r w:rsidR="003F0BAE">
        <w:t>bl</w:t>
      </w:r>
      <w:r w:rsidR="006B7033">
        <w:t>.</w:t>
      </w:r>
      <w:r w:rsidR="003F0BAE">
        <w:t>a</w:t>
      </w:r>
      <w:proofErr w:type="spellEnd"/>
      <w:r w:rsidR="003F0BAE">
        <w:t xml:space="preserve"> </w:t>
      </w:r>
      <w:r w:rsidRPr="00E42133">
        <w:t xml:space="preserve">innebär att </w:t>
      </w:r>
      <w:proofErr w:type="spellStart"/>
      <w:r w:rsidRPr="00E42133">
        <w:t>E</w:t>
      </w:r>
      <w:r w:rsidR="007078C0" w:rsidRPr="00E42133">
        <w:t>ba</w:t>
      </w:r>
      <w:proofErr w:type="spellEnd"/>
      <w:r w:rsidRPr="00E42133">
        <w:t xml:space="preserve"> ges en stärkt roll för bl.a. koordinering av tillsynen väntas förslaget innebära ökade kostnader för </w:t>
      </w:r>
      <w:proofErr w:type="spellStart"/>
      <w:r w:rsidRPr="00E42133">
        <w:t>E</w:t>
      </w:r>
      <w:r w:rsidR="00543865" w:rsidRPr="00E42133">
        <w:t>ba</w:t>
      </w:r>
      <w:proofErr w:type="spellEnd"/>
      <w:r w:rsidRPr="00E42133">
        <w:t>.</w:t>
      </w:r>
      <w:r w:rsidR="00120431" w:rsidRPr="00E42133">
        <w:t xml:space="preserve"> </w:t>
      </w:r>
      <w:r w:rsidR="001100D3" w:rsidRPr="00E42133">
        <w:t xml:space="preserve">Kommissionen gör bedömningen att </w:t>
      </w:r>
      <w:proofErr w:type="spellStart"/>
      <w:r w:rsidR="001100D3" w:rsidRPr="00E42133">
        <w:t>Eba</w:t>
      </w:r>
      <w:proofErr w:type="spellEnd"/>
      <w:r w:rsidR="001100D3" w:rsidRPr="00E42133">
        <w:t xml:space="preserve"> behöver förstärkas med motsvarande två heltidsanställda, </w:t>
      </w:r>
      <w:r w:rsidR="001100D3" w:rsidRPr="005127BB">
        <w:t xml:space="preserve">vilket enligt kommissionen har </w:t>
      </w:r>
      <w:r w:rsidR="00120431" w:rsidRPr="00E42133">
        <w:t>begränsad effekt på EU-budgeten</w:t>
      </w:r>
      <w:r w:rsidR="001100D3" w:rsidRPr="00E42133">
        <w:t xml:space="preserve"> och ligger i linje med</w:t>
      </w:r>
      <w:r w:rsidR="00292B00" w:rsidRPr="00E42133">
        <w:t xml:space="preserve"> den fleråriga budgetramen (MFF)</w:t>
      </w:r>
      <w:r w:rsidR="005E3AE4" w:rsidRPr="00E42133">
        <w:t>.</w:t>
      </w:r>
    </w:p>
    <w:p w14:paraId="489D9E9D" w14:textId="6E828287" w:rsidR="00CA1CF9" w:rsidRDefault="004472B8" w:rsidP="007A4951">
      <w:pPr>
        <w:pStyle w:val="Brdtext"/>
      </w:pPr>
      <w:r w:rsidRPr="005127BB">
        <w:lastRenderedPageBreak/>
        <w:t xml:space="preserve">Översynen av EU:s regelverk för </w:t>
      </w:r>
      <w:proofErr w:type="spellStart"/>
      <w:r w:rsidRPr="005127BB">
        <w:t>värdepapperisering</w:t>
      </w:r>
      <w:proofErr w:type="spellEnd"/>
      <w:r w:rsidRPr="005127BB">
        <w:t xml:space="preserve"> är bara en åtgärd av flera som </w:t>
      </w:r>
      <w:r w:rsidR="000B3754" w:rsidRPr="005127BB">
        <w:t>syftar till</w:t>
      </w:r>
      <w:r w:rsidRPr="005127BB">
        <w:t xml:space="preserve"> </w:t>
      </w:r>
      <w:r w:rsidR="005B1093" w:rsidRPr="005127BB">
        <w:t>stärkt konkurrenskraft och</w:t>
      </w:r>
      <w:r w:rsidRPr="005127BB">
        <w:t xml:space="preserve"> att </w:t>
      </w:r>
      <w:r w:rsidR="005B1093" w:rsidRPr="005127BB">
        <w:t>under</w:t>
      </w:r>
      <w:r w:rsidR="005B1093" w:rsidRPr="005127BB">
        <w:softHyphen/>
      </w:r>
      <w:r w:rsidR="005B1093" w:rsidRPr="005127BB">
        <w:softHyphen/>
        <w:t>lätta finansieringen av EU:s prioriteringar</w:t>
      </w:r>
      <w:r w:rsidRPr="005127BB">
        <w:t xml:space="preserve">. </w:t>
      </w:r>
      <w:r w:rsidRPr="00E42133">
        <w:t>I sammanhanget gör r</w:t>
      </w:r>
      <w:r w:rsidR="00825655" w:rsidRPr="00E42133">
        <w:t xml:space="preserve">egeringen </w:t>
      </w:r>
      <w:r w:rsidRPr="00E42133">
        <w:t>bedömningen</w:t>
      </w:r>
      <w:r w:rsidR="000B3754" w:rsidRPr="00E42133">
        <w:t xml:space="preserve"> </w:t>
      </w:r>
      <w:r w:rsidR="00FA2B58" w:rsidRPr="00E42133">
        <w:t xml:space="preserve">att </w:t>
      </w:r>
      <w:r w:rsidR="000B3754" w:rsidRPr="00E42133">
        <w:t>de föreslagna ändringarna har en mindre betydelse i förhållande till andra åtgärder</w:t>
      </w:r>
      <w:r w:rsidR="005B1093" w:rsidRPr="00E42133">
        <w:t xml:space="preserve">, särskilt de </w:t>
      </w:r>
      <w:r w:rsidR="00E9072E" w:rsidRPr="00E42133">
        <w:t>som bidrar till att öka mängden produktivt kapital.</w:t>
      </w:r>
      <w:r w:rsidR="00E9072E" w:rsidRPr="005127BB">
        <w:t xml:space="preserve"> </w:t>
      </w:r>
      <w:r w:rsidR="00DA489C">
        <w:t xml:space="preserve">Regeringen noterar att </w:t>
      </w:r>
      <w:r w:rsidR="00B14D9C">
        <w:t xml:space="preserve">finansieringen </w:t>
      </w:r>
      <w:r w:rsidR="00DA489C">
        <w:t xml:space="preserve">redan idag </w:t>
      </w:r>
      <w:r w:rsidR="00B14D9C" w:rsidRPr="00B14D9C">
        <w:t>är bankcentrera</w:t>
      </w:r>
      <w:r w:rsidR="00B14D9C">
        <w:t>d</w:t>
      </w:r>
      <w:r w:rsidR="00B14D9C" w:rsidRPr="00B14D9C">
        <w:t xml:space="preserve"> </w:t>
      </w:r>
      <w:r w:rsidR="00DA489C">
        <w:t xml:space="preserve">inom EU. </w:t>
      </w:r>
      <w:r w:rsidR="00CA1CF9" w:rsidRPr="005127BB">
        <w:t>Regeringen gör</w:t>
      </w:r>
      <w:r w:rsidR="00E9072E" w:rsidRPr="005127BB">
        <w:t xml:space="preserve"> </w:t>
      </w:r>
      <w:r w:rsidR="00CA1CF9" w:rsidRPr="005127BB">
        <w:t xml:space="preserve">bedömningen att förslaget skulle kunna göra det attraktivare med </w:t>
      </w:r>
      <w:proofErr w:type="spellStart"/>
      <w:r w:rsidR="00CA1CF9" w:rsidRPr="005127BB">
        <w:t>värde</w:t>
      </w:r>
      <w:r w:rsidR="00381441" w:rsidRPr="005127BB">
        <w:softHyphen/>
      </w:r>
      <w:r w:rsidR="00CA1CF9" w:rsidRPr="005127BB">
        <w:t>papperisering</w:t>
      </w:r>
      <w:proofErr w:type="spellEnd"/>
      <w:r w:rsidR="00CA1CF9" w:rsidRPr="005127BB">
        <w:t xml:space="preserve"> på den svenska marknaden, men att detta också beror på andra faktorer. </w:t>
      </w:r>
      <w:r w:rsidR="00381441" w:rsidRPr="005127BB">
        <w:t xml:space="preserve">Finansinspektionen ser ett behov av resurser för mer tillsyn om förslaget resulterar i ökad aktivitet på marknaden för </w:t>
      </w:r>
      <w:proofErr w:type="spellStart"/>
      <w:r w:rsidR="00381441" w:rsidRPr="005127BB">
        <w:t>värdepapperisering</w:t>
      </w:r>
      <w:proofErr w:type="spellEnd"/>
      <w:r w:rsidR="00381441" w:rsidRPr="005127BB">
        <w:t xml:space="preserve">. </w:t>
      </w:r>
      <w:r w:rsidR="00D90D57" w:rsidRPr="005127BB">
        <w:t xml:space="preserve">Preliminärt uppskattar Finansinspektionen behovet till ytterligare tre årsarbetskrafter. </w:t>
      </w:r>
    </w:p>
    <w:p w14:paraId="01A99867" w14:textId="281A5186" w:rsidR="00381441" w:rsidRPr="00472EBA" w:rsidRDefault="00CA1CF9" w:rsidP="007A4951">
      <w:pPr>
        <w:pStyle w:val="Brdtext"/>
      </w:pPr>
      <w:r w:rsidRPr="00CA1CF9">
        <w:t>Beroende på de slutliga rättsakternas utformning kan inte budgetära konsekvenser för statsbudgeten uteslutas.</w:t>
      </w:r>
      <w:r>
        <w:t xml:space="preserve"> </w:t>
      </w:r>
      <w:r w:rsidRPr="005B5B70">
        <w:t>Eventuella kostnader som förslagen kan leda till för den nationella budgeten ska finansieras i linje med de principer om neutralitet för statens budget som riks</w:t>
      </w:r>
      <w:r>
        <w:softHyphen/>
      </w:r>
      <w:r w:rsidRPr="005B5B70">
        <w:t>dagen beslutat om (prop. 1994/95:40, bet. 1994/</w:t>
      </w:r>
      <w:proofErr w:type="gramStart"/>
      <w:r w:rsidRPr="005B5B70">
        <w:t>95:FiU</w:t>
      </w:r>
      <w:proofErr w:type="gramEnd"/>
      <w:r w:rsidRPr="005B5B70">
        <w:t xml:space="preserve">5, rskr. 1994/95:67). </w:t>
      </w:r>
      <w:r w:rsidR="00B53129">
        <w:t>Regeringens ståndpunkt är att</w:t>
      </w:r>
      <w:r w:rsidR="00060A9B">
        <w:t xml:space="preserve"> eventuella</w:t>
      </w:r>
      <w:r w:rsidR="00B53129">
        <w:t xml:space="preserve"> u</w:t>
      </w:r>
      <w:r w:rsidRPr="005B5B70">
        <w:t>tgifts</w:t>
      </w:r>
      <w:r w:rsidR="00B53129">
        <w:softHyphen/>
      </w:r>
      <w:r w:rsidRPr="005B5B70">
        <w:t>drivande åtgärder på EU-budgeten behöver finansieras genom om</w:t>
      </w:r>
      <w:r>
        <w:softHyphen/>
      </w:r>
      <w:r w:rsidRPr="005B5B70">
        <w:t>prioriteringar i EU:s budget</w:t>
      </w:r>
      <w:r w:rsidR="006316A3">
        <w:t xml:space="preserve"> och </w:t>
      </w:r>
      <w:r w:rsidR="00060A9B">
        <w:t xml:space="preserve">att det bör råda </w:t>
      </w:r>
      <w:r w:rsidR="006316A3">
        <w:t xml:space="preserve">en stabil </w:t>
      </w:r>
      <w:r w:rsidR="006316A3" w:rsidRPr="006316A3">
        <w:t>bemanning i EU:s förvaltning</w:t>
      </w:r>
      <w:r>
        <w:t>.</w:t>
      </w:r>
    </w:p>
    <w:bookmarkEnd w:id="9" w:displacedByCustomXml="next"/>
    <w:sdt>
      <w:sdtPr>
        <w:id w:val="830331803"/>
        <w:lock w:val="contentLocked"/>
        <w:placeholder>
          <w:docPart w:val="5B76C06C64084BF6958B404897466973"/>
        </w:placeholder>
        <w:group/>
      </w:sdtPr>
      <w:sdtEndPr/>
      <w:sdtContent>
        <w:p w14:paraId="31478235" w14:textId="77777777" w:rsidR="007D542F" w:rsidRDefault="007D542F" w:rsidP="007D542F">
          <w:pPr>
            <w:pStyle w:val="Rubrik1"/>
          </w:pPr>
          <w:r>
            <w:t>Ståndpunkter</w:t>
          </w:r>
        </w:p>
      </w:sdtContent>
    </w:sdt>
    <w:p w14:paraId="1F5AED6B" w14:textId="77777777" w:rsidR="007D542F" w:rsidRDefault="0096276C" w:rsidP="007D542F">
      <w:pPr>
        <w:pStyle w:val="Rubrik2"/>
      </w:pPr>
      <w:sdt>
        <w:sdtPr>
          <w:id w:val="-483085086"/>
          <w:lock w:val="contentLocked"/>
          <w:placeholder>
            <w:docPart w:val="5B76C06C64084BF6958B404897466973"/>
          </w:placeholder>
          <w:group/>
        </w:sdtPr>
        <w:sdtEndPr/>
        <w:sdtContent>
          <w:r w:rsidR="007D542F">
            <w:t>Preliminär svensk ståndpunkt</w:t>
          </w:r>
        </w:sdtContent>
      </w:sdt>
    </w:p>
    <w:p w14:paraId="233CE718" w14:textId="301BC47D" w:rsidR="0012312E" w:rsidRDefault="00B87695" w:rsidP="00013D43">
      <w:pPr>
        <w:pStyle w:val="Brdtext"/>
      </w:pPr>
      <w:r w:rsidRPr="00B87695">
        <w:t xml:space="preserve">Regeringen </w:t>
      </w:r>
      <w:r w:rsidR="00195F2A">
        <w:t xml:space="preserve">välkomnar översynen </w:t>
      </w:r>
      <w:r w:rsidR="003245F4">
        <w:t xml:space="preserve">och </w:t>
      </w:r>
      <w:r w:rsidR="0012312E">
        <w:t>ambitionen att stärka EU:s kapital</w:t>
      </w:r>
      <w:r w:rsidR="0012312E">
        <w:softHyphen/>
        <w:t xml:space="preserve">marknader. Regeringen är positiv till ändringar som sänker kostnader och administrativa bördor för berörda aktörer och myndigheter genom förenklingar och standardisering. </w:t>
      </w:r>
      <w:r w:rsidR="0023246A">
        <w:t>R</w:t>
      </w:r>
      <w:r w:rsidR="00DD657D">
        <w:t>egeringen</w:t>
      </w:r>
      <w:r w:rsidR="0023246A">
        <w:t xml:space="preserve"> </w:t>
      </w:r>
      <w:r w:rsidR="00360AD2">
        <w:t>stöder</w:t>
      </w:r>
      <w:r w:rsidR="00DD657D">
        <w:t xml:space="preserve"> förenklingar som leder till mer proportionella </w:t>
      </w:r>
      <w:proofErr w:type="spellStart"/>
      <w:r w:rsidR="00DD657D">
        <w:t>due</w:t>
      </w:r>
      <w:proofErr w:type="spellEnd"/>
      <w:r w:rsidR="00DD657D">
        <w:t xml:space="preserve"> </w:t>
      </w:r>
      <w:proofErr w:type="spellStart"/>
      <w:r w:rsidR="00DD657D">
        <w:t>diligence</w:t>
      </w:r>
      <w:proofErr w:type="spellEnd"/>
      <w:r w:rsidR="00743970">
        <w:t>-</w:t>
      </w:r>
      <w:r w:rsidR="00DD657D">
        <w:t xml:space="preserve"> och transparens</w:t>
      </w:r>
      <w:r w:rsidR="00DD657D">
        <w:softHyphen/>
        <w:t>krav</w:t>
      </w:r>
      <w:r w:rsidR="0023246A">
        <w:t xml:space="preserve"> som alltjämt säkerställer fortsatt god informationsgivning till marknaden. </w:t>
      </w:r>
    </w:p>
    <w:p w14:paraId="057C9C9B" w14:textId="5D4D9641" w:rsidR="00113655" w:rsidRDefault="0012312E" w:rsidP="00013D43">
      <w:pPr>
        <w:pStyle w:val="Brdtext"/>
      </w:pPr>
      <w:r>
        <w:t xml:space="preserve">Regeringens målsättning i översynen är att den finansiella stabiliteten inte äventyras och att värna den svenska marknaden för säkerställda obligationer. </w:t>
      </w:r>
      <w:r w:rsidR="00A404CC">
        <w:t>K</w:t>
      </w:r>
      <w:r w:rsidR="002F7585" w:rsidRPr="002F7585">
        <w:t xml:space="preserve">apitalkrav </w:t>
      </w:r>
      <w:r w:rsidR="002F58DB" w:rsidDel="00F825D0">
        <w:t>ska</w:t>
      </w:r>
      <w:r w:rsidR="002F7585" w:rsidRPr="002F7585" w:rsidDel="00F825D0">
        <w:t xml:space="preserve"> </w:t>
      </w:r>
      <w:r w:rsidR="002F7585" w:rsidRPr="002F7585">
        <w:t>vara risk</w:t>
      </w:r>
      <w:r w:rsidR="00C74211">
        <w:softHyphen/>
      </w:r>
      <w:r w:rsidR="002F7585" w:rsidRPr="002F7585">
        <w:t>baserade och eventuella ändringar bör syfta till en</w:t>
      </w:r>
      <w:r w:rsidR="00233348">
        <w:t xml:space="preserve"> </w:t>
      </w:r>
      <w:r w:rsidR="002F7585" w:rsidRPr="002F7585">
        <w:t>rätt</w:t>
      </w:r>
      <w:r w:rsidR="00233348">
        <w:softHyphen/>
      </w:r>
      <w:r w:rsidR="002F7585" w:rsidRPr="002F7585">
        <w:t>vis och nyanserad åter</w:t>
      </w:r>
      <w:r w:rsidR="004B7CE1">
        <w:softHyphen/>
      </w:r>
      <w:r w:rsidR="002F7585" w:rsidRPr="002F7585">
        <w:t xml:space="preserve">spegling av riskerna med </w:t>
      </w:r>
      <w:proofErr w:type="spellStart"/>
      <w:r w:rsidR="002F7585" w:rsidRPr="002F7585">
        <w:t>värde</w:t>
      </w:r>
      <w:r w:rsidR="002F7585">
        <w:softHyphen/>
      </w:r>
      <w:r w:rsidR="002F7585" w:rsidRPr="002F7585">
        <w:t>papperisering</w:t>
      </w:r>
      <w:proofErr w:type="spellEnd"/>
      <w:r w:rsidR="006A427D">
        <w:t xml:space="preserve">, vilket också </w:t>
      </w:r>
      <w:r w:rsidR="0002518B" w:rsidRPr="0002518B" w:rsidDel="00F825D0">
        <w:lastRenderedPageBreak/>
        <w:t>skapar förut</w:t>
      </w:r>
      <w:r w:rsidR="002F7585" w:rsidDel="00F825D0">
        <w:softHyphen/>
      </w:r>
      <w:r w:rsidR="0002518B" w:rsidRPr="0002518B" w:rsidDel="00F825D0">
        <w:t>sättningar för likvärdiga villkor för aktörer inom och utanför EU.</w:t>
      </w:r>
      <w:r w:rsidR="0002518B" w:rsidDel="00F825D0">
        <w:t xml:space="preserve"> </w:t>
      </w:r>
      <w:r w:rsidR="0002518B">
        <w:t>Regeringen</w:t>
      </w:r>
      <w:r w:rsidR="00DD1295" w:rsidRPr="00DD1295">
        <w:t xml:space="preserve"> förespråkar</w:t>
      </w:r>
      <w:r w:rsidR="00A404CC">
        <w:t xml:space="preserve"> </w:t>
      </w:r>
      <w:r w:rsidR="00DD1295" w:rsidRPr="00DD1295">
        <w:t xml:space="preserve">försiktighet </w:t>
      </w:r>
      <w:r w:rsidR="008A38D7">
        <w:t>i</w:t>
      </w:r>
      <w:r w:rsidR="00DD1295" w:rsidRPr="00DD1295">
        <w:t xml:space="preserve"> delar </w:t>
      </w:r>
      <w:r w:rsidR="008A38D7">
        <w:t>av</w:t>
      </w:r>
      <w:r w:rsidR="00DD1295" w:rsidRPr="00DD1295">
        <w:t xml:space="preserve"> förslaget som innebär sänkta kapital</w:t>
      </w:r>
      <w:r w:rsidR="00233348">
        <w:softHyphen/>
      </w:r>
      <w:r w:rsidR="00A404CC">
        <w:softHyphen/>
      </w:r>
      <w:r w:rsidR="00DD1295" w:rsidRPr="00DD1295">
        <w:t>krav</w:t>
      </w:r>
      <w:r w:rsidR="00DD1295">
        <w:t>.</w:t>
      </w:r>
      <w:r w:rsidR="00214D88" w:rsidRPr="00214D88">
        <w:t xml:space="preserve"> </w:t>
      </w:r>
      <w:r w:rsidR="00DB11A8">
        <w:t>S</w:t>
      </w:r>
      <w:r w:rsidR="00214D88" w:rsidRPr="00214D88">
        <w:t>äkerställda obligationer är ett effektivt och väletablerat verktyg för finansiering som skiljer sig från</w:t>
      </w:r>
      <w:r w:rsidR="00C74211">
        <w:t xml:space="preserve"> </w:t>
      </w:r>
      <w:proofErr w:type="spellStart"/>
      <w:r w:rsidR="00214D88" w:rsidRPr="00214D88">
        <w:t>värde</w:t>
      </w:r>
      <w:r w:rsidR="00A404CC">
        <w:softHyphen/>
      </w:r>
      <w:r w:rsidR="00214D88" w:rsidRPr="00214D88">
        <w:t>papperiseringar</w:t>
      </w:r>
      <w:proofErr w:type="spellEnd"/>
      <w:r w:rsidR="00214D88" w:rsidRPr="00214D88">
        <w:t xml:space="preserve">, varför </w:t>
      </w:r>
      <w:r w:rsidR="00DB11A8">
        <w:t xml:space="preserve">regeringen anser att </w:t>
      </w:r>
      <w:r w:rsidR="00214D88" w:rsidRPr="00214D88">
        <w:t>dessa inte bör lik</w:t>
      </w:r>
      <w:r w:rsidR="00214D88">
        <w:t>s</w:t>
      </w:r>
      <w:r w:rsidR="00214D88" w:rsidRPr="00214D88">
        <w:t xml:space="preserve">tällas </w:t>
      </w:r>
      <w:r w:rsidR="00B2009A">
        <w:t>i regel</w:t>
      </w:r>
      <w:r w:rsidR="00A404CC">
        <w:softHyphen/>
      </w:r>
      <w:r w:rsidR="00B2009A">
        <w:t>verken</w:t>
      </w:r>
      <w:r w:rsidR="00214D88" w:rsidRPr="00214D88">
        <w:t>.</w:t>
      </w:r>
      <w:r w:rsidR="00214D88">
        <w:t xml:space="preserve"> </w:t>
      </w:r>
      <w:r w:rsidR="00113655">
        <w:t xml:space="preserve">För att inte öka sammanlänkningar i EU:s banksystem förespråkar regeringen ändringar som </w:t>
      </w:r>
      <w:r w:rsidR="00113655" w:rsidRPr="00322696">
        <w:t>fördela</w:t>
      </w:r>
      <w:r w:rsidR="00113655">
        <w:t>r</w:t>
      </w:r>
      <w:r w:rsidR="00113655" w:rsidRPr="00322696">
        <w:t xml:space="preserve"> risker utanför banksysteme</w:t>
      </w:r>
      <w:r w:rsidR="00113655">
        <w:t xml:space="preserve">t. </w:t>
      </w:r>
    </w:p>
    <w:p w14:paraId="60511C33" w14:textId="1D06776C" w:rsidR="00915E17" w:rsidRDefault="00645E73" w:rsidP="00013D43">
      <w:pPr>
        <w:pStyle w:val="Brdtext"/>
      </w:pPr>
      <w:r>
        <w:t>För regeringen är det i</w:t>
      </w:r>
      <w:r w:rsidRPr="00DB11A8">
        <w:t xml:space="preserve"> arbetet med spar- och investeringsunionen särskilt betydelse</w:t>
      </w:r>
      <w:r>
        <w:softHyphen/>
      </w:r>
      <w:r w:rsidRPr="00DB11A8">
        <w:t>fullt med åtgärder som bidrar till att öka mängden produktivt kapital</w:t>
      </w:r>
      <w:r>
        <w:t xml:space="preserve">. </w:t>
      </w:r>
    </w:p>
    <w:p w14:paraId="0FE107BF" w14:textId="58723EE5" w:rsidR="00C664B7" w:rsidRDefault="00C664B7" w:rsidP="00013D43">
      <w:pPr>
        <w:pStyle w:val="Brdtext"/>
      </w:pPr>
      <w:r w:rsidRPr="00C664B7">
        <w:t xml:space="preserve">För att både främja en välfungerande kapitalmarknad och stärka den inre marknaden välkomnar regeringen </w:t>
      </w:r>
      <w:r>
        <w:t>ändringar</w:t>
      </w:r>
      <w:r w:rsidRPr="00C664B7">
        <w:t xml:space="preserve"> som bidrar till likvärdig, stark och effektiv tillsyn </w:t>
      </w:r>
      <w:r w:rsidR="005C0442">
        <w:t>av</w:t>
      </w:r>
      <w:r w:rsidR="005C0442" w:rsidRPr="00C664B7">
        <w:t xml:space="preserve"> </w:t>
      </w:r>
      <w:r w:rsidRPr="00C664B7">
        <w:t xml:space="preserve">EU:s kapitalmarknader. </w:t>
      </w:r>
      <w:r w:rsidR="009D08C7" w:rsidRPr="009D08C7">
        <w:t xml:space="preserve">Det är </w:t>
      </w:r>
      <w:r w:rsidR="00DB5AB4">
        <w:t>positivt att</w:t>
      </w:r>
      <w:r w:rsidR="009D08C7" w:rsidRPr="009D08C7">
        <w:t xml:space="preserve"> ansvars</w:t>
      </w:r>
      <w:r w:rsidR="0023246A">
        <w:softHyphen/>
      </w:r>
      <w:r w:rsidR="009D08C7" w:rsidRPr="009D08C7">
        <w:t>fördelningen mellan</w:t>
      </w:r>
      <w:r w:rsidR="00DB5AB4">
        <w:t xml:space="preserve"> olika berörda tillsynsmyndigheter</w:t>
      </w:r>
      <w:r w:rsidR="00743970">
        <w:t xml:space="preserve"> i detta sammanhang</w:t>
      </w:r>
      <w:r w:rsidR="00DB5AB4">
        <w:t xml:space="preserve"> blir</w:t>
      </w:r>
      <w:r w:rsidR="00DB5AB4" w:rsidRPr="009D08C7">
        <w:t xml:space="preserve"> tydlig</w:t>
      </w:r>
      <w:r w:rsidR="00DB5AB4">
        <w:t>are.</w:t>
      </w:r>
      <w:bookmarkStart w:id="10" w:name="_Hlk205208899"/>
      <w:r w:rsidR="007B4A2D">
        <w:t xml:space="preserve"> </w:t>
      </w:r>
      <w:r w:rsidR="00726C6E" w:rsidRPr="00726C6E">
        <w:t xml:space="preserve">Eventuella resurstillskott till </w:t>
      </w:r>
      <w:proofErr w:type="spellStart"/>
      <w:r w:rsidR="00726C6E" w:rsidRPr="00726C6E">
        <w:t>E</w:t>
      </w:r>
      <w:r w:rsidR="00726C6E">
        <w:t>ba</w:t>
      </w:r>
      <w:proofErr w:type="spellEnd"/>
      <w:r w:rsidR="00726C6E" w:rsidRPr="00726C6E">
        <w:t xml:space="preserve"> bör beakta </w:t>
      </w:r>
      <w:r w:rsidR="00B13BE2" w:rsidRPr="00434984">
        <w:t xml:space="preserve">dels ändamålsenlighet för tillsynsverksamheten </w:t>
      </w:r>
      <w:r w:rsidR="00726C6E" w:rsidRPr="00B13BE2">
        <w:t xml:space="preserve">dels om den följer den svenska regeringens ståndpunkt om </w:t>
      </w:r>
      <w:r w:rsidR="001E6F1D">
        <w:t>EU:s</w:t>
      </w:r>
      <w:r w:rsidR="00726C6E" w:rsidRPr="00B13BE2">
        <w:t xml:space="preserve"> offentliga finanser</w:t>
      </w:r>
      <w:r w:rsidR="00726C6E" w:rsidRPr="00726C6E">
        <w:t xml:space="preserve">. </w:t>
      </w:r>
      <w:bookmarkEnd w:id="10"/>
    </w:p>
    <w:p w14:paraId="4D0B8F44" w14:textId="77777777" w:rsidR="007D542F" w:rsidRDefault="0096276C" w:rsidP="007D542F">
      <w:pPr>
        <w:pStyle w:val="Rubrik2"/>
      </w:pPr>
      <w:sdt>
        <w:sdtPr>
          <w:id w:val="1941718165"/>
          <w:lock w:val="contentLocked"/>
          <w:placeholder>
            <w:docPart w:val="5B76C06C64084BF6958B404897466973"/>
          </w:placeholder>
          <w:group/>
        </w:sdtPr>
        <w:sdtEndPr/>
        <w:sdtContent>
          <w:r w:rsidR="007D542F">
            <w:t>Medlemsstaternas ståndpunkter</w:t>
          </w:r>
        </w:sdtContent>
      </w:sdt>
    </w:p>
    <w:p w14:paraId="4F841512" w14:textId="7422ECBE" w:rsidR="007D542F" w:rsidRPr="00472EBA" w:rsidRDefault="00647EF6" w:rsidP="00C327FF">
      <w:r>
        <w:t xml:space="preserve">Översynen och ansatsen att minska den regulatoriska bördan för marknaden och myndigheter välkomnas generellt av medlemsstaterna. </w:t>
      </w:r>
      <w:r w:rsidR="001100D3">
        <w:t xml:space="preserve">Vissa medlemsstater har förespråkat en mer ambitiös ansats, inte minst när </w:t>
      </w:r>
      <w:r w:rsidR="00974F33" w:rsidRPr="00974F33">
        <w:t>det gäller</w:t>
      </w:r>
      <w:r w:rsidR="001100D3" w:rsidRPr="001100D3">
        <w:t xml:space="preserve"> </w:t>
      </w:r>
      <w:r w:rsidR="001100D3">
        <w:t xml:space="preserve">ytterligare sänkningar i </w:t>
      </w:r>
      <w:r w:rsidR="00974F33">
        <w:t xml:space="preserve">kapitalkravet, medan andra medlemsstater </w:t>
      </w:r>
      <w:r w:rsidR="001100D3">
        <w:t xml:space="preserve">har </w:t>
      </w:r>
      <w:r w:rsidR="00974F33">
        <w:t>betona</w:t>
      </w:r>
      <w:r w:rsidR="001100D3">
        <w:t>t</w:t>
      </w:r>
      <w:r w:rsidR="00974F33">
        <w:t xml:space="preserve"> försiktighet. </w:t>
      </w:r>
    </w:p>
    <w:p w14:paraId="19292690" w14:textId="77777777" w:rsidR="007D542F" w:rsidRDefault="0096276C" w:rsidP="007D542F">
      <w:pPr>
        <w:pStyle w:val="Rubrik2"/>
      </w:pPr>
      <w:sdt>
        <w:sdtPr>
          <w:id w:val="-1927257506"/>
          <w:lock w:val="contentLocked"/>
          <w:placeholder>
            <w:docPart w:val="5B76C06C64084BF6958B404897466973"/>
          </w:placeholder>
          <w:group/>
        </w:sdtPr>
        <w:sdtEndPr/>
        <w:sdtContent>
          <w:r w:rsidR="007D542F">
            <w:t>Institutionernas ståndpunkter</w:t>
          </w:r>
        </w:sdtContent>
      </w:sdt>
    </w:p>
    <w:p w14:paraId="5AB91FAD" w14:textId="41761FB1" w:rsidR="007D542F" w:rsidRPr="00472EBA" w:rsidRDefault="00C327FF" w:rsidP="007D542F">
      <w:pPr>
        <w:pStyle w:val="Brdtext"/>
      </w:pPr>
      <w:r w:rsidRPr="00C327FF">
        <w:t>Institutionernas ståndpunkter är ännu inte kända.</w:t>
      </w:r>
    </w:p>
    <w:p w14:paraId="0B0126FD" w14:textId="77777777" w:rsidR="007D542F" w:rsidRDefault="0096276C" w:rsidP="007D542F">
      <w:pPr>
        <w:pStyle w:val="Rubrik2"/>
      </w:pPr>
      <w:sdt>
        <w:sdtPr>
          <w:id w:val="-497725553"/>
          <w:lock w:val="contentLocked"/>
          <w:placeholder>
            <w:docPart w:val="5B76C06C64084BF6958B404897466973"/>
          </w:placeholder>
          <w:group/>
        </w:sdtPr>
        <w:sdtEndPr/>
        <w:sdtContent>
          <w:r w:rsidR="007D542F">
            <w:t xml:space="preserve">Remissinstansernas och </w:t>
          </w:r>
          <w:r w:rsidR="004B795E">
            <w:t xml:space="preserve">andra </w:t>
          </w:r>
          <w:r w:rsidR="007D542F">
            <w:t>intressenters ståndpunkter</w:t>
          </w:r>
        </w:sdtContent>
      </w:sdt>
    </w:p>
    <w:p w14:paraId="020C6AD1" w14:textId="7741D00C" w:rsidR="00520DE5" w:rsidRPr="00472EBA" w:rsidRDefault="00593A64" w:rsidP="00372CEC">
      <w:pPr>
        <w:pStyle w:val="Brdtext"/>
      </w:pPr>
      <w:r>
        <w:t>Flera myndigheter, företag och andra organisationer har inbjudits att lämna synpunkter på förslaget och en referensgrupp har bildats. Referensgruppen har ännu inte hunnit göra mer än preliminära bedömningar.</w:t>
      </w:r>
      <w:r w:rsidR="00EF6B28" w:rsidRPr="00EF6B28">
        <w:t xml:space="preserve"> </w:t>
      </w:r>
      <w:r w:rsidR="00EF6B28">
        <w:t xml:space="preserve">Remissinstanserna ser generellt positivt på förenklade </w:t>
      </w:r>
      <w:proofErr w:type="spellStart"/>
      <w:r w:rsidR="00EF6B28">
        <w:t>due</w:t>
      </w:r>
      <w:proofErr w:type="spellEnd"/>
      <w:r w:rsidR="00EF6B28">
        <w:t xml:space="preserve"> </w:t>
      </w:r>
      <w:proofErr w:type="spellStart"/>
      <w:r w:rsidR="00EF6B28">
        <w:t>diligence</w:t>
      </w:r>
      <w:proofErr w:type="spellEnd"/>
      <w:r w:rsidR="00EF6B28">
        <w:t xml:space="preserve"> och transparenskrav som syftar </w:t>
      </w:r>
      <w:r w:rsidR="00EF6B28" w:rsidRPr="00EF6B28">
        <w:t>sänk</w:t>
      </w:r>
      <w:r w:rsidR="00EF6B28">
        <w:t>a</w:t>
      </w:r>
      <w:r w:rsidR="00EF6B28" w:rsidRPr="00EF6B28">
        <w:t xml:space="preserve"> den administrativa bördan för </w:t>
      </w:r>
      <w:r w:rsidR="00EF6B28">
        <w:t xml:space="preserve">företag </w:t>
      </w:r>
      <w:r w:rsidR="00EF6B28" w:rsidRPr="00EF6B28">
        <w:t>och behöriga myndigheter</w:t>
      </w:r>
      <w:r w:rsidR="00EF6B28">
        <w:t>. Vissa remissinstanser stödjer också de ändringar som föreslås gällande kapitalkrav för kreditinstitut, medan</w:t>
      </w:r>
      <w:r w:rsidR="00372CEC">
        <w:t xml:space="preserve"> Finansinspektionen</w:t>
      </w:r>
      <w:r w:rsidR="00EF6B28">
        <w:t xml:space="preserve"> och </w:t>
      </w:r>
      <w:r w:rsidR="00372CEC">
        <w:t xml:space="preserve">Riksbanken </w:t>
      </w:r>
      <w:r w:rsidR="00EF6B28">
        <w:t xml:space="preserve">lyfter behovet av att </w:t>
      </w:r>
      <w:r w:rsidR="00EF6B28">
        <w:lastRenderedPageBreak/>
        <w:t>ytterligare analysera förslagets konsekvenser, inte minst ur ett finansiellt stabilitets</w:t>
      </w:r>
      <w:r w:rsidR="00647EF6">
        <w:softHyphen/>
      </w:r>
      <w:r w:rsidR="00EF6B28">
        <w:softHyphen/>
        <w:t xml:space="preserve">perspektiv. </w:t>
      </w:r>
    </w:p>
    <w:sdt>
      <w:sdtPr>
        <w:id w:val="511343921"/>
        <w:lock w:val="contentLocked"/>
        <w:placeholder>
          <w:docPart w:val="5B76C06C64084BF6958B404897466973"/>
        </w:placeholder>
        <w:group/>
      </w:sdtPr>
      <w:sdtEndPr/>
      <w:sdtContent>
        <w:p w14:paraId="55A7D34F" w14:textId="77777777" w:rsidR="007D542F" w:rsidRDefault="007D542F" w:rsidP="007D542F">
          <w:pPr>
            <w:pStyle w:val="Rubrik1"/>
          </w:pPr>
          <w:r>
            <w:t>Förslagets förutsättningar</w:t>
          </w:r>
        </w:p>
      </w:sdtContent>
    </w:sdt>
    <w:p w14:paraId="22626B52" w14:textId="77777777" w:rsidR="007D542F" w:rsidRDefault="0096276C" w:rsidP="007D542F">
      <w:pPr>
        <w:pStyle w:val="Rubrik2"/>
      </w:pPr>
      <w:sdt>
        <w:sdtPr>
          <w:id w:val="1163133293"/>
          <w:lock w:val="contentLocked"/>
          <w:placeholder>
            <w:docPart w:val="5B76C06C64084BF6958B404897466973"/>
          </w:placeholder>
          <w:group/>
        </w:sdtPr>
        <w:sdtEndPr/>
        <w:sdtContent>
          <w:r w:rsidR="007D542F">
            <w:t>Rättslig grund och beslutsförfarande</w:t>
          </w:r>
        </w:sdtContent>
      </w:sdt>
    </w:p>
    <w:p w14:paraId="34BBF8AA" w14:textId="6B774F50" w:rsidR="007D542F" w:rsidRPr="00472EBA" w:rsidRDefault="0082784F" w:rsidP="007D542F">
      <w:pPr>
        <w:pStyle w:val="Brdtext"/>
      </w:pPr>
      <w:r>
        <w:t>Den rättsliga grunden för d</w:t>
      </w:r>
      <w:r w:rsidR="00451FFA" w:rsidRPr="00451FFA">
        <w:t xml:space="preserve">e föreslagna ändringarna i EU:s förordning om </w:t>
      </w:r>
      <w:proofErr w:type="spellStart"/>
      <w:r w:rsidR="00451FFA" w:rsidRPr="00451FFA">
        <w:t>värde</w:t>
      </w:r>
      <w:r>
        <w:softHyphen/>
      </w:r>
      <w:r w:rsidR="00451FFA">
        <w:softHyphen/>
      </w:r>
      <w:r w:rsidR="00451FFA" w:rsidRPr="00451FFA">
        <w:t>papperisering</w:t>
      </w:r>
      <w:proofErr w:type="spellEnd"/>
      <w:r w:rsidR="00451FFA" w:rsidRPr="00451FFA">
        <w:t xml:space="preserve"> och EU:s tillsynsförordning är </w:t>
      </w:r>
      <w:r>
        <w:t>a</w:t>
      </w:r>
      <w:r w:rsidR="00451FFA" w:rsidRPr="00451FFA">
        <w:t>rtikel 114 i FEUF. Rådet beslutar med kvalificerad majoritet och Europaparlamentet är med</w:t>
      </w:r>
      <w:r w:rsidR="00451FFA">
        <w:softHyphen/>
      </w:r>
      <w:r w:rsidR="00451FFA" w:rsidRPr="00451FFA">
        <w:t>beslutande.</w:t>
      </w:r>
    </w:p>
    <w:p w14:paraId="2A3F5D5D" w14:textId="77777777" w:rsidR="007D542F" w:rsidRDefault="0096276C" w:rsidP="007D542F">
      <w:pPr>
        <w:pStyle w:val="Rubrik2"/>
      </w:pPr>
      <w:sdt>
        <w:sdtPr>
          <w:id w:val="-463277102"/>
          <w:lock w:val="contentLocked"/>
          <w:placeholder>
            <w:docPart w:val="5B76C06C64084BF6958B404897466973"/>
          </w:placeholder>
          <w:group/>
        </w:sdtPr>
        <w:sdtEndPr/>
        <w:sdtContent>
          <w:r w:rsidR="007D542F">
            <w:t>Subsidiaritets- och proportionalitetsprincipe</w:t>
          </w:r>
          <w:r w:rsidR="00F02290">
            <w:t>r</w:t>
          </w:r>
          <w:r w:rsidR="007D542F">
            <w:t>n</w:t>
          </w:r>
          <w:r w:rsidR="00F02290">
            <w:t>a</w:t>
          </w:r>
        </w:sdtContent>
      </w:sdt>
    </w:p>
    <w:p w14:paraId="17F88EEF" w14:textId="626769ED" w:rsidR="00901888" w:rsidRDefault="005107C5" w:rsidP="00901888">
      <w:pPr>
        <w:pStyle w:val="Brdtext"/>
      </w:pPr>
      <w:r w:rsidRPr="005107C5">
        <w:t xml:space="preserve">Kommissionen framhåller att </w:t>
      </w:r>
      <w:proofErr w:type="spellStart"/>
      <w:r w:rsidR="00AB38B9">
        <w:t>värdepapperisering</w:t>
      </w:r>
      <w:proofErr w:type="spellEnd"/>
      <w:r w:rsidR="00AB38B9">
        <w:t xml:space="preserve"> sammankopplar finansiella institutioner från olika sektorer på de finansiella marknaderna och från olika medlemsstater och tredjeland, varför </w:t>
      </w:r>
      <w:proofErr w:type="spellStart"/>
      <w:r w:rsidR="00AB38B9">
        <w:t>värdepapperisering</w:t>
      </w:r>
      <w:proofErr w:type="spellEnd"/>
      <w:r w:rsidR="00AB38B9">
        <w:t xml:space="preserve"> kräver reglering på EU-nivå.</w:t>
      </w:r>
      <w:r w:rsidR="00D14343" w:rsidRPr="00D14343">
        <w:t xml:space="preserve"> </w:t>
      </w:r>
      <w:r w:rsidR="00925971">
        <w:t>V</w:t>
      </w:r>
      <w:r w:rsidR="00D14343">
        <w:t xml:space="preserve">idare </w:t>
      </w:r>
      <w:r w:rsidR="00925971">
        <w:t xml:space="preserve">anges </w:t>
      </w:r>
      <w:r w:rsidR="00D14343">
        <w:t xml:space="preserve">att de föreslagna ändringarna i de befintliga regelverken är proportionerliga eftersom de är begränsade till vissa områden så som </w:t>
      </w:r>
      <w:proofErr w:type="spellStart"/>
      <w:r w:rsidR="00D14343">
        <w:t>due-diligence</w:t>
      </w:r>
      <w:proofErr w:type="spellEnd"/>
      <w:r w:rsidR="00A028A9">
        <w:t>,</w:t>
      </w:r>
      <w:r w:rsidR="00D14343">
        <w:t xml:space="preserve"> transparenskrav</w:t>
      </w:r>
      <w:r w:rsidR="00A028A9">
        <w:t xml:space="preserve"> och kapitalkrav</w:t>
      </w:r>
      <w:r w:rsidR="00D14343">
        <w:t xml:space="preserve">, utan att kompromissa finansiell stabilitet. </w:t>
      </w:r>
      <w:r w:rsidR="00901888">
        <w:t>Förslagen står därför i överensstämmelse med subsidiaritets- och proportionalitets</w:t>
      </w:r>
      <w:r w:rsidR="00925971">
        <w:softHyphen/>
      </w:r>
      <w:r w:rsidR="00901888">
        <w:t>principerna.</w:t>
      </w:r>
    </w:p>
    <w:p w14:paraId="5BED76D3" w14:textId="4AA61997" w:rsidR="007D542F" w:rsidRPr="00472EBA" w:rsidRDefault="00901888" w:rsidP="00901888">
      <w:pPr>
        <w:pStyle w:val="Brdtext"/>
      </w:pPr>
      <w:r>
        <w:t>Regeringen instämmer i kommissionens bedömning att förslagen står i överens</w:t>
      </w:r>
      <w:r>
        <w:softHyphen/>
        <w:t>stämmelse med subsidiaritets- och proportionalitetsprinciperna.</w:t>
      </w:r>
    </w:p>
    <w:sdt>
      <w:sdtPr>
        <w:id w:val="211079442"/>
        <w:lock w:val="contentLocked"/>
        <w:placeholder>
          <w:docPart w:val="5B76C06C64084BF6958B404897466973"/>
        </w:placeholder>
        <w:group/>
      </w:sdtPr>
      <w:sdtEndPr/>
      <w:sdtContent>
        <w:p w14:paraId="3FF465C7" w14:textId="77777777" w:rsidR="007D542F" w:rsidRDefault="007D542F" w:rsidP="007D542F">
          <w:pPr>
            <w:pStyle w:val="Rubrik1"/>
          </w:pPr>
          <w:r>
            <w:t>Övrigt</w:t>
          </w:r>
        </w:p>
      </w:sdtContent>
    </w:sdt>
    <w:p w14:paraId="1DF15711" w14:textId="77777777" w:rsidR="007D542F" w:rsidRDefault="0096276C" w:rsidP="007D542F">
      <w:pPr>
        <w:pStyle w:val="Rubrik2"/>
      </w:pPr>
      <w:sdt>
        <w:sdtPr>
          <w:id w:val="-1578510440"/>
          <w:lock w:val="contentLocked"/>
          <w:placeholder>
            <w:docPart w:val="5B76C06C64084BF6958B404897466973"/>
          </w:placeholder>
          <w:group/>
        </w:sdtPr>
        <w:sdtEndPr/>
        <w:sdtContent>
          <w:r w:rsidR="007D542F">
            <w:t>Fortsatt behandling av ärendet</w:t>
          </w:r>
        </w:sdtContent>
      </w:sdt>
    </w:p>
    <w:p w14:paraId="4EA5DD80" w14:textId="7C800F82" w:rsidR="007D542F" w:rsidRDefault="009E2CF3" w:rsidP="00515112">
      <w:r>
        <w:t>Förhandlingar i rådet har inletts</w:t>
      </w:r>
      <w:r w:rsidR="00C544F4">
        <w:t xml:space="preserve">. </w:t>
      </w:r>
      <w:r w:rsidR="00515112">
        <w:t xml:space="preserve">Europaparlamentets tidsplan för behandling av förslaget är inte känd. </w:t>
      </w:r>
    </w:p>
    <w:p w14:paraId="4C2F456D" w14:textId="77777777" w:rsidR="007D542F" w:rsidRDefault="0096276C" w:rsidP="007D542F">
      <w:pPr>
        <w:pStyle w:val="Rubrik2"/>
      </w:pPr>
      <w:sdt>
        <w:sdtPr>
          <w:id w:val="839665539"/>
          <w:lock w:val="contentLocked"/>
          <w:placeholder>
            <w:docPart w:val="5B76C06C64084BF6958B404897466973"/>
          </w:placeholder>
          <w:group/>
        </w:sdtPr>
        <w:sdtEndPr/>
        <w:sdtContent>
          <w:r w:rsidR="007D542F">
            <w:t>Fackuttryck</w:t>
          </w:r>
          <w:r w:rsidR="00821540">
            <w:t xml:space="preserve"> och </w:t>
          </w:r>
          <w:r w:rsidR="007D542F">
            <w:t>termer</w:t>
          </w:r>
        </w:sdtContent>
      </w:sdt>
    </w:p>
    <w:p w14:paraId="2FB6706A" w14:textId="1D65E261" w:rsidR="00EA5EFE" w:rsidRPr="005127BB" w:rsidRDefault="00EA5EFE" w:rsidP="005127BB">
      <w:pPr>
        <w:spacing w:before="122" w:line="245" w:lineRule="exact"/>
        <w:rPr>
          <w:rFonts w:ascii="Times New Roman" w:eastAsia="Times New Roman" w:hAnsi="Times New Roman" w:cs="Times New Roman"/>
          <w:sz w:val="19"/>
          <w:szCs w:val="20"/>
          <w:lang w:eastAsia="sv-SE"/>
        </w:rPr>
      </w:pPr>
      <w:proofErr w:type="spellStart"/>
      <w:r w:rsidRPr="00882285">
        <w:rPr>
          <w:rFonts w:ascii="Times New Roman" w:eastAsia="Times New Roman" w:hAnsi="Times New Roman" w:cs="Times New Roman"/>
          <w:i/>
          <w:iCs/>
          <w:sz w:val="19"/>
          <w:szCs w:val="20"/>
          <w:lang w:eastAsia="sv-SE"/>
        </w:rPr>
        <w:t>Due</w:t>
      </w:r>
      <w:proofErr w:type="spellEnd"/>
      <w:r w:rsidRPr="00882285">
        <w:rPr>
          <w:rFonts w:ascii="Times New Roman" w:eastAsia="Times New Roman" w:hAnsi="Times New Roman" w:cs="Times New Roman"/>
          <w:i/>
          <w:iCs/>
          <w:sz w:val="19"/>
          <w:szCs w:val="20"/>
          <w:lang w:eastAsia="sv-SE"/>
        </w:rPr>
        <w:t xml:space="preserve"> </w:t>
      </w:r>
      <w:proofErr w:type="spellStart"/>
      <w:r w:rsidRPr="00882285">
        <w:rPr>
          <w:rFonts w:ascii="Times New Roman" w:eastAsia="Times New Roman" w:hAnsi="Times New Roman" w:cs="Times New Roman"/>
          <w:i/>
          <w:iCs/>
          <w:sz w:val="19"/>
          <w:szCs w:val="20"/>
          <w:lang w:eastAsia="sv-SE"/>
        </w:rPr>
        <w:t>diligence</w:t>
      </w:r>
      <w:proofErr w:type="spellEnd"/>
      <w:r w:rsidRPr="00E60030">
        <w:rPr>
          <w:rFonts w:ascii="Times New Roman" w:eastAsia="Times New Roman" w:hAnsi="Times New Roman" w:cs="Times New Roman"/>
          <w:sz w:val="19"/>
          <w:szCs w:val="20"/>
          <w:lang w:eastAsia="sv-SE"/>
        </w:rPr>
        <w:t xml:space="preserve">: </w:t>
      </w:r>
      <w:r>
        <w:rPr>
          <w:rFonts w:ascii="Times New Roman" w:eastAsia="Times New Roman" w:hAnsi="Times New Roman" w:cs="Times New Roman"/>
          <w:sz w:val="19"/>
          <w:szCs w:val="20"/>
          <w:lang w:eastAsia="sv-SE"/>
        </w:rPr>
        <w:t>E</w:t>
      </w:r>
      <w:r w:rsidRPr="00E60030">
        <w:rPr>
          <w:rFonts w:ascii="Times New Roman" w:eastAsia="Times New Roman" w:hAnsi="Times New Roman" w:cs="Times New Roman"/>
          <w:sz w:val="19"/>
          <w:szCs w:val="20"/>
          <w:lang w:eastAsia="sv-SE"/>
        </w:rPr>
        <w:t>n legal, finansiell och affärsmässig granskning av en verksamhet.</w:t>
      </w:r>
    </w:p>
    <w:p w14:paraId="4E144FD7" w14:textId="69392DB6" w:rsidR="008179BD" w:rsidRPr="008179BD" w:rsidRDefault="008179BD" w:rsidP="008179BD">
      <w:pPr>
        <w:rPr>
          <w:rFonts w:ascii="Times New Roman" w:eastAsia="Times New Roman" w:hAnsi="Times New Roman" w:cs="Times New Roman"/>
          <w:sz w:val="19"/>
          <w:szCs w:val="20"/>
          <w:lang w:eastAsia="sv-SE"/>
        </w:rPr>
      </w:pPr>
      <w:r w:rsidRPr="008179BD">
        <w:rPr>
          <w:rFonts w:ascii="Times New Roman" w:eastAsia="Times New Roman" w:hAnsi="Times New Roman" w:cs="Times New Roman"/>
          <w:i/>
          <w:iCs/>
          <w:sz w:val="19"/>
          <w:szCs w:val="20"/>
          <w:lang w:eastAsia="sv-SE"/>
        </w:rPr>
        <w:t>Kreditinstitut:</w:t>
      </w:r>
      <w:r w:rsidRPr="008179BD">
        <w:rPr>
          <w:rFonts w:ascii="Times New Roman" w:eastAsia="Times New Roman" w:hAnsi="Times New Roman" w:cs="Times New Roman"/>
          <w:sz w:val="19"/>
          <w:szCs w:val="20"/>
          <w:lang w:eastAsia="sv-SE"/>
        </w:rPr>
        <w:t xml:space="preserve"> En bank eller ett kreditmarknadsföretag. </w:t>
      </w:r>
    </w:p>
    <w:p w14:paraId="00FCF31C" w14:textId="0BF6ED55" w:rsidR="00EA5EFE" w:rsidRDefault="00EA5EFE" w:rsidP="00EA5EFE">
      <w:pPr>
        <w:spacing w:before="122" w:line="245" w:lineRule="exact"/>
        <w:rPr>
          <w:rFonts w:ascii="Times New Roman" w:eastAsia="Times New Roman" w:hAnsi="Times New Roman" w:cs="Times New Roman"/>
          <w:sz w:val="19"/>
          <w:szCs w:val="20"/>
          <w:lang w:eastAsia="sv-SE"/>
        </w:rPr>
      </w:pPr>
      <w:r w:rsidRPr="005127BB">
        <w:rPr>
          <w:rFonts w:ascii="Times New Roman" w:eastAsia="Times New Roman" w:hAnsi="Times New Roman" w:cs="Times New Roman"/>
          <w:i/>
          <w:iCs/>
          <w:sz w:val="19"/>
          <w:szCs w:val="20"/>
          <w:lang w:eastAsia="sv-SE"/>
        </w:rPr>
        <w:lastRenderedPageBreak/>
        <w:t>Riskviktsgolv</w:t>
      </w:r>
      <w:r>
        <w:rPr>
          <w:rFonts w:ascii="Times New Roman" w:eastAsia="Times New Roman" w:hAnsi="Times New Roman" w:cs="Times New Roman"/>
          <w:sz w:val="19"/>
          <w:szCs w:val="20"/>
          <w:lang w:eastAsia="sv-SE"/>
        </w:rPr>
        <w:t xml:space="preserve">:  </w:t>
      </w:r>
      <w:r w:rsidRPr="001D13EF">
        <w:rPr>
          <w:rFonts w:ascii="Times New Roman" w:eastAsia="Times New Roman" w:hAnsi="Times New Roman" w:cs="Times New Roman"/>
          <w:sz w:val="19"/>
          <w:szCs w:val="20"/>
          <w:lang w:eastAsia="sv-SE"/>
        </w:rPr>
        <w:t>Ett riskviktsgolv fastställer en lägsta riskvikt för vissa tillgångar, oavsett den faktiska riskbedömningen för dessa tillgångar. Det innebär att även om en banks interna modeller eller andra riskbedömningsmetoder indikerar en lägre risk för en specifik tillgång, kommer den lagstadgade lägsta riskvikten (och därmed kapitalkravet) att vara högre, vilket fungerar som ett skydd mot underskattning av risk.</w:t>
      </w:r>
    </w:p>
    <w:p w14:paraId="11753498" w14:textId="553604FF" w:rsidR="00EA5EFE" w:rsidRDefault="00EA5EFE" w:rsidP="005127BB">
      <w:pPr>
        <w:spacing w:before="122" w:line="245" w:lineRule="exact"/>
        <w:rPr>
          <w:rFonts w:ascii="Times New Roman" w:eastAsia="Times New Roman" w:hAnsi="Times New Roman" w:cs="Times New Roman"/>
          <w:sz w:val="19"/>
          <w:szCs w:val="20"/>
          <w:lang w:eastAsia="sv-SE"/>
        </w:rPr>
      </w:pPr>
      <w:r w:rsidRPr="005127BB">
        <w:rPr>
          <w:rFonts w:ascii="Times New Roman" w:eastAsia="Times New Roman" w:hAnsi="Times New Roman" w:cs="Times New Roman"/>
          <w:i/>
          <w:iCs/>
          <w:sz w:val="19"/>
          <w:szCs w:val="20"/>
          <w:lang w:eastAsia="sv-SE"/>
        </w:rPr>
        <w:t>Senior positio</w:t>
      </w:r>
      <w:r w:rsidRPr="00144C3A">
        <w:rPr>
          <w:rFonts w:ascii="Times New Roman" w:eastAsia="Times New Roman" w:hAnsi="Times New Roman" w:cs="Times New Roman"/>
          <w:sz w:val="19"/>
          <w:szCs w:val="20"/>
          <w:lang w:eastAsia="sv-SE"/>
        </w:rPr>
        <w:t xml:space="preserve">n: </w:t>
      </w:r>
      <w:r w:rsidR="00DD1295">
        <w:rPr>
          <w:rFonts w:ascii="Times New Roman" w:eastAsia="Times New Roman" w:hAnsi="Times New Roman" w:cs="Times New Roman"/>
          <w:sz w:val="19"/>
          <w:szCs w:val="20"/>
          <w:lang w:eastAsia="sv-SE"/>
        </w:rPr>
        <w:t>E</w:t>
      </w:r>
      <w:r w:rsidRPr="00144C3A">
        <w:rPr>
          <w:rFonts w:ascii="Times New Roman" w:eastAsia="Times New Roman" w:hAnsi="Times New Roman" w:cs="Times New Roman"/>
          <w:sz w:val="19"/>
          <w:szCs w:val="20"/>
          <w:lang w:eastAsia="sv-SE"/>
        </w:rPr>
        <w:t>n position som stöds eller säkras av en första fordran på samtliga under</w:t>
      </w:r>
      <w:r>
        <w:rPr>
          <w:rFonts w:ascii="Times New Roman" w:eastAsia="Times New Roman" w:hAnsi="Times New Roman" w:cs="Times New Roman"/>
          <w:sz w:val="19"/>
          <w:szCs w:val="20"/>
          <w:lang w:eastAsia="sv-SE"/>
        </w:rPr>
        <w:softHyphen/>
      </w:r>
      <w:r w:rsidRPr="00144C3A">
        <w:rPr>
          <w:rFonts w:ascii="Times New Roman" w:eastAsia="Times New Roman" w:hAnsi="Times New Roman" w:cs="Times New Roman"/>
          <w:sz w:val="19"/>
          <w:szCs w:val="20"/>
          <w:lang w:eastAsia="sv-SE"/>
        </w:rPr>
        <w:t>liggande exponeringar, med undantag för belopp som ska betalas enligt räntesats eller valutaderivatinstrument, avgifter eller andra liknande betalningar.</w:t>
      </w:r>
    </w:p>
    <w:p w14:paraId="64F359E5" w14:textId="77777777" w:rsidR="008179BD" w:rsidRDefault="008179BD" w:rsidP="008179BD">
      <w:pPr>
        <w:spacing w:before="122" w:after="0" w:line="245" w:lineRule="exact"/>
        <w:jc w:val="both"/>
        <w:rPr>
          <w:rFonts w:ascii="Times New Roman" w:eastAsia="Times New Roman" w:hAnsi="Times New Roman" w:cs="Times New Roman"/>
          <w:sz w:val="19"/>
          <w:szCs w:val="20"/>
          <w:lang w:eastAsia="sv-SE"/>
        </w:rPr>
      </w:pPr>
      <w:r w:rsidRPr="008179BD">
        <w:rPr>
          <w:rFonts w:ascii="Times New Roman" w:eastAsia="Times New Roman" w:hAnsi="Times New Roman" w:cs="Times New Roman"/>
          <w:i/>
          <w:iCs/>
          <w:sz w:val="19"/>
          <w:szCs w:val="20"/>
          <w:lang w:eastAsia="sv-SE"/>
        </w:rPr>
        <w:t>STS-</w:t>
      </w:r>
      <w:proofErr w:type="spellStart"/>
      <w:r w:rsidRPr="008179BD">
        <w:rPr>
          <w:rFonts w:ascii="Times New Roman" w:eastAsia="Times New Roman" w:hAnsi="Times New Roman" w:cs="Times New Roman"/>
          <w:i/>
          <w:iCs/>
          <w:sz w:val="19"/>
          <w:szCs w:val="20"/>
          <w:lang w:eastAsia="sv-SE"/>
        </w:rPr>
        <w:t>värdepapperisering</w:t>
      </w:r>
      <w:proofErr w:type="spellEnd"/>
      <w:r w:rsidRPr="008179BD">
        <w:rPr>
          <w:rFonts w:ascii="Times New Roman" w:eastAsia="Times New Roman" w:hAnsi="Times New Roman" w:cs="Times New Roman"/>
          <w:sz w:val="19"/>
          <w:szCs w:val="20"/>
          <w:lang w:eastAsia="sv-SE"/>
        </w:rPr>
        <w:t xml:space="preserve">: En </w:t>
      </w:r>
      <w:proofErr w:type="spellStart"/>
      <w:r w:rsidRPr="008179BD">
        <w:rPr>
          <w:rFonts w:ascii="Times New Roman" w:eastAsia="Times New Roman" w:hAnsi="Times New Roman" w:cs="Times New Roman"/>
          <w:sz w:val="19"/>
          <w:szCs w:val="20"/>
          <w:lang w:eastAsia="sv-SE"/>
        </w:rPr>
        <w:t>värdepapperisering</w:t>
      </w:r>
      <w:proofErr w:type="spellEnd"/>
      <w:r w:rsidRPr="008179BD">
        <w:rPr>
          <w:rFonts w:ascii="Times New Roman" w:eastAsia="Times New Roman" w:hAnsi="Times New Roman" w:cs="Times New Roman"/>
          <w:sz w:val="19"/>
          <w:szCs w:val="20"/>
          <w:lang w:eastAsia="sv-SE"/>
        </w:rPr>
        <w:t xml:space="preserve"> som uppfyller kraven för att behandlas som enkel, transparent och standardiserad.</w:t>
      </w:r>
    </w:p>
    <w:p w14:paraId="4C873CD7" w14:textId="26491955" w:rsidR="007D542F" w:rsidRDefault="008179BD" w:rsidP="005127BB">
      <w:pPr>
        <w:spacing w:before="122" w:after="0" w:line="245" w:lineRule="exact"/>
      </w:pPr>
      <w:r w:rsidRPr="008179BD">
        <w:rPr>
          <w:rFonts w:ascii="Times New Roman" w:eastAsia="Times New Roman" w:hAnsi="Times New Roman" w:cs="Times New Roman"/>
          <w:i/>
          <w:iCs/>
          <w:sz w:val="19"/>
          <w:szCs w:val="20"/>
          <w:lang w:eastAsia="sv-SE"/>
        </w:rPr>
        <w:t xml:space="preserve">Syntetisk </w:t>
      </w:r>
      <w:proofErr w:type="spellStart"/>
      <w:r w:rsidRPr="008179BD">
        <w:rPr>
          <w:rFonts w:ascii="Times New Roman" w:eastAsia="Times New Roman" w:hAnsi="Times New Roman" w:cs="Times New Roman"/>
          <w:i/>
          <w:iCs/>
          <w:sz w:val="19"/>
          <w:szCs w:val="20"/>
          <w:lang w:eastAsia="sv-SE"/>
        </w:rPr>
        <w:t>värdepapperisering</w:t>
      </w:r>
      <w:proofErr w:type="spellEnd"/>
      <w:r w:rsidRPr="008179BD">
        <w:rPr>
          <w:rFonts w:ascii="Times New Roman" w:eastAsia="Times New Roman" w:hAnsi="Times New Roman" w:cs="Times New Roman"/>
          <w:sz w:val="19"/>
          <w:szCs w:val="20"/>
          <w:lang w:eastAsia="sv-SE"/>
        </w:rPr>
        <w:t xml:space="preserve">: En </w:t>
      </w:r>
      <w:proofErr w:type="spellStart"/>
      <w:r w:rsidRPr="008179BD">
        <w:rPr>
          <w:rFonts w:ascii="Times New Roman" w:eastAsia="Times New Roman" w:hAnsi="Times New Roman" w:cs="Times New Roman"/>
          <w:sz w:val="19"/>
          <w:szCs w:val="20"/>
          <w:lang w:eastAsia="sv-SE"/>
        </w:rPr>
        <w:t>värdepapperisering</w:t>
      </w:r>
      <w:proofErr w:type="spellEnd"/>
      <w:r w:rsidRPr="008179BD">
        <w:rPr>
          <w:rFonts w:ascii="Times New Roman" w:eastAsia="Times New Roman" w:hAnsi="Times New Roman" w:cs="Times New Roman"/>
          <w:sz w:val="19"/>
          <w:szCs w:val="20"/>
          <w:lang w:eastAsia="sv-SE"/>
        </w:rPr>
        <w:t xml:space="preserve"> som, till skillnad från en traditionell </w:t>
      </w:r>
      <w:proofErr w:type="spellStart"/>
      <w:r w:rsidRPr="008179BD">
        <w:rPr>
          <w:rFonts w:ascii="Times New Roman" w:eastAsia="Times New Roman" w:hAnsi="Times New Roman" w:cs="Times New Roman"/>
          <w:sz w:val="19"/>
          <w:szCs w:val="20"/>
          <w:lang w:eastAsia="sv-SE"/>
        </w:rPr>
        <w:t>värdepapperisering</w:t>
      </w:r>
      <w:proofErr w:type="spellEnd"/>
      <w:r w:rsidRPr="008179BD">
        <w:rPr>
          <w:rFonts w:ascii="Times New Roman" w:eastAsia="Times New Roman" w:hAnsi="Times New Roman" w:cs="Times New Roman"/>
          <w:sz w:val="19"/>
          <w:szCs w:val="20"/>
          <w:lang w:eastAsia="sv-SE"/>
        </w:rPr>
        <w:t>, innebär att de underliggande expone</w:t>
      </w:r>
      <w:r w:rsidRPr="008179BD">
        <w:rPr>
          <w:rFonts w:ascii="Times New Roman" w:eastAsia="Times New Roman" w:hAnsi="Times New Roman" w:cs="Times New Roman"/>
          <w:sz w:val="19"/>
          <w:szCs w:val="20"/>
          <w:lang w:eastAsia="sv-SE"/>
        </w:rPr>
        <w:softHyphen/>
        <w:t>ringarna inte överlåts till ett specialföretag. Kreditgivaren behåller i stället exponeringarna på sin balansräkning och överlåter endast kreditrisken kopplad till de underliggande exponeringarna genom ett derivat</w:t>
      </w:r>
      <w:r w:rsidRPr="008179BD">
        <w:rPr>
          <w:rFonts w:ascii="Times New Roman" w:eastAsia="Times New Roman" w:hAnsi="Times New Roman" w:cs="Times New Roman"/>
          <w:sz w:val="19"/>
          <w:szCs w:val="20"/>
          <w:lang w:eastAsia="sv-SE"/>
        </w:rPr>
        <w:softHyphen/>
        <w:t>kontrakt eller garantier.</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85080D7" w14:textId="77777777" w:rsidR="00B23C15" w:rsidRDefault="00B23C15" w:rsidP="00A87A54">
      <w:pPr>
        <w:spacing w:after="0" w:line="240" w:lineRule="auto"/>
      </w:pPr>
      <w:r>
        <w:separator/>
      </w:r>
    </w:p>
  </w:endnote>
  <w:endnote w:type="continuationSeparator" w:id="0">
    <w:p w14:paraId="04EF72DE" w14:textId="77777777" w:rsidR="00B23C15" w:rsidRDefault="00B23C15" w:rsidP="00A87A54">
      <w:pPr>
        <w:spacing w:after="0" w:line="240" w:lineRule="auto"/>
      </w:pPr>
      <w:r>
        <w:continuationSeparator/>
      </w:r>
    </w:p>
  </w:endnote>
  <w:endnote w:type="continuationNotice" w:id="1">
    <w:p w14:paraId="04C4A006" w14:textId="77777777" w:rsidR="00B23C15" w:rsidRDefault="00B23C1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BC567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CB5BA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F7E6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565D8CC" w14:textId="77777777" w:rsidR="00B23C15" w:rsidRDefault="00B23C15" w:rsidP="00A87A54">
      <w:pPr>
        <w:spacing w:after="0" w:line="240" w:lineRule="auto"/>
      </w:pPr>
      <w:r>
        <w:separator/>
      </w:r>
    </w:p>
  </w:footnote>
  <w:footnote w:type="continuationSeparator" w:id="0">
    <w:p w14:paraId="1BA793BE" w14:textId="77777777" w:rsidR="00B23C15" w:rsidRDefault="00B23C15" w:rsidP="00A87A54">
      <w:pPr>
        <w:spacing w:after="0" w:line="240" w:lineRule="auto"/>
      </w:pPr>
      <w:r>
        <w:continuationSeparator/>
      </w:r>
    </w:p>
  </w:footnote>
  <w:footnote w:type="continuationNotice" w:id="1">
    <w:p w14:paraId="355991C3" w14:textId="77777777" w:rsidR="00B23C15" w:rsidRDefault="00B23C1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20A54A"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AB81DF" w14:textId="6288DB6C" w:rsidR="003C3720" w:rsidRDefault="0096276C" w:rsidP="00CD3BFC">
    <w:pPr>
      <w:pStyle w:val="Sidhuvud"/>
      <w:spacing w:before="240"/>
      <w:jc w:val="right"/>
    </w:pPr>
    <w:sdt>
      <w:sdtPr>
        <w:alias w:val="Ar"/>
        <w:tag w:val="Ar"/>
        <w:id w:val="375123316"/>
        <w:placeholder>
          <w:docPart w:val="E478D5605FE4463380E80DF71176DDAB"/>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AF5B6A">
          <w:t>2024/25</w:t>
        </w:r>
      </w:sdtContent>
    </w:sdt>
    <w:r w:rsidR="0009572A">
      <w:t>:</w:t>
    </w:r>
    <w:r w:rsidR="00002B4B">
      <w:t>FPM</w:t>
    </w:r>
    <w:sdt>
      <w:sdtPr>
        <w:alias w:val="FPMNummer"/>
        <w:tag w:val="FPMNummer"/>
        <w:id w:val="-2000957076"/>
        <w:placeholder>
          <w:docPart w:val="EFA2433C9CA74E929AD593729FA905D4"/>
        </w:placeholder>
        <w:dataBinding w:prefixMappings="xmlns:ns0='http://rk.se/faktapm' " w:xpath="/ns0:faktaPM[1]/ns0:Nr[1]" w:storeItemID="{0B9A7431-9D19-4C2A-8E12-639802D7B40B}"/>
        <w:text/>
      </w:sdtPr>
      <w:sdtEndPr/>
      <w:sdtContent>
        <w:r w:rsidR="00AF5B6A">
          <w:t>60</w:t>
        </w:r>
      </w:sdtContent>
    </w:sdt>
  </w:p>
  <w:p w14:paraId="23A2382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93248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abstractNum w:abstractNumId="40" w15:restartNumberingAfterBreak="0">
    <w:nsid w:val="7DF445C7"/>
    <w:multiLevelType w:val="hybridMultilevel"/>
    <w:tmpl w:val="6F9C26D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4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8-08"/>
    <w:docVar w:name="Ar" w:val="2024/25"/>
    <w:docVar w:name="Dep" w:val="Finansdepartementet"/>
    <w:docVar w:name="GDB1" w:val="COM(2025)825"/>
    <w:docVar w:name="GDB2" w:val="COM(2025)826"/>
    <w:docVar w:name="Nr" w:val="60"/>
    <w:docVar w:name="Rub" w:val="Översyn av EU:s ramverk för värdepapperisering"/>
    <w:docVar w:name="UppDat" w:val="2025-08-08"/>
    <w:docVar w:name="Utsk" w:val="Finansutskottet"/>
  </w:docVars>
  <w:rsids>
    <w:rsidRoot w:val="00EF5AF6"/>
    <w:rsid w:val="00000290"/>
    <w:rsid w:val="00001068"/>
    <w:rsid w:val="000020C9"/>
    <w:rsid w:val="000027D1"/>
    <w:rsid w:val="00002B4B"/>
    <w:rsid w:val="0000412C"/>
    <w:rsid w:val="00004D5C"/>
    <w:rsid w:val="00005F68"/>
    <w:rsid w:val="00006CA7"/>
    <w:rsid w:val="00010638"/>
    <w:rsid w:val="000108EE"/>
    <w:rsid w:val="000128EB"/>
    <w:rsid w:val="00012B00"/>
    <w:rsid w:val="00013CBA"/>
    <w:rsid w:val="00013D43"/>
    <w:rsid w:val="00013E60"/>
    <w:rsid w:val="00014EF6"/>
    <w:rsid w:val="00016218"/>
    <w:rsid w:val="00016730"/>
    <w:rsid w:val="00016800"/>
    <w:rsid w:val="00016FBE"/>
    <w:rsid w:val="00017197"/>
    <w:rsid w:val="0001725B"/>
    <w:rsid w:val="00017265"/>
    <w:rsid w:val="000203B0"/>
    <w:rsid w:val="000205ED"/>
    <w:rsid w:val="00021F51"/>
    <w:rsid w:val="0002213F"/>
    <w:rsid w:val="000230D2"/>
    <w:rsid w:val="000241FA"/>
    <w:rsid w:val="00024737"/>
    <w:rsid w:val="0002518B"/>
    <w:rsid w:val="00025992"/>
    <w:rsid w:val="00026711"/>
    <w:rsid w:val="00026A24"/>
    <w:rsid w:val="0002708E"/>
    <w:rsid w:val="0002763D"/>
    <w:rsid w:val="00027879"/>
    <w:rsid w:val="00030DEF"/>
    <w:rsid w:val="00032947"/>
    <w:rsid w:val="0003679E"/>
    <w:rsid w:val="000371FE"/>
    <w:rsid w:val="000409CF"/>
    <w:rsid w:val="00040B62"/>
    <w:rsid w:val="00041EDC"/>
    <w:rsid w:val="00042CE5"/>
    <w:rsid w:val="0004352E"/>
    <w:rsid w:val="00044C69"/>
    <w:rsid w:val="00050A8A"/>
    <w:rsid w:val="00051341"/>
    <w:rsid w:val="000515E2"/>
    <w:rsid w:val="0005264F"/>
    <w:rsid w:val="00053CAA"/>
    <w:rsid w:val="00055875"/>
    <w:rsid w:val="00055EA9"/>
    <w:rsid w:val="0005777F"/>
    <w:rsid w:val="00057FE0"/>
    <w:rsid w:val="00060A9B"/>
    <w:rsid w:val="000620FD"/>
    <w:rsid w:val="00062F0F"/>
    <w:rsid w:val="000631D7"/>
    <w:rsid w:val="00063DCB"/>
    <w:rsid w:val="000647D2"/>
    <w:rsid w:val="000656A1"/>
    <w:rsid w:val="00065A4B"/>
    <w:rsid w:val="00066766"/>
    <w:rsid w:val="00066BC9"/>
    <w:rsid w:val="000675A3"/>
    <w:rsid w:val="0007033C"/>
    <w:rsid w:val="00070472"/>
    <w:rsid w:val="000707E9"/>
    <w:rsid w:val="00072C86"/>
    <w:rsid w:val="00072FFC"/>
    <w:rsid w:val="00073B75"/>
    <w:rsid w:val="00073E8D"/>
    <w:rsid w:val="000745D8"/>
    <w:rsid w:val="000757FC"/>
    <w:rsid w:val="00075CE6"/>
    <w:rsid w:val="00075FF0"/>
    <w:rsid w:val="00076667"/>
    <w:rsid w:val="000769B8"/>
    <w:rsid w:val="00080631"/>
    <w:rsid w:val="00082374"/>
    <w:rsid w:val="000832CC"/>
    <w:rsid w:val="000862E0"/>
    <w:rsid w:val="000873C3"/>
    <w:rsid w:val="00092536"/>
    <w:rsid w:val="0009271A"/>
    <w:rsid w:val="00093408"/>
    <w:rsid w:val="00093BBF"/>
    <w:rsid w:val="0009435C"/>
    <w:rsid w:val="0009572A"/>
    <w:rsid w:val="00096DF5"/>
    <w:rsid w:val="000A13CA"/>
    <w:rsid w:val="000A166D"/>
    <w:rsid w:val="000A4157"/>
    <w:rsid w:val="000A456A"/>
    <w:rsid w:val="000A4C15"/>
    <w:rsid w:val="000A5015"/>
    <w:rsid w:val="000A5E43"/>
    <w:rsid w:val="000A6578"/>
    <w:rsid w:val="000A6C4A"/>
    <w:rsid w:val="000B032B"/>
    <w:rsid w:val="000B3754"/>
    <w:rsid w:val="000B4194"/>
    <w:rsid w:val="000B421E"/>
    <w:rsid w:val="000B56A9"/>
    <w:rsid w:val="000B5E2C"/>
    <w:rsid w:val="000B6736"/>
    <w:rsid w:val="000C29A5"/>
    <w:rsid w:val="000C3656"/>
    <w:rsid w:val="000C3CDD"/>
    <w:rsid w:val="000C61D1"/>
    <w:rsid w:val="000D19F6"/>
    <w:rsid w:val="000D1D9A"/>
    <w:rsid w:val="000D2CD1"/>
    <w:rsid w:val="000D31A9"/>
    <w:rsid w:val="000D370F"/>
    <w:rsid w:val="000D3855"/>
    <w:rsid w:val="000D5449"/>
    <w:rsid w:val="000D5E97"/>
    <w:rsid w:val="000D7110"/>
    <w:rsid w:val="000D7D18"/>
    <w:rsid w:val="000E12D9"/>
    <w:rsid w:val="000E19E5"/>
    <w:rsid w:val="000E3DEB"/>
    <w:rsid w:val="000E431B"/>
    <w:rsid w:val="000E56F5"/>
    <w:rsid w:val="000E59A9"/>
    <w:rsid w:val="000E5F46"/>
    <w:rsid w:val="000E638A"/>
    <w:rsid w:val="000E6472"/>
    <w:rsid w:val="000E64CB"/>
    <w:rsid w:val="000F00B8"/>
    <w:rsid w:val="000F0532"/>
    <w:rsid w:val="000F1472"/>
    <w:rsid w:val="000F1E88"/>
    <w:rsid w:val="000F1EA7"/>
    <w:rsid w:val="000F2084"/>
    <w:rsid w:val="000F2978"/>
    <w:rsid w:val="000F2A8A"/>
    <w:rsid w:val="000F3462"/>
    <w:rsid w:val="000F3A92"/>
    <w:rsid w:val="000F3BCF"/>
    <w:rsid w:val="000F6462"/>
    <w:rsid w:val="00100837"/>
    <w:rsid w:val="00100FE7"/>
    <w:rsid w:val="001014D5"/>
    <w:rsid w:val="00101D0A"/>
    <w:rsid w:val="00101DE6"/>
    <w:rsid w:val="001032A3"/>
    <w:rsid w:val="00103F6C"/>
    <w:rsid w:val="001055DA"/>
    <w:rsid w:val="00106F29"/>
    <w:rsid w:val="0010707D"/>
    <w:rsid w:val="001071B8"/>
    <w:rsid w:val="00107ED2"/>
    <w:rsid w:val="001100D3"/>
    <w:rsid w:val="00113168"/>
    <w:rsid w:val="00113655"/>
    <w:rsid w:val="0011413E"/>
    <w:rsid w:val="00114438"/>
    <w:rsid w:val="00114B8B"/>
    <w:rsid w:val="00116BC4"/>
    <w:rsid w:val="0011765F"/>
    <w:rsid w:val="0012033A"/>
    <w:rsid w:val="00120431"/>
    <w:rsid w:val="00121002"/>
    <w:rsid w:val="001217ED"/>
    <w:rsid w:val="00121EA2"/>
    <w:rsid w:val="00121FFC"/>
    <w:rsid w:val="0012208C"/>
    <w:rsid w:val="00122D16"/>
    <w:rsid w:val="0012312E"/>
    <w:rsid w:val="001235D9"/>
    <w:rsid w:val="00123EBA"/>
    <w:rsid w:val="001242F3"/>
    <w:rsid w:val="0012458A"/>
    <w:rsid w:val="0012518F"/>
    <w:rsid w:val="0012582E"/>
    <w:rsid w:val="00125B5E"/>
    <w:rsid w:val="001263FE"/>
    <w:rsid w:val="00126408"/>
    <w:rsid w:val="00126E6B"/>
    <w:rsid w:val="0012746F"/>
    <w:rsid w:val="001279A1"/>
    <w:rsid w:val="00130A16"/>
    <w:rsid w:val="00130EC3"/>
    <w:rsid w:val="001318F5"/>
    <w:rsid w:val="001331B1"/>
    <w:rsid w:val="001332D9"/>
    <w:rsid w:val="00133465"/>
    <w:rsid w:val="00133CB0"/>
    <w:rsid w:val="00134837"/>
    <w:rsid w:val="00135111"/>
    <w:rsid w:val="00136016"/>
    <w:rsid w:val="00136ADC"/>
    <w:rsid w:val="001428E2"/>
    <w:rsid w:val="001431C6"/>
    <w:rsid w:val="00143E09"/>
    <w:rsid w:val="00144C3A"/>
    <w:rsid w:val="0014596F"/>
    <w:rsid w:val="00154B42"/>
    <w:rsid w:val="00154C25"/>
    <w:rsid w:val="001573AF"/>
    <w:rsid w:val="00157DC9"/>
    <w:rsid w:val="00160B48"/>
    <w:rsid w:val="0016136E"/>
    <w:rsid w:val="0016294F"/>
    <w:rsid w:val="0016369C"/>
    <w:rsid w:val="00164463"/>
    <w:rsid w:val="00166BC2"/>
    <w:rsid w:val="00167D1D"/>
    <w:rsid w:val="00167FA8"/>
    <w:rsid w:val="0017099B"/>
    <w:rsid w:val="00170CE4"/>
    <w:rsid w:val="00170E3E"/>
    <w:rsid w:val="0017300E"/>
    <w:rsid w:val="00173126"/>
    <w:rsid w:val="00174B4A"/>
    <w:rsid w:val="00175D88"/>
    <w:rsid w:val="00176A26"/>
    <w:rsid w:val="00176D6E"/>
    <w:rsid w:val="00177300"/>
    <w:rsid w:val="001774F8"/>
    <w:rsid w:val="0018096C"/>
    <w:rsid w:val="00180BE1"/>
    <w:rsid w:val="00180DED"/>
    <w:rsid w:val="001813DF"/>
    <w:rsid w:val="001857B5"/>
    <w:rsid w:val="00187E1F"/>
    <w:rsid w:val="0019051C"/>
    <w:rsid w:val="0019127B"/>
    <w:rsid w:val="00191446"/>
    <w:rsid w:val="00192174"/>
    <w:rsid w:val="00192350"/>
    <w:rsid w:val="00192E34"/>
    <w:rsid w:val="0019308B"/>
    <w:rsid w:val="0019324E"/>
    <w:rsid w:val="001941B9"/>
    <w:rsid w:val="001945AE"/>
    <w:rsid w:val="00195806"/>
    <w:rsid w:val="00195BA0"/>
    <w:rsid w:val="00195F2A"/>
    <w:rsid w:val="00196151"/>
    <w:rsid w:val="00196C02"/>
    <w:rsid w:val="00197A8A"/>
    <w:rsid w:val="001A1313"/>
    <w:rsid w:val="001A1B33"/>
    <w:rsid w:val="001A2A61"/>
    <w:rsid w:val="001A2BB0"/>
    <w:rsid w:val="001B07E7"/>
    <w:rsid w:val="001B0B48"/>
    <w:rsid w:val="001B1119"/>
    <w:rsid w:val="001B13BA"/>
    <w:rsid w:val="001B3C76"/>
    <w:rsid w:val="001B4291"/>
    <w:rsid w:val="001B4824"/>
    <w:rsid w:val="001B4B13"/>
    <w:rsid w:val="001B6572"/>
    <w:rsid w:val="001B6BC8"/>
    <w:rsid w:val="001B70C7"/>
    <w:rsid w:val="001C0EB7"/>
    <w:rsid w:val="001C1190"/>
    <w:rsid w:val="001C130C"/>
    <w:rsid w:val="001C1C7D"/>
    <w:rsid w:val="001C2107"/>
    <w:rsid w:val="001C2731"/>
    <w:rsid w:val="001C4566"/>
    <w:rsid w:val="001C4980"/>
    <w:rsid w:val="001C5DC9"/>
    <w:rsid w:val="001C6B85"/>
    <w:rsid w:val="001C71A9"/>
    <w:rsid w:val="001D0D0C"/>
    <w:rsid w:val="001D126E"/>
    <w:rsid w:val="001D12FC"/>
    <w:rsid w:val="001D13EF"/>
    <w:rsid w:val="001D18B3"/>
    <w:rsid w:val="001D3805"/>
    <w:rsid w:val="001D3851"/>
    <w:rsid w:val="001D4D26"/>
    <w:rsid w:val="001D512F"/>
    <w:rsid w:val="001D6C96"/>
    <w:rsid w:val="001D6E13"/>
    <w:rsid w:val="001D761A"/>
    <w:rsid w:val="001E0BD5"/>
    <w:rsid w:val="001E0CEA"/>
    <w:rsid w:val="001E1A13"/>
    <w:rsid w:val="001E20CC"/>
    <w:rsid w:val="001E3C02"/>
    <w:rsid w:val="001E3D83"/>
    <w:rsid w:val="001E5561"/>
    <w:rsid w:val="001E5BFA"/>
    <w:rsid w:val="001E5DF7"/>
    <w:rsid w:val="001E6477"/>
    <w:rsid w:val="001E6514"/>
    <w:rsid w:val="001E6F1D"/>
    <w:rsid w:val="001E72EE"/>
    <w:rsid w:val="001E7CEB"/>
    <w:rsid w:val="001F0629"/>
    <w:rsid w:val="001F0736"/>
    <w:rsid w:val="001F175B"/>
    <w:rsid w:val="001F34CA"/>
    <w:rsid w:val="001F4302"/>
    <w:rsid w:val="001F4D13"/>
    <w:rsid w:val="001F50BE"/>
    <w:rsid w:val="001F525B"/>
    <w:rsid w:val="001F5D65"/>
    <w:rsid w:val="001F6908"/>
    <w:rsid w:val="001F6BBE"/>
    <w:rsid w:val="001F7BDB"/>
    <w:rsid w:val="00201498"/>
    <w:rsid w:val="00204079"/>
    <w:rsid w:val="00204A0D"/>
    <w:rsid w:val="00207CF0"/>
    <w:rsid w:val="002102FD"/>
    <w:rsid w:val="002109ED"/>
    <w:rsid w:val="00210DAC"/>
    <w:rsid w:val="002116FE"/>
    <w:rsid w:val="00211B4E"/>
    <w:rsid w:val="00211E2A"/>
    <w:rsid w:val="00212847"/>
    <w:rsid w:val="00212DD8"/>
    <w:rsid w:val="00213204"/>
    <w:rsid w:val="00213258"/>
    <w:rsid w:val="00214D88"/>
    <w:rsid w:val="002161F5"/>
    <w:rsid w:val="0021657C"/>
    <w:rsid w:val="0021751A"/>
    <w:rsid w:val="0022187E"/>
    <w:rsid w:val="00221D1E"/>
    <w:rsid w:val="00222258"/>
    <w:rsid w:val="002229E5"/>
    <w:rsid w:val="00223AD6"/>
    <w:rsid w:val="00224B2C"/>
    <w:rsid w:val="0022574A"/>
    <w:rsid w:val="0022666A"/>
    <w:rsid w:val="00227E43"/>
    <w:rsid w:val="002315F5"/>
    <w:rsid w:val="00231752"/>
    <w:rsid w:val="0023246A"/>
    <w:rsid w:val="00232734"/>
    <w:rsid w:val="00232EC3"/>
    <w:rsid w:val="00233348"/>
    <w:rsid w:val="00233D52"/>
    <w:rsid w:val="002347CD"/>
    <w:rsid w:val="0023529B"/>
    <w:rsid w:val="00237147"/>
    <w:rsid w:val="002409B4"/>
    <w:rsid w:val="00242AD1"/>
    <w:rsid w:val="00242D20"/>
    <w:rsid w:val="00243CDC"/>
    <w:rsid w:val="0024412C"/>
    <w:rsid w:val="0024537C"/>
    <w:rsid w:val="002479CD"/>
    <w:rsid w:val="0025230C"/>
    <w:rsid w:val="00253A35"/>
    <w:rsid w:val="00253CC8"/>
    <w:rsid w:val="00255B41"/>
    <w:rsid w:val="00256BA3"/>
    <w:rsid w:val="00260577"/>
    <w:rsid w:val="00260D2D"/>
    <w:rsid w:val="00261975"/>
    <w:rsid w:val="00264503"/>
    <w:rsid w:val="00264FF9"/>
    <w:rsid w:val="0026596A"/>
    <w:rsid w:val="00266BE2"/>
    <w:rsid w:val="00267DE7"/>
    <w:rsid w:val="00271D00"/>
    <w:rsid w:val="002722D5"/>
    <w:rsid w:val="00272C65"/>
    <w:rsid w:val="002742FB"/>
    <w:rsid w:val="00274AA3"/>
    <w:rsid w:val="00274B69"/>
    <w:rsid w:val="00274FCF"/>
    <w:rsid w:val="00275872"/>
    <w:rsid w:val="00277258"/>
    <w:rsid w:val="0027757F"/>
    <w:rsid w:val="00277B58"/>
    <w:rsid w:val="0028040B"/>
    <w:rsid w:val="00281106"/>
    <w:rsid w:val="00282263"/>
    <w:rsid w:val="00282417"/>
    <w:rsid w:val="00282D27"/>
    <w:rsid w:val="00283424"/>
    <w:rsid w:val="00283E5B"/>
    <w:rsid w:val="002873D2"/>
    <w:rsid w:val="00287F0D"/>
    <w:rsid w:val="00291376"/>
    <w:rsid w:val="00292420"/>
    <w:rsid w:val="00292B00"/>
    <w:rsid w:val="00295C9C"/>
    <w:rsid w:val="00295CA6"/>
    <w:rsid w:val="002963B6"/>
    <w:rsid w:val="00296B7A"/>
    <w:rsid w:val="002974DC"/>
    <w:rsid w:val="00297B43"/>
    <w:rsid w:val="002A0CB3"/>
    <w:rsid w:val="002A0D83"/>
    <w:rsid w:val="002A0F30"/>
    <w:rsid w:val="002A31C6"/>
    <w:rsid w:val="002A32DE"/>
    <w:rsid w:val="002A39EF"/>
    <w:rsid w:val="002A422F"/>
    <w:rsid w:val="002A5242"/>
    <w:rsid w:val="002A6394"/>
    <w:rsid w:val="002A6820"/>
    <w:rsid w:val="002A6C47"/>
    <w:rsid w:val="002B00E5"/>
    <w:rsid w:val="002B30A1"/>
    <w:rsid w:val="002B594B"/>
    <w:rsid w:val="002B6849"/>
    <w:rsid w:val="002B7326"/>
    <w:rsid w:val="002C07FA"/>
    <w:rsid w:val="002C1928"/>
    <w:rsid w:val="002C192A"/>
    <w:rsid w:val="002C1D37"/>
    <w:rsid w:val="002C2A30"/>
    <w:rsid w:val="002C3562"/>
    <w:rsid w:val="002C4348"/>
    <w:rsid w:val="002C468B"/>
    <w:rsid w:val="002C476F"/>
    <w:rsid w:val="002C4A23"/>
    <w:rsid w:val="002C5B48"/>
    <w:rsid w:val="002D014F"/>
    <w:rsid w:val="002D1245"/>
    <w:rsid w:val="002D2647"/>
    <w:rsid w:val="002D36F4"/>
    <w:rsid w:val="002D41F5"/>
    <w:rsid w:val="002D4298"/>
    <w:rsid w:val="002D4829"/>
    <w:rsid w:val="002D6541"/>
    <w:rsid w:val="002E150B"/>
    <w:rsid w:val="002E2C89"/>
    <w:rsid w:val="002E3609"/>
    <w:rsid w:val="002E4D3F"/>
    <w:rsid w:val="002E5402"/>
    <w:rsid w:val="002E5668"/>
    <w:rsid w:val="002E61A5"/>
    <w:rsid w:val="002E6874"/>
    <w:rsid w:val="002F0699"/>
    <w:rsid w:val="002F0EDC"/>
    <w:rsid w:val="002F204A"/>
    <w:rsid w:val="002F3675"/>
    <w:rsid w:val="002F3AC1"/>
    <w:rsid w:val="002F58DB"/>
    <w:rsid w:val="002F59E0"/>
    <w:rsid w:val="002F66A6"/>
    <w:rsid w:val="002F7585"/>
    <w:rsid w:val="002F7FAD"/>
    <w:rsid w:val="00300342"/>
    <w:rsid w:val="0030073C"/>
    <w:rsid w:val="00300DD3"/>
    <w:rsid w:val="003015B8"/>
    <w:rsid w:val="00302044"/>
    <w:rsid w:val="00302817"/>
    <w:rsid w:val="0030414B"/>
    <w:rsid w:val="00304401"/>
    <w:rsid w:val="003046BA"/>
    <w:rsid w:val="00304A79"/>
    <w:rsid w:val="003050DB"/>
    <w:rsid w:val="00307B2C"/>
    <w:rsid w:val="00307CA2"/>
    <w:rsid w:val="00310561"/>
    <w:rsid w:val="003109CA"/>
    <w:rsid w:val="00310F17"/>
    <w:rsid w:val="00311D8C"/>
    <w:rsid w:val="003121DD"/>
    <w:rsid w:val="0031273D"/>
    <w:rsid w:val="003128E2"/>
    <w:rsid w:val="0031328B"/>
    <w:rsid w:val="00314FD3"/>
    <w:rsid w:val="003153D9"/>
    <w:rsid w:val="003172B4"/>
    <w:rsid w:val="00320034"/>
    <w:rsid w:val="00320C39"/>
    <w:rsid w:val="00320EA7"/>
    <w:rsid w:val="00321621"/>
    <w:rsid w:val="003218B8"/>
    <w:rsid w:val="00322696"/>
    <w:rsid w:val="003229F2"/>
    <w:rsid w:val="00322F4B"/>
    <w:rsid w:val="00323EF7"/>
    <w:rsid w:val="003240E1"/>
    <w:rsid w:val="003245F4"/>
    <w:rsid w:val="00325C9D"/>
    <w:rsid w:val="00325F89"/>
    <w:rsid w:val="00325FC3"/>
    <w:rsid w:val="00325FFC"/>
    <w:rsid w:val="00326C03"/>
    <w:rsid w:val="00326D90"/>
    <w:rsid w:val="00327474"/>
    <w:rsid w:val="003277B5"/>
    <w:rsid w:val="003309BE"/>
    <w:rsid w:val="003341DE"/>
    <w:rsid w:val="003342B4"/>
    <w:rsid w:val="0033578A"/>
    <w:rsid w:val="00336940"/>
    <w:rsid w:val="00336CD1"/>
    <w:rsid w:val="00336EB2"/>
    <w:rsid w:val="0033773F"/>
    <w:rsid w:val="00337DCC"/>
    <w:rsid w:val="00340DE0"/>
    <w:rsid w:val="003415A9"/>
    <w:rsid w:val="00341F47"/>
    <w:rsid w:val="0034210D"/>
    <w:rsid w:val="00342327"/>
    <w:rsid w:val="0034250B"/>
    <w:rsid w:val="00342EE1"/>
    <w:rsid w:val="00344234"/>
    <w:rsid w:val="00344B3A"/>
    <w:rsid w:val="00345110"/>
    <w:rsid w:val="0034750A"/>
    <w:rsid w:val="00347C69"/>
    <w:rsid w:val="00347E11"/>
    <w:rsid w:val="003503DD"/>
    <w:rsid w:val="00350696"/>
    <w:rsid w:val="00350C92"/>
    <w:rsid w:val="00351453"/>
    <w:rsid w:val="0035266C"/>
    <w:rsid w:val="00352B22"/>
    <w:rsid w:val="003542C5"/>
    <w:rsid w:val="00360397"/>
    <w:rsid w:val="00360AD2"/>
    <w:rsid w:val="00362543"/>
    <w:rsid w:val="00362886"/>
    <w:rsid w:val="00362B63"/>
    <w:rsid w:val="00363261"/>
    <w:rsid w:val="003643B0"/>
    <w:rsid w:val="00364EFF"/>
    <w:rsid w:val="00365185"/>
    <w:rsid w:val="00365461"/>
    <w:rsid w:val="00366EE6"/>
    <w:rsid w:val="00367433"/>
    <w:rsid w:val="00367EDA"/>
    <w:rsid w:val="00370311"/>
    <w:rsid w:val="003710EE"/>
    <w:rsid w:val="00372CEC"/>
    <w:rsid w:val="003751AC"/>
    <w:rsid w:val="00375BE9"/>
    <w:rsid w:val="00375CA3"/>
    <w:rsid w:val="00377D7D"/>
    <w:rsid w:val="00380663"/>
    <w:rsid w:val="003807B5"/>
    <w:rsid w:val="00381441"/>
    <w:rsid w:val="00383B55"/>
    <w:rsid w:val="00384566"/>
    <w:rsid w:val="003853E3"/>
    <w:rsid w:val="0038587E"/>
    <w:rsid w:val="00386A4B"/>
    <w:rsid w:val="00386B49"/>
    <w:rsid w:val="00390335"/>
    <w:rsid w:val="00392ED4"/>
    <w:rsid w:val="00393680"/>
    <w:rsid w:val="0039485A"/>
    <w:rsid w:val="00394D4C"/>
    <w:rsid w:val="003953B3"/>
    <w:rsid w:val="00395D9F"/>
    <w:rsid w:val="00396F93"/>
    <w:rsid w:val="00397242"/>
    <w:rsid w:val="00397410"/>
    <w:rsid w:val="003A1315"/>
    <w:rsid w:val="003A1813"/>
    <w:rsid w:val="003A1AF7"/>
    <w:rsid w:val="003A2E73"/>
    <w:rsid w:val="003A3071"/>
    <w:rsid w:val="003A3A54"/>
    <w:rsid w:val="003A3E5F"/>
    <w:rsid w:val="003A5969"/>
    <w:rsid w:val="003A59AD"/>
    <w:rsid w:val="003A5C58"/>
    <w:rsid w:val="003A77A2"/>
    <w:rsid w:val="003A799C"/>
    <w:rsid w:val="003B0C81"/>
    <w:rsid w:val="003B1622"/>
    <w:rsid w:val="003B201F"/>
    <w:rsid w:val="003B2714"/>
    <w:rsid w:val="003B63E2"/>
    <w:rsid w:val="003C36FA"/>
    <w:rsid w:val="003C3720"/>
    <w:rsid w:val="003C4526"/>
    <w:rsid w:val="003C4BBF"/>
    <w:rsid w:val="003C6D19"/>
    <w:rsid w:val="003C7BE0"/>
    <w:rsid w:val="003D0DD3"/>
    <w:rsid w:val="003D17EF"/>
    <w:rsid w:val="003D2E41"/>
    <w:rsid w:val="003D3535"/>
    <w:rsid w:val="003D4246"/>
    <w:rsid w:val="003D4CA1"/>
    <w:rsid w:val="003D4D9F"/>
    <w:rsid w:val="003D5D8A"/>
    <w:rsid w:val="003D6C46"/>
    <w:rsid w:val="003D7B03"/>
    <w:rsid w:val="003E01D0"/>
    <w:rsid w:val="003E30BD"/>
    <w:rsid w:val="003E38CE"/>
    <w:rsid w:val="003E47EF"/>
    <w:rsid w:val="003E4B72"/>
    <w:rsid w:val="003E5A50"/>
    <w:rsid w:val="003E5E94"/>
    <w:rsid w:val="003E6020"/>
    <w:rsid w:val="003E7CA0"/>
    <w:rsid w:val="003F0BAE"/>
    <w:rsid w:val="003F1F1F"/>
    <w:rsid w:val="003F2278"/>
    <w:rsid w:val="003F299F"/>
    <w:rsid w:val="003F2F1D"/>
    <w:rsid w:val="003F4BED"/>
    <w:rsid w:val="003F59B4"/>
    <w:rsid w:val="003F6B53"/>
    <w:rsid w:val="003F6B92"/>
    <w:rsid w:val="003F73DF"/>
    <w:rsid w:val="004008FB"/>
    <w:rsid w:val="0040090E"/>
    <w:rsid w:val="004026F9"/>
    <w:rsid w:val="00403D11"/>
    <w:rsid w:val="00403D37"/>
    <w:rsid w:val="0040446D"/>
    <w:rsid w:val="00404DB4"/>
    <w:rsid w:val="004060B1"/>
    <w:rsid w:val="0040703F"/>
    <w:rsid w:val="004076D0"/>
    <w:rsid w:val="0041093C"/>
    <w:rsid w:val="00411AF0"/>
    <w:rsid w:val="0041223B"/>
    <w:rsid w:val="004137EE"/>
    <w:rsid w:val="00413A4E"/>
    <w:rsid w:val="004140B7"/>
    <w:rsid w:val="00414AB3"/>
    <w:rsid w:val="00415163"/>
    <w:rsid w:val="00415273"/>
    <w:rsid w:val="004157BE"/>
    <w:rsid w:val="00415C07"/>
    <w:rsid w:val="00416304"/>
    <w:rsid w:val="0042068E"/>
    <w:rsid w:val="00421C61"/>
    <w:rsid w:val="00422030"/>
    <w:rsid w:val="00422A7F"/>
    <w:rsid w:val="00422BC4"/>
    <w:rsid w:val="00426213"/>
    <w:rsid w:val="004278AB"/>
    <w:rsid w:val="00430ECD"/>
    <w:rsid w:val="004313BE"/>
    <w:rsid w:val="00431A7B"/>
    <w:rsid w:val="00434984"/>
    <w:rsid w:val="00435BA4"/>
    <w:rsid w:val="0043623F"/>
    <w:rsid w:val="00436D6F"/>
    <w:rsid w:val="00437459"/>
    <w:rsid w:val="00437DA3"/>
    <w:rsid w:val="00440151"/>
    <w:rsid w:val="00440E07"/>
    <w:rsid w:val="00441D70"/>
    <w:rsid w:val="004425C2"/>
    <w:rsid w:val="004437B7"/>
    <w:rsid w:val="004447AE"/>
    <w:rsid w:val="00444F76"/>
    <w:rsid w:val="00444FE7"/>
    <w:rsid w:val="004451EF"/>
    <w:rsid w:val="00445604"/>
    <w:rsid w:val="00445984"/>
    <w:rsid w:val="00446887"/>
    <w:rsid w:val="00446BAE"/>
    <w:rsid w:val="004472B8"/>
    <w:rsid w:val="004476CD"/>
    <w:rsid w:val="004508BA"/>
    <w:rsid w:val="00451FFA"/>
    <w:rsid w:val="004557F3"/>
    <w:rsid w:val="00455E70"/>
    <w:rsid w:val="0045607E"/>
    <w:rsid w:val="00456DC3"/>
    <w:rsid w:val="004625D5"/>
    <w:rsid w:val="0046337E"/>
    <w:rsid w:val="004634C8"/>
    <w:rsid w:val="00464CA1"/>
    <w:rsid w:val="004660C8"/>
    <w:rsid w:val="004668EF"/>
    <w:rsid w:val="00467DEF"/>
    <w:rsid w:val="004721EC"/>
    <w:rsid w:val="00472EBA"/>
    <w:rsid w:val="004735B6"/>
    <w:rsid w:val="004735F0"/>
    <w:rsid w:val="004745D7"/>
    <w:rsid w:val="00474676"/>
    <w:rsid w:val="0047511B"/>
    <w:rsid w:val="0047537A"/>
    <w:rsid w:val="00475635"/>
    <w:rsid w:val="00475B99"/>
    <w:rsid w:val="00477628"/>
    <w:rsid w:val="004808AA"/>
    <w:rsid w:val="00480A8A"/>
    <w:rsid w:val="00480EC3"/>
    <w:rsid w:val="0048317E"/>
    <w:rsid w:val="00485601"/>
    <w:rsid w:val="0048628E"/>
    <w:rsid w:val="004865B8"/>
    <w:rsid w:val="00486C0D"/>
    <w:rsid w:val="00487B96"/>
    <w:rsid w:val="00490FA9"/>
    <w:rsid w:val="004911D9"/>
    <w:rsid w:val="00491796"/>
    <w:rsid w:val="00493416"/>
    <w:rsid w:val="00493CDE"/>
    <w:rsid w:val="0049423C"/>
    <w:rsid w:val="004951AB"/>
    <w:rsid w:val="004968D5"/>
    <w:rsid w:val="00496F8E"/>
    <w:rsid w:val="0049768A"/>
    <w:rsid w:val="004A2554"/>
    <w:rsid w:val="004A2A9C"/>
    <w:rsid w:val="004A2F8F"/>
    <w:rsid w:val="004A30CF"/>
    <w:rsid w:val="004A33C6"/>
    <w:rsid w:val="004A5DD5"/>
    <w:rsid w:val="004A66B1"/>
    <w:rsid w:val="004A6AE7"/>
    <w:rsid w:val="004A7DC4"/>
    <w:rsid w:val="004B0306"/>
    <w:rsid w:val="004B1151"/>
    <w:rsid w:val="004B1E7B"/>
    <w:rsid w:val="004B3029"/>
    <w:rsid w:val="004B352B"/>
    <w:rsid w:val="004B35E7"/>
    <w:rsid w:val="004B4B73"/>
    <w:rsid w:val="004B5105"/>
    <w:rsid w:val="004B5C4B"/>
    <w:rsid w:val="004B6110"/>
    <w:rsid w:val="004B63BF"/>
    <w:rsid w:val="004B66DA"/>
    <w:rsid w:val="004B696B"/>
    <w:rsid w:val="004B795E"/>
    <w:rsid w:val="004B7CE1"/>
    <w:rsid w:val="004B7DFF"/>
    <w:rsid w:val="004C0C8D"/>
    <w:rsid w:val="004C2E64"/>
    <w:rsid w:val="004C3A3F"/>
    <w:rsid w:val="004C4ABE"/>
    <w:rsid w:val="004C52AA"/>
    <w:rsid w:val="004C5686"/>
    <w:rsid w:val="004C70EE"/>
    <w:rsid w:val="004D5224"/>
    <w:rsid w:val="004D766C"/>
    <w:rsid w:val="004E00C9"/>
    <w:rsid w:val="004E037D"/>
    <w:rsid w:val="004E0A07"/>
    <w:rsid w:val="004E0FA8"/>
    <w:rsid w:val="004E1DE3"/>
    <w:rsid w:val="004E1F76"/>
    <w:rsid w:val="004E251B"/>
    <w:rsid w:val="004E25CD"/>
    <w:rsid w:val="004E2A4B"/>
    <w:rsid w:val="004E39DD"/>
    <w:rsid w:val="004E4419"/>
    <w:rsid w:val="004E52DD"/>
    <w:rsid w:val="004E5DFE"/>
    <w:rsid w:val="004E6248"/>
    <w:rsid w:val="004E6D22"/>
    <w:rsid w:val="004F0448"/>
    <w:rsid w:val="004F0EB7"/>
    <w:rsid w:val="004F1E75"/>
    <w:rsid w:val="004F1EA0"/>
    <w:rsid w:val="004F363F"/>
    <w:rsid w:val="004F4021"/>
    <w:rsid w:val="004F52BE"/>
    <w:rsid w:val="004F5640"/>
    <w:rsid w:val="004F5C2C"/>
    <w:rsid w:val="004F5D1D"/>
    <w:rsid w:val="004F6525"/>
    <w:rsid w:val="004F6FE2"/>
    <w:rsid w:val="004F71BA"/>
    <w:rsid w:val="004F79F2"/>
    <w:rsid w:val="005011D9"/>
    <w:rsid w:val="0050238B"/>
    <w:rsid w:val="00502A90"/>
    <w:rsid w:val="00505905"/>
    <w:rsid w:val="00510132"/>
    <w:rsid w:val="005107C5"/>
    <w:rsid w:val="005115D2"/>
    <w:rsid w:val="00511A1B"/>
    <w:rsid w:val="00511A68"/>
    <w:rsid w:val="005121C0"/>
    <w:rsid w:val="005127BB"/>
    <w:rsid w:val="00512D56"/>
    <w:rsid w:val="00513E7D"/>
    <w:rsid w:val="00513ED0"/>
    <w:rsid w:val="00514A67"/>
    <w:rsid w:val="00515112"/>
    <w:rsid w:val="00515921"/>
    <w:rsid w:val="0051647B"/>
    <w:rsid w:val="00520A46"/>
    <w:rsid w:val="00520DE5"/>
    <w:rsid w:val="00521192"/>
    <w:rsid w:val="0052127C"/>
    <w:rsid w:val="00521705"/>
    <w:rsid w:val="00522EF6"/>
    <w:rsid w:val="00525208"/>
    <w:rsid w:val="00526AEB"/>
    <w:rsid w:val="005302E0"/>
    <w:rsid w:val="00530448"/>
    <w:rsid w:val="00532A3A"/>
    <w:rsid w:val="00533BA0"/>
    <w:rsid w:val="00534C38"/>
    <w:rsid w:val="00534E52"/>
    <w:rsid w:val="00535504"/>
    <w:rsid w:val="005365B6"/>
    <w:rsid w:val="00537056"/>
    <w:rsid w:val="005370C8"/>
    <w:rsid w:val="00537BED"/>
    <w:rsid w:val="00540DEA"/>
    <w:rsid w:val="00541E47"/>
    <w:rsid w:val="00543865"/>
    <w:rsid w:val="00544738"/>
    <w:rsid w:val="005456E4"/>
    <w:rsid w:val="00547B89"/>
    <w:rsid w:val="00551027"/>
    <w:rsid w:val="005523E5"/>
    <w:rsid w:val="005527F1"/>
    <w:rsid w:val="00552F85"/>
    <w:rsid w:val="005544CE"/>
    <w:rsid w:val="00555096"/>
    <w:rsid w:val="005563BC"/>
    <w:rsid w:val="005568AF"/>
    <w:rsid w:val="00556AF5"/>
    <w:rsid w:val="005577F2"/>
    <w:rsid w:val="005603AD"/>
    <w:rsid w:val="005606BC"/>
    <w:rsid w:val="00562A6E"/>
    <w:rsid w:val="00562AF7"/>
    <w:rsid w:val="00562D54"/>
    <w:rsid w:val="00563E73"/>
    <w:rsid w:val="0056426C"/>
    <w:rsid w:val="00565792"/>
    <w:rsid w:val="0056727B"/>
    <w:rsid w:val="00567351"/>
    <w:rsid w:val="00567799"/>
    <w:rsid w:val="005710DE"/>
    <w:rsid w:val="00571A0B"/>
    <w:rsid w:val="00572A36"/>
    <w:rsid w:val="00573DFD"/>
    <w:rsid w:val="00574142"/>
    <w:rsid w:val="005747D0"/>
    <w:rsid w:val="00574850"/>
    <w:rsid w:val="00574B9D"/>
    <w:rsid w:val="00577122"/>
    <w:rsid w:val="00577C9D"/>
    <w:rsid w:val="00580986"/>
    <w:rsid w:val="005822DF"/>
    <w:rsid w:val="00582493"/>
    <w:rsid w:val="005827D5"/>
    <w:rsid w:val="00582918"/>
    <w:rsid w:val="005844A3"/>
    <w:rsid w:val="005849E3"/>
    <w:rsid w:val="005850D7"/>
    <w:rsid w:val="0058522F"/>
    <w:rsid w:val="00585282"/>
    <w:rsid w:val="00586266"/>
    <w:rsid w:val="0058703B"/>
    <w:rsid w:val="005874F7"/>
    <w:rsid w:val="005923A5"/>
    <w:rsid w:val="00592A09"/>
    <w:rsid w:val="005937BD"/>
    <w:rsid w:val="005939A4"/>
    <w:rsid w:val="00593A64"/>
    <w:rsid w:val="0059562B"/>
    <w:rsid w:val="005957C5"/>
    <w:rsid w:val="00595EDE"/>
    <w:rsid w:val="005967E8"/>
    <w:rsid w:val="00596991"/>
    <w:rsid w:val="00596DB9"/>
    <w:rsid w:val="00596E2B"/>
    <w:rsid w:val="00596FC8"/>
    <w:rsid w:val="00597DE3"/>
    <w:rsid w:val="005A0CBA"/>
    <w:rsid w:val="005A2022"/>
    <w:rsid w:val="005A3272"/>
    <w:rsid w:val="005A44CE"/>
    <w:rsid w:val="005A5193"/>
    <w:rsid w:val="005A6034"/>
    <w:rsid w:val="005A7AC1"/>
    <w:rsid w:val="005B1093"/>
    <w:rsid w:val="005B115A"/>
    <w:rsid w:val="005B2D09"/>
    <w:rsid w:val="005B3ADC"/>
    <w:rsid w:val="005B537F"/>
    <w:rsid w:val="005B5B70"/>
    <w:rsid w:val="005B67DA"/>
    <w:rsid w:val="005C0442"/>
    <w:rsid w:val="005C0A91"/>
    <w:rsid w:val="005C0C85"/>
    <w:rsid w:val="005C120D"/>
    <w:rsid w:val="005C151E"/>
    <w:rsid w:val="005C15B3"/>
    <w:rsid w:val="005C16DD"/>
    <w:rsid w:val="005C37AD"/>
    <w:rsid w:val="005C3B35"/>
    <w:rsid w:val="005C6F80"/>
    <w:rsid w:val="005C7CEB"/>
    <w:rsid w:val="005D07C2"/>
    <w:rsid w:val="005D0998"/>
    <w:rsid w:val="005D69FD"/>
    <w:rsid w:val="005D70B8"/>
    <w:rsid w:val="005E2F29"/>
    <w:rsid w:val="005E3AE4"/>
    <w:rsid w:val="005E400D"/>
    <w:rsid w:val="005E49D4"/>
    <w:rsid w:val="005E4E79"/>
    <w:rsid w:val="005E5CE7"/>
    <w:rsid w:val="005E790C"/>
    <w:rsid w:val="005F06DE"/>
    <w:rsid w:val="005F08C5"/>
    <w:rsid w:val="005F0E3D"/>
    <w:rsid w:val="005F29B4"/>
    <w:rsid w:val="005F583A"/>
    <w:rsid w:val="005F64A9"/>
    <w:rsid w:val="005F675B"/>
    <w:rsid w:val="005F6EB0"/>
    <w:rsid w:val="0060318C"/>
    <w:rsid w:val="00603AA6"/>
    <w:rsid w:val="00603F86"/>
    <w:rsid w:val="00604782"/>
    <w:rsid w:val="006054CD"/>
    <w:rsid w:val="00605718"/>
    <w:rsid w:val="00605C66"/>
    <w:rsid w:val="00606310"/>
    <w:rsid w:val="00606FE5"/>
    <w:rsid w:val="00607814"/>
    <w:rsid w:val="00610D87"/>
    <w:rsid w:val="00610E88"/>
    <w:rsid w:val="00613827"/>
    <w:rsid w:val="00615220"/>
    <w:rsid w:val="006153B7"/>
    <w:rsid w:val="00616595"/>
    <w:rsid w:val="006169B9"/>
    <w:rsid w:val="006175D7"/>
    <w:rsid w:val="0062064F"/>
    <w:rsid w:val="006208E5"/>
    <w:rsid w:val="00621391"/>
    <w:rsid w:val="00622BAB"/>
    <w:rsid w:val="006239C6"/>
    <w:rsid w:val="006247B8"/>
    <w:rsid w:val="006252FD"/>
    <w:rsid w:val="00625DB3"/>
    <w:rsid w:val="006273E4"/>
    <w:rsid w:val="00627747"/>
    <w:rsid w:val="006316A3"/>
    <w:rsid w:val="00631F82"/>
    <w:rsid w:val="006323C5"/>
    <w:rsid w:val="00632FBB"/>
    <w:rsid w:val="006338D8"/>
    <w:rsid w:val="00633B59"/>
    <w:rsid w:val="00633D8A"/>
    <w:rsid w:val="00634EF4"/>
    <w:rsid w:val="006357D0"/>
    <w:rsid w:val="006358C8"/>
    <w:rsid w:val="00635F6E"/>
    <w:rsid w:val="0063609C"/>
    <w:rsid w:val="00636406"/>
    <w:rsid w:val="00640C65"/>
    <w:rsid w:val="0064133A"/>
    <w:rsid w:val="006416D1"/>
    <w:rsid w:val="00645E73"/>
    <w:rsid w:val="00647EF6"/>
    <w:rsid w:val="00647FD7"/>
    <w:rsid w:val="00650080"/>
    <w:rsid w:val="0065128E"/>
    <w:rsid w:val="00651F17"/>
    <w:rsid w:val="006532A5"/>
    <w:rsid w:val="0065382D"/>
    <w:rsid w:val="00654B4D"/>
    <w:rsid w:val="0065559D"/>
    <w:rsid w:val="00655A40"/>
    <w:rsid w:val="00655F6E"/>
    <w:rsid w:val="00657D11"/>
    <w:rsid w:val="006609E7"/>
    <w:rsid w:val="00660D84"/>
    <w:rsid w:val="00660EBF"/>
    <w:rsid w:val="0066133A"/>
    <w:rsid w:val="00663196"/>
    <w:rsid w:val="0066378C"/>
    <w:rsid w:val="00666177"/>
    <w:rsid w:val="0066661D"/>
    <w:rsid w:val="00666C75"/>
    <w:rsid w:val="006700F0"/>
    <w:rsid w:val="006706EA"/>
    <w:rsid w:val="00670A48"/>
    <w:rsid w:val="006715B3"/>
    <w:rsid w:val="00671B4C"/>
    <w:rsid w:val="0067233B"/>
    <w:rsid w:val="00672F6F"/>
    <w:rsid w:val="00674C2F"/>
    <w:rsid w:val="00674C8B"/>
    <w:rsid w:val="00675017"/>
    <w:rsid w:val="00675A6D"/>
    <w:rsid w:val="00677475"/>
    <w:rsid w:val="00677BC3"/>
    <w:rsid w:val="006844A2"/>
    <w:rsid w:val="00685BD4"/>
    <w:rsid w:val="00685C94"/>
    <w:rsid w:val="00691138"/>
    <w:rsid w:val="00691AEE"/>
    <w:rsid w:val="00691ECE"/>
    <w:rsid w:val="00692A0B"/>
    <w:rsid w:val="0069461C"/>
    <w:rsid w:val="0069523C"/>
    <w:rsid w:val="00695685"/>
    <w:rsid w:val="00695C6F"/>
    <w:rsid w:val="006962CA"/>
    <w:rsid w:val="00696A95"/>
    <w:rsid w:val="006A09DA"/>
    <w:rsid w:val="006A16DC"/>
    <w:rsid w:val="006A1835"/>
    <w:rsid w:val="006A19FC"/>
    <w:rsid w:val="006A1FAF"/>
    <w:rsid w:val="006A2625"/>
    <w:rsid w:val="006A381F"/>
    <w:rsid w:val="006A3B73"/>
    <w:rsid w:val="006A427D"/>
    <w:rsid w:val="006A5966"/>
    <w:rsid w:val="006A6788"/>
    <w:rsid w:val="006B2DAC"/>
    <w:rsid w:val="006B4A30"/>
    <w:rsid w:val="006B4F96"/>
    <w:rsid w:val="006B7033"/>
    <w:rsid w:val="006B7569"/>
    <w:rsid w:val="006C28EE"/>
    <w:rsid w:val="006C4FF1"/>
    <w:rsid w:val="006C562E"/>
    <w:rsid w:val="006C5C02"/>
    <w:rsid w:val="006C650B"/>
    <w:rsid w:val="006C6ADD"/>
    <w:rsid w:val="006D2998"/>
    <w:rsid w:val="006D3188"/>
    <w:rsid w:val="006D5159"/>
    <w:rsid w:val="006D6779"/>
    <w:rsid w:val="006D7092"/>
    <w:rsid w:val="006D7F15"/>
    <w:rsid w:val="006E08FC"/>
    <w:rsid w:val="006E1B38"/>
    <w:rsid w:val="006E1B6B"/>
    <w:rsid w:val="006E4BEA"/>
    <w:rsid w:val="006F2588"/>
    <w:rsid w:val="006F28D9"/>
    <w:rsid w:val="006F2FF1"/>
    <w:rsid w:val="006F401D"/>
    <w:rsid w:val="006F4B01"/>
    <w:rsid w:val="006F5F32"/>
    <w:rsid w:val="006F64AC"/>
    <w:rsid w:val="006F6C51"/>
    <w:rsid w:val="006F7173"/>
    <w:rsid w:val="007009DF"/>
    <w:rsid w:val="00700CA8"/>
    <w:rsid w:val="0070247E"/>
    <w:rsid w:val="00703C19"/>
    <w:rsid w:val="00703D90"/>
    <w:rsid w:val="007078C0"/>
    <w:rsid w:val="00707B47"/>
    <w:rsid w:val="0071075B"/>
    <w:rsid w:val="00710793"/>
    <w:rsid w:val="00710A6C"/>
    <w:rsid w:val="00710D98"/>
    <w:rsid w:val="00711352"/>
    <w:rsid w:val="00711CE9"/>
    <w:rsid w:val="00712266"/>
    <w:rsid w:val="00712593"/>
    <w:rsid w:val="00712D82"/>
    <w:rsid w:val="007136AE"/>
    <w:rsid w:val="007160B6"/>
    <w:rsid w:val="00716B08"/>
    <w:rsid w:val="00716E22"/>
    <w:rsid w:val="007171AB"/>
    <w:rsid w:val="007175FE"/>
    <w:rsid w:val="007204C7"/>
    <w:rsid w:val="007213D0"/>
    <w:rsid w:val="007219C0"/>
    <w:rsid w:val="00721D8B"/>
    <w:rsid w:val="00721EC2"/>
    <w:rsid w:val="00722241"/>
    <w:rsid w:val="00722648"/>
    <w:rsid w:val="00722B01"/>
    <w:rsid w:val="0072347F"/>
    <w:rsid w:val="007235E8"/>
    <w:rsid w:val="007242E6"/>
    <w:rsid w:val="00726C6E"/>
    <w:rsid w:val="007315C2"/>
    <w:rsid w:val="00731C75"/>
    <w:rsid w:val="00731FF6"/>
    <w:rsid w:val="00732599"/>
    <w:rsid w:val="0073354A"/>
    <w:rsid w:val="007341E3"/>
    <w:rsid w:val="00735078"/>
    <w:rsid w:val="00741C0B"/>
    <w:rsid w:val="00743970"/>
    <w:rsid w:val="00743E09"/>
    <w:rsid w:val="00744FCC"/>
    <w:rsid w:val="00745539"/>
    <w:rsid w:val="007473AC"/>
    <w:rsid w:val="00747B9C"/>
    <w:rsid w:val="00747FCE"/>
    <w:rsid w:val="00750C93"/>
    <w:rsid w:val="00751B91"/>
    <w:rsid w:val="00752754"/>
    <w:rsid w:val="00753C5C"/>
    <w:rsid w:val="00754947"/>
    <w:rsid w:val="00754E24"/>
    <w:rsid w:val="00757B3B"/>
    <w:rsid w:val="00761254"/>
    <w:rsid w:val="007618C5"/>
    <w:rsid w:val="0076199D"/>
    <w:rsid w:val="007649E2"/>
    <w:rsid w:val="00764FA6"/>
    <w:rsid w:val="00765294"/>
    <w:rsid w:val="00766470"/>
    <w:rsid w:val="007713CB"/>
    <w:rsid w:val="00771DFA"/>
    <w:rsid w:val="007720D9"/>
    <w:rsid w:val="00772DAD"/>
    <w:rsid w:val="00773075"/>
    <w:rsid w:val="00773F36"/>
    <w:rsid w:val="00775BF6"/>
    <w:rsid w:val="00776254"/>
    <w:rsid w:val="007769FC"/>
    <w:rsid w:val="00776C04"/>
    <w:rsid w:val="00777C9B"/>
    <w:rsid w:val="00777CFF"/>
    <w:rsid w:val="007815BC"/>
    <w:rsid w:val="00781A58"/>
    <w:rsid w:val="007820B9"/>
    <w:rsid w:val="00782B3F"/>
    <w:rsid w:val="00782E3C"/>
    <w:rsid w:val="00784F48"/>
    <w:rsid w:val="00784FCB"/>
    <w:rsid w:val="00785292"/>
    <w:rsid w:val="0078710D"/>
    <w:rsid w:val="007900CC"/>
    <w:rsid w:val="0079014E"/>
    <w:rsid w:val="00790BBD"/>
    <w:rsid w:val="0079428A"/>
    <w:rsid w:val="00794D21"/>
    <w:rsid w:val="0079641B"/>
    <w:rsid w:val="007966B7"/>
    <w:rsid w:val="007977B0"/>
    <w:rsid w:val="00797A90"/>
    <w:rsid w:val="00797D7D"/>
    <w:rsid w:val="007A1856"/>
    <w:rsid w:val="007A1887"/>
    <w:rsid w:val="007A1F65"/>
    <w:rsid w:val="007A358A"/>
    <w:rsid w:val="007A4951"/>
    <w:rsid w:val="007A629C"/>
    <w:rsid w:val="007A6348"/>
    <w:rsid w:val="007B023C"/>
    <w:rsid w:val="007B03CC"/>
    <w:rsid w:val="007B1E86"/>
    <w:rsid w:val="007B2F08"/>
    <w:rsid w:val="007B4A2D"/>
    <w:rsid w:val="007B67BE"/>
    <w:rsid w:val="007C0EC2"/>
    <w:rsid w:val="007C2399"/>
    <w:rsid w:val="007C421D"/>
    <w:rsid w:val="007C44FF"/>
    <w:rsid w:val="007C492F"/>
    <w:rsid w:val="007C602A"/>
    <w:rsid w:val="007C6456"/>
    <w:rsid w:val="007C7BDB"/>
    <w:rsid w:val="007D02AA"/>
    <w:rsid w:val="007D26E0"/>
    <w:rsid w:val="007D2FF5"/>
    <w:rsid w:val="007D4BCF"/>
    <w:rsid w:val="007D542F"/>
    <w:rsid w:val="007D6DF8"/>
    <w:rsid w:val="007D73AB"/>
    <w:rsid w:val="007D77C5"/>
    <w:rsid w:val="007D790E"/>
    <w:rsid w:val="007E008C"/>
    <w:rsid w:val="007E0624"/>
    <w:rsid w:val="007E13C5"/>
    <w:rsid w:val="007E2712"/>
    <w:rsid w:val="007E3563"/>
    <w:rsid w:val="007E36E4"/>
    <w:rsid w:val="007E401E"/>
    <w:rsid w:val="007E40C2"/>
    <w:rsid w:val="007E4645"/>
    <w:rsid w:val="007E4A9C"/>
    <w:rsid w:val="007E4EFF"/>
    <w:rsid w:val="007E5516"/>
    <w:rsid w:val="007E56DB"/>
    <w:rsid w:val="007E7EE2"/>
    <w:rsid w:val="007E7F6E"/>
    <w:rsid w:val="007F06CA"/>
    <w:rsid w:val="007F0B6B"/>
    <w:rsid w:val="007F0DD0"/>
    <w:rsid w:val="007F3368"/>
    <w:rsid w:val="007F4C99"/>
    <w:rsid w:val="007F61D0"/>
    <w:rsid w:val="007F73B7"/>
    <w:rsid w:val="008004FC"/>
    <w:rsid w:val="008006BE"/>
    <w:rsid w:val="00800CF6"/>
    <w:rsid w:val="00800DD8"/>
    <w:rsid w:val="0080228F"/>
    <w:rsid w:val="00802DBA"/>
    <w:rsid w:val="00802E2B"/>
    <w:rsid w:val="00804C1B"/>
    <w:rsid w:val="0080595A"/>
    <w:rsid w:val="0080608A"/>
    <w:rsid w:val="00811742"/>
    <w:rsid w:val="00812AB6"/>
    <w:rsid w:val="008150A6"/>
    <w:rsid w:val="008150C7"/>
    <w:rsid w:val="00815136"/>
    <w:rsid w:val="00815A8F"/>
    <w:rsid w:val="00815F32"/>
    <w:rsid w:val="008162F6"/>
    <w:rsid w:val="008167E2"/>
    <w:rsid w:val="00816957"/>
    <w:rsid w:val="00816EF3"/>
    <w:rsid w:val="00817098"/>
    <w:rsid w:val="008173F6"/>
    <w:rsid w:val="008178E6"/>
    <w:rsid w:val="008179BD"/>
    <w:rsid w:val="00821540"/>
    <w:rsid w:val="0082249C"/>
    <w:rsid w:val="00822D52"/>
    <w:rsid w:val="00822FFB"/>
    <w:rsid w:val="008237D4"/>
    <w:rsid w:val="008237FB"/>
    <w:rsid w:val="00823FD8"/>
    <w:rsid w:val="00824CCE"/>
    <w:rsid w:val="00825655"/>
    <w:rsid w:val="0082705D"/>
    <w:rsid w:val="008275D2"/>
    <w:rsid w:val="0082784F"/>
    <w:rsid w:val="00830B7B"/>
    <w:rsid w:val="00832661"/>
    <w:rsid w:val="008349AA"/>
    <w:rsid w:val="008375D5"/>
    <w:rsid w:val="00841486"/>
    <w:rsid w:val="0084176E"/>
    <w:rsid w:val="00841AAD"/>
    <w:rsid w:val="00842BC9"/>
    <w:rsid w:val="008431AF"/>
    <w:rsid w:val="0084476E"/>
    <w:rsid w:val="00845137"/>
    <w:rsid w:val="008453AE"/>
    <w:rsid w:val="00845B9F"/>
    <w:rsid w:val="00846D5E"/>
    <w:rsid w:val="00847052"/>
    <w:rsid w:val="008504F6"/>
    <w:rsid w:val="008521E5"/>
    <w:rsid w:val="0085240E"/>
    <w:rsid w:val="00852484"/>
    <w:rsid w:val="00852B13"/>
    <w:rsid w:val="00854F96"/>
    <w:rsid w:val="008571B7"/>
    <w:rsid w:val="008573B9"/>
    <w:rsid w:val="0085782D"/>
    <w:rsid w:val="00863BB7"/>
    <w:rsid w:val="00866036"/>
    <w:rsid w:val="008665CC"/>
    <w:rsid w:val="008666FF"/>
    <w:rsid w:val="00867218"/>
    <w:rsid w:val="0087275E"/>
    <w:rsid w:val="00872E95"/>
    <w:rsid w:val="008730FD"/>
    <w:rsid w:val="00873DA1"/>
    <w:rsid w:val="00875DDD"/>
    <w:rsid w:val="008779B8"/>
    <w:rsid w:val="00881BC6"/>
    <w:rsid w:val="00881C53"/>
    <w:rsid w:val="00884056"/>
    <w:rsid w:val="008848F6"/>
    <w:rsid w:val="008860CC"/>
    <w:rsid w:val="00886EEE"/>
    <w:rsid w:val="00887F86"/>
    <w:rsid w:val="00890191"/>
    <w:rsid w:val="00890876"/>
    <w:rsid w:val="00891929"/>
    <w:rsid w:val="00893029"/>
    <w:rsid w:val="0089514A"/>
    <w:rsid w:val="00895C2A"/>
    <w:rsid w:val="00895CF7"/>
    <w:rsid w:val="008977F6"/>
    <w:rsid w:val="008A03E9"/>
    <w:rsid w:val="008A0689"/>
    <w:rsid w:val="008A0A0D"/>
    <w:rsid w:val="008A0B7A"/>
    <w:rsid w:val="008A30FC"/>
    <w:rsid w:val="008A32D9"/>
    <w:rsid w:val="008A38D7"/>
    <w:rsid w:val="008A3961"/>
    <w:rsid w:val="008A4CEA"/>
    <w:rsid w:val="008A4D85"/>
    <w:rsid w:val="008A5224"/>
    <w:rsid w:val="008A5283"/>
    <w:rsid w:val="008A68D0"/>
    <w:rsid w:val="008A7506"/>
    <w:rsid w:val="008A7D14"/>
    <w:rsid w:val="008B1603"/>
    <w:rsid w:val="008B20ED"/>
    <w:rsid w:val="008B4395"/>
    <w:rsid w:val="008B46AA"/>
    <w:rsid w:val="008B6135"/>
    <w:rsid w:val="008B7BEB"/>
    <w:rsid w:val="008C02B8"/>
    <w:rsid w:val="008C05A3"/>
    <w:rsid w:val="008C160D"/>
    <w:rsid w:val="008C4538"/>
    <w:rsid w:val="008C54A2"/>
    <w:rsid w:val="008C562B"/>
    <w:rsid w:val="008C6717"/>
    <w:rsid w:val="008C6D00"/>
    <w:rsid w:val="008D0305"/>
    <w:rsid w:val="008D0A21"/>
    <w:rsid w:val="008D2D6B"/>
    <w:rsid w:val="008D3090"/>
    <w:rsid w:val="008D4306"/>
    <w:rsid w:val="008D4508"/>
    <w:rsid w:val="008D4DC4"/>
    <w:rsid w:val="008D5BCA"/>
    <w:rsid w:val="008D5DA6"/>
    <w:rsid w:val="008D5E79"/>
    <w:rsid w:val="008D66B3"/>
    <w:rsid w:val="008D7B98"/>
    <w:rsid w:val="008D7CAF"/>
    <w:rsid w:val="008E02EE"/>
    <w:rsid w:val="008E1594"/>
    <w:rsid w:val="008E43AF"/>
    <w:rsid w:val="008E65A8"/>
    <w:rsid w:val="008E72B6"/>
    <w:rsid w:val="008E77D6"/>
    <w:rsid w:val="008F51E5"/>
    <w:rsid w:val="00901888"/>
    <w:rsid w:val="009036E7"/>
    <w:rsid w:val="00903BD6"/>
    <w:rsid w:val="0090605F"/>
    <w:rsid w:val="00907069"/>
    <w:rsid w:val="00907A8F"/>
    <w:rsid w:val="0091053B"/>
    <w:rsid w:val="00912158"/>
    <w:rsid w:val="00912945"/>
    <w:rsid w:val="00912CBD"/>
    <w:rsid w:val="009144EE"/>
    <w:rsid w:val="00915335"/>
    <w:rsid w:val="00915D4C"/>
    <w:rsid w:val="00915E17"/>
    <w:rsid w:val="0091636A"/>
    <w:rsid w:val="0091673E"/>
    <w:rsid w:val="00916B98"/>
    <w:rsid w:val="00917502"/>
    <w:rsid w:val="009201A4"/>
    <w:rsid w:val="0092135B"/>
    <w:rsid w:val="0092426B"/>
    <w:rsid w:val="009250A1"/>
    <w:rsid w:val="00925971"/>
    <w:rsid w:val="009279B2"/>
    <w:rsid w:val="009305B6"/>
    <w:rsid w:val="00932126"/>
    <w:rsid w:val="00933083"/>
    <w:rsid w:val="00935814"/>
    <w:rsid w:val="00942C3D"/>
    <w:rsid w:val="0094502D"/>
    <w:rsid w:val="00946561"/>
    <w:rsid w:val="00946B39"/>
    <w:rsid w:val="00947013"/>
    <w:rsid w:val="009477BB"/>
    <w:rsid w:val="00950101"/>
    <w:rsid w:val="0095062C"/>
    <w:rsid w:val="00950871"/>
    <w:rsid w:val="00954302"/>
    <w:rsid w:val="009546CB"/>
    <w:rsid w:val="00954E60"/>
    <w:rsid w:val="00956EA9"/>
    <w:rsid w:val="0096037B"/>
    <w:rsid w:val="00960A3B"/>
    <w:rsid w:val="00961948"/>
    <w:rsid w:val="0096276C"/>
    <w:rsid w:val="00966E40"/>
    <w:rsid w:val="009714DC"/>
    <w:rsid w:val="00971BC4"/>
    <w:rsid w:val="00973084"/>
    <w:rsid w:val="00973422"/>
    <w:rsid w:val="00973466"/>
    <w:rsid w:val="00973788"/>
    <w:rsid w:val="00973CBD"/>
    <w:rsid w:val="00974520"/>
    <w:rsid w:val="00974768"/>
    <w:rsid w:val="00974B59"/>
    <w:rsid w:val="00974F33"/>
    <w:rsid w:val="00975341"/>
    <w:rsid w:val="00975A75"/>
    <w:rsid w:val="00975FFC"/>
    <w:rsid w:val="0097649C"/>
    <w:rsid w:val="0097653D"/>
    <w:rsid w:val="00976784"/>
    <w:rsid w:val="00977A0D"/>
    <w:rsid w:val="00977B21"/>
    <w:rsid w:val="00980297"/>
    <w:rsid w:val="00980EB1"/>
    <w:rsid w:val="00980F2E"/>
    <w:rsid w:val="00981989"/>
    <w:rsid w:val="00981AD4"/>
    <w:rsid w:val="00981CEF"/>
    <w:rsid w:val="00984EA2"/>
    <w:rsid w:val="00986908"/>
    <w:rsid w:val="00986CC3"/>
    <w:rsid w:val="0099068E"/>
    <w:rsid w:val="00990854"/>
    <w:rsid w:val="009920AA"/>
    <w:rsid w:val="00992943"/>
    <w:rsid w:val="009931B3"/>
    <w:rsid w:val="00994069"/>
    <w:rsid w:val="00994367"/>
    <w:rsid w:val="00994F10"/>
    <w:rsid w:val="00995A3F"/>
    <w:rsid w:val="00995AF6"/>
    <w:rsid w:val="00995D19"/>
    <w:rsid w:val="00995D7E"/>
    <w:rsid w:val="00996279"/>
    <w:rsid w:val="009965F7"/>
    <w:rsid w:val="00996759"/>
    <w:rsid w:val="009A0866"/>
    <w:rsid w:val="009A1140"/>
    <w:rsid w:val="009A23D7"/>
    <w:rsid w:val="009A27FD"/>
    <w:rsid w:val="009A2FA1"/>
    <w:rsid w:val="009A4D0A"/>
    <w:rsid w:val="009A6156"/>
    <w:rsid w:val="009A759C"/>
    <w:rsid w:val="009A788D"/>
    <w:rsid w:val="009B0D93"/>
    <w:rsid w:val="009B2939"/>
    <w:rsid w:val="009B2B2B"/>
    <w:rsid w:val="009B2F70"/>
    <w:rsid w:val="009B37B6"/>
    <w:rsid w:val="009B3FBB"/>
    <w:rsid w:val="009B4594"/>
    <w:rsid w:val="009B4B43"/>
    <w:rsid w:val="009B4DEC"/>
    <w:rsid w:val="009B65C2"/>
    <w:rsid w:val="009B722C"/>
    <w:rsid w:val="009B764C"/>
    <w:rsid w:val="009C04E3"/>
    <w:rsid w:val="009C2459"/>
    <w:rsid w:val="009C255A"/>
    <w:rsid w:val="009C2B46"/>
    <w:rsid w:val="009C4448"/>
    <w:rsid w:val="009C610D"/>
    <w:rsid w:val="009C6D10"/>
    <w:rsid w:val="009D08C7"/>
    <w:rsid w:val="009D10E5"/>
    <w:rsid w:val="009D2A20"/>
    <w:rsid w:val="009D2B12"/>
    <w:rsid w:val="009D2DC4"/>
    <w:rsid w:val="009D43F3"/>
    <w:rsid w:val="009D4E9F"/>
    <w:rsid w:val="009D5D40"/>
    <w:rsid w:val="009D666A"/>
    <w:rsid w:val="009D6B1B"/>
    <w:rsid w:val="009D6B3A"/>
    <w:rsid w:val="009D6C59"/>
    <w:rsid w:val="009E0990"/>
    <w:rsid w:val="009E0BA7"/>
    <w:rsid w:val="009E107B"/>
    <w:rsid w:val="009E18D6"/>
    <w:rsid w:val="009E1BDC"/>
    <w:rsid w:val="009E232E"/>
    <w:rsid w:val="009E2CF3"/>
    <w:rsid w:val="009E4DCA"/>
    <w:rsid w:val="009E53C8"/>
    <w:rsid w:val="009E5993"/>
    <w:rsid w:val="009E5B02"/>
    <w:rsid w:val="009E5EF7"/>
    <w:rsid w:val="009E7071"/>
    <w:rsid w:val="009E7B92"/>
    <w:rsid w:val="009E7F45"/>
    <w:rsid w:val="009F19C0"/>
    <w:rsid w:val="009F2CDD"/>
    <w:rsid w:val="009F3F53"/>
    <w:rsid w:val="009F40E2"/>
    <w:rsid w:val="009F4473"/>
    <w:rsid w:val="009F505F"/>
    <w:rsid w:val="009F76FE"/>
    <w:rsid w:val="00A006A6"/>
    <w:rsid w:val="00A00800"/>
    <w:rsid w:val="00A00AE4"/>
    <w:rsid w:val="00A00D24"/>
    <w:rsid w:val="00A0129C"/>
    <w:rsid w:val="00A015C7"/>
    <w:rsid w:val="00A01F5C"/>
    <w:rsid w:val="00A028A9"/>
    <w:rsid w:val="00A03456"/>
    <w:rsid w:val="00A1057E"/>
    <w:rsid w:val="00A11DCC"/>
    <w:rsid w:val="00A12A69"/>
    <w:rsid w:val="00A17AE8"/>
    <w:rsid w:val="00A2019A"/>
    <w:rsid w:val="00A21091"/>
    <w:rsid w:val="00A214BC"/>
    <w:rsid w:val="00A222BA"/>
    <w:rsid w:val="00A22483"/>
    <w:rsid w:val="00A23493"/>
    <w:rsid w:val="00A2416A"/>
    <w:rsid w:val="00A27CEC"/>
    <w:rsid w:val="00A30E06"/>
    <w:rsid w:val="00A31EC8"/>
    <w:rsid w:val="00A3270B"/>
    <w:rsid w:val="00A333A9"/>
    <w:rsid w:val="00A335E5"/>
    <w:rsid w:val="00A33A3F"/>
    <w:rsid w:val="00A34A16"/>
    <w:rsid w:val="00A35338"/>
    <w:rsid w:val="00A36F27"/>
    <w:rsid w:val="00A379E4"/>
    <w:rsid w:val="00A37BCB"/>
    <w:rsid w:val="00A404CC"/>
    <w:rsid w:val="00A40C9F"/>
    <w:rsid w:val="00A42CF0"/>
    <w:rsid w:val="00A42F07"/>
    <w:rsid w:val="00A43294"/>
    <w:rsid w:val="00A43B02"/>
    <w:rsid w:val="00A447B4"/>
    <w:rsid w:val="00A44946"/>
    <w:rsid w:val="00A459ED"/>
    <w:rsid w:val="00A45A84"/>
    <w:rsid w:val="00A4621F"/>
    <w:rsid w:val="00A46B85"/>
    <w:rsid w:val="00A46C2A"/>
    <w:rsid w:val="00A476BD"/>
    <w:rsid w:val="00A47FC1"/>
    <w:rsid w:val="00A50585"/>
    <w:rsid w:val="00A506F1"/>
    <w:rsid w:val="00A50DFA"/>
    <w:rsid w:val="00A5156E"/>
    <w:rsid w:val="00A52588"/>
    <w:rsid w:val="00A53543"/>
    <w:rsid w:val="00A53E57"/>
    <w:rsid w:val="00A548EA"/>
    <w:rsid w:val="00A55309"/>
    <w:rsid w:val="00A5575A"/>
    <w:rsid w:val="00A56667"/>
    <w:rsid w:val="00A56824"/>
    <w:rsid w:val="00A572DA"/>
    <w:rsid w:val="00A5755B"/>
    <w:rsid w:val="00A60006"/>
    <w:rsid w:val="00A607B9"/>
    <w:rsid w:val="00A60D45"/>
    <w:rsid w:val="00A61F6D"/>
    <w:rsid w:val="00A63544"/>
    <w:rsid w:val="00A65996"/>
    <w:rsid w:val="00A66D22"/>
    <w:rsid w:val="00A67276"/>
    <w:rsid w:val="00A67588"/>
    <w:rsid w:val="00A67840"/>
    <w:rsid w:val="00A7164F"/>
    <w:rsid w:val="00A71A9E"/>
    <w:rsid w:val="00A71B99"/>
    <w:rsid w:val="00A7382D"/>
    <w:rsid w:val="00A743AC"/>
    <w:rsid w:val="00A7547F"/>
    <w:rsid w:val="00A75613"/>
    <w:rsid w:val="00A75AB7"/>
    <w:rsid w:val="00A75BAA"/>
    <w:rsid w:val="00A7719D"/>
    <w:rsid w:val="00A833B9"/>
    <w:rsid w:val="00A83BCB"/>
    <w:rsid w:val="00A83E71"/>
    <w:rsid w:val="00A8483F"/>
    <w:rsid w:val="00A870B0"/>
    <w:rsid w:val="00A8728A"/>
    <w:rsid w:val="00A87A54"/>
    <w:rsid w:val="00A90873"/>
    <w:rsid w:val="00A90EC5"/>
    <w:rsid w:val="00A967FB"/>
    <w:rsid w:val="00A96B78"/>
    <w:rsid w:val="00AA105C"/>
    <w:rsid w:val="00AA11FE"/>
    <w:rsid w:val="00AA1809"/>
    <w:rsid w:val="00AA1D44"/>
    <w:rsid w:val="00AA1FFE"/>
    <w:rsid w:val="00AA31C2"/>
    <w:rsid w:val="00AA3F2E"/>
    <w:rsid w:val="00AA6BA4"/>
    <w:rsid w:val="00AA6C02"/>
    <w:rsid w:val="00AA6F90"/>
    <w:rsid w:val="00AA72F4"/>
    <w:rsid w:val="00AB02F0"/>
    <w:rsid w:val="00AB10E7"/>
    <w:rsid w:val="00AB342A"/>
    <w:rsid w:val="00AB38B9"/>
    <w:rsid w:val="00AB4D25"/>
    <w:rsid w:val="00AB5033"/>
    <w:rsid w:val="00AB5298"/>
    <w:rsid w:val="00AB5519"/>
    <w:rsid w:val="00AB6250"/>
    <w:rsid w:val="00AB6313"/>
    <w:rsid w:val="00AB683F"/>
    <w:rsid w:val="00AB6F47"/>
    <w:rsid w:val="00AB71DD"/>
    <w:rsid w:val="00AC15C5"/>
    <w:rsid w:val="00AC54E5"/>
    <w:rsid w:val="00AC59D3"/>
    <w:rsid w:val="00AC7620"/>
    <w:rsid w:val="00AD0409"/>
    <w:rsid w:val="00AD0545"/>
    <w:rsid w:val="00AD0B35"/>
    <w:rsid w:val="00AD0BEE"/>
    <w:rsid w:val="00AD0E75"/>
    <w:rsid w:val="00AD1697"/>
    <w:rsid w:val="00AD1AA5"/>
    <w:rsid w:val="00AD49B8"/>
    <w:rsid w:val="00AD4E46"/>
    <w:rsid w:val="00AD54EE"/>
    <w:rsid w:val="00AD5E63"/>
    <w:rsid w:val="00AE05A7"/>
    <w:rsid w:val="00AE07A6"/>
    <w:rsid w:val="00AE591C"/>
    <w:rsid w:val="00AE77EB"/>
    <w:rsid w:val="00AE7BD8"/>
    <w:rsid w:val="00AE7D02"/>
    <w:rsid w:val="00AF0193"/>
    <w:rsid w:val="00AF02AA"/>
    <w:rsid w:val="00AF0BB7"/>
    <w:rsid w:val="00AF0BDE"/>
    <w:rsid w:val="00AF0D83"/>
    <w:rsid w:val="00AF0EDE"/>
    <w:rsid w:val="00AF36DC"/>
    <w:rsid w:val="00AF4853"/>
    <w:rsid w:val="00AF53B9"/>
    <w:rsid w:val="00AF5B6A"/>
    <w:rsid w:val="00AF73AD"/>
    <w:rsid w:val="00B00526"/>
    <w:rsid w:val="00B00702"/>
    <w:rsid w:val="00B00F94"/>
    <w:rsid w:val="00B00FDD"/>
    <w:rsid w:val="00B0110B"/>
    <w:rsid w:val="00B0234E"/>
    <w:rsid w:val="00B02369"/>
    <w:rsid w:val="00B02B47"/>
    <w:rsid w:val="00B03072"/>
    <w:rsid w:val="00B03521"/>
    <w:rsid w:val="00B03EE3"/>
    <w:rsid w:val="00B0426A"/>
    <w:rsid w:val="00B048D7"/>
    <w:rsid w:val="00B06751"/>
    <w:rsid w:val="00B06B65"/>
    <w:rsid w:val="00B07931"/>
    <w:rsid w:val="00B07C65"/>
    <w:rsid w:val="00B07CC0"/>
    <w:rsid w:val="00B102F8"/>
    <w:rsid w:val="00B11C12"/>
    <w:rsid w:val="00B12BD3"/>
    <w:rsid w:val="00B13241"/>
    <w:rsid w:val="00B13487"/>
    <w:rsid w:val="00B13699"/>
    <w:rsid w:val="00B136A7"/>
    <w:rsid w:val="00B13BE2"/>
    <w:rsid w:val="00B149E2"/>
    <w:rsid w:val="00B14D9C"/>
    <w:rsid w:val="00B14E3B"/>
    <w:rsid w:val="00B15965"/>
    <w:rsid w:val="00B179DC"/>
    <w:rsid w:val="00B2009A"/>
    <w:rsid w:val="00B20EE5"/>
    <w:rsid w:val="00B2131A"/>
    <w:rsid w:val="00B2169D"/>
    <w:rsid w:val="00B21CBB"/>
    <w:rsid w:val="00B23C15"/>
    <w:rsid w:val="00B25224"/>
    <w:rsid w:val="00B252F4"/>
    <w:rsid w:val="00B2545F"/>
    <w:rsid w:val="00B2606D"/>
    <w:rsid w:val="00B263C0"/>
    <w:rsid w:val="00B26E46"/>
    <w:rsid w:val="00B26FF8"/>
    <w:rsid w:val="00B316CA"/>
    <w:rsid w:val="00B31BFB"/>
    <w:rsid w:val="00B332D9"/>
    <w:rsid w:val="00B33591"/>
    <w:rsid w:val="00B345D3"/>
    <w:rsid w:val="00B3528F"/>
    <w:rsid w:val="00B35392"/>
    <w:rsid w:val="00B357AB"/>
    <w:rsid w:val="00B36FE1"/>
    <w:rsid w:val="00B4145B"/>
    <w:rsid w:val="00B41704"/>
    <w:rsid w:val="00B41EBC"/>
    <w:rsid w:val="00B41F72"/>
    <w:rsid w:val="00B4444E"/>
    <w:rsid w:val="00B44E90"/>
    <w:rsid w:val="00B44FA5"/>
    <w:rsid w:val="00B45324"/>
    <w:rsid w:val="00B47018"/>
    <w:rsid w:val="00B47956"/>
    <w:rsid w:val="00B50D4F"/>
    <w:rsid w:val="00B512F2"/>
    <w:rsid w:val="00B513E7"/>
    <w:rsid w:val="00B51446"/>
    <w:rsid w:val="00B517E1"/>
    <w:rsid w:val="00B527D0"/>
    <w:rsid w:val="00B52F60"/>
    <w:rsid w:val="00B5303D"/>
    <w:rsid w:val="00B53129"/>
    <w:rsid w:val="00B53AD1"/>
    <w:rsid w:val="00B547D7"/>
    <w:rsid w:val="00B552B5"/>
    <w:rsid w:val="00B556E8"/>
    <w:rsid w:val="00B55E70"/>
    <w:rsid w:val="00B60238"/>
    <w:rsid w:val="00B61877"/>
    <w:rsid w:val="00B61B09"/>
    <w:rsid w:val="00B61F14"/>
    <w:rsid w:val="00B622DA"/>
    <w:rsid w:val="00B640A8"/>
    <w:rsid w:val="00B64962"/>
    <w:rsid w:val="00B66AC0"/>
    <w:rsid w:val="00B67E44"/>
    <w:rsid w:val="00B71634"/>
    <w:rsid w:val="00B73091"/>
    <w:rsid w:val="00B74C23"/>
    <w:rsid w:val="00B75139"/>
    <w:rsid w:val="00B80840"/>
    <w:rsid w:val="00B815FC"/>
    <w:rsid w:val="00B81623"/>
    <w:rsid w:val="00B827D8"/>
    <w:rsid w:val="00B82A05"/>
    <w:rsid w:val="00B84409"/>
    <w:rsid w:val="00B84500"/>
    <w:rsid w:val="00B84E2D"/>
    <w:rsid w:val="00B851C5"/>
    <w:rsid w:val="00B8623D"/>
    <w:rsid w:val="00B8746A"/>
    <w:rsid w:val="00B87695"/>
    <w:rsid w:val="00B9277F"/>
    <w:rsid w:val="00B927C9"/>
    <w:rsid w:val="00B945E5"/>
    <w:rsid w:val="00B946DD"/>
    <w:rsid w:val="00B94BAD"/>
    <w:rsid w:val="00B952B7"/>
    <w:rsid w:val="00B96EFA"/>
    <w:rsid w:val="00B97379"/>
    <w:rsid w:val="00B97CCF"/>
    <w:rsid w:val="00B97F3B"/>
    <w:rsid w:val="00BA3241"/>
    <w:rsid w:val="00BA3DB8"/>
    <w:rsid w:val="00BA3F43"/>
    <w:rsid w:val="00BA538A"/>
    <w:rsid w:val="00BA5541"/>
    <w:rsid w:val="00BA61AC"/>
    <w:rsid w:val="00BB03E5"/>
    <w:rsid w:val="00BB17B0"/>
    <w:rsid w:val="00BB28BF"/>
    <w:rsid w:val="00BB2F42"/>
    <w:rsid w:val="00BB30C2"/>
    <w:rsid w:val="00BB4AC0"/>
    <w:rsid w:val="00BB507B"/>
    <w:rsid w:val="00BB5683"/>
    <w:rsid w:val="00BB5EB6"/>
    <w:rsid w:val="00BB6D90"/>
    <w:rsid w:val="00BB7D3A"/>
    <w:rsid w:val="00BC00AE"/>
    <w:rsid w:val="00BC112B"/>
    <w:rsid w:val="00BC17DF"/>
    <w:rsid w:val="00BC3003"/>
    <w:rsid w:val="00BC3F7E"/>
    <w:rsid w:val="00BC55F0"/>
    <w:rsid w:val="00BC6832"/>
    <w:rsid w:val="00BC6A50"/>
    <w:rsid w:val="00BC714F"/>
    <w:rsid w:val="00BC7B54"/>
    <w:rsid w:val="00BD0826"/>
    <w:rsid w:val="00BD15AB"/>
    <w:rsid w:val="00BD181D"/>
    <w:rsid w:val="00BD1FDA"/>
    <w:rsid w:val="00BD48B5"/>
    <w:rsid w:val="00BD4BA9"/>
    <w:rsid w:val="00BD4D7E"/>
    <w:rsid w:val="00BD578D"/>
    <w:rsid w:val="00BD58FD"/>
    <w:rsid w:val="00BD63BC"/>
    <w:rsid w:val="00BD7957"/>
    <w:rsid w:val="00BE03C4"/>
    <w:rsid w:val="00BE0567"/>
    <w:rsid w:val="00BE18F0"/>
    <w:rsid w:val="00BE1B4D"/>
    <w:rsid w:val="00BE1BAF"/>
    <w:rsid w:val="00BE302F"/>
    <w:rsid w:val="00BE3210"/>
    <w:rsid w:val="00BE350E"/>
    <w:rsid w:val="00BE3D4D"/>
    <w:rsid w:val="00BE3E56"/>
    <w:rsid w:val="00BE45EB"/>
    <w:rsid w:val="00BE4BF7"/>
    <w:rsid w:val="00BE56A7"/>
    <w:rsid w:val="00BE62F6"/>
    <w:rsid w:val="00BE638E"/>
    <w:rsid w:val="00BE7365"/>
    <w:rsid w:val="00BF1EF4"/>
    <w:rsid w:val="00BF27B2"/>
    <w:rsid w:val="00BF2E1A"/>
    <w:rsid w:val="00BF4F06"/>
    <w:rsid w:val="00BF534E"/>
    <w:rsid w:val="00BF562E"/>
    <w:rsid w:val="00BF5717"/>
    <w:rsid w:val="00BF5C91"/>
    <w:rsid w:val="00BF66D2"/>
    <w:rsid w:val="00C0046E"/>
    <w:rsid w:val="00C01348"/>
    <w:rsid w:val="00C01585"/>
    <w:rsid w:val="00C01832"/>
    <w:rsid w:val="00C02674"/>
    <w:rsid w:val="00C0476A"/>
    <w:rsid w:val="00C0764A"/>
    <w:rsid w:val="00C10F2F"/>
    <w:rsid w:val="00C11489"/>
    <w:rsid w:val="00C1387C"/>
    <w:rsid w:val="00C1410E"/>
    <w:rsid w:val="00C141C6"/>
    <w:rsid w:val="00C15663"/>
    <w:rsid w:val="00C156CA"/>
    <w:rsid w:val="00C16508"/>
    <w:rsid w:val="00C16AA5"/>
    <w:rsid w:val="00C16F5A"/>
    <w:rsid w:val="00C1730A"/>
    <w:rsid w:val="00C17881"/>
    <w:rsid w:val="00C2071A"/>
    <w:rsid w:val="00C20ACB"/>
    <w:rsid w:val="00C23703"/>
    <w:rsid w:val="00C24D40"/>
    <w:rsid w:val="00C26068"/>
    <w:rsid w:val="00C26DF9"/>
    <w:rsid w:val="00C26FCE"/>
    <w:rsid w:val="00C271A8"/>
    <w:rsid w:val="00C3050C"/>
    <w:rsid w:val="00C30EBA"/>
    <w:rsid w:val="00C31F15"/>
    <w:rsid w:val="00C32067"/>
    <w:rsid w:val="00C327FF"/>
    <w:rsid w:val="00C3326A"/>
    <w:rsid w:val="00C346AD"/>
    <w:rsid w:val="00C349FC"/>
    <w:rsid w:val="00C36D14"/>
    <w:rsid w:val="00C36E3A"/>
    <w:rsid w:val="00C37A77"/>
    <w:rsid w:val="00C40A69"/>
    <w:rsid w:val="00C41141"/>
    <w:rsid w:val="00C430C2"/>
    <w:rsid w:val="00C449AD"/>
    <w:rsid w:val="00C44E30"/>
    <w:rsid w:val="00C44FD7"/>
    <w:rsid w:val="00C461E6"/>
    <w:rsid w:val="00C47F50"/>
    <w:rsid w:val="00C50045"/>
    <w:rsid w:val="00C50771"/>
    <w:rsid w:val="00C508BE"/>
    <w:rsid w:val="00C527B7"/>
    <w:rsid w:val="00C528EB"/>
    <w:rsid w:val="00C544F4"/>
    <w:rsid w:val="00C55FE8"/>
    <w:rsid w:val="00C57496"/>
    <w:rsid w:val="00C61ABB"/>
    <w:rsid w:val="00C6319E"/>
    <w:rsid w:val="00C63EC4"/>
    <w:rsid w:val="00C64CD9"/>
    <w:rsid w:val="00C66233"/>
    <w:rsid w:val="00C664B7"/>
    <w:rsid w:val="00C66506"/>
    <w:rsid w:val="00C66E3B"/>
    <w:rsid w:val="00C66EBC"/>
    <w:rsid w:val="00C670F8"/>
    <w:rsid w:val="00C673D4"/>
    <w:rsid w:val="00C6780B"/>
    <w:rsid w:val="00C67E84"/>
    <w:rsid w:val="00C70ED1"/>
    <w:rsid w:val="00C71B4C"/>
    <w:rsid w:val="00C720A0"/>
    <w:rsid w:val="00C72205"/>
    <w:rsid w:val="00C73A90"/>
    <w:rsid w:val="00C74211"/>
    <w:rsid w:val="00C742C0"/>
    <w:rsid w:val="00C76408"/>
    <w:rsid w:val="00C76D49"/>
    <w:rsid w:val="00C7752F"/>
    <w:rsid w:val="00C80AD4"/>
    <w:rsid w:val="00C80B5E"/>
    <w:rsid w:val="00C82055"/>
    <w:rsid w:val="00C831BB"/>
    <w:rsid w:val="00C85D2B"/>
    <w:rsid w:val="00C85FE1"/>
    <w:rsid w:val="00C8630A"/>
    <w:rsid w:val="00C9061B"/>
    <w:rsid w:val="00C93EBA"/>
    <w:rsid w:val="00C97A19"/>
    <w:rsid w:val="00C97EF0"/>
    <w:rsid w:val="00CA08EC"/>
    <w:rsid w:val="00CA0BD8"/>
    <w:rsid w:val="00CA1CF9"/>
    <w:rsid w:val="00CA2164"/>
    <w:rsid w:val="00CA2FD7"/>
    <w:rsid w:val="00CA3BE6"/>
    <w:rsid w:val="00CA5475"/>
    <w:rsid w:val="00CA5B6A"/>
    <w:rsid w:val="00CA69E3"/>
    <w:rsid w:val="00CA6B28"/>
    <w:rsid w:val="00CA729C"/>
    <w:rsid w:val="00CA72BB"/>
    <w:rsid w:val="00CA7FF5"/>
    <w:rsid w:val="00CB0531"/>
    <w:rsid w:val="00CB07E5"/>
    <w:rsid w:val="00CB09E0"/>
    <w:rsid w:val="00CB0A70"/>
    <w:rsid w:val="00CB1C14"/>
    <w:rsid w:val="00CB1E7C"/>
    <w:rsid w:val="00CB26DB"/>
    <w:rsid w:val="00CB2EA1"/>
    <w:rsid w:val="00CB2F84"/>
    <w:rsid w:val="00CB3AA2"/>
    <w:rsid w:val="00CB3E75"/>
    <w:rsid w:val="00CB43D1"/>
    <w:rsid w:val="00CB43F1"/>
    <w:rsid w:val="00CB4DE1"/>
    <w:rsid w:val="00CB4E5A"/>
    <w:rsid w:val="00CB581E"/>
    <w:rsid w:val="00CB5A65"/>
    <w:rsid w:val="00CB6A8A"/>
    <w:rsid w:val="00CB6EDE"/>
    <w:rsid w:val="00CC08D9"/>
    <w:rsid w:val="00CC12BA"/>
    <w:rsid w:val="00CC2B9B"/>
    <w:rsid w:val="00CC3486"/>
    <w:rsid w:val="00CC3710"/>
    <w:rsid w:val="00CC41BA"/>
    <w:rsid w:val="00CC4EF5"/>
    <w:rsid w:val="00CC5978"/>
    <w:rsid w:val="00CD09EF"/>
    <w:rsid w:val="00CD1550"/>
    <w:rsid w:val="00CD17C1"/>
    <w:rsid w:val="00CD1C6C"/>
    <w:rsid w:val="00CD23E6"/>
    <w:rsid w:val="00CD37F1"/>
    <w:rsid w:val="00CD3BFC"/>
    <w:rsid w:val="00CD4565"/>
    <w:rsid w:val="00CD5929"/>
    <w:rsid w:val="00CD6169"/>
    <w:rsid w:val="00CD63F6"/>
    <w:rsid w:val="00CD6D76"/>
    <w:rsid w:val="00CD7A74"/>
    <w:rsid w:val="00CE1C01"/>
    <w:rsid w:val="00CE20BC"/>
    <w:rsid w:val="00CE2252"/>
    <w:rsid w:val="00CE25E8"/>
    <w:rsid w:val="00CE26C6"/>
    <w:rsid w:val="00CE39E1"/>
    <w:rsid w:val="00CE427F"/>
    <w:rsid w:val="00CE45D4"/>
    <w:rsid w:val="00CE501D"/>
    <w:rsid w:val="00CE72CE"/>
    <w:rsid w:val="00CE7BD0"/>
    <w:rsid w:val="00CF16D8"/>
    <w:rsid w:val="00CF1B34"/>
    <w:rsid w:val="00CF1FD8"/>
    <w:rsid w:val="00CF20D0"/>
    <w:rsid w:val="00CF2D83"/>
    <w:rsid w:val="00CF2E57"/>
    <w:rsid w:val="00CF44A1"/>
    <w:rsid w:val="00CF45F2"/>
    <w:rsid w:val="00CF48B8"/>
    <w:rsid w:val="00CF4FDC"/>
    <w:rsid w:val="00CF6E13"/>
    <w:rsid w:val="00CF7776"/>
    <w:rsid w:val="00D00E89"/>
    <w:rsid w:val="00D00E9E"/>
    <w:rsid w:val="00D017AC"/>
    <w:rsid w:val="00D01DB4"/>
    <w:rsid w:val="00D021D2"/>
    <w:rsid w:val="00D0341E"/>
    <w:rsid w:val="00D03EA8"/>
    <w:rsid w:val="00D04127"/>
    <w:rsid w:val="00D061BB"/>
    <w:rsid w:val="00D075B0"/>
    <w:rsid w:val="00D07BE1"/>
    <w:rsid w:val="00D07F2F"/>
    <w:rsid w:val="00D116C0"/>
    <w:rsid w:val="00D13433"/>
    <w:rsid w:val="00D13593"/>
    <w:rsid w:val="00D13C88"/>
    <w:rsid w:val="00D13D8A"/>
    <w:rsid w:val="00D14343"/>
    <w:rsid w:val="00D158F1"/>
    <w:rsid w:val="00D172C9"/>
    <w:rsid w:val="00D20DA7"/>
    <w:rsid w:val="00D21037"/>
    <w:rsid w:val="00D22180"/>
    <w:rsid w:val="00D249A5"/>
    <w:rsid w:val="00D275B7"/>
    <w:rsid w:val="00D27854"/>
    <w:rsid w:val="00D2793F"/>
    <w:rsid w:val="00D279D8"/>
    <w:rsid w:val="00D27C8E"/>
    <w:rsid w:val="00D3026A"/>
    <w:rsid w:val="00D304A5"/>
    <w:rsid w:val="00D32D62"/>
    <w:rsid w:val="00D32EFD"/>
    <w:rsid w:val="00D341C6"/>
    <w:rsid w:val="00D34378"/>
    <w:rsid w:val="00D3492A"/>
    <w:rsid w:val="00D34F56"/>
    <w:rsid w:val="00D3621B"/>
    <w:rsid w:val="00D36E44"/>
    <w:rsid w:val="00D40205"/>
    <w:rsid w:val="00D40C72"/>
    <w:rsid w:val="00D41021"/>
    <w:rsid w:val="00D4141B"/>
    <w:rsid w:val="00D4145D"/>
    <w:rsid w:val="00D425CC"/>
    <w:rsid w:val="00D42B69"/>
    <w:rsid w:val="00D43F4B"/>
    <w:rsid w:val="00D4460B"/>
    <w:rsid w:val="00D458F0"/>
    <w:rsid w:val="00D469EA"/>
    <w:rsid w:val="00D46F7D"/>
    <w:rsid w:val="00D50668"/>
    <w:rsid w:val="00D50AB4"/>
    <w:rsid w:val="00D50B3B"/>
    <w:rsid w:val="00D51C1C"/>
    <w:rsid w:val="00D51FCC"/>
    <w:rsid w:val="00D5467F"/>
    <w:rsid w:val="00D5517A"/>
    <w:rsid w:val="00D5531E"/>
    <w:rsid w:val="00D55837"/>
    <w:rsid w:val="00D55A69"/>
    <w:rsid w:val="00D567AD"/>
    <w:rsid w:val="00D56A9F"/>
    <w:rsid w:val="00D57147"/>
    <w:rsid w:val="00D57BA2"/>
    <w:rsid w:val="00D57C67"/>
    <w:rsid w:val="00D57E38"/>
    <w:rsid w:val="00D60F51"/>
    <w:rsid w:val="00D60FAC"/>
    <w:rsid w:val="00D63311"/>
    <w:rsid w:val="00D64B13"/>
    <w:rsid w:val="00D65E43"/>
    <w:rsid w:val="00D6730A"/>
    <w:rsid w:val="00D674A6"/>
    <w:rsid w:val="00D67A46"/>
    <w:rsid w:val="00D67C54"/>
    <w:rsid w:val="00D67CEE"/>
    <w:rsid w:val="00D708FC"/>
    <w:rsid w:val="00D70917"/>
    <w:rsid w:val="00D7168E"/>
    <w:rsid w:val="00D72719"/>
    <w:rsid w:val="00D72C7E"/>
    <w:rsid w:val="00D7367E"/>
    <w:rsid w:val="00D73F9D"/>
    <w:rsid w:val="00D74245"/>
    <w:rsid w:val="00D7443F"/>
    <w:rsid w:val="00D748CA"/>
    <w:rsid w:val="00D74B7C"/>
    <w:rsid w:val="00D75B2A"/>
    <w:rsid w:val="00D75DD9"/>
    <w:rsid w:val="00D76068"/>
    <w:rsid w:val="00D76B01"/>
    <w:rsid w:val="00D804A2"/>
    <w:rsid w:val="00D80B12"/>
    <w:rsid w:val="00D84704"/>
    <w:rsid w:val="00D84BF9"/>
    <w:rsid w:val="00D84C88"/>
    <w:rsid w:val="00D85084"/>
    <w:rsid w:val="00D8517D"/>
    <w:rsid w:val="00D8586F"/>
    <w:rsid w:val="00D86387"/>
    <w:rsid w:val="00D86B2A"/>
    <w:rsid w:val="00D90D57"/>
    <w:rsid w:val="00D91251"/>
    <w:rsid w:val="00D921FD"/>
    <w:rsid w:val="00D92E0A"/>
    <w:rsid w:val="00D92F72"/>
    <w:rsid w:val="00D93714"/>
    <w:rsid w:val="00D94034"/>
    <w:rsid w:val="00D95424"/>
    <w:rsid w:val="00D96717"/>
    <w:rsid w:val="00DA0917"/>
    <w:rsid w:val="00DA0E4F"/>
    <w:rsid w:val="00DA125F"/>
    <w:rsid w:val="00DA4084"/>
    <w:rsid w:val="00DA489C"/>
    <w:rsid w:val="00DA4AF2"/>
    <w:rsid w:val="00DA56ED"/>
    <w:rsid w:val="00DA5A54"/>
    <w:rsid w:val="00DA5C0D"/>
    <w:rsid w:val="00DA6040"/>
    <w:rsid w:val="00DA6B4B"/>
    <w:rsid w:val="00DB11A8"/>
    <w:rsid w:val="00DB333C"/>
    <w:rsid w:val="00DB3D49"/>
    <w:rsid w:val="00DB423C"/>
    <w:rsid w:val="00DB4D03"/>
    <w:rsid w:val="00DB4E26"/>
    <w:rsid w:val="00DB539F"/>
    <w:rsid w:val="00DB596D"/>
    <w:rsid w:val="00DB5AB4"/>
    <w:rsid w:val="00DB6E7C"/>
    <w:rsid w:val="00DB714B"/>
    <w:rsid w:val="00DC1025"/>
    <w:rsid w:val="00DC10F6"/>
    <w:rsid w:val="00DC115D"/>
    <w:rsid w:val="00DC1EB8"/>
    <w:rsid w:val="00DC3E45"/>
    <w:rsid w:val="00DC4412"/>
    <w:rsid w:val="00DC4598"/>
    <w:rsid w:val="00DC5189"/>
    <w:rsid w:val="00DD0722"/>
    <w:rsid w:val="00DD0B3D"/>
    <w:rsid w:val="00DD0CBD"/>
    <w:rsid w:val="00DD1295"/>
    <w:rsid w:val="00DD212F"/>
    <w:rsid w:val="00DD657D"/>
    <w:rsid w:val="00DE18F5"/>
    <w:rsid w:val="00DE1C45"/>
    <w:rsid w:val="00DE1F8A"/>
    <w:rsid w:val="00DE6CFA"/>
    <w:rsid w:val="00DE6DC7"/>
    <w:rsid w:val="00DE73D2"/>
    <w:rsid w:val="00DE791F"/>
    <w:rsid w:val="00DF290A"/>
    <w:rsid w:val="00DF49E6"/>
    <w:rsid w:val="00DF4C1B"/>
    <w:rsid w:val="00DF4F11"/>
    <w:rsid w:val="00DF516E"/>
    <w:rsid w:val="00DF5BFB"/>
    <w:rsid w:val="00DF5CD6"/>
    <w:rsid w:val="00DF60A1"/>
    <w:rsid w:val="00DF7A0D"/>
    <w:rsid w:val="00E00A7F"/>
    <w:rsid w:val="00E010E8"/>
    <w:rsid w:val="00E01853"/>
    <w:rsid w:val="00E022DA"/>
    <w:rsid w:val="00E02D4A"/>
    <w:rsid w:val="00E032A1"/>
    <w:rsid w:val="00E03BCB"/>
    <w:rsid w:val="00E043D6"/>
    <w:rsid w:val="00E047FB"/>
    <w:rsid w:val="00E05F89"/>
    <w:rsid w:val="00E06BB2"/>
    <w:rsid w:val="00E1066D"/>
    <w:rsid w:val="00E124DC"/>
    <w:rsid w:val="00E128EF"/>
    <w:rsid w:val="00E12EB5"/>
    <w:rsid w:val="00E13492"/>
    <w:rsid w:val="00E15A41"/>
    <w:rsid w:val="00E1665C"/>
    <w:rsid w:val="00E16825"/>
    <w:rsid w:val="00E21FD0"/>
    <w:rsid w:val="00E22514"/>
    <w:rsid w:val="00E22D68"/>
    <w:rsid w:val="00E247D9"/>
    <w:rsid w:val="00E258D8"/>
    <w:rsid w:val="00E261B6"/>
    <w:rsid w:val="00E26DDF"/>
    <w:rsid w:val="00E270E5"/>
    <w:rsid w:val="00E27DF4"/>
    <w:rsid w:val="00E30167"/>
    <w:rsid w:val="00E30782"/>
    <w:rsid w:val="00E32875"/>
    <w:rsid w:val="00E32C2B"/>
    <w:rsid w:val="00E332AC"/>
    <w:rsid w:val="00E33493"/>
    <w:rsid w:val="00E337BE"/>
    <w:rsid w:val="00E348FA"/>
    <w:rsid w:val="00E352FC"/>
    <w:rsid w:val="00E37922"/>
    <w:rsid w:val="00E406DF"/>
    <w:rsid w:val="00E407B1"/>
    <w:rsid w:val="00E41333"/>
    <w:rsid w:val="00E415D3"/>
    <w:rsid w:val="00E41D27"/>
    <w:rsid w:val="00E42133"/>
    <w:rsid w:val="00E42D5B"/>
    <w:rsid w:val="00E42E81"/>
    <w:rsid w:val="00E4385C"/>
    <w:rsid w:val="00E44F7C"/>
    <w:rsid w:val="00E469E4"/>
    <w:rsid w:val="00E475C3"/>
    <w:rsid w:val="00E5062A"/>
    <w:rsid w:val="00E509B0"/>
    <w:rsid w:val="00E50B11"/>
    <w:rsid w:val="00E5253A"/>
    <w:rsid w:val="00E54246"/>
    <w:rsid w:val="00E54CBC"/>
    <w:rsid w:val="00E54E9E"/>
    <w:rsid w:val="00E55D8E"/>
    <w:rsid w:val="00E55FBD"/>
    <w:rsid w:val="00E5613A"/>
    <w:rsid w:val="00E56816"/>
    <w:rsid w:val="00E60030"/>
    <w:rsid w:val="00E6033E"/>
    <w:rsid w:val="00E61505"/>
    <w:rsid w:val="00E61884"/>
    <w:rsid w:val="00E63EC8"/>
    <w:rsid w:val="00E645D4"/>
    <w:rsid w:val="00E652F8"/>
    <w:rsid w:val="00E6641E"/>
    <w:rsid w:val="00E66A09"/>
    <w:rsid w:val="00E66F18"/>
    <w:rsid w:val="00E702A5"/>
    <w:rsid w:val="00E706DF"/>
    <w:rsid w:val="00E70856"/>
    <w:rsid w:val="00E727DE"/>
    <w:rsid w:val="00E74A30"/>
    <w:rsid w:val="00E750A0"/>
    <w:rsid w:val="00E77778"/>
    <w:rsid w:val="00E77A75"/>
    <w:rsid w:val="00E77B7E"/>
    <w:rsid w:val="00E77BA8"/>
    <w:rsid w:val="00E811DD"/>
    <w:rsid w:val="00E8139F"/>
    <w:rsid w:val="00E8195D"/>
    <w:rsid w:val="00E8238B"/>
    <w:rsid w:val="00E82DF1"/>
    <w:rsid w:val="00E84754"/>
    <w:rsid w:val="00E866C7"/>
    <w:rsid w:val="00E87557"/>
    <w:rsid w:val="00E8797D"/>
    <w:rsid w:val="00E9072E"/>
    <w:rsid w:val="00E90CAA"/>
    <w:rsid w:val="00E91E14"/>
    <w:rsid w:val="00E93339"/>
    <w:rsid w:val="00E94CE2"/>
    <w:rsid w:val="00E96532"/>
    <w:rsid w:val="00E973A0"/>
    <w:rsid w:val="00EA1688"/>
    <w:rsid w:val="00EA16A1"/>
    <w:rsid w:val="00EA1AFC"/>
    <w:rsid w:val="00EA1C51"/>
    <w:rsid w:val="00EA2317"/>
    <w:rsid w:val="00EA3A7D"/>
    <w:rsid w:val="00EA3FB5"/>
    <w:rsid w:val="00EA4C83"/>
    <w:rsid w:val="00EA5EFE"/>
    <w:rsid w:val="00EA704E"/>
    <w:rsid w:val="00EA778A"/>
    <w:rsid w:val="00EB0A37"/>
    <w:rsid w:val="00EB25C9"/>
    <w:rsid w:val="00EB763D"/>
    <w:rsid w:val="00EB7EC2"/>
    <w:rsid w:val="00EB7FE4"/>
    <w:rsid w:val="00EC0A92"/>
    <w:rsid w:val="00EC1BED"/>
    <w:rsid w:val="00EC1DA0"/>
    <w:rsid w:val="00EC276E"/>
    <w:rsid w:val="00EC329B"/>
    <w:rsid w:val="00EC5EB9"/>
    <w:rsid w:val="00EC6006"/>
    <w:rsid w:val="00EC6566"/>
    <w:rsid w:val="00EC71A6"/>
    <w:rsid w:val="00EC73EB"/>
    <w:rsid w:val="00ED33FC"/>
    <w:rsid w:val="00ED4888"/>
    <w:rsid w:val="00ED592E"/>
    <w:rsid w:val="00ED6ABD"/>
    <w:rsid w:val="00ED6E6A"/>
    <w:rsid w:val="00ED72E1"/>
    <w:rsid w:val="00EE0738"/>
    <w:rsid w:val="00EE3C0F"/>
    <w:rsid w:val="00EE4215"/>
    <w:rsid w:val="00EE5EB8"/>
    <w:rsid w:val="00EE66E5"/>
    <w:rsid w:val="00EE67F5"/>
    <w:rsid w:val="00EE6810"/>
    <w:rsid w:val="00EF155A"/>
    <w:rsid w:val="00EF1601"/>
    <w:rsid w:val="00EF21FE"/>
    <w:rsid w:val="00EF2A7F"/>
    <w:rsid w:val="00EF2D58"/>
    <w:rsid w:val="00EF37C2"/>
    <w:rsid w:val="00EF4803"/>
    <w:rsid w:val="00EF5127"/>
    <w:rsid w:val="00EF5AF6"/>
    <w:rsid w:val="00EF6968"/>
    <w:rsid w:val="00EF6B28"/>
    <w:rsid w:val="00EF74CB"/>
    <w:rsid w:val="00F00363"/>
    <w:rsid w:val="00F020F6"/>
    <w:rsid w:val="00F02290"/>
    <w:rsid w:val="00F03EAC"/>
    <w:rsid w:val="00F044FC"/>
    <w:rsid w:val="00F04B7C"/>
    <w:rsid w:val="00F077C9"/>
    <w:rsid w:val="00F078B5"/>
    <w:rsid w:val="00F11B47"/>
    <w:rsid w:val="00F1209C"/>
    <w:rsid w:val="00F12593"/>
    <w:rsid w:val="00F14024"/>
    <w:rsid w:val="00F14FA3"/>
    <w:rsid w:val="00F15DB1"/>
    <w:rsid w:val="00F2040B"/>
    <w:rsid w:val="00F2074B"/>
    <w:rsid w:val="00F21F4F"/>
    <w:rsid w:val="00F23EB6"/>
    <w:rsid w:val="00F24297"/>
    <w:rsid w:val="00F24867"/>
    <w:rsid w:val="00F2564A"/>
    <w:rsid w:val="00F25761"/>
    <w:rsid w:val="00F259D7"/>
    <w:rsid w:val="00F27AC2"/>
    <w:rsid w:val="00F31D11"/>
    <w:rsid w:val="00F3243E"/>
    <w:rsid w:val="00F32482"/>
    <w:rsid w:val="00F32D05"/>
    <w:rsid w:val="00F34654"/>
    <w:rsid w:val="00F34BFC"/>
    <w:rsid w:val="00F35263"/>
    <w:rsid w:val="00F35655"/>
    <w:rsid w:val="00F35698"/>
    <w:rsid w:val="00F35E34"/>
    <w:rsid w:val="00F360A4"/>
    <w:rsid w:val="00F403BF"/>
    <w:rsid w:val="00F42B8F"/>
    <w:rsid w:val="00F4342F"/>
    <w:rsid w:val="00F43C11"/>
    <w:rsid w:val="00F45227"/>
    <w:rsid w:val="00F475C0"/>
    <w:rsid w:val="00F5045C"/>
    <w:rsid w:val="00F520C7"/>
    <w:rsid w:val="00F53AEA"/>
    <w:rsid w:val="00F547AF"/>
    <w:rsid w:val="00F54FE6"/>
    <w:rsid w:val="00F55AC7"/>
    <w:rsid w:val="00F55FC9"/>
    <w:rsid w:val="00F560EB"/>
    <w:rsid w:val="00F563CD"/>
    <w:rsid w:val="00F5663B"/>
    <w:rsid w:val="00F5674D"/>
    <w:rsid w:val="00F6019E"/>
    <w:rsid w:val="00F621E5"/>
    <w:rsid w:val="00F625B8"/>
    <w:rsid w:val="00F6392C"/>
    <w:rsid w:val="00F64256"/>
    <w:rsid w:val="00F66093"/>
    <w:rsid w:val="00F6610F"/>
    <w:rsid w:val="00F66518"/>
    <w:rsid w:val="00F66657"/>
    <w:rsid w:val="00F6751E"/>
    <w:rsid w:val="00F675BE"/>
    <w:rsid w:val="00F67D69"/>
    <w:rsid w:val="00F70848"/>
    <w:rsid w:val="00F711B7"/>
    <w:rsid w:val="00F73A60"/>
    <w:rsid w:val="00F73BED"/>
    <w:rsid w:val="00F76CAF"/>
    <w:rsid w:val="00F7708F"/>
    <w:rsid w:val="00F8015D"/>
    <w:rsid w:val="00F805AA"/>
    <w:rsid w:val="00F80F8C"/>
    <w:rsid w:val="00F8143D"/>
    <w:rsid w:val="00F825D0"/>
    <w:rsid w:val="00F829C7"/>
    <w:rsid w:val="00F834AA"/>
    <w:rsid w:val="00F848D6"/>
    <w:rsid w:val="00F8497C"/>
    <w:rsid w:val="00F859AE"/>
    <w:rsid w:val="00F85CAE"/>
    <w:rsid w:val="00F8675D"/>
    <w:rsid w:val="00F900B7"/>
    <w:rsid w:val="00F9071F"/>
    <w:rsid w:val="00F90F58"/>
    <w:rsid w:val="00F922B2"/>
    <w:rsid w:val="00F92C5B"/>
    <w:rsid w:val="00F943C8"/>
    <w:rsid w:val="00F96B28"/>
    <w:rsid w:val="00FA1564"/>
    <w:rsid w:val="00FA2B58"/>
    <w:rsid w:val="00FA41B4"/>
    <w:rsid w:val="00FA58D0"/>
    <w:rsid w:val="00FA5DDD"/>
    <w:rsid w:val="00FA6255"/>
    <w:rsid w:val="00FA64CD"/>
    <w:rsid w:val="00FA723B"/>
    <w:rsid w:val="00FA7644"/>
    <w:rsid w:val="00FB0647"/>
    <w:rsid w:val="00FB1FA3"/>
    <w:rsid w:val="00FB242F"/>
    <w:rsid w:val="00FB2C64"/>
    <w:rsid w:val="00FB43A8"/>
    <w:rsid w:val="00FB4D12"/>
    <w:rsid w:val="00FB5279"/>
    <w:rsid w:val="00FB54B3"/>
    <w:rsid w:val="00FB62AE"/>
    <w:rsid w:val="00FC069A"/>
    <w:rsid w:val="00FC08A9"/>
    <w:rsid w:val="00FC0BA0"/>
    <w:rsid w:val="00FC3986"/>
    <w:rsid w:val="00FC4960"/>
    <w:rsid w:val="00FC7600"/>
    <w:rsid w:val="00FD0385"/>
    <w:rsid w:val="00FD0B7B"/>
    <w:rsid w:val="00FD1A46"/>
    <w:rsid w:val="00FD319E"/>
    <w:rsid w:val="00FD47A5"/>
    <w:rsid w:val="00FD4C08"/>
    <w:rsid w:val="00FD5315"/>
    <w:rsid w:val="00FD6002"/>
    <w:rsid w:val="00FD6115"/>
    <w:rsid w:val="00FD619A"/>
    <w:rsid w:val="00FD7518"/>
    <w:rsid w:val="00FE16BC"/>
    <w:rsid w:val="00FE1DCC"/>
    <w:rsid w:val="00FE1DD4"/>
    <w:rsid w:val="00FE25F3"/>
    <w:rsid w:val="00FE2B19"/>
    <w:rsid w:val="00FE351E"/>
    <w:rsid w:val="00FE73F8"/>
    <w:rsid w:val="00FE76B9"/>
    <w:rsid w:val="00FF0538"/>
    <w:rsid w:val="00FF0DFF"/>
    <w:rsid w:val="00FF3280"/>
    <w:rsid w:val="00FF5B88"/>
    <w:rsid w:val="00FF6BA9"/>
    <w:rsid w:val="00FF6BB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7AFA466"/>
  <w15:docId w15:val="{DB9800E8-C6E0-4D68-91DB-F10471E317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6E1B6B"/>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165600">
      <w:bodyDiv w:val="1"/>
      <w:marLeft w:val="0"/>
      <w:marRight w:val="0"/>
      <w:marTop w:val="0"/>
      <w:marBottom w:val="0"/>
      <w:divBdr>
        <w:top w:val="none" w:sz="0" w:space="0" w:color="auto"/>
        <w:left w:val="none" w:sz="0" w:space="0" w:color="auto"/>
        <w:bottom w:val="none" w:sz="0" w:space="0" w:color="auto"/>
        <w:right w:val="none" w:sz="0" w:space="0" w:color="auto"/>
      </w:divBdr>
    </w:div>
    <w:div w:id="106394532">
      <w:bodyDiv w:val="1"/>
      <w:marLeft w:val="0"/>
      <w:marRight w:val="0"/>
      <w:marTop w:val="0"/>
      <w:marBottom w:val="0"/>
      <w:divBdr>
        <w:top w:val="none" w:sz="0" w:space="0" w:color="auto"/>
        <w:left w:val="none" w:sz="0" w:space="0" w:color="auto"/>
        <w:bottom w:val="none" w:sz="0" w:space="0" w:color="auto"/>
        <w:right w:val="none" w:sz="0" w:space="0" w:color="auto"/>
      </w:divBdr>
    </w:div>
    <w:div w:id="170991511">
      <w:bodyDiv w:val="1"/>
      <w:marLeft w:val="0"/>
      <w:marRight w:val="0"/>
      <w:marTop w:val="0"/>
      <w:marBottom w:val="0"/>
      <w:divBdr>
        <w:top w:val="none" w:sz="0" w:space="0" w:color="auto"/>
        <w:left w:val="none" w:sz="0" w:space="0" w:color="auto"/>
        <w:bottom w:val="none" w:sz="0" w:space="0" w:color="auto"/>
        <w:right w:val="none" w:sz="0" w:space="0" w:color="auto"/>
      </w:divBdr>
    </w:div>
    <w:div w:id="222915087">
      <w:bodyDiv w:val="1"/>
      <w:marLeft w:val="0"/>
      <w:marRight w:val="0"/>
      <w:marTop w:val="0"/>
      <w:marBottom w:val="0"/>
      <w:divBdr>
        <w:top w:val="none" w:sz="0" w:space="0" w:color="auto"/>
        <w:left w:val="none" w:sz="0" w:space="0" w:color="auto"/>
        <w:bottom w:val="none" w:sz="0" w:space="0" w:color="auto"/>
        <w:right w:val="none" w:sz="0" w:space="0" w:color="auto"/>
      </w:divBdr>
    </w:div>
    <w:div w:id="447549409">
      <w:bodyDiv w:val="1"/>
      <w:marLeft w:val="0"/>
      <w:marRight w:val="0"/>
      <w:marTop w:val="0"/>
      <w:marBottom w:val="0"/>
      <w:divBdr>
        <w:top w:val="none" w:sz="0" w:space="0" w:color="auto"/>
        <w:left w:val="none" w:sz="0" w:space="0" w:color="auto"/>
        <w:bottom w:val="none" w:sz="0" w:space="0" w:color="auto"/>
        <w:right w:val="none" w:sz="0" w:space="0" w:color="auto"/>
      </w:divBdr>
    </w:div>
    <w:div w:id="474488412">
      <w:bodyDiv w:val="1"/>
      <w:marLeft w:val="0"/>
      <w:marRight w:val="0"/>
      <w:marTop w:val="0"/>
      <w:marBottom w:val="0"/>
      <w:divBdr>
        <w:top w:val="none" w:sz="0" w:space="0" w:color="auto"/>
        <w:left w:val="none" w:sz="0" w:space="0" w:color="auto"/>
        <w:bottom w:val="none" w:sz="0" w:space="0" w:color="auto"/>
        <w:right w:val="none" w:sz="0" w:space="0" w:color="auto"/>
      </w:divBdr>
      <w:divsChild>
        <w:div w:id="2089300570">
          <w:marLeft w:val="0"/>
          <w:marRight w:val="0"/>
          <w:marTop w:val="0"/>
          <w:marBottom w:val="0"/>
          <w:divBdr>
            <w:top w:val="none" w:sz="0" w:space="0" w:color="auto"/>
            <w:left w:val="none" w:sz="0" w:space="0" w:color="auto"/>
            <w:bottom w:val="none" w:sz="0" w:space="0" w:color="auto"/>
            <w:right w:val="none" w:sz="0" w:space="0" w:color="auto"/>
          </w:divBdr>
          <w:divsChild>
            <w:div w:id="363286897">
              <w:marLeft w:val="0"/>
              <w:marRight w:val="0"/>
              <w:marTop w:val="0"/>
              <w:marBottom w:val="0"/>
              <w:divBdr>
                <w:top w:val="none" w:sz="0" w:space="0" w:color="auto"/>
                <w:left w:val="none" w:sz="0" w:space="0" w:color="auto"/>
                <w:bottom w:val="none" w:sz="0" w:space="0" w:color="auto"/>
                <w:right w:val="none" w:sz="0" w:space="0" w:color="auto"/>
              </w:divBdr>
              <w:divsChild>
                <w:div w:id="436948184">
                  <w:marLeft w:val="0"/>
                  <w:marRight w:val="0"/>
                  <w:marTop w:val="0"/>
                  <w:marBottom w:val="0"/>
                  <w:divBdr>
                    <w:top w:val="none" w:sz="0" w:space="0" w:color="auto"/>
                    <w:left w:val="none" w:sz="0" w:space="0" w:color="auto"/>
                    <w:bottom w:val="none" w:sz="0" w:space="0" w:color="auto"/>
                    <w:right w:val="none" w:sz="0" w:space="0" w:color="auto"/>
                  </w:divBdr>
                  <w:divsChild>
                    <w:div w:id="328561359">
                      <w:marLeft w:val="0"/>
                      <w:marRight w:val="0"/>
                      <w:marTop w:val="0"/>
                      <w:marBottom w:val="0"/>
                      <w:divBdr>
                        <w:top w:val="none" w:sz="0" w:space="0" w:color="auto"/>
                        <w:left w:val="none" w:sz="0" w:space="0" w:color="auto"/>
                        <w:bottom w:val="none" w:sz="0" w:space="0" w:color="auto"/>
                        <w:right w:val="none" w:sz="0" w:space="0" w:color="auto"/>
                      </w:divBdr>
                      <w:divsChild>
                        <w:div w:id="782303920">
                          <w:marLeft w:val="0"/>
                          <w:marRight w:val="0"/>
                          <w:marTop w:val="0"/>
                          <w:marBottom w:val="0"/>
                          <w:divBdr>
                            <w:top w:val="none" w:sz="0" w:space="0" w:color="auto"/>
                            <w:left w:val="none" w:sz="0" w:space="0" w:color="auto"/>
                            <w:bottom w:val="none" w:sz="0" w:space="0" w:color="auto"/>
                            <w:right w:val="none" w:sz="0" w:space="0" w:color="auto"/>
                          </w:divBdr>
                          <w:divsChild>
                            <w:div w:id="193274500">
                              <w:marLeft w:val="0"/>
                              <w:marRight w:val="0"/>
                              <w:marTop w:val="0"/>
                              <w:marBottom w:val="0"/>
                              <w:divBdr>
                                <w:top w:val="none" w:sz="0" w:space="0" w:color="auto"/>
                                <w:left w:val="none" w:sz="0" w:space="0" w:color="auto"/>
                                <w:bottom w:val="none" w:sz="0" w:space="0" w:color="auto"/>
                                <w:right w:val="none" w:sz="0" w:space="0" w:color="auto"/>
                              </w:divBdr>
                              <w:divsChild>
                                <w:div w:id="82773403">
                                  <w:marLeft w:val="0"/>
                                  <w:marRight w:val="0"/>
                                  <w:marTop w:val="0"/>
                                  <w:marBottom w:val="0"/>
                                  <w:divBdr>
                                    <w:top w:val="none" w:sz="0" w:space="0" w:color="auto"/>
                                    <w:left w:val="none" w:sz="0" w:space="0" w:color="auto"/>
                                    <w:bottom w:val="none" w:sz="0" w:space="0" w:color="auto"/>
                                    <w:right w:val="none" w:sz="0" w:space="0" w:color="auto"/>
                                  </w:divBdr>
                                  <w:divsChild>
                                    <w:div w:id="14235285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78806928">
      <w:bodyDiv w:val="1"/>
      <w:marLeft w:val="0"/>
      <w:marRight w:val="0"/>
      <w:marTop w:val="0"/>
      <w:marBottom w:val="0"/>
      <w:divBdr>
        <w:top w:val="none" w:sz="0" w:space="0" w:color="auto"/>
        <w:left w:val="none" w:sz="0" w:space="0" w:color="auto"/>
        <w:bottom w:val="none" w:sz="0" w:space="0" w:color="auto"/>
        <w:right w:val="none" w:sz="0" w:space="0" w:color="auto"/>
      </w:divBdr>
    </w:div>
    <w:div w:id="544096650">
      <w:bodyDiv w:val="1"/>
      <w:marLeft w:val="0"/>
      <w:marRight w:val="0"/>
      <w:marTop w:val="0"/>
      <w:marBottom w:val="0"/>
      <w:divBdr>
        <w:top w:val="none" w:sz="0" w:space="0" w:color="auto"/>
        <w:left w:val="none" w:sz="0" w:space="0" w:color="auto"/>
        <w:bottom w:val="none" w:sz="0" w:space="0" w:color="auto"/>
        <w:right w:val="none" w:sz="0" w:space="0" w:color="auto"/>
      </w:divBdr>
    </w:div>
    <w:div w:id="596133050">
      <w:bodyDiv w:val="1"/>
      <w:marLeft w:val="0"/>
      <w:marRight w:val="0"/>
      <w:marTop w:val="0"/>
      <w:marBottom w:val="0"/>
      <w:divBdr>
        <w:top w:val="none" w:sz="0" w:space="0" w:color="auto"/>
        <w:left w:val="none" w:sz="0" w:space="0" w:color="auto"/>
        <w:bottom w:val="none" w:sz="0" w:space="0" w:color="auto"/>
        <w:right w:val="none" w:sz="0" w:space="0" w:color="auto"/>
      </w:divBdr>
    </w:div>
    <w:div w:id="695085244">
      <w:bodyDiv w:val="1"/>
      <w:marLeft w:val="0"/>
      <w:marRight w:val="0"/>
      <w:marTop w:val="0"/>
      <w:marBottom w:val="0"/>
      <w:divBdr>
        <w:top w:val="none" w:sz="0" w:space="0" w:color="auto"/>
        <w:left w:val="none" w:sz="0" w:space="0" w:color="auto"/>
        <w:bottom w:val="none" w:sz="0" w:space="0" w:color="auto"/>
        <w:right w:val="none" w:sz="0" w:space="0" w:color="auto"/>
      </w:divBdr>
    </w:div>
    <w:div w:id="719284352">
      <w:bodyDiv w:val="1"/>
      <w:marLeft w:val="0"/>
      <w:marRight w:val="0"/>
      <w:marTop w:val="0"/>
      <w:marBottom w:val="0"/>
      <w:divBdr>
        <w:top w:val="none" w:sz="0" w:space="0" w:color="auto"/>
        <w:left w:val="none" w:sz="0" w:space="0" w:color="auto"/>
        <w:bottom w:val="none" w:sz="0" w:space="0" w:color="auto"/>
        <w:right w:val="none" w:sz="0" w:space="0" w:color="auto"/>
      </w:divBdr>
    </w:div>
    <w:div w:id="760376628">
      <w:bodyDiv w:val="1"/>
      <w:marLeft w:val="0"/>
      <w:marRight w:val="0"/>
      <w:marTop w:val="0"/>
      <w:marBottom w:val="0"/>
      <w:divBdr>
        <w:top w:val="none" w:sz="0" w:space="0" w:color="auto"/>
        <w:left w:val="none" w:sz="0" w:space="0" w:color="auto"/>
        <w:bottom w:val="none" w:sz="0" w:space="0" w:color="auto"/>
        <w:right w:val="none" w:sz="0" w:space="0" w:color="auto"/>
      </w:divBdr>
    </w:div>
    <w:div w:id="957443962">
      <w:bodyDiv w:val="1"/>
      <w:marLeft w:val="0"/>
      <w:marRight w:val="0"/>
      <w:marTop w:val="0"/>
      <w:marBottom w:val="0"/>
      <w:divBdr>
        <w:top w:val="none" w:sz="0" w:space="0" w:color="auto"/>
        <w:left w:val="none" w:sz="0" w:space="0" w:color="auto"/>
        <w:bottom w:val="none" w:sz="0" w:space="0" w:color="auto"/>
        <w:right w:val="none" w:sz="0" w:space="0" w:color="auto"/>
      </w:divBdr>
    </w:div>
    <w:div w:id="1041903954">
      <w:bodyDiv w:val="1"/>
      <w:marLeft w:val="0"/>
      <w:marRight w:val="0"/>
      <w:marTop w:val="0"/>
      <w:marBottom w:val="0"/>
      <w:divBdr>
        <w:top w:val="none" w:sz="0" w:space="0" w:color="auto"/>
        <w:left w:val="none" w:sz="0" w:space="0" w:color="auto"/>
        <w:bottom w:val="none" w:sz="0" w:space="0" w:color="auto"/>
        <w:right w:val="none" w:sz="0" w:space="0" w:color="auto"/>
      </w:divBdr>
    </w:div>
    <w:div w:id="1045373007">
      <w:bodyDiv w:val="1"/>
      <w:marLeft w:val="0"/>
      <w:marRight w:val="0"/>
      <w:marTop w:val="0"/>
      <w:marBottom w:val="0"/>
      <w:divBdr>
        <w:top w:val="none" w:sz="0" w:space="0" w:color="auto"/>
        <w:left w:val="none" w:sz="0" w:space="0" w:color="auto"/>
        <w:bottom w:val="none" w:sz="0" w:space="0" w:color="auto"/>
        <w:right w:val="none" w:sz="0" w:space="0" w:color="auto"/>
      </w:divBdr>
    </w:div>
    <w:div w:id="1277373670">
      <w:bodyDiv w:val="1"/>
      <w:marLeft w:val="0"/>
      <w:marRight w:val="0"/>
      <w:marTop w:val="0"/>
      <w:marBottom w:val="0"/>
      <w:divBdr>
        <w:top w:val="none" w:sz="0" w:space="0" w:color="auto"/>
        <w:left w:val="none" w:sz="0" w:space="0" w:color="auto"/>
        <w:bottom w:val="none" w:sz="0" w:space="0" w:color="auto"/>
        <w:right w:val="none" w:sz="0" w:space="0" w:color="auto"/>
      </w:divBdr>
    </w:div>
    <w:div w:id="1324969636">
      <w:bodyDiv w:val="1"/>
      <w:marLeft w:val="0"/>
      <w:marRight w:val="0"/>
      <w:marTop w:val="0"/>
      <w:marBottom w:val="0"/>
      <w:divBdr>
        <w:top w:val="none" w:sz="0" w:space="0" w:color="auto"/>
        <w:left w:val="none" w:sz="0" w:space="0" w:color="auto"/>
        <w:bottom w:val="none" w:sz="0" w:space="0" w:color="auto"/>
        <w:right w:val="none" w:sz="0" w:space="0" w:color="auto"/>
      </w:divBdr>
    </w:div>
    <w:div w:id="1517425832">
      <w:bodyDiv w:val="1"/>
      <w:marLeft w:val="0"/>
      <w:marRight w:val="0"/>
      <w:marTop w:val="0"/>
      <w:marBottom w:val="0"/>
      <w:divBdr>
        <w:top w:val="none" w:sz="0" w:space="0" w:color="auto"/>
        <w:left w:val="none" w:sz="0" w:space="0" w:color="auto"/>
        <w:bottom w:val="none" w:sz="0" w:space="0" w:color="auto"/>
        <w:right w:val="none" w:sz="0" w:space="0" w:color="auto"/>
      </w:divBdr>
    </w:div>
    <w:div w:id="1519079108">
      <w:bodyDiv w:val="1"/>
      <w:marLeft w:val="0"/>
      <w:marRight w:val="0"/>
      <w:marTop w:val="0"/>
      <w:marBottom w:val="0"/>
      <w:divBdr>
        <w:top w:val="none" w:sz="0" w:space="0" w:color="auto"/>
        <w:left w:val="none" w:sz="0" w:space="0" w:color="auto"/>
        <w:bottom w:val="none" w:sz="0" w:space="0" w:color="auto"/>
        <w:right w:val="none" w:sz="0" w:space="0" w:color="auto"/>
      </w:divBdr>
    </w:div>
    <w:div w:id="1553423376">
      <w:bodyDiv w:val="1"/>
      <w:marLeft w:val="0"/>
      <w:marRight w:val="0"/>
      <w:marTop w:val="0"/>
      <w:marBottom w:val="0"/>
      <w:divBdr>
        <w:top w:val="none" w:sz="0" w:space="0" w:color="auto"/>
        <w:left w:val="none" w:sz="0" w:space="0" w:color="auto"/>
        <w:bottom w:val="none" w:sz="0" w:space="0" w:color="auto"/>
        <w:right w:val="none" w:sz="0" w:space="0" w:color="auto"/>
      </w:divBdr>
    </w:div>
    <w:div w:id="1557738129">
      <w:bodyDiv w:val="1"/>
      <w:marLeft w:val="0"/>
      <w:marRight w:val="0"/>
      <w:marTop w:val="0"/>
      <w:marBottom w:val="0"/>
      <w:divBdr>
        <w:top w:val="none" w:sz="0" w:space="0" w:color="auto"/>
        <w:left w:val="none" w:sz="0" w:space="0" w:color="auto"/>
        <w:bottom w:val="none" w:sz="0" w:space="0" w:color="auto"/>
        <w:right w:val="none" w:sz="0" w:space="0" w:color="auto"/>
      </w:divBdr>
    </w:div>
    <w:div w:id="1628050387">
      <w:bodyDiv w:val="1"/>
      <w:marLeft w:val="0"/>
      <w:marRight w:val="0"/>
      <w:marTop w:val="0"/>
      <w:marBottom w:val="0"/>
      <w:divBdr>
        <w:top w:val="none" w:sz="0" w:space="0" w:color="auto"/>
        <w:left w:val="none" w:sz="0" w:space="0" w:color="auto"/>
        <w:bottom w:val="none" w:sz="0" w:space="0" w:color="auto"/>
        <w:right w:val="none" w:sz="0" w:space="0" w:color="auto"/>
      </w:divBdr>
    </w:div>
    <w:div w:id="1629169001">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922979571">
      <w:bodyDiv w:val="1"/>
      <w:marLeft w:val="0"/>
      <w:marRight w:val="0"/>
      <w:marTop w:val="0"/>
      <w:marBottom w:val="0"/>
      <w:divBdr>
        <w:top w:val="none" w:sz="0" w:space="0" w:color="auto"/>
        <w:left w:val="none" w:sz="0" w:space="0" w:color="auto"/>
        <w:bottom w:val="none" w:sz="0" w:space="0" w:color="auto"/>
        <w:right w:val="none" w:sz="0" w:space="0" w:color="auto"/>
      </w:divBdr>
    </w:div>
    <w:div w:id="2004163968">
      <w:bodyDiv w:val="1"/>
      <w:marLeft w:val="0"/>
      <w:marRight w:val="0"/>
      <w:marTop w:val="0"/>
      <w:marBottom w:val="0"/>
      <w:divBdr>
        <w:top w:val="none" w:sz="0" w:space="0" w:color="auto"/>
        <w:left w:val="none" w:sz="0" w:space="0" w:color="auto"/>
        <w:bottom w:val="none" w:sz="0" w:space="0" w:color="auto"/>
        <w:right w:val="none" w:sz="0" w:space="0" w:color="auto"/>
      </w:divBdr>
    </w:div>
    <w:div w:id="2013071396">
      <w:bodyDiv w:val="1"/>
      <w:marLeft w:val="0"/>
      <w:marRight w:val="0"/>
      <w:marTop w:val="0"/>
      <w:marBottom w:val="0"/>
      <w:divBdr>
        <w:top w:val="none" w:sz="0" w:space="0" w:color="auto"/>
        <w:left w:val="none" w:sz="0" w:space="0" w:color="auto"/>
        <w:bottom w:val="none" w:sz="0" w:space="0" w:color="auto"/>
        <w:right w:val="none" w:sz="0" w:space="0" w:color="auto"/>
      </w:divBdr>
    </w:div>
    <w:div w:id="2074690592">
      <w:bodyDiv w:val="1"/>
      <w:marLeft w:val="0"/>
      <w:marRight w:val="0"/>
      <w:marTop w:val="0"/>
      <w:marBottom w:val="0"/>
      <w:divBdr>
        <w:top w:val="none" w:sz="0" w:space="0" w:color="auto"/>
        <w:left w:val="none" w:sz="0" w:space="0" w:color="auto"/>
        <w:bottom w:val="none" w:sz="0" w:space="0" w:color="auto"/>
        <w:right w:val="none" w:sz="0" w:space="0" w:color="auto"/>
      </w:divBdr>
    </w:div>
    <w:div w:id="2094929069">
      <w:bodyDiv w:val="1"/>
      <w:marLeft w:val="0"/>
      <w:marRight w:val="0"/>
      <w:marTop w:val="0"/>
      <w:marBottom w:val="0"/>
      <w:divBdr>
        <w:top w:val="none" w:sz="0" w:space="0" w:color="auto"/>
        <w:left w:val="none" w:sz="0" w:space="0" w:color="auto"/>
        <w:bottom w:val="none" w:sz="0" w:space="0" w:color="auto"/>
        <w:right w:val="none" w:sz="0" w:space="0" w:color="auto"/>
      </w:divBdr>
    </w:div>
    <w:div w:id="2095011729">
      <w:bodyDiv w:val="1"/>
      <w:marLeft w:val="0"/>
      <w:marRight w:val="0"/>
      <w:marTop w:val="0"/>
      <w:marBottom w:val="0"/>
      <w:divBdr>
        <w:top w:val="none" w:sz="0" w:space="0" w:color="auto"/>
        <w:left w:val="none" w:sz="0" w:space="0" w:color="auto"/>
        <w:bottom w:val="none" w:sz="0" w:space="0" w:color="auto"/>
        <w:right w:val="none" w:sz="0" w:space="0" w:color="auto"/>
      </w:divBdr>
    </w:div>
    <w:div w:id="2105567221">
      <w:bodyDiv w:val="1"/>
      <w:marLeft w:val="0"/>
      <w:marRight w:val="0"/>
      <w:marTop w:val="0"/>
      <w:marBottom w:val="0"/>
      <w:divBdr>
        <w:top w:val="none" w:sz="0" w:space="0" w:color="auto"/>
        <w:left w:val="none" w:sz="0" w:space="0" w:color="auto"/>
        <w:bottom w:val="none" w:sz="0" w:space="0" w:color="auto"/>
        <w:right w:val="none" w:sz="0" w:space="0" w:color="auto"/>
      </w:divBdr>
    </w:div>
    <w:div w:id="2139446796">
      <w:bodyDiv w:val="1"/>
      <w:marLeft w:val="0"/>
      <w:marRight w:val="0"/>
      <w:marTop w:val="0"/>
      <w:marBottom w:val="0"/>
      <w:divBdr>
        <w:top w:val="none" w:sz="0" w:space="0" w:color="auto"/>
        <w:left w:val="none" w:sz="0" w:space="0" w:color="auto"/>
        <w:bottom w:val="none" w:sz="0" w:space="0" w:color="auto"/>
        <w:right w:val="none" w:sz="0" w:space="0" w:color="auto"/>
      </w:divBdr>
      <w:divsChild>
        <w:div w:id="2116821156">
          <w:marLeft w:val="0"/>
          <w:marRight w:val="0"/>
          <w:marTop w:val="0"/>
          <w:marBottom w:val="0"/>
          <w:divBdr>
            <w:top w:val="none" w:sz="0" w:space="0" w:color="auto"/>
            <w:left w:val="none" w:sz="0" w:space="0" w:color="auto"/>
            <w:bottom w:val="none" w:sz="0" w:space="0" w:color="auto"/>
            <w:right w:val="none" w:sz="0" w:space="0" w:color="auto"/>
          </w:divBdr>
          <w:divsChild>
            <w:div w:id="406154337">
              <w:marLeft w:val="0"/>
              <w:marRight w:val="0"/>
              <w:marTop w:val="0"/>
              <w:marBottom w:val="0"/>
              <w:divBdr>
                <w:top w:val="none" w:sz="0" w:space="0" w:color="auto"/>
                <w:left w:val="none" w:sz="0" w:space="0" w:color="auto"/>
                <w:bottom w:val="none" w:sz="0" w:space="0" w:color="auto"/>
                <w:right w:val="none" w:sz="0" w:space="0" w:color="auto"/>
              </w:divBdr>
              <w:divsChild>
                <w:div w:id="74253433">
                  <w:marLeft w:val="0"/>
                  <w:marRight w:val="0"/>
                  <w:marTop w:val="0"/>
                  <w:marBottom w:val="0"/>
                  <w:divBdr>
                    <w:top w:val="none" w:sz="0" w:space="0" w:color="auto"/>
                    <w:left w:val="none" w:sz="0" w:space="0" w:color="auto"/>
                    <w:bottom w:val="none" w:sz="0" w:space="0" w:color="auto"/>
                    <w:right w:val="none" w:sz="0" w:space="0" w:color="auto"/>
                  </w:divBdr>
                  <w:divsChild>
                    <w:div w:id="822161682">
                      <w:marLeft w:val="0"/>
                      <w:marRight w:val="0"/>
                      <w:marTop w:val="0"/>
                      <w:marBottom w:val="0"/>
                      <w:divBdr>
                        <w:top w:val="none" w:sz="0" w:space="0" w:color="auto"/>
                        <w:left w:val="none" w:sz="0" w:space="0" w:color="auto"/>
                        <w:bottom w:val="none" w:sz="0" w:space="0" w:color="auto"/>
                        <w:right w:val="none" w:sz="0" w:space="0" w:color="auto"/>
                      </w:divBdr>
                      <w:divsChild>
                        <w:div w:id="1560166989">
                          <w:marLeft w:val="0"/>
                          <w:marRight w:val="0"/>
                          <w:marTop w:val="0"/>
                          <w:marBottom w:val="0"/>
                          <w:divBdr>
                            <w:top w:val="none" w:sz="0" w:space="0" w:color="auto"/>
                            <w:left w:val="none" w:sz="0" w:space="0" w:color="auto"/>
                            <w:bottom w:val="none" w:sz="0" w:space="0" w:color="auto"/>
                            <w:right w:val="none" w:sz="0" w:space="0" w:color="auto"/>
                          </w:divBdr>
                          <w:divsChild>
                            <w:div w:id="292490447">
                              <w:marLeft w:val="0"/>
                              <w:marRight w:val="0"/>
                              <w:marTop w:val="0"/>
                              <w:marBottom w:val="0"/>
                              <w:divBdr>
                                <w:top w:val="none" w:sz="0" w:space="0" w:color="auto"/>
                                <w:left w:val="none" w:sz="0" w:space="0" w:color="auto"/>
                                <w:bottom w:val="none" w:sz="0" w:space="0" w:color="auto"/>
                                <w:right w:val="none" w:sz="0" w:space="0" w:color="auto"/>
                              </w:divBdr>
                              <w:divsChild>
                                <w:div w:id="1773285153">
                                  <w:marLeft w:val="0"/>
                                  <w:marRight w:val="0"/>
                                  <w:marTop w:val="0"/>
                                  <w:marBottom w:val="0"/>
                                  <w:divBdr>
                                    <w:top w:val="none" w:sz="0" w:space="0" w:color="auto"/>
                                    <w:left w:val="none" w:sz="0" w:space="0" w:color="auto"/>
                                    <w:bottom w:val="none" w:sz="0" w:space="0" w:color="auto"/>
                                    <w:right w:val="none" w:sz="0" w:space="0" w:color="auto"/>
                                  </w:divBdr>
                                  <w:divsChild>
                                    <w:div w:id="3893794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B76C06C64084BF6958B404897466973"/>
        <w:category>
          <w:name w:val="Allmänt"/>
          <w:gallery w:val="placeholder"/>
        </w:category>
        <w:types>
          <w:type w:val="bbPlcHdr"/>
        </w:types>
        <w:behaviors>
          <w:behavior w:val="content"/>
        </w:behaviors>
        <w:guid w:val="{C4E46567-AA51-4398-B437-DEF262C6FD0D}"/>
      </w:docPartPr>
      <w:docPartBody>
        <w:p w:rsidR="008E31A2" w:rsidRDefault="008E31A2">
          <w:pPr>
            <w:pStyle w:val="5B76C06C64084BF6958B404897466973"/>
          </w:pPr>
          <w:r w:rsidRPr="00FC36B9">
            <w:rPr>
              <w:rStyle w:val="Platshllartext"/>
            </w:rPr>
            <w:t>Klicka eller tryck här för att ange text.</w:t>
          </w:r>
        </w:p>
      </w:docPartBody>
    </w:docPart>
    <w:docPart>
      <w:docPartPr>
        <w:name w:val="EFA2433C9CA74E929AD593729FA905D4"/>
        <w:category>
          <w:name w:val="Allmänt"/>
          <w:gallery w:val="placeholder"/>
        </w:category>
        <w:types>
          <w:type w:val="bbPlcHdr"/>
        </w:types>
        <w:behaviors>
          <w:behavior w:val="content"/>
        </w:behaviors>
        <w:guid w:val="{AF2C00F2-2EB4-407E-B0A7-22142751DE24}"/>
      </w:docPartPr>
      <w:docPartBody>
        <w:p w:rsidR="008E31A2" w:rsidRDefault="008E31A2">
          <w:pPr>
            <w:pStyle w:val="EFA2433C9CA74E929AD593729FA905D4"/>
          </w:pPr>
          <w:r>
            <w:rPr>
              <w:rStyle w:val="Platshllartext"/>
            </w:rPr>
            <w:t>(sätts av SB)</w:t>
          </w:r>
        </w:p>
      </w:docPartBody>
    </w:docPart>
    <w:docPart>
      <w:docPartPr>
        <w:name w:val="E76965E92A4B4F2A9EEB9C7572F9A33D"/>
        <w:category>
          <w:name w:val="Allmänt"/>
          <w:gallery w:val="placeholder"/>
        </w:category>
        <w:types>
          <w:type w:val="bbPlcHdr"/>
        </w:types>
        <w:behaviors>
          <w:behavior w:val="content"/>
        </w:behaviors>
        <w:guid w:val="{5195EF10-2BA4-42DE-BCB6-CDDDEC950A6B}"/>
      </w:docPartPr>
      <w:docPartBody>
        <w:p w:rsidR="008E31A2" w:rsidRDefault="008E31A2">
          <w:pPr>
            <w:pStyle w:val="E76965E92A4B4F2A9EEB9C7572F9A33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B77C23D7AC58483BAB90B8EB54BE68EE"/>
        <w:category>
          <w:name w:val="Allmänt"/>
          <w:gallery w:val="placeholder"/>
        </w:category>
        <w:types>
          <w:type w:val="bbPlcHdr"/>
        </w:types>
        <w:behaviors>
          <w:behavior w:val="content"/>
        </w:behaviors>
        <w:guid w:val="{6FCBC23A-50A8-41B0-8CAA-1AF6F0716F6A}"/>
      </w:docPartPr>
      <w:docPartBody>
        <w:p w:rsidR="008E31A2" w:rsidRDefault="008E31A2">
          <w:pPr>
            <w:pStyle w:val="B77C23D7AC58483BAB90B8EB54BE68E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1F2891BCDA44AAC84B7F1B66E55D4E0"/>
        <w:category>
          <w:name w:val="Allmänt"/>
          <w:gallery w:val="placeholder"/>
        </w:category>
        <w:types>
          <w:type w:val="bbPlcHdr"/>
        </w:types>
        <w:behaviors>
          <w:behavior w:val="content"/>
        </w:behaviors>
        <w:guid w:val="{7BD29146-2079-48B3-A72C-A7AC36074D53}"/>
      </w:docPartPr>
      <w:docPartBody>
        <w:p w:rsidR="008E31A2" w:rsidRDefault="008E31A2">
          <w:pPr>
            <w:pStyle w:val="E1F2891BCDA44AAC84B7F1B66E55D4E0"/>
          </w:pPr>
          <w:r>
            <w:rPr>
              <w:rStyle w:val="Platshllartext"/>
            </w:rPr>
            <w:t>Klicka här och v</w:t>
          </w:r>
          <w:r w:rsidRPr="00D31416">
            <w:rPr>
              <w:rStyle w:val="Platshllartext"/>
            </w:rPr>
            <w:t xml:space="preserve">älj ett </w:t>
          </w:r>
          <w:r>
            <w:rPr>
              <w:rStyle w:val="Platshllartext"/>
            </w:rPr>
            <w:t>departement.</w:t>
          </w:r>
        </w:p>
      </w:docPartBody>
    </w:docPart>
    <w:docPart>
      <w:docPartPr>
        <w:name w:val="0A8B809E79DB4F728B1BB89458693CCF"/>
        <w:category>
          <w:name w:val="Allmänt"/>
          <w:gallery w:val="placeholder"/>
        </w:category>
        <w:types>
          <w:type w:val="bbPlcHdr"/>
        </w:types>
        <w:behaviors>
          <w:behavior w:val="content"/>
        </w:behaviors>
        <w:guid w:val="{6974E4F5-6FB6-41F3-9533-B0916C527DED}"/>
      </w:docPartPr>
      <w:docPartBody>
        <w:p w:rsidR="008E31A2" w:rsidRDefault="008E31A2">
          <w:pPr>
            <w:pStyle w:val="0A8B809E79DB4F728B1BB89458693CCF"/>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7C72F0D25924078A2F0D610569C3EA5"/>
        <w:category>
          <w:name w:val="Allmänt"/>
          <w:gallery w:val="placeholder"/>
        </w:category>
        <w:types>
          <w:type w:val="bbPlcHdr"/>
        </w:types>
        <w:behaviors>
          <w:behavior w:val="content"/>
        </w:behaviors>
        <w:guid w:val="{CC176246-E6EE-48C1-A385-99F702321681}"/>
      </w:docPartPr>
      <w:docPartBody>
        <w:p w:rsidR="008E31A2" w:rsidRDefault="008E31A2">
          <w:pPr>
            <w:pStyle w:val="A7C72F0D25924078A2F0D610569C3EA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478D5605FE4463380E80DF71176DDAB"/>
        <w:category>
          <w:name w:val="Allmänt"/>
          <w:gallery w:val="placeholder"/>
        </w:category>
        <w:types>
          <w:type w:val="bbPlcHdr"/>
        </w:types>
        <w:behaviors>
          <w:behavior w:val="content"/>
        </w:behaviors>
        <w:guid w:val="{07AF648F-8AF6-4E83-97EC-F6194410EBE6}"/>
      </w:docPartPr>
      <w:docPartBody>
        <w:p w:rsidR="008E31A2" w:rsidRDefault="008E31A2">
          <w:pPr>
            <w:pStyle w:val="E478D5605FE4463380E80DF71176DDA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C8BB963D183245EBB2F8867C9D9D8B8F"/>
        <w:category>
          <w:name w:val="Allmänt"/>
          <w:gallery w:val="placeholder"/>
        </w:category>
        <w:types>
          <w:type w:val="bbPlcHdr"/>
        </w:types>
        <w:behaviors>
          <w:behavior w:val="content"/>
        </w:behaviors>
        <w:guid w:val="{BC0E08D3-CCC2-41CB-A501-0E9B33E5C0CD}"/>
      </w:docPartPr>
      <w:docPartBody>
        <w:p w:rsidR="00ED3876" w:rsidRDefault="00ED3876" w:rsidP="00ED3876">
          <w:pPr>
            <w:pStyle w:val="C8BB963D183245EBB2F8867C9D9D8B8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2FB1E4A687B4A3EB1FA9A8AD61FB263"/>
        <w:category>
          <w:name w:val="Allmänt"/>
          <w:gallery w:val="placeholder"/>
        </w:category>
        <w:types>
          <w:type w:val="bbPlcHdr"/>
        </w:types>
        <w:behaviors>
          <w:behavior w:val="content"/>
        </w:behaviors>
        <w:guid w:val="{23C0E1B3-CC47-4FE9-B944-2B59EA9222F4}"/>
      </w:docPartPr>
      <w:docPartBody>
        <w:p w:rsidR="00ED3876" w:rsidRDefault="00ED3876" w:rsidP="00ED3876">
          <w:pPr>
            <w:pStyle w:val="22FB1E4A687B4A3EB1FA9A8AD61FB26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55063ACB3F5B4314B8B5A7809BD852C2"/>
        <w:category>
          <w:name w:val="Allmänt"/>
          <w:gallery w:val="placeholder"/>
        </w:category>
        <w:types>
          <w:type w:val="bbPlcHdr"/>
        </w:types>
        <w:behaviors>
          <w:behavior w:val="content"/>
        </w:behaviors>
        <w:guid w:val="{21168B01-2E2A-4BDD-A74C-41B3338B8283}"/>
      </w:docPartPr>
      <w:docPartBody>
        <w:p w:rsidR="00ED3876" w:rsidRDefault="00ED3876" w:rsidP="00ED3876">
          <w:pPr>
            <w:pStyle w:val="55063ACB3F5B4314B8B5A7809BD852C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42A06A40B654BD081BFE5B4B22EB700"/>
        <w:category>
          <w:name w:val="Allmänt"/>
          <w:gallery w:val="placeholder"/>
        </w:category>
        <w:types>
          <w:type w:val="bbPlcHdr"/>
        </w:types>
        <w:behaviors>
          <w:behavior w:val="content"/>
        </w:behaviors>
        <w:guid w:val="{C8DEC4BB-B250-49F5-AA46-5CFF3D78DA75}"/>
      </w:docPartPr>
      <w:docPartBody>
        <w:p w:rsidR="00000000" w:rsidRDefault="008A7A88">
          <w:r w:rsidRPr="00A072DA">
            <w:rPr>
              <w:rStyle w:val="Platshllartext"/>
            </w:rPr>
            <w:t xml:space="preserve"> </w:t>
          </w:r>
        </w:p>
      </w:docPartBody>
    </w:docPart>
    <w:docPart>
      <w:docPartPr>
        <w:name w:val="46F1471B42D64862877AAC2B4813204C"/>
        <w:category>
          <w:name w:val="Allmänt"/>
          <w:gallery w:val="placeholder"/>
        </w:category>
        <w:types>
          <w:type w:val="bbPlcHdr"/>
        </w:types>
        <w:behaviors>
          <w:behavior w:val="content"/>
        </w:behaviors>
        <w:guid w:val="{2A6BF625-8021-480F-AC60-0D4D69B1EC68}"/>
      </w:docPartPr>
      <w:docPartBody>
        <w:p w:rsidR="00000000" w:rsidRDefault="008A7A88">
          <w:r w:rsidRPr="00A072DA">
            <w:rPr>
              <w:rStyle w:val="Platshllartext"/>
            </w:rPr>
            <w:t xml:space="preserve"> </w:t>
          </w:r>
        </w:p>
      </w:docPartBody>
    </w:docPart>
    <w:docPart>
      <w:docPartPr>
        <w:name w:val="D910BF61058642199E5FA154E366B4AF"/>
        <w:category>
          <w:name w:val="Allmänt"/>
          <w:gallery w:val="placeholder"/>
        </w:category>
        <w:types>
          <w:type w:val="bbPlcHdr"/>
        </w:types>
        <w:behaviors>
          <w:behavior w:val="content"/>
        </w:behaviors>
        <w:guid w:val="{893483C1-007A-4BCE-A2BC-AC6AEAD954B4}"/>
      </w:docPartPr>
      <w:docPartBody>
        <w:p w:rsidR="00000000" w:rsidRDefault="008A7A88">
          <w:r w:rsidRPr="00A072DA">
            <w:rPr>
              <w:rStyle w:val="Platshllartext"/>
            </w:rPr>
            <w:t xml:space="preserve"> </w:t>
          </w:r>
        </w:p>
      </w:docPartBody>
    </w:docPart>
    <w:docPart>
      <w:docPartPr>
        <w:name w:val="5F7A62ED86C84BED8042E99E01E75DD1"/>
        <w:category>
          <w:name w:val="Allmänt"/>
          <w:gallery w:val="placeholder"/>
        </w:category>
        <w:types>
          <w:type w:val="bbPlcHdr"/>
        </w:types>
        <w:behaviors>
          <w:behavior w:val="content"/>
        </w:behaviors>
        <w:guid w:val="{D569C502-A18B-40F0-99DF-120050CFB29C}"/>
      </w:docPartPr>
      <w:docPartBody>
        <w:p w:rsidR="00000000" w:rsidRDefault="008A7A88">
          <w:r w:rsidRPr="00A072DA">
            <w:rPr>
              <w:rStyle w:val="Platshllartext"/>
            </w:rPr>
            <w:t xml:space="preserve"> </w:t>
          </w:r>
        </w:p>
      </w:docPartBody>
    </w:docPart>
    <w:docPart>
      <w:docPartPr>
        <w:name w:val="8B97776726BC4E0AAC6A1ED809037222"/>
        <w:category>
          <w:name w:val="Allmänt"/>
          <w:gallery w:val="placeholder"/>
        </w:category>
        <w:types>
          <w:type w:val="bbPlcHdr"/>
        </w:types>
        <w:behaviors>
          <w:behavior w:val="content"/>
        </w:behaviors>
        <w:guid w:val="{8215595D-F5B1-4B55-81E9-7E5727DD79CB}"/>
      </w:docPartPr>
      <w:docPartBody>
        <w:p w:rsidR="00000000" w:rsidRDefault="008A7A88">
          <w:r w:rsidRPr="00A072DA">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31A2"/>
    <w:rsid w:val="00026A24"/>
    <w:rsid w:val="00032947"/>
    <w:rsid w:val="00073E8D"/>
    <w:rsid w:val="001E5561"/>
    <w:rsid w:val="00231752"/>
    <w:rsid w:val="002F0699"/>
    <w:rsid w:val="00306866"/>
    <w:rsid w:val="00325C9D"/>
    <w:rsid w:val="00345110"/>
    <w:rsid w:val="00351453"/>
    <w:rsid w:val="003C56EA"/>
    <w:rsid w:val="003E6D92"/>
    <w:rsid w:val="004A30CF"/>
    <w:rsid w:val="00534EB8"/>
    <w:rsid w:val="006169B9"/>
    <w:rsid w:val="006A381F"/>
    <w:rsid w:val="007C0EC2"/>
    <w:rsid w:val="008571B7"/>
    <w:rsid w:val="008A7A88"/>
    <w:rsid w:val="008C5C9B"/>
    <w:rsid w:val="008E31A2"/>
    <w:rsid w:val="0090083B"/>
    <w:rsid w:val="00981989"/>
    <w:rsid w:val="00995AF6"/>
    <w:rsid w:val="00A46C2A"/>
    <w:rsid w:val="00C63486"/>
    <w:rsid w:val="00CD5929"/>
    <w:rsid w:val="00D22180"/>
    <w:rsid w:val="00E55FBD"/>
    <w:rsid w:val="00ED3876"/>
    <w:rsid w:val="00F900B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A7A88"/>
    <w:rPr>
      <w:noProof w:val="0"/>
      <w:color w:val="808080"/>
    </w:rPr>
  </w:style>
  <w:style w:type="paragraph" w:customStyle="1" w:styleId="5B76C06C64084BF6958B404897466973">
    <w:name w:val="5B76C06C64084BF6958B404897466973"/>
  </w:style>
  <w:style w:type="paragraph" w:customStyle="1" w:styleId="EE737D99873F423A9DCA930F102DCF05">
    <w:name w:val="EE737D99873F423A9DCA930F102DCF05"/>
  </w:style>
  <w:style w:type="paragraph" w:customStyle="1" w:styleId="EFA2433C9CA74E929AD593729FA905D4">
    <w:name w:val="EFA2433C9CA74E929AD593729FA905D4"/>
  </w:style>
  <w:style w:type="paragraph" w:customStyle="1" w:styleId="91A6890C127F4C5C87B46D4D58A4BE40">
    <w:name w:val="91A6890C127F4C5C87B46D4D58A4BE40"/>
  </w:style>
  <w:style w:type="paragraph" w:customStyle="1" w:styleId="E76965E92A4B4F2A9EEB9C7572F9A33D">
    <w:name w:val="E76965E92A4B4F2A9EEB9C7572F9A33D"/>
  </w:style>
  <w:style w:type="paragraph" w:customStyle="1" w:styleId="B77C23D7AC58483BAB90B8EB54BE68EE">
    <w:name w:val="B77C23D7AC58483BAB90B8EB54BE68EE"/>
  </w:style>
  <w:style w:type="paragraph" w:customStyle="1" w:styleId="E1F2891BCDA44AAC84B7F1B66E55D4E0">
    <w:name w:val="E1F2891BCDA44AAC84B7F1B66E55D4E0"/>
  </w:style>
  <w:style w:type="paragraph" w:customStyle="1" w:styleId="0A8B809E79DB4F728B1BB89458693CCF">
    <w:name w:val="0A8B809E79DB4F728B1BB89458693CCF"/>
  </w:style>
  <w:style w:type="paragraph" w:customStyle="1" w:styleId="347146E56D934E8881F35DBD60521310">
    <w:name w:val="347146E56D934E8881F35DBD60521310"/>
  </w:style>
  <w:style w:type="paragraph" w:customStyle="1" w:styleId="A7C72F0D25924078A2F0D610569C3EA5">
    <w:name w:val="A7C72F0D25924078A2F0D610569C3EA5"/>
  </w:style>
  <w:style w:type="paragraph" w:customStyle="1" w:styleId="E478D5605FE4463380E80DF71176DDAB">
    <w:name w:val="E478D5605FE4463380E80DF71176DDAB"/>
  </w:style>
  <w:style w:type="paragraph" w:customStyle="1" w:styleId="C8BB963D183245EBB2F8867C9D9D8B8F">
    <w:name w:val="C8BB963D183245EBB2F8867C9D9D8B8F"/>
    <w:rsid w:val="00ED3876"/>
    <w:rPr>
      <w:lang w:val="en-IE" w:eastAsia="en-IE"/>
    </w:rPr>
  </w:style>
  <w:style w:type="paragraph" w:customStyle="1" w:styleId="22FB1E4A687B4A3EB1FA9A8AD61FB263">
    <w:name w:val="22FB1E4A687B4A3EB1FA9A8AD61FB263"/>
    <w:rsid w:val="00ED3876"/>
    <w:rPr>
      <w:lang w:val="en-IE" w:eastAsia="en-IE"/>
    </w:rPr>
  </w:style>
  <w:style w:type="paragraph" w:customStyle="1" w:styleId="681576EED05F4F55869E56D291F2B435">
    <w:name w:val="681576EED05F4F55869E56D291F2B435"/>
    <w:rsid w:val="00ED3876"/>
    <w:rPr>
      <w:lang w:val="en-IE" w:eastAsia="en-IE"/>
    </w:rPr>
  </w:style>
  <w:style w:type="paragraph" w:customStyle="1" w:styleId="55063ACB3F5B4314B8B5A7809BD852C2">
    <w:name w:val="55063ACB3F5B4314B8B5A7809BD852C2"/>
    <w:rsid w:val="00ED3876"/>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customXsn xmlns="http://schemas.microsoft.com/office/2006/metadata/customXsn">
  <xsnLocation/>
  <cached>True</cached>
  <openByDefault>False</openByDefault>
  <xsnScope/>
</customXsn>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2025-05-08</HeaderDate>
    <Office/>
    <Dnr>Fi2025/</Dnr>
    <ParagrafNr/>
    <DocumentTitle/>
    <VisitingAddress/>
    <Extra1/>
    <Extra2/>
    <Extra3/>
    <Number/>
    <Recipient/>
    <SenderText/>
    <DocNumber/>
    <Doclanguage>1053</Doclanguage>
    <Appendix/>
    <LogotypeName/>
  </BaseInfo>
</DocumentInfo>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5993F2AB2733D2418F17358F60ABBE88" ma:contentTypeVersion="69" ma:contentTypeDescription="Skapa nytt dokument med möjlighet att välja RK-mall" ma:contentTypeScope="" ma:versionID="01b5b6be75550ac79d633bf37cc0c558">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398b51e1-350b-47c9-b561-4c6b34d05dd3" targetNamespace="http://schemas.microsoft.com/office/2006/metadata/properties" ma:root="true" ma:fieldsID="ab5d4fae1dbb3501413987468c4b88d9" ns2:_="" ns3:_="" ns4:_="" ns6:_="" ns7:_="">
    <xsd:import namespace="4e9c2f0c-7bf8-49af-8356-cbf363fc78a7"/>
    <xsd:import namespace="cc625d36-bb37-4650-91b9-0c96159295ba"/>
    <xsd:import namespace="18f3d968-6251-40b0-9f11-012b293496c2"/>
    <xsd:import namespace="9c9941df-7074-4a92-bf99-225d24d78d61"/>
    <xsd:import namespace="398b51e1-350b-47c9-b561-4c6b34d05dd3"/>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6:SharedWithDetail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ec3d65a1-9777-4e7f-84d4-a342573c96f2}" ma:internalName="TaxCatchAllLabel" ma:readOnly="true" ma:showField="CatchAllDataLabel" ma:web="b5811f42-e440-485c-a7ad-4e6d7a593cb9">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ec3d65a1-9777-4e7f-84d4-a342573c96f2}" ma:internalName="TaxCatchAll" ma:showField="CatchAllData" ma:web="b5811f42-e440-485c-a7ad-4e6d7a593cb9">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at med informa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8b51e1-350b-47c9-b561-4c6b34d05dd3" elementFormDefault="qualified">
    <xsd:import namespace="http://schemas.microsoft.com/office/2006/documentManagement/types"/>
    <xsd:import namespace="http://schemas.microsoft.com/office/infopath/2007/PartnerControls"/>
    <xsd:element name="_dlc_DocId" ma:index="20" nillable="true" ma:displayName="Dokument-ID-värde" ma:description="Värdet för dokument-ID som tilldelats till det här objektet." ma:internalName="_dlc_DocId" ma:readOnly="true">
      <xsd:simpleType>
        <xsd:restriction base="dms:Text"/>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faktaPM xmlns="http://rk.se/faktapm">
  <Titel>Översyn av EU:s ramverk för värdepapperisering</Titel>
  <Ar>2024/25</Ar>
  <Nr>60</Nr>
  <UppDat>2025-08-08</UppDat>
  <Rub>Översyn av EU:s ramverk för värdepapperisering</Rub>
  <Dep>Finansdepartementet</Dep>
  <Utsk>Finansutskottet</Utsk>
  <AnkDat>2025-08-08</AnkDat>
  <Egenskap1/>
  <Egenskap2/>
  <Egenskap3/>
  <DepLista>
    <Item>
      <itemnr/>
      <Departementsnamn>Finansdepartementet</Departementsnamn>
    </Item>
  </DepLista>
  <DokLista>
    <DokItem>
      <Beteckning>COM(2025)825</Beteckning>
      <Celexnummer>52025PC0825</Celexnummer>
      <DokTitel>Proposal for a REGULATION OF THE EUROPEAN PARLIAMENT AND OF THE COUNCIL amending Regulation (EU) No 575/2013 on prudential requirements for credit institutions as regards requirements for securitisation exposures</DokTitel>
    </DokItem>
    <DokItem xmlns="http://rk.se/faktapm">
      <Beteckning>COM(2025)826</Beteckning>
      <Celexnummer>52025PC0826</Celexnummer>
      <DokTitel>Proposal for a REGULATION OF THE EUROPEAN PARLIAMENT AND OF THE COUNCIL amending Regulation (EU) 2017/2402 of the European Parliament and of the Council of 12 December 2017 laying down a general framework for securitisation and creating a specific framework for simple, transparent and standardised securitisation</DokTitel>
    </DokItem>
  </DokLista>
  <GDB1>COM(2025)825</GDB1>
  <GDB2>COM(2025)826</GDB2>
  <GDT1>Proposal for a REGULATION OF THE EUROPEAN PARLIAMENT AND OF THE COUNCIL amending Regulation (EU) No 575/2013 on prudential requirements for credit institutions as regards requirements for securitisation exposures</GDT1>
  <GDT2>Proposal for a REGULATION OF THE EUROPEAN PARLIAMENT AND OF THE COUNCIL amending Regulation (EU) 2017/2402 of the European Parliament and of the Council of 12 December 2017 laying down a general framework for securitisation and creating a specific framework for simple, transparent and standardised securitisation</GDT2>
  <Typ>FPM</Typ>
  <Dokumenttyp>FaktaPM</Dokumenttyp>
  <Epostadress>vr0831aa</Epostadress>
</faktaPM>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398b51e1-350b-47c9-b561-4c6b34d05dd3">57HTPHXQ3WRV-398569987-110823</_dlc_DocId>
    <_dlc_DocIdUrl xmlns="398b51e1-350b-47c9-b561-4c6b34d05dd3">
      <Url>https://dhs.sp.regeringskansliet.se/yta/fi-fma/V/_layouts/15/DocIdRedir.aspx?ID=57HTPHXQ3WRV-398569987-110823</Url>
      <Description>57HTPHXQ3WRV-398569987-110823</Description>
    </_dlc_DocIdUrl>
  </documentManagement>
</p:propertie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FBC751CE-9CEE-403F-89FF-1D0F5C85ADBB}">
  <ds:schemaRefs>
    <ds:schemaRef ds:uri="http://schemas.microsoft.com/office/2006/metadata/customXsn"/>
  </ds:schemaRefs>
</ds:datastoreItem>
</file>

<file path=customXml/itemProps3.xml><?xml version="1.0" encoding="utf-8"?>
<ds:datastoreItem xmlns:ds="http://schemas.openxmlformats.org/officeDocument/2006/customXml" ds:itemID="{EBF92CD0-A000-4822-BB46-6D59F08255DF}">
  <ds:schemaRefs>
    <ds:schemaRef ds:uri="http://lp/documentinfo/RK"/>
  </ds:schemaRefs>
</ds:datastoreItem>
</file>

<file path=customXml/itemProps4.xml><?xml version="1.0" encoding="utf-8"?>
<ds:datastoreItem xmlns:ds="http://schemas.openxmlformats.org/officeDocument/2006/customXml" ds:itemID="{2EEA6298-C02C-485B-A8D4-00465A11BC55}">
  <ds:schemaRefs>
    <ds:schemaRef ds:uri="Microsoft.SharePoint.Taxonomy.ContentTypeSync"/>
  </ds:schemaRefs>
</ds:datastoreItem>
</file>

<file path=customXml/itemProps5.xml><?xml version="1.0" encoding="utf-8"?>
<ds:datastoreItem xmlns:ds="http://schemas.openxmlformats.org/officeDocument/2006/customXml" ds:itemID="{44FA0414-C9A4-4B2E-8310-AEC2CF363355}">
  <ds:schemaRefs>
    <ds:schemaRef ds:uri="http://schemas.microsoft.com/sharepoint/v3/contenttype/forms"/>
  </ds:schemaRefs>
</ds:datastoreItem>
</file>

<file path=customXml/itemProps6.xml><?xml version="1.0" encoding="utf-8"?>
<ds:datastoreItem xmlns:ds="http://schemas.openxmlformats.org/officeDocument/2006/customXml" ds:itemID="{0A9B2A15-182C-440F-AC12-893179D2B1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398b51e1-350b-47c9-b561-4c6b34d05d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9CDCB151-3148-415E-A00F-DD2D89F1BC41}">
  <ds:schemaRefs>
    <ds:schemaRef ds:uri="http://schemas.microsoft.com/sharepoint/events"/>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5C8687E7-BB7F-4D1E-9C32-64E954789F0F}">
  <ds:schemaRefs>
    <ds:schemaRef ds:uri="4e9c2f0c-7bf8-49af-8356-cbf363fc78a7"/>
    <ds:schemaRef ds:uri="http://schemas.microsoft.com/office/2006/metadata/properties"/>
    <ds:schemaRef ds:uri="cc625d36-bb37-4650-91b9-0c96159295ba"/>
    <ds:schemaRef ds:uri="http://purl.org/dc/terms/"/>
    <ds:schemaRef ds:uri="http://schemas.microsoft.com/office/2006/documentManagement/types"/>
    <ds:schemaRef ds:uri="http://schemas.microsoft.com/office/infopath/2007/PartnerControls"/>
    <ds:schemaRef ds:uri="http://www.w3.org/XML/1998/namespace"/>
    <ds:schemaRef ds:uri="398b51e1-350b-47c9-b561-4c6b34d05dd3"/>
    <ds:schemaRef ds:uri="http://purl.org/dc/elements/1.1/"/>
    <ds:schemaRef ds:uri="http://schemas.openxmlformats.org/package/2006/metadata/core-properties"/>
    <ds:schemaRef ds:uri="9c9941df-7074-4a92-bf99-225d24d78d61"/>
    <ds:schemaRef ds:uri="18f3d968-6251-40b0-9f11-012b293496c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10</Pages>
  <Words>2519</Words>
  <Characters>17277</Characters>
  <Application>Microsoft Office Word</Application>
  <DocSecurity>0</DocSecurity>
  <Lines>292</Lines>
  <Paragraphs>72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19785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FPM_202425__60</dc:title>
  <dc:subject/>
  <dc:creator>Kajsa Rudal</dc:creator>
  <cp:keywords/>
  <dc:description/>
  <cp:lastModifiedBy>Viktor Bergesen</cp:lastModifiedBy>
  <cp:revision>2</cp:revision>
  <cp:lastPrinted>2025-06-25T14:23:00Z</cp:lastPrinted>
  <dcterms:created xsi:type="dcterms:W3CDTF">2025-08-11T06:33:00Z</dcterms:created>
  <dcterms:modified xsi:type="dcterms:W3CDTF">2025-08-11T06:33:00Z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0x010100BBA312BF02777149882D207184EC35C032005993F2AB2733D2418F17358F60ABBE88</vt:lpwstr>
  </property>
  <property fmtid="{D5CDD505-2E9C-101B-9397-08002B2CF9AE}" pid="5" name="Organisation">
    <vt:lpwstr/>
  </property>
  <property fmtid="{D5CDD505-2E9C-101B-9397-08002B2CF9AE}" pid="6" name="ActivityCategory">
    <vt:lpwstr/>
  </property>
  <property fmtid="{D5CDD505-2E9C-101B-9397-08002B2CF9AE}" pid="7" name="_dlc_DocId">
    <vt:lpwstr>57HTPHXQ3WRV-398569987-110372</vt:lpwstr>
  </property>
  <property fmtid="{D5CDD505-2E9C-101B-9397-08002B2CF9AE}" pid="8" name="_dlc_DocIdUrl">
    <vt:lpwstr>https://dhs.sp.regeringskansliet.se/yta/fi-fma/V/_layouts/15/DocIdRedir.aspx?ID=57HTPHXQ3WRV-398569987-110372, 57HTPHXQ3WRV-398569987-110372</vt:lpwstr>
  </property>
  <property fmtid="{D5CDD505-2E9C-101B-9397-08002B2CF9AE}" pid="9" name="_dlc_DocIdItemGuid">
    <vt:lpwstr>6e457329-1172-49ba-bde8-61576ab8b3f6</vt:lpwstr>
  </property>
  <property fmtid="{D5CDD505-2E9C-101B-9397-08002B2CF9AE}" pid="10" name="GDB1">
    <vt:lpwstr>COM(2025)825</vt:lpwstr>
  </property>
  <property fmtid="{D5CDD505-2E9C-101B-9397-08002B2CF9AE}" pid="11" name="GDB2">
    <vt:lpwstr>COM(2025)826</vt:lpwstr>
  </property>
  <property fmtid="{D5CDD505-2E9C-101B-9397-08002B2CF9AE}" pid="12" name="GDB3">
    <vt:lpwstr> </vt:lpwstr>
  </property>
  <property fmtid="{D5CDD505-2E9C-101B-9397-08002B2CF9AE}" pid="13" name="GDB4">
    <vt:lpwstr> </vt:lpwstr>
  </property>
  <property fmtid="{D5CDD505-2E9C-101B-9397-08002B2CF9AE}" pid="14" name="GDB5">
    <vt:lpwstr> </vt:lpwstr>
  </property>
  <property fmtid="{D5CDD505-2E9C-101B-9397-08002B2CF9AE}" pid="15" name="GDB6">
    <vt:lpwstr> </vt:lpwstr>
  </property>
  <property fmtid="{D5CDD505-2E9C-101B-9397-08002B2CF9AE}" pid="16" name="GDB7">
    <vt:lpwstr> </vt:lpwstr>
  </property>
  <property fmtid="{D5CDD505-2E9C-101B-9397-08002B2CF9AE}" pid="17" name="GDB8">
    <vt:lpwstr> </vt:lpwstr>
  </property>
  <property fmtid="{D5CDD505-2E9C-101B-9397-08002B2CF9AE}" pid="18" name="GDB9">
    <vt:lpwstr> </vt:lpwstr>
  </property>
  <property fmtid="{D5CDD505-2E9C-101B-9397-08002B2CF9AE}" pid="19" name="GDB10">
    <vt:lpwstr> </vt:lpwstr>
  </property>
  <property fmtid="{D5CDD505-2E9C-101B-9397-08002B2CF9AE}" pid="20" name="GDB11">
    <vt:lpwstr> </vt:lpwstr>
  </property>
  <property fmtid="{D5CDD505-2E9C-101B-9397-08002B2CF9AE}" pid="21" name="GDB12">
    <vt:lpwstr> </vt:lpwstr>
  </property>
  <property fmtid="{D5CDD505-2E9C-101B-9397-08002B2CF9AE}" pid="22" name="GDB13">
    <vt:lpwstr> </vt:lpwstr>
  </property>
  <property fmtid="{D5CDD505-2E9C-101B-9397-08002B2CF9AE}" pid="23" name="Rub">
    <vt:lpwstr>Översyn av EU:s ramverk för värdepapperisering</vt:lpwstr>
  </property>
  <property fmtid="{D5CDD505-2E9C-101B-9397-08002B2CF9AE}" pid="24" name="AnkDat">
    <vt:lpwstr>2025-08-08</vt:lpwstr>
  </property>
  <property fmtid="{D5CDD505-2E9C-101B-9397-08002B2CF9AE}" pid="25" name="Utsk">
    <vt:lpwstr>Finansutskottet</vt:lpwstr>
  </property>
  <property fmtid="{D5CDD505-2E9C-101B-9397-08002B2CF9AE}" pid="26" name="Ar">
    <vt:lpwstr>2024/25</vt:lpwstr>
  </property>
  <property fmtid="{D5CDD505-2E9C-101B-9397-08002B2CF9AE}" pid="27" name="Nr">
    <vt:lpwstr>60</vt:lpwstr>
  </property>
  <property fmtid="{D5CDD505-2E9C-101B-9397-08002B2CF9AE}" pid="28" name="UppDat">
    <vt:lpwstr>2025-08-08</vt:lpwstr>
  </property>
  <property fmtid="{D5CDD505-2E9C-101B-9397-08002B2CF9AE}" pid="29" name="Dep">
    <vt:lpwstr>Finansdepartementet</vt:lpwstr>
  </property>
  <property fmtid="{D5CDD505-2E9C-101B-9397-08002B2CF9AE}" pid="30" name="GDT1">
    <vt:lpwstr>Proposal for a REGULATION OF THE EUROPEAN PARLIAMENT AND OF THE COUNCIL amending Regulation (EU) No 575/2013 on prudential requirements for credit institutions as regards requirements for securitisation exposures</vt:lpwstr>
  </property>
  <property fmtid="{D5CDD505-2E9C-101B-9397-08002B2CF9AE}" pid="31" name="GDT2">
    <vt:lpwstr>Proposal for a REGULATION OF THE EUROPEAN PARLIAMENT AND OF THE COUNCIL amending Regulation (EU) 2017/2402 of the European Parliament and of the Council of 12 December 2017 laying down a general framework for securitisation and creating a specific framework for simple, transparent and standardised securitisation</vt:lpwstr>
  </property>
  <property fmtid="{D5CDD505-2E9C-101B-9397-08002B2CF9AE}" pid="32" name="GDT3">
    <vt:lpwstr> </vt:lpwstr>
  </property>
  <property fmtid="{D5CDD505-2E9C-101B-9397-08002B2CF9AE}" pid="33" name="GDT4">
    <vt:lpwstr> </vt:lpwstr>
  </property>
  <property fmtid="{D5CDD505-2E9C-101B-9397-08002B2CF9AE}" pid="34" name="GDT5">
    <vt:lpwstr> </vt:lpwstr>
  </property>
  <property fmtid="{D5CDD505-2E9C-101B-9397-08002B2CF9AE}" pid="35" name="GDT6">
    <vt:lpwstr> </vt:lpwstr>
  </property>
  <property fmtid="{D5CDD505-2E9C-101B-9397-08002B2CF9AE}" pid="36" name="GDT7">
    <vt:lpwstr> </vt:lpwstr>
  </property>
  <property fmtid="{D5CDD505-2E9C-101B-9397-08002B2CF9AE}" pid="37" name="GDT8">
    <vt:lpwstr> </vt:lpwstr>
  </property>
  <property fmtid="{D5CDD505-2E9C-101B-9397-08002B2CF9AE}" pid="38" name="GDT9">
    <vt:lpwstr> </vt:lpwstr>
  </property>
  <property fmtid="{D5CDD505-2E9C-101B-9397-08002B2CF9AE}" pid="39" name="GDT10">
    <vt:lpwstr> </vt:lpwstr>
  </property>
  <property fmtid="{D5CDD505-2E9C-101B-9397-08002B2CF9AE}" pid="40" name="GDT11">
    <vt:lpwstr> </vt:lpwstr>
  </property>
  <property fmtid="{D5CDD505-2E9C-101B-9397-08002B2CF9AE}" pid="41" name="GDT12">
    <vt:lpwstr> </vt:lpwstr>
  </property>
  <property fmtid="{D5CDD505-2E9C-101B-9397-08002B2CF9AE}" pid="42" name="GDT13">
    <vt:lpwstr> </vt:lpwstr>
  </property>
  <property fmtid="{D5CDD505-2E9C-101B-9397-08002B2CF9AE}" pid="43" name="Typ">
    <vt:lpwstr>FPM</vt:lpwstr>
  </property>
  <property fmtid="{D5CDD505-2E9C-101B-9397-08002B2CF9AE}" pid="44" name="Dokumenttyp">
    <vt:lpwstr>FaktaPM</vt:lpwstr>
  </property>
  <property fmtid="{D5CDD505-2E9C-101B-9397-08002B2CF9AE}" pid="45" name="Epostadress">
    <vt:lpwstr>vr0831aa</vt:lpwstr>
  </property>
</Properties>
</file>