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31D247A3B20C45B19D6FA895E7AF8BBB"/>
        </w:placeholder>
        <w:group/>
      </w:sdtPr>
      <w:sdtEndPr>
        <w:rPr>
          <w:b w:val="0"/>
        </w:rPr>
      </w:sdtEndPr>
      <w:sdtContent>
        <w:p w14:paraId="386FABE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D0672B6" wp14:editId="7B6BA920">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F220A91" w14:textId="054C6FAA" w:rsidR="00907069" w:rsidRDefault="00C85FE1" w:rsidP="001C2731">
          <w:pPr>
            <w:pStyle w:val="Sidhuvud"/>
            <w:ind w:left="3969" w:right="-567"/>
          </w:pPr>
          <w:r>
            <w:t>Riksdagså</w:t>
          </w:r>
          <w:r w:rsidR="00907069">
            <w:t xml:space="preserve">r: </w:t>
          </w:r>
          <w:sdt>
            <w:sdtPr>
              <w:alias w:val="Ar"/>
              <w:tag w:val="Ar"/>
              <w:id w:val="-280807286"/>
              <w:placeholder>
                <w:docPart w:val="E4629981E04845F6BED75C9D53E8F18C"/>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4929CF">
                <w:t>2024/25</w:t>
              </w:r>
            </w:sdtContent>
          </w:sdt>
        </w:p>
        <w:p w14:paraId="47FC341E" w14:textId="50101F35"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863A02C343374756937C4B1603E82CF4"/>
              </w:placeholder>
              <w:dataBinding w:prefixMappings="xmlns:ns0='http://rk.se/faktapm' " w:xpath="/ns0:faktaPM[1]/ns0:Nr[1]" w:storeItemID="{0B9A7431-9D19-4C2A-8E12-639802D7B40B}"/>
              <w:text/>
            </w:sdtPr>
            <w:sdtEndPr/>
            <w:sdtContent>
              <w:r w:rsidR="004929CF">
                <w:t>31</w:t>
              </w:r>
            </w:sdtContent>
          </w:sdt>
        </w:p>
        <w:sdt>
          <w:sdtPr>
            <w:alias w:val="Datum"/>
            <w:tag w:val="Datum"/>
            <w:id w:val="-363979562"/>
            <w:placeholder>
              <w:docPart w:val="6A3FB711EF674540ABA6A4EF61798083"/>
            </w:placeholder>
            <w:dataBinding w:prefixMappings="xmlns:ns0='http://rk.se/faktapm' " w:xpath="/ns0:faktaPM[1]/ns0:UppDat[1]" w:storeItemID="{0B9A7431-9D19-4C2A-8E12-639802D7B40B}"/>
            <w:date w:fullDate="2025-04-14T00:00:00Z">
              <w:dateFormat w:val="yyyy-MM-dd"/>
              <w:lid w:val="sv-SE"/>
              <w:storeMappedDataAs w:val="dateTime"/>
              <w:calendar w:val="gregorian"/>
            </w:date>
          </w:sdtPr>
          <w:sdtEndPr/>
          <w:sdtContent>
            <w:p w14:paraId="31683BC4" w14:textId="6B0ED63B" w:rsidR="00907069" w:rsidRDefault="004929CF" w:rsidP="001C2731">
              <w:pPr>
                <w:pStyle w:val="Sidhuvud"/>
                <w:spacing w:after="960"/>
                <w:ind w:left="3969" w:right="-567"/>
              </w:pPr>
              <w:r>
                <w:t>2025-04-14</w:t>
              </w:r>
            </w:p>
          </w:sdtContent>
        </w:sdt>
      </w:sdtContent>
    </w:sdt>
    <w:p w14:paraId="06C99204" w14:textId="4CC7DFFB" w:rsidR="007D542F" w:rsidRDefault="00847B7E" w:rsidP="007D542F">
      <w:pPr>
        <w:pStyle w:val="Rubrik"/>
      </w:pPr>
      <w:sdt>
        <w:sdtPr>
          <w:id w:val="886605850"/>
          <w:lock w:val="contentLocked"/>
          <w:placeholder>
            <w:docPart w:val="31D247A3B20C45B19D6FA895E7AF8BBB"/>
          </w:placeholder>
          <w:group/>
        </w:sdtPr>
        <w:sdtEndPr/>
        <w:sdtContent>
          <w:sdt>
            <w:sdtPr>
              <w:id w:val="-1141882450"/>
              <w:placeholder>
                <w:docPart w:val="9AD92A090B364E3EBAA6200AC96B0AAB"/>
              </w:placeholder>
              <w:dataBinding w:prefixMappings="xmlns:ns0='http://rk.se/faktapm' " w:xpath="/ns0:faktaPM[1]/ns0:Titel[1]" w:storeItemID="{0B9A7431-9D19-4C2A-8E12-639802D7B40B}"/>
              <w:text/>
            </w:sdtPr>
            <w:sdtEndPr/>
            <w:sdtContent>
              <w:r w:rsidR="004929CF">
                <w:t>Förordning om ett gemensamt återvändandesystem</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72B02678737045A6A600786428D18F19"/>
            </w:placeholder>
            <w15:repeatingSectionItem/>
          </w:sdtPr>
          <w:sdtEndPr/>
          <w:sdtContent>
            <w:p w14:paraId="7DF365B0" w14:textId="332B0F07" w:rsidR="007D542F" w:rsidRDefault="00847B7E" w:rsidP="007D542F">
              <w:pPr>
                <w:pStyle w:val="Brdtext"/>
              </w:pPr>
              <w:sdt>
                <w:sdtPr>
                  <w:rPr>
                    <w:rStyle w:val="Departement"/>
                  </w:rPr>
                  <w:id w:val="19440330"/>
                  <w:placeholder>
                    <w:docPart w:val="98F58016E8C34DAFB27962AD3682F0B6"/>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4929CF">
                    <w:rPr>
                      <w:rStyle w:val="Departement"/>
                    </w:rPr>
                    <w:t>Justitiedepartementet</w:t>
                  </w:r>
                </w:sdtContent>
              </w:sdt>
              <w:r w:rsidR="007D542F">
                <w:t xml:space="preserve"> </w:t>
              </w:r>
            </w:p>
          </w:sdtContent>
        </w:sdt>
      </w:sdtContent>
    </w:sdt>
    <w:bookmarkStart w:id="0" w:name="_Toc93996727"/>
    <w:p w14:paraId="7D9100A7" w14:textId="77777777" w:rsidR="007D542F" w:rsidRDefault="00847B7E" w:rsidP="00AC59D3">
      <w:pPr>
        <w:pStyle w:val="Rubrik2utannumrering"/>
      </w:pPr>
      <w:sdt>
        <w:sdtPr>
          <w:id w:val="-208794150"/>
          <w:lock w:val="contentLocked"/>
          <w:placeholder>
            <w:docPart w:val="31D247A3B20C45B19D6FA895E7AF8BB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72B02678737045A6A600786428D18F19"/>
            </w:placeholder>
            <w15:repeatingSectionItem/>
          </w:sdtPr>
          <w:sdtEndPr/>
          <w:sdtContent>
            <w:p w14:paraId="3ED30047" w14:textId="5DC7DF85" w:rsidR="00390335" w:rsidRDefault="00847B7E" w:rsidP="002F204A">
              <w:pPr>
                <w:pStyle w:val="Brdtext"/>
                <w:tabs>
                  <w:tab w:val="clear" w:pos="1701"/>
                  <w:tab w:val="clear" w:pos="3600"/>
                  <w:tab w:val="left" w:pos="2835"/>
                </w:tabs>
                <w:spacing w:after="80"/>
                <w:ind w:left="2835" w:hanging="2835"/>
              </w:pPr>
              <w:sdt>
                <w:sdtPr>
                  <w:id w:val="-1666781584"/>
                  <w:placeholder>
                    <w:docPart w:val="5F5FAB5209464E8A88CF9A930189D99B"/>
                  </w:placeholder>
                  <w:dataBinding w:prefixMappings="xmlns:ns0='http://rk.se/faktapm' " w:xpath="/ns0:faktaPM[1]/ns0:DokLista[1]/ns0:DokItem[1]/ns0:Beteckning[1]" w:storeItemID="{0B9A7431-9D19-4C2A-8E12-639802D7B40B}"/>
                  <w:text/>
                </w:sdtPr>
                <w:sdtEndPr/>
                <w:sdtContent>
                  <w:proofErr w:type="gramStart"/>
                  <w:r w:rsidR="004929CF">
                    <w:t>COM(</w:t>
                  </w:r>
                  <w:proofErr w:type="gramEnd"/>
                  <w:r w:rsidR="004929CF">
                    <w:t>2025) 101</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4565ADF06CD84505ABCB58DFFC349F12"/>
                  </w:placeholder>
                  <w:dataBinding w:prefixMappings="xmlns:ns0='http://rk.se/faktapm' " w:xpath="/ns0:faktaPM[1]/ns0:DokLista[1]/ns0:DokItem[1]/ns0:Celexnummer[1]" w:storeItemID="{0B9A7431-9D19-4C2A-8E12-639802D7B40B}"/>
                  <w:text/>
                </w:sdtPr>
                <w:sdtEndPr/>
                <w:sdtContent>
                  <w:r w:rsidR="004929CF">
                    <w:t>52025PC0101</w:t>
                  </w:r>
                </w:sdtContent>
              </w:sdt>
            </w:p>
            <w:p w14:paraId="3FBE7624" w14:textId="41613367" w:rsidR="007D542F" w:rsidRDefault="00847B7E" w:rsidP="00390335">
              <w:pPr>
                <w:pStyle w:val="Brdtext"/>
                <w:tabs>
                  <w:tab w:val="clear" w:pos="1701"/>
                  <w:tab w:val="clear" w:pos="3600"/>
                </w:tabs>
              </w:pPr>
              <w:sdt>
                <w:sdtPr>
                  <w:id w:val="-1736688595"/>
                  <w:placeholder>
                    <w:docPart w:val="1879BA07F19C4D05ACECBCA4D39120BF"/>
                  </w:placeholder>
                  <w:dataBinding w:prefixMappings="xmlns:ns0='http://rk.se/faktapm' " w:xpath="/ns0:faktaPM[1]/ns0:DokLista[1]/ns0:DokItem[1]/ns0:DokTitel[1]" w:storeItemID="{0B9A7431-9D19-4C2A-8E12-639802D7B40B}"/>
                  <w:text/>
                </w:sdtPr>
                <w:sdtEndPr/>
                <w:sdtContent>
                  <w:r w:rsidR="002A5D20">
                    <w:t>Förslag till EUROPARLAMENTETS OCH RÅDETS FÖRORDNING om inrättande av ett gemensamt system för återvändande av tredjelandsmedborgare som vistas olagligt i unionen, och upphävande av Europaparlamentets och rådets direktiv 2008/115/EC, rådets direktiv 2001/40/EG och rådets beslut 2004/191/EG</w:t>
                  </w:r>
                </w:sdtContent>
              </w:sdt>
            </w:p>
          </w:sdtContent>
        </w:sdt>
      </w:sdtContent>
    </w:sdt>
    <w:bookmarkStart w:id="1" w:name="_Toc93996728"/>
    <w:p w14:paraId="08C70E76" w14:textId="77777777" w:rsidR="007D542F" w:rsidRDefault="00847B7E" w:rsidP="00721D8B">
      <w:pPr>
        <w:pStyle w:val="Rubrik1utannumrering"/>
      </w:pPr>
      <w:sdt>
        <w:sdtPr>
          <w:id w:val="1122497011"/>
          <w:lock w:val="contentLocked"/>
          <w:placeholder>
            <w:docPart w:val="31D247A3B20C45B19D6FA895E7AF8BBB"/>
          </w:placeholder>
          <w:group/>
        </w:sdtPr>
        <w:sdtEndPr/>
        <w:sdtContent>
          <w:r w:rsidR="007D542F">
            <w:t>Sammanfattning</w:t>
          </w:r>
          <w:bookmarkEnd w:id="1"/>
        </w:sdtContent>
      </w:sdt>
    </w:p>
    <w:p w14:paraId="57826E00" w14:textId="25DCD283" w:rsidR="007D542F" w:rsidRDefault="004929CF" w:rsidP="007D542F">
      <w:pPr>
        <w:pStyle w:val="Brdtext"/>
      </w:pPr>
      <w:bookmarkStart w:id="2" w:name="_Toc93996729"/>
      <w:r w:rsidRPr="00A50A3B">
        <w:t>Den 11 mars 2025 antog kommissionen ett förslag till en förordning om in</w:t>
      </w:r>
      <w:r>
        <w:softHyphen/>
      </w:r>
      <w:r w:rsidRPr="00A50A3B">
        <w:t xml:space="preserve">rättande av ett gemensamt system för återvändande. Förslaget syftar till att åstadkomma snabbare, förenklade och mer enhetliga förfaranden för att effektivisera återvändandet av tredjelandsmedborgare som inte har rätt att vistas i EU. </w:t>
      </w:r>
      <w:r>
        <w:br/>
      </w:r>
      <w:r>
        <w:br/>
      </w:r>
      <w:r w:rsidRPr="00D607E5">
        <w:t xml:space="preserve">Regeringen välkomnar att kommissionen </w:t>
      </w:r>
      <w:r>
        <w:t xml:space="preserve">har </w:t>
      </w:r>
      <w:r w:rsidRPr="00D607E5">
        <w:t>presentera</w:t>
      </w:r>
      <w:r>
        <w:t>t</w:t>
      </w:r>
      <w:r w:rsidRPr="00D607E5">
        <w:t xml:space="preserve"> ett förslag till nytt rättsligt ramverk för återvändande</w:t>
      </w:r>
      <w:r>
        <w:t xml:space="preserve"> och är positiv till förslagets målsättning att förenkla och förtydliga återvändande</w:t>
      </w:r>
      <w:r>
        <w:softHyphen/>
        <w:t>förfarandet. Regeringen är dock inte över</w:t>
      </w:r>
      <w:r>
        <w:softHyphen/>
        <w:t>tygad om att förslaget</w:t>
      </w:r>
      <w:r w:rsidRPr="00CE40A2">
        <w:t xml:space="preserve"> </w:t>
      </w:r>
      <w:r>
        <w:t>till fullo, i dess nuvarande form, kommer att leda till det. Det</w:t>
      </w:r>
      <w:r w:rsidRPr="00844542">
        <w:t xml:space="preserve"> gemensamma regelverket måste ge flexibilitet för medlems</w:t>
      </w:r>
      <w:r>
        <w:softHyphen/>
      </w:r>
      <w:r w:rsidRPr="00844542">
        <w:t>staterna att anpassa förfarandet till nationella omständigheter</w:t>
      </w:r>
      <w:r>
        <w:t>. Det får inte heller medföra</w:t>
      </w:r>
      <w:r w:rsidRPr="00844542">
        <w:t xml:space="preserve"> omotiverat ökad administrativ börda </w:t>
      </w:r>
      <w:r>
        <w:t>eller</w:t>
      </w:r>
      <w:r w:rsidRPr="00844542">
        <w:t xml:space="preserve"> negativ inverkan på effektiviteten</w:t>
      </w:r>
      <w:r>
        <w:t xml:space="preserve"> för berörda myndigheter i återvändandearbetet. Detta </w:t>
      </w:r>
      <w:r w:rsidRPr="00797D4E">
        <w:t>avser regeringen</w:t>
      </w:r>
      <w:r>
        <w:t xml:space="preserve"> att</w:t>
      </w:r>
      <w:r w:rsidRPr="00797D4E">
        <w:t xml:space="preserve"> verka för i </w:t>
      </w:r>
      <w:r>
        <w:t xml:space="preserve">alla delar i </w:t>
      </w:r>
      <w:r w:rsidRPr="00797D4E">
        <w:t>det fortsatta förhandlingsarbetet</w:t>
      </w:r>
      <w:r>
        <w:t xml:space="preserve">. </w:t>
      </w:r>
      <w:r w:rsidR="007D542F">
        <w:t xml:space="preserve">  </w:t>
      </w:r>
    </w:p>
    <w:sdt>
      <w:sdtPr>
        <w:id w:val="181785833"/>
        <w:lock w:val="contentLocked"/>
        <w:placeholder>
          <w:docPart w:val="31D247A3B20C45B19D6FA895E7AF8BBB"/>
        </w:placeholder>
        <w:group/>
      </w:sdtPr>
      <w:sdtEndPr/>
      <w:sdtContent>
        <w:p w14:paraId="41C2EB7D" w14:textId="77777777" w:rsidR="007D542F" w:rsidRDefault="007D542F" w:rsidP="00B84500">
          <w:pPr>
            <w:pStyle w:val="Rubrik1"/>
            <w:spacing w:before="720"/>
          </w:pPr>
          <w:r>
            <w:t>Förslaget</w:t>
          </w:r>
        </w:p>
        <w:bookmarkEnd w:id="2" w:displacedByCustomXml="next"/>
      </w:sdtContent>
    </w:sdt>
    <w:bookmarkStart w:id="3" w:name="_Toc93996730"/>
    <w:p w14:paraId="4C62A0DF" w14:textId="77777777" w:rsidR="004929CF" w:rsidRDefault="00847B7E" w:rsidP="00D6677D">
      <w:pPr>
        <w:pStyle w:val="Rubrik2"/>
      </w:pPr>
      <w:sdt>
        <w:sdtPr>
          <w:id w:val="400485695"/>
          <w:lock w:val="contentLocked"/>
          <w:placeholder>
            <w:docPart w:val="1E5D9FB2BA3B4E9EA0AFB9623087218D"/>
          </w:placeholder>
          <w:group/>
        </w:sdtPr>
        <w:sdtEndPr/>
        <w:sdtContent>
          <w:r w:rsidR="004929CF">
            <w:t>Ärendets bakgrund</w:t>
          </w:r>
          <w:bookmarkEnd w:id="3"/>
        </w:sdtContent>
      </w:sdt>
    </w:p>
    <w:p w14:paraId="7EC258C9" w14:textId="77777777" w:rsidR="004929CF" w:rsidRDefault="004929CF" w:rsidP="00D6677D">
      <w:pPr>
        <w:pStyle w:val="Brdtext"/>
      </w:pPr>
      <w:r>
        <w:t>Det råder bred enighet i EU om vikten av ett effektivt återvändande för ett väl fungerande, hållbart och trovärdigt migrations- och asylsystem, och i förläng</w:t>
      </w:r>
      <w:r>
        <w:softHyphen/>
        <w:t>ningen ett fungerande Schengenområde. Endast cirka 20 procent av de som meddelas ett återvändandebeslut lämnar emellertid unionen. Europeiska rådet har vid upprepade tillfällen understrukit behovet av beslutsamma åtgärder på alla nivåer för att underlätta, öka och snabba på återvändandet från EU.</w:t>
      </w:r>
    </w:p>
    <w:p w14:paraId="00D505B1" w14:textId="77777777" w:rsidR="004929CF" w:rsidRDefault="004929CF" w:rsidP="00D6677D">
      <w:pPr>
        <w:pStyle w:val="Brdtext"/>
      </w:pPr>
      <w:r>
        <w:t>Å</w:t>
      </w:r>
      <w:r w:rsidRPr="00E60259">
        <w:t xml:space="preserve">tervändandedirektivet </w:t>
      </w:r>
      <w:r>
        <w:t xml:space="preserve">(direktiv 2008/115/EU) </w:t>
      </w:r>
      <w:r w:rsidRPr="00E60259">
        <w:t>reglerar gemen</w:t>
      </w:r>
      <w:r>
        <w:softHyphen/>
      </w:r>
      <w:r w:rsidRPr="00E60259">
        <w:t>samma normer och förfarandet för återvändande av tredjelands</w:t>
      </w:r>
      <w:r>
        <w:softHyphen/>
      </w:r>
      <w:r w:rsidRPr="00E60259">
        <w:t xml:space="preserve">medborgare som vistas olagligt i EU. </w:t>
      </w:r>
      <w:r>
        <w:t>Sedan direktivets ikraftträdande 2010 har migrations</w:t>
      </w:r>
      <w:r>
        <w:softHyphen/>
        <w:t xml:space="preserve">utmaningarna i EU ökat. En reformering </w:t>
      </w:r>
      <w:r w:rsidRPr="00C2463A">
        <w:t xml:space="preserve">av EU:s gemensamma migrations- och asylsystem sker </w:t>
      </w:r>
      <w:r>
        <w:t xml:space="preserve">nu </w:t>
      </w:r>
      <w:r w:rsidRPr="00C2463A">
        <w:t>i och med genomförandet av EU:s migrations- och asyl</w:t>
      </w:r>
      <w:r>
        <w:softHyphen/>
      </w:r>
      <w:r w:rsidRPr="00C2463A">
        <w:t>pakt</w:t>
      </w:r>
      <w:r>
        <w:t xml:space="preserve"> där en viktig förut</w:t>
      </w:r>
      <w:r>
        <w:softHyphen/>
        <w:t>sätt</w:t>
      </w:r>
      <w:r>
        <w:softHyphen/>
        <w:t>ning är ett väl fungerande återvändande</w:t>
      </w:r>
      <w:r w:rsidRPr="00C2463A">
        <w:t>.</w:t>
      </w:r>
      <w:r>
        <w:t xml:space="preserve"> </w:t>
      </w:r>
      <w:r w:rsidRPr="00E60259">
        <w:t xml:space="preserve">Kommissionen presenterade 2018 ett förslag till omarbetning av </w:t>
      </w:r>
      <w:r>
        <w:t>återvändande</w:t>
      </w:r>
      <w:r w:rsidRPr="00E60259">
        <w:t>direktive</w:t>
      </w:r>
      <w:r>
        <w:t>t. I j</w:t>
      </w:r>
      <w:r w:rsidRPr="00E60259">
        <w:t>uni 2019 antog rådet en allmän riktlinje för förslaget.</w:t>
      </w:r>
      <w:r>
        <w:t xml:space="preserve"> </w:t>
      </w:r>
      <w:r w:rsidRPr="00E60259">
        <w:t xml:space="preserve">Europaparlamentet kunde dock inte enas om </w:t>
      </w:r>
      <w:r>
        <w:t>en</w:t>
      </w:r>
      <w:r w:rsidRPr="00E60259">
        <w:t xml:space="preserve"> position</w:t>
      </w:r>
      <w:r>
        <w:t>. I oktober 2024 uppmanade Europeiska rådet kom</w:t>
      </w:r>
      <w:r>
        <w:softHyphen/>
        <w:t>mission</w:t>
      </w:r>
      <w:r>
        <w:softHyphen/>
        <w:t>en att så snart som möjligt lägga fram ett nytt lagstiftnings</w:t>
      </w:r>
      <w:r>
        <w:softHyphen/>
        <w:t>förslag på åter</w:t>
      </w:r>
      <w:r>
        <w:softHyphen/>
        <w:t>vändande</w:t>
      </w:r>
      <w:r>
        <w:softHyphen/>
        <w:t>området.</w:t>
      </w:r>
    </w:p>
    <w:p w14:paraId="074815B8" w14:textId="77777777" w:rsidR="004929CF" w:rsidRDefault="004929CF" w:rsidP="00D6677D">
      <w:pPr>
        <w:pStyle w:val="Brdtext"/>
      </w:pPr>
      <w:r>
        <w:t>Den 11 mars 2025 presenterade kommissionen sitt förslag till förordning om inrättande av ett gemensamt återvändandesystem. I och med detta föreslår kommissionen att återvändandedirektivet upphävs. Kommissionen drar även tillbaka sitt förslag till omarbetat återvändande</w:t>
      </w:r>
      <w:r>
        <w:softHyphen/>
        <w:t>direktiv.</w:t>
      </w:r>
    </w:p>
    <w:p w14:paraId="7375F315" w14:textId="77777777" w:rsidR="004929CF" w:rsidRDefault="00847B7E" w:rsidP="00D6677D">
      <w:pPr>
        <w:pStyle w:val="Rubrik2"/>
      </w:pPr>
      <w:sdt>
        <w:sdtPr>
          <w:id w:val="-1352952988"/>
          <w:lock w:val="contentLocked"/>
          <w:placeholder>
            <w:docPart w:val="1E5D9FB2BA3B4E9EA0AFB9623087218D"/>
          </w:placeholder>
          <w:group/>
        </w:sdtPr>
        <w:sdtEndPr/>
        <w:sdtContent>
          <w:r w:rsidR="004929CF">
            <w:t>Förslagets innehåll</w:t>
          </w:r>
        </w:sdtContent>
      </w:sdt>
    </w:p>
    <w:p w14:paraId="0EFB5DA9" w14:textId="77777777" w:rsidR="004929CF" w:rsidRDefault="004929CF" w:rsidP="00D6677D">
      <w:pPr>
        <w:pStyle w:val="Brdtext"/>
      </w:pPr>
      <w:r>
        <w:t>Syftet med förslaget är att inrätta ett nytt gemensamt europeiskt system med snabbare, förenklade och effektivare återvändandeförfaranden i medlems</w:t>
      </w:r>
      <w:r>
        <w:softHyphen/>
        <w:t>staterna. Kommissionen föreslår en förordning, i stället för ett direktiv, för att säkerställa att åter</w:t>
      </w:r>
      <w:r>
        <w:softHyphen/>
        <w:t>vändandet hanteras enhetligt i EU, för att motverka missbruk av systemet och för att minska utrymmet att kringgå ett återvändande</w:t>
      </w:r>
      <w:r>
        <w:softHyphen/>
        <w:t>beslut i en medlemsstat genom att förflytta sig till en annan. Förslaget utgör också en del i den reformering av EU:s gemensamma migrations- och asylsystem som nu sker i och med genom</w:t>
      </w:r>
      <w:r>
        <w:softHyphen/>
        <w:t>förandet av EU:s migrations- och asylpakt.</w:t>
      </w:r>
    </w:p>
    <w:p w14:paraId="5C44E35A" w14:textId="77777777" w:rsidR="004929CF" w:rsidRPr="005A02DC" w:rsidRDefault="004929CF" w:rsidP="00D6677D">
      <w:pPr>
        <w:pStyle w:val="Rubrik3"/>
      </w:pPr>
      <w:r>
        <w:lastRenderedPageBreak/>
        <w:t>Tydligare s</w:t>
      </w:r>
      <w:r w:rsidRPr="005A02DC">
        <w:t>kyldighet</w:t>
      </w:r>
      <w:r>
        <w:t xml:space="preserve">er och incitament i </w:t>
      </w:r>
      <w:r w:rsidRPr="005A02DC">
        <w:t>återvändande</w:t>
      </w:r>
      <w:r>
        <w:softHyphen/>
      </w:r>
      <w:r w:rsidRPr="005A02DC">
        <w:t>förfarandet</w:t>
      </w:r>
      <w:r>
        <w:t xml:space="preserve"> </w:t>
      </w:r>
    </w:p>
    <w:p w14:paraId="59D2CE0F" w14:textId="77777777" w:rsidR="004929CF" w:rsidRDefault="004929CF" w:rsidP="00D6677D">
      <w:pPr>
        <w:pStyle w:val="Brdtext"/>
      </w:pPr>
      <w:r>
        <w:t>En av de främsta orsakerna till svårigheterna att verkställa återvändandebeslut är bristande samarbete från den enskilde som ska återvända. Det före</w:t>
      </w:r>
      <w:r>
        <w:softHyphen/>
        <w:t>slås därför en uttrycklig skyldighet för tredjelandsmedborgare att samarbeta med nationella myndig</w:t>
      </w:r>
      <w:r>
        <w:softHyphen/>
        <w:t>heter i alla delar av återvändandeförfarandet. Det handlar bland annat om att till</w:t>
      </w:r>
      <w:r>
        <w:softHyphen/>
        <w:t>handahålla den information och dokument</w:t>
      </w:r>
      <w:r>
        <w:softHyphen/>
        <w:t>ation som behövs för att fastställa eller kontroll</w:t>
      </w:r>
      <w:r>
        <w:softHyphen/>
        <w:t xml:space="preserve">era identiteten och för utfärdande av resehandlingar samt att uppge aktuella kontaktuppgifter och vara tillgänglig för myndigheterna under hela förfarandet. </w:t>
      </w:r>
    </w:p>
    <w:p w14:paraId="0737F18A" w14:textId="77777777" w:rsidR="004929CF" w:rsidRDefault="004929CF" w:rsidP="00D6677D">
      <w:pPr>
        <w:pStyle w:val="Brdtext"/>
      </w:pPr>
      <w:r>
        <w:t>Icke-samarbete föreslås få konsekvenser för den enskilde, exempelvis genom nekat eller minskat eko</w:t>
      </w:r>
      <w:r>
        <w:softHyphen/>
        <w:t>nomiskt bistånd eller återintegreringsstöd, förlängning av återreseförbud eller böter. Samtidigt föreslås att återreseförbud som huvud</w:t>
      </w:r>
      <w:r>
        <w:softHyphen/>
        <w:t>regel ska få bestämmas till högst tio år, i stället för nuvarande fem år. Därefter ska det även finnas möjlighet att, med beaktande av de individuella omständig</w:t>
      </w:r>
      <w:r>
        <w:softHyphen/>
        <w:t>heterna, för</w:t>
      </w:r>
      <w:r>
        <w:softHyphen/>
        <w:t xml:space="preserve">länga giltighetstiden för återreseförbudet med på varandra följande perioder på maximalt fem år. </w:t>
      </w:r>
    </w:p>
    <w:p w14:paraId="0839F7AE" w14:textId="77777777" w:rsidR="004929CF" w:rsidRDefault="004929CF" w:rsidP="00D6677D">
      <w:pPr>
        <w:pStyle w:val="Brdtext"/>
      </w:pPr>
      <w:r>
        <w:t>Enligt förslaget blir det också tydligare skyldigheter för medlems</w:t>
      </w:r>
      <w:r>
        <w:softHyphen/>
        <w:t>staterna att vidta alla åtgärder för att verk</w:t>
      </w:r>
      <w:r>
        <w:softHyphen/>
        <w:t>ställa åter</w:t>
      </w:r>
      <w:r>
        <w:softHyphen/>
        <w:t>vändandebeslutet när tredjelands</w:t>
      </w:r>
      <w:r>
        <w:softHyphen/>
        <w:t>medborg</w:t>
      </w:r>
      <w:r>
        <w:softHyphen/>
        <w:t>aren inte sam</w:t>
      </w:r>
      <w:r>
        <w:softHyphen/>
        <w:t>arbetar, avviker eller inte har lämnat EU inom angiven tidsfrist för frivillig av</w:t>
      </w:r>
      <w:r>
        <w:softHyphen/>
        <w:t xml:space="preserve">resa. </w:t>
      </w:r>
      <w:r w:rsidRPr="00E717DD">
        <w:t>Liksom i</w:t>
      </w:r>
      <w:r>
        <w:t xml:space="preserve"> </w:t>
      </w:r>
      <w:r w:rsidRPr="00E717DD">
        <w:t xml:space="preserve">dag ska </w:t>
      </w:r>
      <w:r>
        <w:t xml:space="preserve">verkställigheten </w:t>
      </w:r>
      <w:r w:rsidRPr="00E717DD">
        <w:t>skjutas upp om de</w:t>
      </w:r>
      <w:r>
        <w:t>n</w:t>
      </w:r>
      <w:r w:rsidRPr="00E717DD">
        <w:t xml:space="preserve"> </w:t>
      </w:r>
      <w:r>
        <w:t>skulle strida mot</w:t>
      </w:r>
      <w:r w:rsidRPr="00E717DD">
        <w:t xml:space="preserve"> principen om non-</w:t>
      </w:r>
      <w:proofErr w:type="spellStart"/>
      <w:r w:rsidRPr="00E717DD">
        <w:t>refoulement</w:t>
      </w:r>
      <w:proofErr w:type="spellEnd"/>
      <w:r>
        <w:t xml:space="preserve"> </w:t>
      </w:r>
      <w:r w:rsidRPr="00E717DD">
        <w:t>och medlems</w:t>
      </w:r>
      <w:r w:rsidRPr="00E717DD">
        <w:softHyphen/>
        <w:t xml:space="preserve">staterna ska ha en oberoende mekanism </w:t>
      </w:r>
      <w:r>
        <w:t>som ska övervaka</w:t>
      </w:r>
      <w:r w:rsidRPr="00E717DD">
        <w:t xml:space="preserve"> att </w:t>
      </w:r>
      <w:r>
        <w:t xml:space="preserve">de </w:t>
      </w:r>
      <w:r w:rsidRPr="00E717DD">
        <w:t>grund</w:t>
      </w:r>
      <w:r>
        <w:softHyphen/>
      </w:r>
      <w:r w:rsidRPr="00E717DD">
        <w:t>läggande rättig</w:t>
      </w:r>
      <w:r>
        <w:softHyphen/>
      </w:r>
      <w:r w:rsidRPr="00E717DD">
        <w:t>heter</w:t>
      </w:r>
      <w:r>
        <w:t>na</w:t>
      </w:r>
      <w:r w:rsidRPr="00E717DD">
        <w:t xml:space="preserve"> upp</w:t>
      </w:r>
      <w:r>
        <w:softHyphen/>
      </w:r>
      <w:r w:rsidRPr="00E717DD">
        <w:t>rätthålls under</w:t>
      </w:r>
      <w:r>
        <w:t xml:space="preserve"> verkställighetsförfarandet</w:t>
      </w:r>
      <w:r w:rsidRPr="00E717DD">
        <w:t>.</w:t>
      </w:r>
      <w:r>
        <w:br/>
      </w:r>
      <w:r>
        <w:br/>
        <w:t>För att främja samarbete och frivillig avresa föreslås också en skyldighet för medlems</w:t>
      </w:r>
      <w:r>
        <w:softHyphen/>
        <w:t>staterna att tillhandahålla återvändanderådgivning samt olika typer av stöd och incitament, inklusive stöd till återintegrering vid återvändandet. Stödet som ges ska bland annat återspegla nivån på tredje</w:t>
      </w:r>
      <w:r>
        <w:softHyphen/>
        <w:t>landsmedborgarens sam</w:t>
      </w:r>
      <w:r>
        <w:softHyphen/>
        <w:t>arbete och får minskas över tid. Samtidigt stärks rätten till information för att säkerställa att de som har meddelats ett återvändandebeslut är tillräckligt informerade om sina skyldigheter och rättigheter i återvändandeförfarandet samt konsekvenserna av att inte fullgöra skyldig</w:t>
      </w:r>
      <w:r>
        <w:softHyphen/>
        <w:t>heterna.</w:t>
      </w:r>
    </w:p>
    <w:p w14:paraId="32DF78B2" w14:textId="77777777" w:rsidR="004929CF" w:rsidRDefault="004929CF" w:rsidP="00D6677D">
      <w:pPr>
        <w:pStyle w:val="Rubrik3"/>
      </w:pPr>
      <w:r w:rsidRPr="005A02DC">
        <w:lastRenderedPageBreak/>
        <w:t>Stärkta regler för att förhindra risk för avvikande</w:t>
      </w:r>
    </w:p>
    <w:p w14:paraId="42261E21" w14:textId="77777777" w:rsidR="004929CF" w:rsidRDefault="004929CF" w:rsidP="00D6677D">
      <w:pPr>
        <w:pStyle w:val="Brdtext"/>
      </w:pPr>
      <w:r>
        <w:t>För att säkerställa ett snabbt och effektivt återvändande föreslås att tredjelands</w:t>
      </w:r>
      <w:r>
        <w:softHyphen/>
        <w:t>medborgare i återvändande</w:t>
      </w:r>
      <w:r>
        <w:softHyphen/>
        <w:t>förfarandet ska vara föremål för en eller flera av följande åtgärder: hänvisning till att vistas inom ett särskilt geografiskt område i medlems</w:t>
      </w:r>
      <w:r>
        <w:softHyphen/>
        <w:t>staten, boende på en specifikt angiven adress eller anmäl</w:t>
      </w:r>
      <w:r>
        <w:softHyphen/>
        <w:t>nings</w:t>
      </w:r>
      <w:r>
        <w:softHyphen/>
      </w:r>
      <w:r>
        <w:softHyphen/>
        <w:t xml:space="preserve">plikt. Gemensamma kriterier för bedömning av risken för avvikande införs. Risk för avvikande får betydelse för såväl beslut om tidsfrist för frivillig avresa som för återreseförbud och förvarstagande. </w:t>
      </w:r>
      <w:r>
        <w:br/>
      </w:r>
      <w:r>
        <w:br/>
        <w:t>Enligt det nu gällande återvändandedirektivet får medlemsstaterna endast hålla i förvar en tredje</w:t>
      </w:r>
      <w:r>
        <w:softHyphen/>
        <w:t>landsmedborgare som är föremål för ett återvändandeförfarande för att för</w:t>
      </w:r>
      <w:r>
        <w:softHyphen/>
        <w:t>bereda åter</w:t>
      </w:r>
      <w:r>
        <w:softHyphen/>
        <w:t>vändandet eller genomföra verkställigheten. Det får ske när det finns en risk för att den berörda tredjelandsmedborgaren avviker, håller sig undan eller förhindrar förberedelserna inför återvändandet. Nu före</w:t>
      </w:r>
      <w:r>
        <w:softHyphen/>
        <w:t>slås att förvar</w:t>
      </w:r>
      <w:r>
        <w:softHyphen/>
        <w:t>s</w:t>
      </w:r>
      <w:r>
        <w:softHyphen/>
        <w:t>tagande ska få ske under förberedelserna eller genomförandet också om tredje</w:t>
      </w:r>
      <w:r>
        <w:softHyphen/>
        <w:t>lands</w:t>
      </w:r>
      <w:r>
        <w:softHyphen/>
        <w:t>medborgaren bedöms utgöra en säkerhetsrisk, om det är nödvändigt för att fastställa eller kontrollera identiteten eller medborgarskapet och om alter</w:t>
      </w:r>
      <w:r>
        <w:softHyphen/>
      </w:r>
      <w:r>
        <w:softHyphen/>
        <w:t>nativ till förvar inte har efterlevts av tredjelandsmedborgaren. Den maxi</w:t>
      </w:r>
      <w:r>
        <w:softHyphen/>
        <w:t>mala tiden för förvar förlängs genom förslaget, från nu</w:t>
      </w:r>
      <w:r>
        <w:softHyphen/>
        <w:t>varande 18 månader till 24 månader.</w:t>
      </w:r>
    </w:p>
    <w:p w14:paraId="4B5EAD2E" w14:textId="77777777" w:rsidR="004929CF" w:rsidRDefault="004929CF" w:rsidP="00D6677D">
      <w:pPr>
        <w:pStyle w:val="Brdtext"/>
      </w:pPr>
      <w:r>
        <w:t>Det föreslås också en skyldighet för medlemsstaterna att ha alternativ till förvar. Det kan handla om anmälningsplikt, överlämnande av identitets- och rese</w:t>
      </w:r>
      <w:r>
        <w:softHyphen/>
        <w:t>handlingar, en skyldighet att bo på anvisad plats och elektronisk övervakning.</w:t>
      </w:r>
    </w:p>
    <w:p w14:paraId="0A26ABB6" w14:textId="77777777" w:rsidR="004929CF" w:rsidRPr="000227DD" w:rsidRDefault="004929CF" w:rsidP="00D6677D">
      <w:pPr>
        <w:pStyle w:val="Rubrik3"/>
      </w:pPr>
      <w:r>
        <w:lastRenderedPageBreak/>
        <w:t xml:space="preserve">Särskilda regler för återvändande av personer som utgör en säkerhetsrisk </w:t>
      </w:r>
      <w:r>
        <w:br/>
      </w:r>
      <w:r>
        <w:rPr>
          <w:rFonts w:asciiTheme="minorHAnsi" w:hAnsiTheme="minorHAnsi"/>
        </w:rPr>
        <w:t>Särskilda regler föreslås för att säkerställa ett snabbt och effektivt åter</w:t>
      </w:r>
      <w:r>
        <w:rPr>
          <w:rFonts w:asciiTheme="minorHAnsi" w:hAnsiTheme="minorHAnsi"/>
        </w:rPr>
        <w:softHyphen/>
        <w:t xml:space="preserve">vändande av </w:t>
      </w:r>
      <w:r w:rsidRPr="00A65DBB">
        <w:rPr>
          <w:rFonts w:asciiTheme="minorHAnsi" w:hAnsiTheme="minorHAnsi"/>
        </w:rPr>
        <w:t>tredjelandsmed</w:t>
      </w:r>
      <w:r>
        <w:rPr>
          <w:rFonts w:asciiTheme="minorHAnsi" w:hAnsiTheme="minorHAnsi"/>
        </w:rPr>
        <w:softHyphen/>
      </w:r>
      <w:r w:rsidRPr="00A65DBB">
        <w:rPr>
          <w:rFonts w:asciiTheme="minorHAnsi" w:hAnsiTheme="minorHAnsi"/>
        </w:rPr>
        <w:t>borgare som</w:t>
      </w:r>
      <w:r>
        <w:rPr>
          <w:rFonts w:asciiTheme="minorHAnsi" w:hAnsiTheme="minorHAnsi"/>
        </w:rPr>
        <w:t xml:space="preserve"> inte har rätt att vistas i EU och</w:t>
      </w:r>
      <w:r w:rsidRPr="00A65DBB">
        <w:rPr>
          <w:rFonts w:asciiTheme="minorHAnsi" w:hAnsiTheme="minorHAnsi"/>
        </w:rPr>
        <w:t xml:space="preserve"> </w:t>
      </w:r>
      <w:r>
        <w:rPr>
          <w:rFonts w:asciiTheme="minorHAnsi" w:hAnsiTheme="minorHAnsi"/>
        </w:rPr>
        <w:t xml:space="preserve">som </w:t>
      </w:r>
      <w:r w:rsidRPr="00A65DBB">
        <w:rPr>
          <w:rFonts w:asciiTheme="minorHAnsi" w:hAnsiTheme="minorHAnsi"/>
        </w:rPr>
        <w:t xml:space="preserve">bedöms utgöra </w:t>
      </w:r>
      <w:r>
        <w:rPr>
          <w:rFonts w:asciiTheme="minorHAnsi" w:hAnsiTheme="minorHAnsi"/>
        </w:rPr>
        <w:t>en säkerhets</w:t>
      </w:r>
      <w:r>
        <w:rPr>
          <w:rFonts w:asciiTheme="minorHAnsi" w:hAnsiTheme="minorHAnsi"/>
        </w:rPr>
        <w:softHyphen/>
        <w:t xml:space="preserve">risk. Det handlar om personer som bedöms utgöra ett </w:t>
      </w:r>
      <w:r w:rsidRPr="00A65DBB">
        <w:rPr>
          <w:rFonts w:asciiTheme="minorHAnsi" w:hAnsiTheme="minorHAnsi"/>
        </w:rPr>
        <w:t xml:space="preserve">hot mot allmän ordning, allmän säkerhet eller nationell säkerhet, </w:t>
      </w:r>
      <w:r>
        <w:rPr>
          <w:rFonts w:asciiTheme="minorHAnsi" w:hAnsiTheme="minorHAnsi"/>
        </w:rPr>
        <w:t>tredjelandsmed</w:t>
      </w:r>
      <w:r>
        <w:rPr>
          <w:rFonts w:asciiTheme="minorHAnsi" w:hAnsiTheme="minorHAnsi"/>
        </w:rPr>
        <w:softHyphen/>
        <w:t>borg</w:t>
      </w:r>
      <w:r>
        <w:rPr>
          <w:rFonts w:asciiTheme="minorHAnsi" w:hAnsiTheme="minorHAnsi"/>
        </w:rPr>
        <w:softHyphen/>
        <w:t xml:space="preserve">are som </w:t>
      </w:r>
      <w:r w:rsidRPr="00A65DBB">
        <w:rPr>
          <w:rFonts w:asciiTheme="minorHAnsi" w:hAnsiTheme="minorHAnsi"/>
        </w:rPr>
        <w:t xml:space="preserve">har begått </w:t>
      </w:r>
      <w:r>
        <w:rPr>
          <w:rFonts w:asciiTheme="minorHAnsi" w:hAnsiTheme="minorHAnsi"/>
        </w:rPr>
        <w:t xml:space="preserve">ett </w:t>
      </w:r>
      <w:r w:rsidRPr="00A65DBB">
        <w:rPr>
          <w:rFonts w:asciiTheme="minorHAnsi" w:hAnsiTheme="minorHAnsi"/>
        </w:rPr>
        <w:t>allvarligt brott eller om det finns tydliga indika</w:t>
      </w:r>
      <w:r>
        <w:rPr>
          <w:rFonts w:asciiTheme="minorHAnsi" w:hAnsiTheme="minorHAnsi"/>
        </w:rPr>
        <w:softHyphen/>
      </w:r>
      <w:r w:rsidRPr="00A65DBB">
        <w:rPr>
          <w:rFonts w:asciiTheme="minorHAnsi" w:hAnsiTheme="minorHAnsi"/>
        </w:rPr>
        <w:t xml:space="preserve">tioner på att han eller hon avser att begå ett sådant brott. </w:t>
      </w:r>
      <w:r>
        <w:rPr>
          <w:rFonts w:asciiTheme="minorHAnsi" w:hAnsiTheme="minorHAnsi"/>
        </w:rPr>
        <w:t>I dessa fall föreslås särskilda åtgärder vid verkställighet av återvändandebeslut</w:t>
      </w:r>
      <w:r w:rsidRPr="00A65DBB">
        <w:rPr>
          <w:rFonts w:asciiTheme="minorHAnsi" w:hAnsiTheme="minorHAnsi"/>
        </w:rPr>
        <w:t>.</w:t>
      </w:r>
      <w:r>
        <w:rPr>
          <w:rFonts w:asciiTheme="minorHAnsi" w:hAnsiTheme="minorHAnsi"/>
        </w:rPr>
        <w:t xml:space="preserve"> </w:t>
      </w:r>
      <w:r w:rsidRPr="00A65DBB">
        <w:rPr>
          <w:rFonts w:asciiTheme="minorHAnsi" w:hAnsiTheme="minorHAnsi"/>
        </w:rPr>
        <w:t>Återreseförbud ska</w:t>
      </w:r>
      <w:r>
        <w:rPr>
          <w:rFonts w:asciiTheme="minorHAnsi" w:hAnsiTheme="minorHAnsi"/>
        </w:rPr>
        <w:t xml:space="preserve"> till exempel som regel meddelas och får meddelas med en längre giltighetstid åt gången än i normalfallet, två på varandra följande perioder på maximalt 10 år och därefter på varandra följande fem års perioder. Som </w:t>
      </w:r>
      <w:r w:rsidRPr="00032D80">
        <w:rPr>
          <w:rFonts w:asciiTheme="minorHAnsi" w:hAnsiTheme="minorHAnsi"/>
        </w:rPr>
        <w:t>nämnts ovan (1.2.2) införs också en separat grund för förvarstagande när det är fråga om personer som bedöms utgöra en säkerhetsrisk. Förvarstagandet får för</w:t>
      </w:r>
      <w:r>
        <w:rPr>
          <w:rFonts w:asciiTheme="minorHAnsi" w:hAnsiTheme="minorHAnsi"/>
        </w:rPr>
        <w:softHyphen/>
      </w:r>
      <w:r w:rsidRPr="00032D80">
        <w:rPr>
          <w:rFonts w:asciiTheme="minorHAnsi" w:hAnsiTheme="minorHAnsi"/>
        </w:rPr>
        <w:t>längas utöver de maximalt 24 månader som föreslås gälla i normala fall och ska då vara föremål för omprövning åtminstone var tredje månad. Vidare före</w:t>
      </w:r>
      <w:r>
        <w:rPr>
          <w:rFonts w:asciiTheme="minorHAnsi" w:hAnsiTheme="minorHAnsi"/>
        </w:rPr>
        <w:softHyphen/>
      </w:r>
      <w:r w:rsidRPr="00032D80">
        <w:rPr>
          <w:rFonts w:asciiTheme="minorHAnsi" w:hAnsiTheme="minorHAnsi"/>
        </w:rPr>
        <w:t>slås att ett överklag</w:t>
      </w:r>
      <w:r>
        <w:rPr>
          <w:rFonts w:asciiTheme="minorHAnsi" w:hAnsiTheme="minorHAnsi"/>
        </w:rPr>
        <w:softHyphen/>
      </w:r>
      <w:r w:rsidRPr="00032D80">
        <w:rPr>
          <w:rFonts w:asciiTheme="minorHAnsi" w:hAnsiTheme="minorHAnsi"/>
        </w:rPr>
        <w:t>ande av ett återvändandebeslut inte ska ha någon suspensiv effekt på verk</w:t>
      </w:r>
      <w:r>
        <w:rPr>
          <w:rFonts w:asciiTheme="minorHAnsi" w:hAnsiTheme="minorHAnsi"/>
        </w:rPr>
        <w:softHyphen/>
      </w:r>
      <w:r w:rsidRPr="00032D80">
        <w:rPr>
          <w:rFonts w:asciiTheme="minorHAnsi" w:hAnsiTheme="minorHAnsi"/>
        </w:rPr>
        <w:t>ställig</w:t>
      </w:r>
      <w:r>
        <w:rPr>
          <w:rFonts w:asciiTheme="minorHAnsi" w:hAnsiTheme="minorHAnsi"/>
        </w:rPr>
        <w:softHyphen/>
      </w:r>
      <w:r w:rsidRPr="00032D80">
        <w:rPr>
          <w:rFonts w:asciiTheme="minorHAnsi" w:hAnsiTheme="minorHAnsi"/>
        </w:rPr>
        <w:t>heten av beslutet, förutsatt</w:t>
      </w:r>
      <w:r w:rsidRPr="00A65DBB">
        <w:rPr>
          <w:rFonts w:asciiTheme="minorHAnsi" w:hAnsiTheme="minorHAnsi"/>
        </w:rPr>
        <w:t xml:space="preserve"> att det inte bedöms finnas någon risk för brott mot principen om </w:t>
      </w:r>
      <w:r w:rsidRPr="00C60158">
        <w:rPr>
          <w:rFonts w:asciiTheme="minorHAnsi" w:hAnsiTheme="minorHAnsi"/>
        </w:rPr>
        <w:t>non-</w:t>
      </w:r>
      <w:proofErr w:type="spellStart"/>
      <w:r w:rsidRPr="00C60158">
        <w:rPr>
          <w:rFonts w:asciiTheme="minorHAnsi" w:hAnsiTheme="minorHAnsi"/>
        </w:rPr>
        <w:t>refoulement</w:t>
      </w:r>
      <w:proofErr w:type="spellEnd"/>
      <w:r w:rsidRPr="00A65DBB">
        <w:rPr>
          <w:rFonts w:asciiTheme="minorHAnsi" w:hAnsiTheme="minorHAnsi"/>
        </w:rPr>
        <w:t xml:space="preserve">. </w:t>
      </w:r>
      <w:r>
        <w:rPr>
          <w:rFonts w:asciiTheme="minorHAnsi" w:hAnsiTheme="minorHAnsi"/>
        </w:rPr>
        <w:br/>
      </w:r>
    </w:p>
    <w:p w14:paraId="08960B1C" w14:textId="77777777" w:rsidR="004929CF" w:rsidRDefault="004929CF" w:rsidP="00D6677D">
      <w:pPr>
        <w:pStyle w:val="Rubrik3"/>
      </w:pPr>
      <w:r>
        <w:t>Rättslig ram för återvändandehubbar</w:t>
      </w:r>
    </w:p>
    <w:p w14:paraId="7F34E82A" w14:textId="77777777" w:rsidR="004929CF" w:rsidRDefault="004929CF" w:rsidP="00D6677D">
      <w:pPr>
        <w:pStyle w:val="Brdtext"/>
      </w:pPr>
      <w:r>
        <w:t>Genom förslaget utvidgas möjligheterna för medlemsstaterna att genomföra återvändande till annat tredjeland än ursprungs- eller transitlandet om det baseras på en överenskommelse eller ett arrangemang med tredjelandet. Syftet är att införa en rättslig ram för olika former av så kallade ”återvändandehubbar” i tredjeländer. En sådan överenskommelse eller ett sådant arrangemang får endast ingås med tredje</w:t>
      </w:r>
      <w:r>
        <w:softHyphen/>
        <w:t>länder där grundläggande rättig</w:t>
      </w:r>
      <w:r>
        <w:softHyphen/>
        <w:t>heter, normer och princip</w:t>
      </w:r>
      <w:r>
        <w:softHyphen/>
        <w:t>er i enlighet med internationell rätt, inklusive princip</w:t>
      </w:r>
      <w:r>
        <w:softHyphen/>
        <w:t xml:space="preserve">en om </w:t>
      </w:r>
      <w:r w:rsidRPr="00C60158">
        <w:t>non-</w:t>
      </w:r>
      <w:proofErr w:type="spellStart"/>
      <w:r w:rsidRPr="00C60158">
        <w:t>refoulement</w:t>
      </w:r>
      <w:proofErr w:type="spellEnd"/>
      <w:r>
        <w:t>, respekteras. Överens</w:t>
      </w:r>
      <w:r>
        <w:softHyphen/>
        <w:t xml:space="preserve">kommelsen eller arrangemanget </w:t>
      </w:r>
      <w:r w:rsidRPr="009D3A5A">
        <w:t xml:space="preserve">måste </w:t>
      </w:r>
      <w:r>
        <w:t xml:space="preserve">bland annat ange villkoren </w:t>
      </w:r>
      <w:r w:rsidRPr="009D3A5A">
        <w:t>för överföring</w:t>
      </w:r>
      <w:r>
        <w:t xml:space="preserve">en av tredjelandsmedborgare till tredjelandet </w:t>
      </w:r>
      <w:r w:rsidRPr="009D3A5A">
        <w:t>och</w:t>
      </w:r>
      <w:r>
        <w:t xml:space="preserve"> deras</w:t>
      </w:r>
      <w:r w:rsidRPr="009D3A5A">
        <w:t xml:space="preserve"> vistelse </w:t>
      </w:r>
      <w:r>
        <w:t>där som</w:t>
      </w:r>
      <w:r w:rsidRPr="009D3A5A">
        <w:t xml:space="preserve"> kan</w:t>
      </w:r>
      <w:r>
        <w:t xml:space="preserve"> vara för </w:t>
      </w:r>
      <w:r w:rsidRPr="009D3A5A">
        <w:t>en kortare eller längre period</w:t>
      </w:r>
      <w:r>
        <w:t>.</w:t>
      </w:r>
      <w:r w:rsidRPr="009D3A5A">
        <w:t xml:space="preserve"> </w:t>
      </w:r>
      <w:r>
        <w:t>Det måste också anges en mekanism för övervakning av</w:t>
      </w:r>
      <w:r w:rsidRPr="009D3A5A">
        <w:t xml:space="preserve"> </w:t>
      </w:r>
      <w:r>
        <w:t>tillämpningen av överens</w:t>
      </w:r>
      <w:r>
        <w:softHyphen/>
        <w:t>kommelsen eller arrangemanget</w:t>
      </w:r>
      <w:r w:rsidRPr="009D3A5A">
        <w:t>. Ensamkommande minderåriga barn och fami</w:t>
      </w:r>
      <w:r>
        <w:t>ljer med barn ska inte kunna omfattas av överens</w:t>
      </w:r>
      <w:r>
        <w:softHyphen/>
        <w:t>kommelser eller arrangemang om återvändandehubbar</w:t>
      </w:r>
      <w:r w:rsidRPr="009D3A5A">
        <w:t>.</w:t>
      </w:r>
      <w:r w:rsidRPr="003567FE">
        <w:t xml:space="preserve"> </w:t>
      </w:r>
    </w:p>
    <w:p w14:paraId="2BBB9FE6" w14:textId="77777777" w:rsidR="004929CF" w:rsidRPr="000227DD" w:rsidRDefault="004929CF" w:rsidP="00D6677D">
      <w:pPr>
        <w:pStyle w:val="Rubrik3"/>
      </w:pPr>
      <w:r>
        <w:lastRenderedPageBreak/>
        <w:t>Ömsesidigt erkännande av återvändandebeslut</w:t>
      </w:r>
    </w:p>
    <w:p w14:paraId="57F21225" w14:textId="77777777" w:rsidR="004929CF" w:rsidRDefault="004929CF" w:rsidP="00D6677D">
      <w:pPr>
        <w:pStyle w:val="Brdtext"/>
      </w:pPr>
      <w:r>
        <w:t>Möjligheten att erkänna och verkställa ett återvändandebeslut som redan utfärdats av en annan medlemsstat tillämpas av medlemsstaterna i begränsad utsträckning. För att underlätta ömsesidigt erkännande av återvändandebeslut föreslås bland annat att medlemsstaterna i samband med utfärdandet av ett återvändandebeslut ska ange de viktigaste delarna av beslutet i ett formulär (”</w:t>
      </w:r>
      <w:proofErr w:type="spellStart"/>
      <w:r>
        <w:t>European</w:t>
      </w:r>
      <w:proofErr w:type="spellEnd"/>
      <w:r>
        <w:t xml:space="preserve"> </w:t>
      </w:r>
      <w:proofErr w:type="spellStart"/>
      <w:r>
        <w:t>Return</w:t>
      </w:r>
      <w:proofErr w:type="spellEnd"/>
      <w:r>
        <w:t xml:space="preserve"> Order”) som ska föras in i Schengens informationssystem (SIS). Om tredjelandsmedborgaren i fråga avviker till en annan medlemsstat ska den andra medlemsstaten på basis av innehållet i formuläret kunna verkställa återvändandebeslutet utan att inleda ett helt nytt återvändandeförfarande och fatta ett nytt beslut. I förlängningen är syftet med detta framför allt att effektivisera och enhetliggöra hanteringen av återvändandet från EU och att motverka otillåtna sekundära förflyttningar inom unionen. </w:t>
      </w:r>
    </w:p>
    <w:p w14:paraId="7CAEFC3D" w14:textId="77777777" w:rsidR="004929CF" w:rsidRDefault="004929CF" w:rsidP="00D6677D">
      <w:pPr>
        <w:pStyle w:val="Brdtext"/>
      </w:pPr>
      <w:bookmarkStart w:id="4" w:name="_Hlk195018255"/>
      <w:r>
        <w:t xml:space="preserve">Enligt förslaget ska kommissionen till den 1 juli 2027 bedöma om </w:t>
      </w:r>
      <w:proofErr w:type="spellStart"/>
      <w:r>
        <w:t>European</w:t>
      </w:r>
      <w:proofErr w:type="spellEnd"/>
      <w:r>
        <w:t xml:space="preserve"> </w:t>
      </w:r>
      <w:proofErr w:type="spellStart"/>
      <w:r>
        <w:t>Return</w:t>
      </w:r>
      <w:proofErr w:type="spellEnd"/>
      <w:r>
        <w:t xml:space="preserve"> Order i SIS har genom</w:t>
      </w:r>
      <w:r>
        <w:softHyphen/>
        <w:t>förts på ett tillfreds</w:t>
      </w:r>
      <w:r>
        <w:softHyphen/>
      </w:r>
      <w:r>
        <w:softHyphen/>
        <w:t>ställande sätt och anta ett genom</w:t>
      </w:r>
      <w:r>
        <w:softHyphen/>
        <w:t>förande</w:t>
      </w:r>
      <w:r>
        <w:softHyphen/>
        <w:t>beslut som gör det obligatoriskt för medlemsstaterna att erkänna och verkställa åter</w:t>
      </w:r>
      <w:r>
        <w:softHyphen/>
        <w:t>vändandebeslut som utfärdats av en annan medlemsstat.</w:t>
      </w:r>
      <w:bookmarkEnd w:id="4"/>
      <w:r>
        <w:t xml:space="preserve"> Endast när genom</w:t>
      </w:r>
      <w:r>
        <w:softHyphen/>
        <w:t>förandet av en annan medlemsstats återvändandebeslut uppenbart skulle strida mot den allmänna ordningen i den verks</w:t>
      </w:r>
      <w:r>
        <w:softHyphen/>
        <w:t>tällande medlems</w:t>
      </w:r>
      <w:r>
        <w:softHyphen/>
        <w:t xml:space="preserve">staten </w:t>
      </w:r>
      <w:r w:rsidRPr="00B953B1">
        <w:t xml:space="preserve">eller om tredjelandsmedborgaren ska avlägsnas till ett annat tredjeland än det som anges i </w:t>
      </w:r>
      <w:r>
        <w:t>återvändande</w:t>
      </w:r>
      <w:r w:rsidRPr="00B953B1">
        <w:t>beslutet</w:t>
      </w:r>
      <w:r>
        <w:t xml:space="preserve"> får då en medlemsstat besluta att inte erkänna detta.</w:t>
      </w:r>
    </w:p>
    <w:p w14:paraId="600FB874" w14:textId="77777777" w:rsidR="004929CF" w:rsidRDefault="004929CF" w:rsidP="00D6677D">
      <w:pPr>
        <w:pStyle w:val="Rubrik3"/>
      </w:pPr>
      <w:r>
        <w:t xml:space="preserve"> Harmonisering av de processuella garantierna</w:t>
      </w:r>
    </w:p>
    <w:p w14:paraId="56242390" w14:textId="77777777" w:rsidR="004929CF" w:rsidRDefault="004929CF" w:rsidP="00D6677D">
      <w:pPr>
        <w:pStyle w:val="Brdtext"/>
      </w:pPr>
      <w:r>
        <w:t>Förfarandet för utfärdande och överklagande av beslut om återvändande, åter</w:t>
      </w:r>
      <w:r>
        <w:softHyphen/>
        <w:t xml:space="preserve">reseförbud och avlägsnande harmoniseras genom förslaget. Det gäller bland annat tidsfrister </w:t>
      </w:r>
      <w:r w:rsidRPr="00810967">
        <w:t>för att ge in ett överklagande</w:t>
      </w:r>
      <w:r>
        <w:t xml:space="preserve"> och reglerna </w:t>
      </w:r>
      <w:r w:rsidRPr="0026509F">
        <w:t>för suspensiv verkan av ett överklag</w:t>
      </w:r>
      <w:r>
        <w:softHyphen/>
      </w:r>
      <w:r w:rsidRPr="0026509F">
        <w:t xml:space="preserve">ande. Reglerna </w:t>
      </w:r>
      <w:r>
        <w:t>om när ett</w:t>
      </w:r>
      <w:r w:rsidRPr="0026509F">
        <w:t xml:space="preserve"> kostnadsfritt rättsligt biträde </w:t>
      </w:r>
      <w:r>
        <w:t>ska för</w:t>
      </w:r>
      <w:r>
        <w:softHyphen/>
        <w:t xml:space="preserve">ordnas </w:t>
      </w:r>
      <w:r w:rsidRPr="0026509F">
        <w:t>anpassas till den nyligen</w:t>
      </w:r>
      <w:r w:rsidRPr="00810967">
        <w:t xml:space="preserve"> antagna asyl</w:t>
      </w:r>
      <w:r>
        <w:softHyphen/>
      </w:r>
      <w:r w:rsidRPr="00810967">
        <w:t>procedurförordningen. Det innebär att medlems</w:t>
      </w:r>
      <w:r>
        <w:softHyphen/>
      </w:r>
      <w:r w:rsidRPr="00810967">
        <w:t>staterna vid överklagande av ett återvändandebeslut i första instans ska till</w:t>
      </w:r>
      <w:r>
        <w:softHyphen/>
      </w:r>
      <w:r w:rsidRPr="00810967">
        <w:t>handahålla rättsligt biträde på begäran av tredjelandsmedborg</w:t>
      </w:r>
      <w:r>
        <w:softHyphen/>
      </w:r>
      <w:r w:rsidRPr="00810967">
        <w:t xml:space="preserve">aren. Undantag får </w:t>
      </w:r>
      <w:r>
        <w:t>göras</w:t>
      </w:r>
      <w:r w:rsidRPr="00810967">
        <w:t xml:space="preserve"> bland annat</w:t>
      </w:r>
      <w:r>
        <w:t xml:space="preserve"> om</w:t>
      </w:r>
      <w:r w:rsidRPr="00810967">
        <w:t xml:space="preserve"> det anses att överklagandet saknar rimliga utsikter till framgång eller utg</w:t>
      </w:r>
      <w:r>
        <w:t>ö</w:t>
      </w:r>
      <w:r w:rsidRPr="00810967">
        <w:t>r ett missbruk av förfarandet</w:t>
      </w:r>
      <w:r>
        <w:t>,</w:t>
      </w:r>
      <w:r w:rsidRPr="00810967">
        <w:t xml:space="preserve"> eller om över</w:t>
      </w:r>
      <w:r>
        <w:softHyphen/>
      </w:r>
      <w:r w:rsidRPr="00810967">
        <w:t>klagandet sker i andra eller högre instans. Ensam</w:t>
      </w:r>
      <w:r>
        <w:softHyphen/>
      </w:r>
      <w:r w:rsidRPr="00810967">
        <w:t>kommande minder</w:t>
      </w:r>
      <w:r>
        <w:softHyphen/>
      </w:r>
      <w:r w:rsidRPr="00810967">
        <w:t xml:space="preserve">åriga barn ska per automatik </w:t>
      </w:r>
      <w:r>
        <w:t xml:space="preserve">beviljas </w:t>
      </w:r>
      <w:r w:rsidRPr="00810967">
        <w:t>ett kostnadsfritt rättsligt biträde.</w:t>
      </w:r>
    </w:p>
    <w:p w14:paraId="43753AF5" w14:textId="77777777" w:rsidR="004929CF" w:rsidRDefault="004929CF" w:rsidP="00D6677D">
      <w:pPr>
        <w:pStyle w:val="Rubrik3"/>
      </w:pPr>
      <w:r>
        <w:lastRenderedPageBreak/>
        <w:t>Mer enhetligt och systematiskt återtagandeförfarande</w:t>
      </w:r>
    </w:p>
    <w:p w14:paraId="03639536" w14:textId="77777777" w:rsidR="004929CF" w:rsidRDefault="004929CF" w:rsidP="00D6677D">
      <w:pPr>
        <w:pStyle w:val="Brdtext"/>
      </w:pPr>
      <w:r>
        <w:t>För att minska det glapp som råder mellan att ett återvändandebeslut blir verkställbart och att ett faktiskt återvändande sker, föreslås att återvändande</w:t>
      </w:r>
      <w:r>
        <w:softHyphen/>
        <w:t>beslut systematiskt och utan dröjsmål ska följas upp med nödvändiga åtgärder för att genomföra beslutet. Det kan till exempel handla om att lämna in en begäran till ett tredjelands myndigheter om att få identiteten bekräftad och rese</w:t>
      </w:r>
      <w:r>
        <w:softHyphen/>
        <w:t>doku</w:t>
      </w:r>
      <w:r>
        <w:softHyphen/>
        <w:t>ment utfärdat. För att medlemsstaterna ska ha ett gemensamt och mer sam</w:t>
      </w:r>
      <w:r>
        <w:softHyphen/>
        <w:t>ordnat tillvägagångssätt gentemot tredjeländer när det gäller återtagande ska ett standardiserat formulär användas vid sådana framställningar.</w:t>
      </w:r>
      <w:r w:rsidRPr="002327C0">
        <w:t xml:space="preserve"> </w:t>
      </w:r>
      <w:r w:rsidRPr="00FD14A3">
        <w:t>En rättslig grund för</w:t>
      </w:r>
      <w:r>
        <w:t>eslås för</w:t>
      </w:r>
      <w:r w:rsidRPr="00FD14A3">
        <w:t xml:space="preserve"> </w:t>
      </w:r>
      <w:r>
        <w:t xml:space="preserve">att underlätta </w:t>
      </w:r>
      <w:r w:rsidRPr="00FD14A3">
        <w:t>överföring av</w:t>
      </w:r>
      <w:r>
        <w:t xml:space="preserve"> olika typer av</w:t>
      </w:r>
      <w:r w:rsidRPr="00FD14A3">
        <w:t xml:space="preserve"> personuppgifter till tredje</w:t>
      </w:r>
      <w:r>
        <w:softHyphen/>
      </w:r>
      <w:r w:rsidRPr="00FD14A3">
        <w:t>land avseende återtagande och återintegrering.</w:t>
      </w:r>
      <w:r>
        <w:t xml:space="preserve">  </w:t>
      </w:r>
    </w:p>
    <w:p w14:paraId="1E5FE1AE" w14:textId="77777777" w:rsidR="004929CF" w:rsidRDefault="00847B7E" w:rsidP="00D6677D">
      <w:pPr>
        <w:pStyle w:val="Rubrik2"/>
      </w:pPr>
      <w:sdt>
        <w:sdtPr>
          <w:id w:val="-2087607690"/>
          <w:lock w:val="contentLocked"/>
          <w:placeholder>
            <w:docPart w:val="1E5D9FB2BA3B4E9EA0AFB9623087218D"/>
          </w:placeholder>
          <w:group/>
        </w:sdtPr>
        <w:sdtEndPr/>
        <w:sdtContent>
          <w:r w:rsidR="004929CF">
            <w:t>Gällande svenska regler och förslagets effekt på dessa</w:t>
          </w:r>
        </w:sdtContent>
      </w:sdt>
    </w:p>
    <w:p w14:paraId="5F61985E" w14:textId="77777777" w:rsidR="004929CF" w:rsidRPr="00472EBA" w:rsidRDefault="004929CF" w:rsidP="00D6677D">
      <w:pPr>
        <w:pStyle w:val="Brdtext"/>
      </w:pPr>
      <w:r>
        <w:t>De svenska reglerna om återvändande återfinns huvudsakligen i utlänningslagen (2005:716). Bestämmelserna i förslaget till förordning om ett gemensamt åter</w:t>
      </w:r>
      <w:r>
        <w:softHyphen/>
        <w:t>vändandesystem blir direkt tillämpliga i Sverige. Viss anpassning av svensk lagstift</w:t>
      </w:r>
      <w:r>
        <w:softHyphen/>
        <w:t xml:space="preserve">ning väntas behöva göras för den praktiska tillämpningen av förslaget. </w:t>
      </w:r>
    </w:p>
    <w:p w14:paraId="3E1F24EA" w14:textId="77777777" w:rsidR="004929CF" w:rsidRDefault="00847B7E" w:rsidP="00D6677D">
      <w:pPr>
        <w:pStyle w:val="Rubrik2"/>
      </w:pPr>
      <w:sdt>
        <w:sdtPr>
          <w:id w:val="-1431199353"/>
          <w:lock w:val="contentLocked"/>
          <w:placeholder>
            <w:docPart w:val="1E5D9FB2BA3B4E9EA0AFB9623087218D"/>
          </w:placeholder>
          <w:group/>
        </w:sdtPr>
        <w:sdtEndPr/>
        <w:sdtContent>
          <w:r w:rsidR="004929CF">
            <w:t>Budgetära konsekvenser och konsekvensanalys</w:t>
          </w:r>
        </w:sdtContent>
      </w:sdt>
    </w:p>
    <w:p w14:paraId="4BD80BE2" w14:textId="77777777" w:rsidR="004929CF" w:rsidRDefault="004929CF" w:rsidP="00D6677D">
      <w:pPr>
        <w:pStyle w:val="Brdtext"/>
      </w:pPr>
      <w:r>
        <w:t xml:space="preserve">Eftersom det har varit brådskande att presentera ett nytt regelverk har kommissionen inte gjort någon konsekvensanalys av förslaget. </w:t>
      </w:r>
      <w:r w:rsidRPr="00E0124E">
        <w:t xml:space="preserve">Förslaget </w:t>
      </w:r>
      <w:r>
        <w:t xml:space="preserve">kommer att </w:t>
      </w:r>
      <w:r w:rsidRPr="00E0124E">
        <w:t>åtfölj</w:t>
      </w:r>
      <w:r>
        <w:t>a</w:t>
      </w:r>
      <w:r w:rsidRPr="00E0124E">
        <w:t xml:space="preserve">s av ett arbetsdokument där förslaget analyseras. </w:t>
      </w:r>
      <w:r>
        <w:t>Tills vidare hänvisar kommissionen till att förslaget bland annat bygger på de diskussioner som sker löpande i olika expert</w:t>
      </w:r>
      <w:r>
        <w:softHyphen/>
        <w:t>grupper inom EU-strukturen, de periodiska Schengen</w:t>
      </w:r>
      <w:r>
        <w:softHyphen/>
        <w:t>utvärdering</w:t>
      </w:r>
      <w:r>
        <w:softHyphen/>
        <w:t>arna och den tematiska Schengenutvärderingen på åter</w:t>
      </w:r>
      <w:r>
        <w:softHyphen/>
        <w:t>vändande</w:t>
      </w:r>
      <w:r>
        <w:softHyphen/>
        <w:t>området som genom</w:t>
      </w:r>
      <w:r>
        <w:softHyphen/>
        <w:t>fördes 2024. Kommissionen hänvisar också till de studier och konsult</w:t>
      </w:r>
      <w:r>
        <w:softHyphen/>
        <w:t>ationer med medlems</w:t>
      </w:r>
      <w:r>
        <w:softHyphen/>
        <w:t>staterna och andra relevanta aktörer på området som kommissionen initierat under utformningen av förslaget. De investeringar som kan krävas på EU- och medlems</w:t>
      </w:r>
      <w:r>
        <w:softHyphen/>
        <w:t>statsnivå bedömer kom</w:t>
      </w:r>
      <w:r>
        <w:softHyphen/>
        <w:t>mission</w:t>
      </w:r>
      <w:r>
        <w:softHyphen/>
        <w:t>en vara förenliga med och kunna finansieras under den fleråriga budget</w:t>
      </w:r>
      <w:r>
        <w:softHyphen/>
        <w:t>ramen (MFF) för 2021–2027 för fonderna för inrikes frågor, genom använd</w:t>
      </w:r>
      <w:r>
        <w:softHyphen/>
        <w:t>ning av asyl-, migrations- och integrationsfonden (AMIF). Finansiering efter 2027 kommer att ingå i förhandlingarna om nästkommande MFF. Kommissionen före</w:t>
      </w:r>
      <w:r>
        <w:softHyphen/>
        <w:t>slår att Frontex återvändandebudget vid behov stärks genom omprio</w:t>
      </w:r>
      <w:r>
        <w:softHyphen/>
        <w:t>ri</w:t>
      </w:r>
      <w:r>
        <w:softHyphen/>
        <w:t>teringar i byråns budget.</w:t>
      </w:r>
      <w:r w:rsidRPr="006B7E34">
        <w:t xml:space="preserve"> </w:t>
      </w:r>
      <w:r>
        <w:t>Medlems</w:t>
      </w:r>
      <w:r>
        <w:softHyphen/>
        <w:t xml:space="preserve">staterna kommer att kunna använda de medel som anslagits inom deras nationella program för AMIF för </w:t>
      </w:r>
      <w:r>
        <w:lastRenderedPageBreak/>
        <w:t>att stödja eventuella investeringar som behövs i infra</w:t>
      </w:r>
      <w:r>
        <w:softHyphen/>
        <w:t>struktur och genom</w:t>
      </w:r>
      <w:r>
        <w:softHyphen/>
        <w:t>förandet av förslaget. Frontex kan stödja medlemsstaterna med personal och insatser inom ramen för sitt mandat.</w:t>
      </w:r>
      <w:r w:rsidRPr="001F72C9">
        <w:t xml:space="preserve"> </w:t>
      </w:r>
      <w:r>
        <w:t>Kommissionen har inte presenterat någon jämställdhets</w:t>
      </w:r>
      <w:r>
        <w:softHyphen/>
        <w:t>analys av förslaget.</w:t>
      </w:r>
    </w:p>
    <w:p w14:paraId="3A4CC600" w14:textId="77777777" w:rsidR="004929CF" w:rsidRDefault="004929CF" w:rsidP="00D6677D">
      <w:pPr>
        <w:pStyle w:val="Brdtext"/>
      </w:pPr>
      <w:r>
        <w:t xml:space="preserve">En analys av de ekonomiska och praktiska konsekvenserna av förslaget pågår för närvarande i Regeringskansliet. Utgångspunkten är att eventuella utgifter i statens budget på grund av förslaget ska hanteras inom befintlig budgetram för anslaget 1:8 </w:t>
      </w:r>
      <w:r>
        <w:rPr>
          <w:i/>
          <w:iCs/>
        </w:rPr>
        <w:t xml:space="preserve">Från EU-budgeten finansierade insatser för asylsökande och flyktingar </w:t>
      </w:r>
      <w:r>
        <w:t xml:space="preserve">och att eventuella ekonomiska konsekvenser på EU-budgeten ska finansieras genom omprioriteringar. </w:t>
      </w:r>
    </w:p>
    <w:p w14:paraId="2E54D33B" w14:textId="77777777" w:rsidR="004929CF" w:rsidRDefault="00847B7E" w:rsidP="00D6677D">
      <w:pPr>
        <w:pStyle w:val="Rubrik1"/>
      </w:pPr>
      <w:sdt>
        <w:sdtPr>
          <w:id w:val="830331803"/>
          <w:lock w:val="contentLocked"/>
          <w:placeholder>
            <w:docPart w:val="1E5D9FB2BA3B4E9EA0AFB9623087218D"/>
          </w:placeholder>
          <w:group/>
        </w:sdtPr>
        <w:sdtEndPr/>
        <w:sdtContent>
          <w:r w:rsidR="004929CF">
            <w:t>Ståndpunkter</w:t>
          </w:r>
        </w:sdtContent>
      </w:sdt>
    </w:p>
    <w:p w14:paraId="07384120" w14:textId="77777777" w:rsidR="004929CF" w:rsidRDefault="00847B7E" w:rsidP="00D6677D">
      <w:pPr>
        <w:pStyle w:val="Rubrik2"/>
      </w:pPr>
      <w:sdt>
        <w:sdtPr>
          <w:id w:val="-483085086"/>
          <w:lock w:val="contentLocked"/>
          <w:placeholder>
            <w:docPart w:val="1E5D9FB2BA3B4E9EA0AFB9623087218D"/>
          </w:placeholder>
          <w:group/>
        </w:sdtPr>
        <w:sdtEndPr/>
        <w:sdtContent>
          <w:r w:rsidR="004929CF">
            <w:t>Preliminär svensk ståndpunkt</w:t>
          </w:r>
        </w:sdtContent>
      </w:sdt>
    </w:p>
    <w:p w14:paraId="14270F11" w14:textId="77777777" w:rsidR="004929CF" w:rsidRDefault="004929CF" w:rsidP="00D6677D">
      <w:pPr>
        <w:pStyle w:val="Brdtext"/>
      </w:pPr>
      <w:r w:rsidRPr="00D607E5">
        <w:t xml:space="preserve">Regeringen välkomnar att kommissionen </w:t>
      </w:r>
      <w:r>
        <w:t xml:space="preserve">har </w:t>
      </w:r>
      <w:r w:rsidRPr="00D607E5">
        <w:t>presentera</w:t>
      </w:r>
      <w:r>
        <w:t>t</w:t>
      </w:r>
      <w:r w:rsidRPr="00D607E5">
        <w:t xml:space="preserve"> ett förslag till nytt rättsligt ramverk för återvändande. </w:t>
      </w:r>
      <w:r>
        <w:br/>
      </w:r>
      <w:r>
        <w:br/>
      </w:r>
      <w:r w:rsidRPr="00D607E5">
        <w:t>De</w:t>
      </w:r>
      <w:r>
        <w:t>n</w:t>
      </w:r>
      <w:r w:rsidRPr="00D607E5">
        <w:t xml:space="preserve"> övergripande målsättningen för regeringen är att få till stånd e</w:t>
      </w:r>
      <w:r>
        <w:t>n</w:t>
      </w:r>
      <w:r w:rsidRPr="00D607E5">
        <w:t xml:space="preserve"> ändamåls</w:t>
      </w:r>
      <w:r>
        <w:softHyphen/>
      </w:r>
      <w:r w:rsidRPr="00D607E5">
        <w:t>enlig</w:t>
      </w:r>
      <w:r>
        <w:t xml:space="preserve"> ordning </w:t>
      </w:r>
      <w:r w:rsidRPr="00D607E5">
        <w:t xml:space="preserve">som ger ansvariga myndigheter </w:t>
      </w:r>
      <w:r>
        <w:t xml:space="preserve">goda </w:t>
      </w:r>
      <w:r w:rsidRPr="00D607E5">
        <w:t xml:space="preserve">förutsättningar att </w:t>
      </w:r>
      <w:r>
        <w:t xml:space="preserve">snabbt och </w:t>
      </w:r>
      <w:r w:rsidRPr="00D607E5">
        <w:t xml:space="preserve">effektivt verkställa återvändandebeslut. </w:t>
      </w:r>
      <w:r>
        <w:t>Regeringen är positiv till förslagets syfte att förenkla och för</w:t>
      </w:r>
      <w:r>
        <w:softHyphen/>
        <w:t>tydliga återvändandeförfarandet. Regeringen är dock inte övertygad om att förslaget till fullo, i dess nuvarande form, kommer att leda till det. D</w:t>
      </w:r>
      <w:r w:rsidRPr="00844542">
        <w:t>et gemen</w:t>
      </w:r>
      <w:r>
        <w:softHyphen/>
      </w:r>
      <w:r w:rsidRPr="00844542">
        <w:t>samma regelverket måste ge flexibilitet för medlems</w:t>
      </w:r>
      <w:r>
        <w:softHyphen/>
      </w:r>
      <w:r w:rsidRPr="00844542">
        <w:t>staterna att anpassa för</w:t>
      </w:r>
      <w:r>
        <w:softHyphen/>
      </w:r>
      <w:r w:rsidRPr="00844542">
        <w:t>farandet till nationella omständigheter</w:t>
      </w:r>
      <w:r>
        <w:t>. Det får inte heller medföra</w:t>
      </w:r>
      <w:r w:rsidRPr="00844542">
        <w:t xml:space="preserve"> </w:t>
      </w:r>
      <w:r w:rsidRPr="009B7974">
        <w:t>omotiverat</w:t>
      </w:r>
      <w:r w:rsidRPr="00844542">
        <w:t xml:space="preserve"> ökad administrativ börda</w:t>
      </w:r>
      <w:r>
        <w:t xml:space="preserve"> för berörda myndigheter</w:t>
      </w:r>
      <w:r w:rsidRPr="00844542">
        <w:t xml:space="preserve"> </w:t>
      </w:r>
      <w:r>
        <w:t>eller</w:t>
      </w:r>
      <w:r w:rsidRPr="00844542">
        <w:t xml:space="preserve"> negativ inverkan på effektiviteten</w:t>
      </w:r>
      <w:r>
        <w:t xml:space="preserve"> i återvändandearbetet. Detta avser regeringen att verka för i alla delar i det fortsatta förhandlings</w:t>
      </w:r>
      <w:r>
        <w:softHyphen/>
        <w:t xml:space="preserve">arbetet. </w:t>
      </w:r>
    </w:p>
    <w:p w14:paraId="3979B99F" w14:textId="77777777" w:rsidR="004929CF" w:rsidRDefault="004929CF" w:rsidP="00D6677D">
      <w:pPr>
        <w:pStyle w:val="Brdtext"/>
      </w:pPr>
      <w:r>
        <w:t>Det är bra att</w:t>
      </w:r>
      <w:r w:rsidRPr="00304DB0">
        <w:t xml:space="preserve"> skyldighete</w:t>
      </w:r>
      <w:r>
        <w:t>n</w:t>
      </w:r>
      <w:r w:rsidRPr="00304DB0">
        <w:t xml:space="preserve"> för </w:t>
      </w:r>
      <w:r>
        <w:t>tredjelandsmedborgare</w:t>
      </w:r>
      <w:r w:rsidRPr="00304DB0">
        <w:t xml:space="preserve"> som meddelats ett åter</w:t>
      </w:r>
      <w:r>
        <w:softHyphen/>
      </w:r>
      <w:r w:rsidRPr="00304DB0">
        <w:t>vändande</w:t>
      </w:r>
      <w:r>
        <w:softHyphen/>
      </w:r>
      <w:r>
        <w:softHyphen/>
      </w:r>
      <w:r w:rsidRPr="00304DB0">
        <w:t>beslut att samarbeta med myndigheterna under hela återvändande</w:t>
      </w:r>
      <w:r>
        <w:softHyphen/>
      </w:r>
      <w:r w:rsidRPr="00304DB0">
        <w:t xml:space="preserve">förfarandet </w:t>
      </w:r>
      <w:r>
        <w:t>förtydligas och stärks</w:t>
      </w:r>
      <w:r w:rsidRPr="00304DB0">
        <w:t xml:space="preserve">, liksom konsekvenserna av </w:t>
      </w:r>
      <w:r>
        <w:t xml:space="preserve">att inte samarbeta. </w:t>
      </w:r>
      <w:r w:rsidRPr="00304DB0">
        <w:t>Det är avgörande för effektiviteten i åter</w:t>
      </w:r>
      <w:r>
        <w:softHyphen/>
      </w:r>
      <w:r w:rsidRPr="00304DB0">
        <w:t xml:space="preserve">vändandearbetet att det finns tydliga incitament </w:t>
      </w:r>
      <w:r>
        <w:t xml:space="preserve">för </w:t>
      </w:r>
      <w:r w:rsidRPr="00304DB0">
        <w:t xml:space="preserve">att rätta sig efter ett meddelat beslut. </w:t>
      </w:r>
      <w:r>
        <w:t>Det är också positivt att</w:t>
      </w:r>
      <w:r w:rsidRPr="00304DB0">
        <w:t xml:space="preserve"> möjlig</w:t>
      </w:r>
      <w:r>
        <w:softHyphen/>
      </w:r>
      <w:r w:rsidRPr="00304DB0">
        <w:t xml:space="preserve">heterna att meddela </w:t>
      </w:r>
      <w:r>
        <w:t xml:space="preserve">längre </w:t>
      </w:r>
      <w:r w:rsidRPr="00304DB0">
        <w:t xml:space="preserve">återreseförbud </w:t>
      </w:r>
      <w:r>
        <w:t>ökar</w:t>
      </w:r>
      <w:r w:rsidRPr="00304DB0">
        <w:t xml:space="preserve"> och att möjligheterna </w:t>
      </w:r>
      <w:r>
        <w:t>att, vid behov, använda förvar</w:t>
      </w:r>
      <w:r w:rsidRPr="00304DB0">
        <w:t xml:space="preserve"> </w:t>
      </w:r>
      <w:r>
        <w:t xml:space="preserve">utvidgas genom fler grunder och längre tid för </w:t>
      </w:r>
      <w:r>
        <w:lastRenderedPageBreak/>
        <w:t>förvars</w:t>
      </w:r>
      <w:r>
        <w:softHyphen/>
        <w:t>tagande.</w:t>
      </w:r>
      <w:r w:rsidRPr="00304DB0">
        <w:t xml:space="preserve"> </w:t>
      </w:r>
      <w:r>
        <w:br/>
      </w:r>
      <w:r>
        <w:br/>
        <w:t>För regeringen är det av största vikt att medlems</w:t>
      </w:r>
      <w:r>
        <w:softHyphen/>
        <w:t>staterna i det rättsliga ram</w:t>
      </w:r>
      <w:r>
        <w:softHyphen/>
        <w:t>verket ges förbättrade förut</w:t>
      </w:r>
      <w:r>
        <w:softHyphen/>
        <w:t>sättningar att effektivt kunna genomföra åter</w:t>
      </w:r>
      <w:r>
        <w:softHyphen/>
        <w:t>vändande av tredje</w:t>
      </w:r>
      <w:r>
        <w:softHyphen/>
        <w:t>landsmed</w:t>
      </w:r>
      <w:r>
        <w:softHyphen/>
        <w:t>borgare som har dömts till utvisning på grund av brott eller bedöms utgöra en säkerhetsrisk. Samtidigt måste medlemsstaternas ansvar för den nationella säkerheten även fortsättningsvis respekteras.</w:t>
      </w:r>
    </w:p>
    <w:p w14:paraId="0DD2D651" w14:textId="77777777" w:rsidR="004929CF" w:rsidRDefault="004929CF" w:rsidP="00D6677D">
      <w:pPr>
        <w:pStyle w:val="Brdtext"/>
      </w:pPr>
      <w:r w:rsidRPr="00774D27">
        <w:t xml:space="preserve">Regeringen välkomnar </w:t>
      </w:r>
      <w:r>
        <w:t>att förslaget</w:t>
      </w:r>
      <w:r w:rsidRPr="00774D27">
        <w:t xml:space="preserve"> möjliggör utveckling av idén om åter</w:t>
      </w:r>
      <w:r>
        <w:softHyphen/>
      </w:r>
      <w:r w:rsidRPr="00774D27">
        <w:t>vändandehubbar i tredjeland</w:t>
      </w:r>
      <w:r>
        <w:t xml:space="preserve">, vilket skulle kunna </w:t>
      </w:r>
      <w:r w:rsidRPr="00774D27">
        <w:t>utgör</w:t>
      </w:r>
      <w:r>
        <w:t>a</w:t>
      </w:r>
      <w:r w:rsidRPr="00774D27">
        <w:t xml:space="preserve"> </w:t>
      </w:r>
      <w:r>
        <w:t>ytter</w:t>
      </w:r>
      <w:r>
        <w:softHyphen/>
        <w:t>ligare ett verktyg för att öka incitamenten för att följa ett återvändandebeslut och främja det frivilliga återvändandet.  Den rättsliga grunden bör ge medlemsstaterna utrymme att utforma och tillämpa sådana lösningar på ett ändamåls</w:t>
      </w:r>
      <w:r>
        <w:softHyphen/>
        <w:t>enligt sätt, samtidigt som ett tillräckligt skydd för den enskildes grundläggande rättigheter uppnås.</w:t>
      </w:r>
    </w:p>
    <w:p w14:paraId="6C7494D3" w14:textId="77777777" w:rsidR="004929CF" w:rsidRPr="00774D27" w:rsidRDefault="004929CF" w:rsidP="00D6677D">
      <w:r w:rsidRPr="00774D27">
        <w:t xml:space="preserve">Regeringen är positiv till </w:t>
      </w:r>
      <w:r>
        <w:t xml:space="preserve">att </w:t>
      </w:r>
      <w:r w:rsidRPr="00774D27">
        <w:t xml:space="preserve">ömsesidigt erkännande </w:t>
      </w:r>
      <w:r>
        <w:t xml:space="preserve">av </w:t>
      </w:r>
      <w:r w:rsidRPr="00774D27">
        <w:t>återvändandebeslut</w:t>
      </w:r>
      <w:r>
        <w:t xml:space="preserve"> underlättas men anser att det även fortsättningsvis ska vara upp till medlems</w:t>
      </w:r>
      <w:r>
        <w:softHyphen/>
        <w:t>staterna att avgöra när erkännande av en annan medlemsstats återvändande</w:t>
      </w:r>
      <w:r>
        <w:softHyphen/>
        <w:t xml:space="preserve">beslut är mer effektivt än att fatta ett nytt beslut. </w:t>
      </w:r>
    </w:p>
    <w:p w14:paraId="4F7E53B8" w14:textId="77777777" w:rsidR="004929CF" w:rsidRDefault="004929CF" w:rsidP="00D6677D">
      <w:r w:rsidRPr="00042A1C">
        <w:t xml:space="preserve">Det finns potential för ett mer framgångsrikt samarbete </w:t>
      </w:r>
      <w:r>
        <w:t xml:space="preserve">med tredjeländer om återtagande av deras egna medborgare </w:t>
      </w:r>
      <w:r w:rsidRPr="00042A1C">
        <w:t xml:space="preserve">om </w:t>
      </w:r>
      <w:r>
        <w:t xml:space="preserve">medlemsstaterna </w:t>
      </w:r>
      <w:r w:rsidRPr="00042A1C">
        <w:t xml:space="preserve">är </w:t>
      </w:r>
      <w:r>
        <w:t>mer enhetliga i sitt förhållningssätt till</w:t>
      </w:r>
      <w:r w:rsidRPr="00042A1C">
        <w:t xml:space="preserve"> </w:t>
      </w:r>
      <w:r>
        <w:t>tredjeländer. Utrymme måste dock lämnas till medlems</w:t>
      </w:r>
      <w:r>
        <w:softHyphen/>
        <w:t xml:space="preserve">staterna att anpassa sina förfaranden till specifika ärendetyper och till </w:t>
      </w:r>
      <w:r w:rsidRPr="00042A1C">
        <w:t>sam</w:t>
      </w:r>
      <w:r>
        <w:softHyphen/>
      </w:r>
      <w:r w:rsidRPr="00042A1C">
        <w:t xml:space="preserve">arbetet med enskilda </w:t>
      </w:r>
      <w:r>
        <w:t>tredjel</w:t>
      </w:r>
      <w:r w:rsidRPr="00042A1C">
        <w:t xml:space="preserve">änder </w:t>
      </w:r>
      <w:r>
        <w:t xml:space="preserve">som </w:t>
      </w:r>
      <w:r w:rsidRPr="00042A1C">
        <w:t>kan variera</w:t>
      </w:r>
      <w:r>
        <w:t>,</w:t>
      </w:r>
      <w:r w:rsidRPr="00042A1C">
        <w:t xml:space="preserve"> särskilt över tid.</w:t>
      </w:r>
    </w:p>
    <w:p w14:paraId="3C5E976E" w14:textId="77777777" w:rsidR="004929CF" w:rsidRDefault="00847B7E" w:rsidP="00D6677D">
      <w:pPr>
        <w:pStyle w:val="Rubrik2"/>
      </w:pPr>
      <w:sdt>
        <w:sdtPr>
          <w:id w:val="1941718165"/>
          <w:lock w:val="contentLocked"/>
          <w:placeholder>
            <w:docPart w:val="1E5D9FB2BA3B4E9EA0AFB9623087218D"/>
          </w:placeholder>
          <w:group/>
        </w:sdtPr>
        <w:sdtEndPr/>
        <w:sdtContent>
          <w:r w:rsidR="004929CF">
            <w:t>Medlemsstaternas ståndpunkter</w:t>
          </w:r>
        </w:sdtContent>
      </w:sdt>
    </w:p>
    <w:p w14:paraId="13E42BC8" w14:textId="77777777" w:rsidR="004929CF" w:rsidRPr="00472EBA" w:rsidRDefault="004929CF" w:rsidP="00D6677D">
      <w:pPr>
        <w:pStyle w:val="Brdtext"/>
      </w:pPr>
      <w:r>
        <w:t xml:space="preserve">Merparten av medlemsstaterna har välkomnat att kommissionen har presenterat ett förslag till nytt rättsligt ramverk på återvändandeområdet. Några öppet deklarerade ståndpunkter gällande substansen i förslaget är ännu inte kända men skiljelinjer kan väntas mellan de medlemsstater som anser att förslaget i vissa delar går för långt och inte ger medlemsstaterna nödvändig flexibilitet och de medlemsstater som vill se ökad harmonisering. Det gäller bland annat förslaget att det ska vara obligatoriskt att erkänna en annan medlemsstats återvändandebeslut. Flera medlemsstater har också initialt indikerat farhågor för </w:t>
      </w:r>
      <w:r>
        <w:lastRenderedPageBreak/>
        <w:t>ett omotiverat detaljerat förslag och risk för ökad administrativ börda till följd av delar av förslaget.</w:t>
      </w:r>
    </w:p>
    <w:p w14:paraId="337062CF" w14:textId="77777777" w:rsidR="004929CF" w:rsidRDefault="00847B7E" w:rsidP="00D6677D">
      <w:pPr>
        <w:pStyle w:val="Rubrik2"/>
      </w:pPr>
      <w:sdt>
        <w:sdtPr>
          <w:id w:val="-1927257506"/>
          <w:lock w:val="contentLocked"/>
          <w:placeholder>
            <w:docPart w:val="1E5D9FB2BA3B4E9EA0AFB9623087218D"/>
          </w:placeholder>
          <w:group/>
        </w:sdtPr>
        <w:sdtEndPr/>
        <w:sdtContent>
          <w:r w:rsidR="004929CF">
            <w:t>Institutionernas ståndpunkter</w:t>
          </w:r>
        </w:sdtContent>
      </w:sdt>
    </w:p>
    <w:p w14:paraId="798B8027" w14:textId="77777777" w:rsidR="004929CF" w:rsidRPr="00472EBA" w:rsidRDefault="004929CF" w:rsidP="00D6677D">
      <w:pPr>
        <w:pStyle w:val="Brdtext"/>
      </w:pPr>
      <w:r>
        <w:t>Institutionernas ståndpunkter är ännu inte kända.</w:t>
      </w:r>
    </w:p>
    <w:p w14:paraId="77C05A04" w14:textId="77777777" w:rsidR="004929CF" w:rsidRDefault="00847B7E" w:rsidP="00D6677D">
      <w:pPr>
        <w:pStyle w:val="Rubrik2"/>
      </w:pPr>
      <w:sdt>
        <w:sdtPr>
          <w:id w:val="-497725553"/>
          <w:lock w:val="contentLocked"/>
          <w:placeholder>
            <w:docPart w:val="1E5D9FB2BA3B4E9EA0AFB9623087218D"/>
          </w:placeholder>
          <w:group/>
        </w:sdtPr>
        <w:sdtEndPr/>
        <w:sdtContent>
          <w:r w:rsidR="004929CF">
            <w:t>Remissinstansernas och andra intressenters ståndpunkter</w:t>
          </w:r>
        </w:sdtContent>
      </w:sdt>
    </w:p>
    <w:p w14:paraId="294A436A" w14:textId="77777777" w:rsidR="004929CF" w:rsidRPr="00472EBA" w:rsidRDefault="004929CF" w:rsidP="00D6677D">
      <w:pPr>
        <w:pStyle w:val="Brdtext"/>
      </w:pPr>
      <w:r>
        <w:t xml:space="preserve">Förslaget har inte remitterats. </w:t>
      </w:r>
      <w:r w:rsidRPr="008A74CA">
        <w:t xml:space="preserve">Synpunkter från berörda myndigheter, bland annat </w:t>
      </w:r>
      <w:r>
        <w:t>Migrationsverket,</w:t>
      </w:r>
      <w:r w:rsidRPr="008A74CA">
        <w:t xml:space="preserve"> har begärts in i annan ordning. </w:t>
      </w:r>
      <w:r>
        <w:t xml:space="preserve"> </w:t>
      </w:r>
    </w:p>
    <w:sdt>
      <w:sdtPr>
        <w:id w:val="511343921"/>
        <w:lock w:val="contentLocked"/>
        <w:placeholder>
          <w:docPart w:val="1E5D9FB2BA3B4E9EA0AFB9623087218D"/>
        </w:placeholder>
        <w:group/>
      </w:sdtPr>
      <w:sdtEndPr/>
      <w:sdtContent>
        <w:p w14:paraId="21090C02" w14:textId="77777777" w:rsidR="004929CF" w:rsidRDefault="004929CF" w:rsidP="00D6677D">
          <w:pPr>
            <w:pStyle w:val="Rubrik1"/>
          </w:pPr>
          <w:r>
            <w:t>Förslagets förutsättningar</w:t>
          </w:r>
        </w:p>
      </w:sdtContent>
    </w:sdt>
    <w:p w14:paraId="731E5BAD" w14:textId="77777777" w:rsidR="004929CF" w:rsidRDefault="00847B7E" w:rsidP="00D6677D">
      <w:pPr>
        <w:pStyle w:val="Rubrik2"/>
      </w:pPr>
      <w:sdt>
        <w:sdtPr>
          <w:id w:val="1163133293"/>
          <w:lock w:val="contentLocked"/>
          <w:placeholder>
            <w:docPart w:val="1E5D9FB2BA3B4E9EA0AFB9623087218D"/>
          </w:placeholder>
          <w:group/>
        </w:sdtPr>
        <w:sdtEndPr/>
        <w:sdtContent>
          <w:r w:rsidR="004929CF">
            <w:t>Rättslig grund och beslutsförfarande</w:t>
          </w:r>
        </w:sdtContent>
      </w:sdt>
    </w:p>
    <w:p w14:paraId="6EAFE977" w14:textId="77777777" w:rsidR="004929CF" w:rsidRPr="00472EBA" w:rsidRDefault="004929CF" w:rsidP="00D6677D">
      <w:pPr>
        <w:pStyle w:val="Brdtext"/>
      </w:pPr>
      <w:r>
        <w:t xml:space="preserve">Den rättsliga grunden för förslaget återfinns i artikel 79(2)(c) i fördraget om Europeiska unionens funktionssätt. </w:t>
      </w:r>
      <w:r w:rsidRPr="005E5F85">
        <w:t>Beslut fattas enligt det ordinarie</w:t>
      </w:r>
      <w:r>
        <w:t xml:space="preserve"> lagstift</w:t>
      </w:r>
      <w:r>
        <w:softHyphen/>
        <w:t>ningsförfarandet,</w:t>
      </w:r>
      <w:r w:rsidRPr="005E5F85">
        <w:t xml:space="preserve"> </w:t>
      </w:r>
      <w:r w:rsidRPr="00D47271">
        <w:t>vilket innebär att rådet beslutar med kvalificerad majoritet och att Europaparlamentet är medbeslutande</w:t>
      </w:r>
      <w:r>
        <w:t>.</w:t>
      </w:r>
      <w:r w:rsidRPr="00D47271" w:rsidDel="00A01DA9">
        <w:t xml:space="preserve"> </w:t>
      </w:r>
    </w:p>
    <w:p w14:paraId="6D9C708A" w14:textId="77777777" w:rsidR="004929CF" w:rsidRDefault="00847B7E" w:rsidP="00D6677D">
      <w:pPr>
        <w:pStyle w:val="Rubrik2"/>
      </w:pPr>
      <w:sdt>
        <w:sdtPr>
          <w:id w:val="-463277102"/>
          <w:lock w:val="contentLocked"/>
          <w:placeholder>
            <w:docPart w:val="1E5D9FB2BA3B4E9EA0AFB9623087218D"/>
          </w:placeholder>
          <w:group/>
        </w:sdtPr>
        <w:sdtEndPr/>
        <w:sdtContent>
          <w:r w:rsidR="004929CF">
            <w:t>Subsidiaritets- och proportionalitetsprinciperna</w:t>
          </w:r>
        </w:sdtContent>
      </w:sdt>
    </w:p>
    <w:p w14:paraId="25965725" w14:textId="77777777" w:rsidR="004929CF" w:rsidRDefault="004929CF" w:rsidP="00D6677D">
      <w:r>
        <w:t>Kommissionen bedömer att förslaget är förenligt med subsidiaritets</w:t>
      </w:r>
      <w:r>
        <w:softHyphen/>
        <w:t>principen och framhåller att det är av gemensamt intresse för alla medlems</w:t>
      </w:r>
      <w:r>
        <w:softHyphen/>
        <w:t>stater att mot</w:t>
      </w:r>
      <w:r>
        <w:softHyphen/>
        <w:t>verka olaglig migration och säkerställa återvändande av de tredjelandsmedborg</w:t>
      </w:r>
      <w:r>
        <w:softHyphen/>
        <w:t>are som inte har rätt att vara kvar i EU. Syftet med förslaget är att förse medlems</w:t>
      </w:r>
      <w:r>
        <w:softHyphen/>
      </w:r>
      <w:r>
        <w:softHyphen/>
        <w:t>staterna med ett samman</w:t>
      </w:r>
      <w:r>
        <w:softHyphen/>
        <w:t>hängande och effektivt förfarande och undvika otillåtna förflyttningar mellan medlems</w:t>
      </w:r>
      <w:r>
        <w:softHyphen/>
        <w:t>staterna som hindrar åter</w:t>
      </w:r>
      <w:r>
        <w:softHyphen/>
        <w:t>vändande</w:t>
      </w:r>
      <w:r>
        <w:softHyphen/>
        <w:t xml:space="preserve">förfarandet. Förfarandet bör därför </w:t>
      </w:r>
      <w:r w:rsidRPr="00A73AD6">
        <w:t>styras av samma regler, oavsett vilken medlemsstat som tillämpar dem.</w:t>
      </w:r>
      <w:r>
        <w:t xml:space="preserve"> Samman</w:t>
      </w:r>
      <w:r>
        <w:softHyphen/>
        <w:t>taget menar kommissionen därför att m</w:t>
      </w:r>
      <w:r w:rsidRPr="00A8393B">
        <w:t>ålen med förslag</w:t>
      </w:r>
      <w:r>
        <w:t xml:space="preserve">et inte kan uppnås av medlemsstaterna på egen hand i tillräcklig utsträckning. </w:t>
      </w:r>
    </w:p>
    <w:p w14:paraId="1399E768" w14:textId="77777777" w:rsidR="004929CF" w:rsidRDefault="004929CF" w:rsidP="00D6677D">
      <w:r>
        <w:t>När det gäller proportionaliteten anger kommissionen att förslaget är begränsat till vad som är nödvändigt för att inrätta och möjlig</w:t>
      </w:r>
      <w:r>
        <w:softHyphen/>
        <w:t>göra ett gemen</w:t>
      </w:r>
      <w:r>
        <w:softHyphen/>
        <w:t>samt för</w:t>
      </w:r>
      <w:r>
        <w:softHyphen/>
        <w:t>farande, att effektivisera och förenkla det samt säker</w:t>
      </w:r>
      <w:r>
        <w:softHyphen/>
        <w:t>ställa likabehand</w:t>
      </w:r>
      <w:r>
        <w:softHyphen/>
        <w:t>ling i fråga om rättigheter och undvika skillnader i de nationella förfarandena som upp</w:t>
      </w:r>
      <w:r>
        <w:softHyphen/>
        <w:t>muntrar till sekundära förflytt</w:t>
      </w:r>
      <w:r>
        <w:softHyphen/>
        <w:t xml:space="preserve">ningar. Syftet är att hitta rätt balans mellan rättvis </w:t>
      </w:r>
      <w:r>
        <w:lastRenderedPageBreak/>
        <w:t>behand</w:t>
      </w:r>
      <w:r>
        <w:softHyphen/>
        <w:t>ling av enskilda och att säkerställa att regelverket inte kan kring</w:t>
      </w:r>
      <w:r>
        <w:softHyphen/>
        <w:t>gås. Nöd</w:t>
      </w:r>
      <w:r>
        <w:softHyphen/>
      </w:r>
      <w:r>
        <w:softHyphen/>
        <w:t>vändiga skyddsåtgärder finns på plats för att säkerställa att tredjelands</w:t>
      </w:r>
      <w:r>
        <w:softHyphen/>
        <w:t xml:space="preserve">medborgare behandlas på ett humant och rättvist sätt med full respekt för EU:s </w:t>
      </w:r>
      <w:r w:rsidRPr="00FD14A3">
        <w:t>stadga om de grundläggande rättigheterna.</w:t>
      </w:r>
      <w:r w:rsidRPr="00C00813">
        <w:t xml:space="preserve"> </w:t>
      </w:r>
      <w:r>
        <w:br/>
      </w:r>
      <w:r>
        <w:br/>
        <w:t>Regeringen gör bedömningen att förordningsförslaget är förenligt med subsidiaritets- och proportionalitets</w:t>
      </w:r>
      <w:r>
        <w:softHyphen/>
        <w:t xml:space="preserve">principerna. </w:t>
      </w:r>
      <w:r w:rsidRPr="00C00813">
        <w:t xml:space="preserve">Det är dock viktigt att i förhandlingarna verka för att </w:t>
      </w:r>
      <w:r>
        <w:t>förordningen</w:t>
      </w:r>
      <w:r w:rsidRPr="00C00813">
        <w:t xml:space="preserve"> inte blir mer långtgående och detaljerat än vad som är nödvändigt.</w:t>
      </w:r>
    </w:p>
    <w:sdt>
      <w:sdtPr>
        <w:id w:val="211079442"/>
        <w:lock w:val="contentLocked"/>
        <w:placeholder>
          <w:docPart w:val="1E5D9FB2BA3B4E9EA0AFB9623087218D"/>
        </w:placeholder>
        <w:group/>
      </w:sdtPr>
      <w:sdtEndPr/>
      <w:sdtContent>
        <w:p w14:paraId="124F46C4" w14:textId="77777777" w:rsidR="004929CF" w:rsidRDefault="004929CF" w:rsidP="00D6677D">
          <w:pPr>
            <w:pStyle w:val="Rubrik1"/>
          </w:pPr>
          <w:r>
            <w:t>Övrigt</w:t>
          </w:r>
        </w:p>
      </w:sdtContent>
    </w:sdt>
    <w:p w14:paraId="065A99B5" w14:textId="77777777" w:rsidR="004929CF" w:rsidRDefault="00847B7E" w:rsidP="00D6677D">
      <w:pPr>
        <w:pStyle w:val="Rubrik2"/>
      </w:pPr>
      <w:sdt>
        <w:sdtPr>
          <w:id w:val="-1578510440"/>
          <w:lock w:val="contentLocked"/>
          <w:placeholder>
            <w:docPart w:val="1E5D9FB2BA3B4E9EA0AFB9623087218D"/>
          </w:placeholder>
          <w:group/>
        </w:sdtPr>
        <w:sdtEndPr/>
        <w:sdtContent>
          <w:r w:rsidR="004929CF">
            <w:t>Fortsatt behandling av ärendet</w:t>
          </w:r>
        </w:sdtContent>
      </w:sdt>
    </w:p>
    <w:p w14:paraId="5CC779B0" w14:textId="77777777" w:rsidR="004929CF" w:rsidRDefault="004929CF" w:rsidP="00D6677D">
      <w:pPr>
        <w:pStyle w:val="Brdtext"/>
      </w:pPr>
      <w:r>
        <w:t>Behandling av förslaget inleddes i rådsarbetsgrupp den 1 april 2025. I Europaparlamentet kommer förslaget att behandlas i LIBE-utskottet.</w:t>
      </w:r>
    </w:p>
    <w:p w14:paraId="6B9432F8" w14:textId="77777777" w:rsidR="004929CF" w:rsidRDefault="00847B7E" w:rsidP="00D6677D">
      <w:pPr>
        <w:pStyle w:val="Rubrik2"/>
      </w:pPr>
      <w:sdt>
        <w:sdtPr>
          <w:id w:val="839665539"/>
          <w:lock w:val="contentLocked"/>
          <w:placeholder>
            <w:docPart w:val="1E5D9FB2BA3B4E9EA0AFB9623087218D"/>
          </w:placeholder>
          <w:group/>
        </w:sdtPr>
        <w:sdtEndPr/>
        <w:sdtContent>
          <w:r w:rsidR="004929CF">
            <w:t>Fackuttryck och termer</w:t>
          </w:r>
        </w:sdtContent>
      </w:sdt>
    </w:p>
    <w:p w14:paraId="2F7452B9" w14:textId="77777777" w:rsidR="004929CF" w:rsidRDefault="004929CF" w:rsidP="00D6677D">
      <w:pPr>
        <w:pStyle w:val="Brdtext"/>
      </w:pPr>
      <w:r>
        <w:t>-</w:t>
      </w:r>
    </w:p>
    <w:p w14:paraId="02D9EA84" w14:textId="322736C2"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E6660CE" w14:textId="77777777" w:rsidR="004929CF" w:rsidRDefault="004929CF" w:rsidP="00A87A54">
      <w:pPr>
        <w:spacing w:after="0" w:line="240" w:lineRule="auto"/>
      </w:pPr>
      <w:r>
        <w:separator/>
      </w:r>
    </w:p>
  </w:endnote>
  <w:endnote w:type="continuationSeparator" w:id="0">
    <w:p w14:paraId="3AAE159D" w14:textId="77777777" w:rsidR="004929CF" w:rsidRDefault="004929CF"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0809CF"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E98FEA"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9CC3FA"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E2409D" w14:textId="77777777" w:rsidR="004929CF" w:rsidRDefault="004929CF" w:rsidP="00A87A54">
      <w:pPr>
        <w:spacing w:after="0" w:line="240" w:lineRule="auto"/>
      </w:pPr>
      <w:r>
        <w:separator/>
      </w:r>
    </w:p>
  </w:footnote>
  <w:footnote w:type="continuationSeparator" w:id="0">
    <w:p w14:paraId="63781850" w14:textId="77777777" w:rsidR="004929CF" w:rsidRDefault="004929CF"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309067"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D62D83" w14:textId="6B76C9F5" w:rsidR="003C3720" w:rsidRDefault="00847B7E" w:rsidP="00CD3BFC">
    <w:pPr>
      <w:pStyle w:val="Sidhuvud"/>
      <w:spacing w:before="240"/>
      <w:jc w:val="right"/>
    </w:pPr>
    <w:sdt>
      <w:sdtPr>
        <w:alias w:val="Ar"/>
        <w:tag w:val="Ar"/>
        <w:id w:val="375123316"/>
        <w:placeholder>
          <w:docPart w:val="5D27D20B674F49C4A57B39165028E762"/>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4929CF">
          <w:t>2024/25</w:t>
        </w:r>
      </w:sdtContent>
    </w:sdt>
    <w:r w:rsidR="0009572A">
      <w:t>:</w:t>
    </w:r>
    <w:r w:rsidR="00002B4B">
      <w:t>FPM</w:t>
    </w:r>
    <w:sdt>
      <w:sdtPr>
        <w:alias w:val="FPMNummer"/>
        <w:tag w:val="FPMNummer"/>
        <w:id w:val="-2000957076"/>
        <w:placeholder>
          <w:docPart w:val="A2A43F7D542A4BD38B92768F0669277A"/>
        </w:placeholder>
        <w:dataBinding w:prefixMappings="xmlns:ns0='http://rk.se/faktapm' " w:xpath="/ns0:faktaPM[1]/ns0:Nr[1]" w:storeItemID="{0B9A7431-9D19-4C2A-8E12-639802D7B40B}"/>
        <w:text/>
      </w:sdtPr>
      <w:sdtEndPr/>
      <w:sdtContent>
        <w:r w:rsidR="004929CF">
          <w:t>31</w:t>
        </w:r>
      </w:sdtContent>
    </w:sdt>
  </w:p>
  <w:p w14:paraId="0A9CC23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772B58"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4-14"/>
    <w:docVar w:name="Ar" w:val="2024/25"/>
    <w:docVar w:name="Dep" w:val="Justitiedepartementet"/>
    <w:docVar w:name="GDB1" w:val="COM(2025) 101"/>
    <w:docVar w:name="Nr" w:val="31"/>
    <w:docVar w:name="Rub" w:val="Förordning om ett gemensamt återvändandesystem"/>
    <w:docVar w:name="UppDat" w:val="2025-04-14"/>
    <w:docVar w:name="Utsk" w:val="Socialförsäkringsutskottet"/>
  </w:docVars>
  <w:rsids>
    <w:rsidRoot w:val="004929CF"/>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5D20"/>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5528"/>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29CF"/>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54AB"/>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1E18"/>
    <w:rsid w:val="0082249C"/>
    <w:rsid w:val="008237FB"/>
    <w:rsid w:val="00824CCE"/>
    <w:rsid w:val="00830B7B"/>
    <w:rsid w:val="00832661"/>
    <w:rsid w:val="008349AA"/>
    <w:rsid w:val="008375D5"/>
    <w:rsid w:val="00841486"/>
    <w:rsid w:val="00842BC9"/>
    <w:rsid w:val="008431AF"/>
    <w:rsid w:val="0084476E"/>
    <w:rsid w:val="00845137"/>
    <w:rsid w:val="00845B9F"/>
    <w:rsid w:val="00847B7E"/>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601"/>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98"/>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1A8"/>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60152CE"/>
  <w15:docId w15:val="{22797D6E-9A1B-4230-A440-C682306118A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1D247A3B20C45B19D6FA895E7AF8BBB"/>
        <w:category>
          <w:name w:val="Allmänt"/>
          <w:gallery w:val="placeholder"/>
        </w:category>
        <w:types>
          <w:type w:val="bbPlcHdr"/>
        </w:types>
        <w:behaviors>
          <w:behavior w:val="content"/>
        </w:behaviors>
        <w:guid w:val="{C95DF56B-44ED-44AE-96EE-C0D42423EBBF}"/>
      </w:docPartPr>
      <w:docPartBody>
        <w:p w:rsidR="00617488" w:rsidRDefault="00617488">
          <w:pPr>
            <w:pStyle w:val="31D247A3B20C45B19D6FA895E7AF8BBB"/>
          </w:pPr>
          <w:r w:rsidRPr="00FC36B9">
            <w:rPr>
              <w:rStyle w:val="Platshllartext"/>
            </w:rPr>
            <w:t>Klicka eller tryck här för att ange text.</w:t>
          </w:r>
        </w:p>
      </w:docPartBody>
    </w:docPart>
    <w:docPart>
      <w:docPartPr>
        <w:name w:val="A2A43F7D542A4BD38B92768F0669277A"/>
        <w:category>
          <w:name w:val="Allmänt"/>
          <w:gallery w:val="placeholder"/>
        </w:category>
        <w:types>
          <w:type w:val="bbPlcHdr"/>
        </w:types>
        <w:behaviors>
          <w:behavior w:val="content"/>
        </w:behaviors>
        <w:guid w:val="{4CBE3907-2429-4466-A569-70C9A98B9E1D}"/>
      </w:docPartPr>
      <w:docPartBody>
        <w:p w:rsidR="00617488" w:rsidRDefault="00617488">
          <w:pPr>
            <w:pStyle w:val="A2A43F7D542A4BD38B92768F0669277A"/>
          </w:pPr>
          <w:r>
            <w:rPr>
              <w:rStyle w:val="Platshllartext"/>
            </w:rPr>
            <w:t>(sätts av SB)</w:t>
          </w:r>
        </w:p>
      </w:docPartBody>
    </w:docPart>
    <w:docPart>
      <w:docPartPr>
        <w:name w:val="9AD92A090B364E3EBAA6200AC96B0AAB"/>
        <w:category>
          <w:name w:val="Allmänt"/>
          <w:gallery w:val="placeholder"/>
        </w:category>
        <w:types>
          <w:type w:val="bbPlcHdr"/>
        </w:types>
        <w:behaviors>
          <w:behavior w:val="content"/>
        </w:behaviors>
        <w:guid w:val="{07F825D7-6606-4B48-9A4F-93A9386754C6}"/>
      </w:docPartPr>
      <w:docPartBody>
        <w:p w:rsidR="00617488" w:rsidRDefault="00617488">
          <w:pPr>
            <w:pStyle w:val="9AD92A090B364E3EBAA6200AC96B0AA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72B02678737045A6A600786428D18F19"/>
        <w:category>
          <w:name w:val="Allmänt"/>
          <w:gallery w:val="placeholder"/>
        </w:category>
        <w:types>
          <w:type w:val="bbPlcHdr"/>
        </w:types>
        <w:behaviors>
          <w:behavior w:val="content"/>
        </w:behaviors>
        <w:guid w:val="{9ED76AAF-E95F-41A9-B9E2-17F65635CE6E}"/>
      </w:docPartPr>
      <w:docPartBody>
        <w:p w:rsidR="00617488" w:rsidRDefault="00617488">
          <w:pPr>
            <w:pStyle w:val="72B02678737045A6A600786428D18F19"/>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8F58016E8C34DAFB27962AD3682F0B6"/>
        <w:category>
          <w:name w:val="Allmänt"/>
          <w:gallery w:val="placeholder"/>
        </w:category>
        <w:types>
          <w:type w:val="bbPlcHdr"/>
        </w:types>
        <w:behaviors>
          <w:behavior w:val="content"/>
        </w:behaviors>
        <w:guid w:val="{8B3FA048-1B5C-4245-AD8A-F9CFEFF9C00E}"/>
      </w:docPartPr>
      <w:docPartBody>
        <w:p w:rsidR="00617488" w:rsidRDefault="00617488">
          <w:pPr>
            <w:pStyle w:val="98F58016E8C34DAFB27962AD3682F0B6"/>
          </w:pPr>
          <w:r>
            <w:rPr>
              <w:rStyle w:val="Platshllartext"/>
            </w:rPr>
            <w:t>Klicka här och v</w:t>
          </w:r>
          <w:r w:rsidRPr="00D31416">
            <w:rPr>
              <w:rStyle w:val="Platshllartext"/>
            </w:rPr>
            <w:t xml:space="preserve">älj ett </w:t>
          </w:r>
          <w:r>
            <w:rPr>
              <w:rStyle w:val="Platshllartext"/>
            </w:rPr>
            <w:t>departement.</w:t>
          </w:r>
        </w:p>
      </w:docPartBody>
    </w:docPart>
    <w:docPart>
      <w:docPartPr>
        <w:name w:val="5F5FAB5209464E8A88CF9A930189D99B"/>
        <w:category>
          <w:name w:val="Allmänt"/>
          <w:gallery w:val="placeholder"/>
        </w:category>
        <w:types>
          <w:type w:val="bbPlcHdr"/>
        </w:types>
        <w:behaviors>
          <w:behavior w:val="content"/>
        </w:behaviors>
        <w:guid w:val="{57B01EDC-1728-4B0C-ACD9-E2E035CFDD28}"/>
      </w:docPartPr>
      <w:docPartBody>
        <w:p w:rsidR="00617488" w:rsidRDefault="00617488">
          <w:pPr>
            <w:pStyle w:val="5F5FAB5209464E8A88CF9A930189D99B"/>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1879BA07F19C4D05ACECBCA4D39120BF"/>
        <w:category>
          <w:name w:val="Allmänt"/>
          <w:gallery w:val="placeholder"/>
        </w:category>
        <w:types>
          <w:type w:val="bbPlcHdr"/>
        </w:types>
        <w:behaviors>
          <w:behavior w:val="content"/>
        </w:behaviors>
        <w:guid w:val="{4424040D-9655-457A-816A-F90773F8293B}"/>
      </w:docPartPr>
      <w:docPartBody>
        <w:p w:rsidR="00617488" w:rsidRDefault="00617488">
          <w:pPr>
            <w:pStyle w:val="1879BA07F19C4D05ACECBCA4D39120B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5D27D20B674F49C4A57B39165028E762"/>
        <w:category>
          <w:name w:val="Allmänt"/>
          <w:gallery w:val="placeholder"/>
        </w:category>
        <w:types>
          <w:type w:val="bbPlcHdr"/>
        </w:types>
        <w:behaviors>
          <w:behavior w:val="content"/>
        </w:behaviors>
        <w:guid w:val="{1A3297AD-2B93-43E9-ACE7-1188DD3C5D72}"/>
      </w:docPartPr>
      <w:docPartBody>
        <w:p w:rsidR="00617488" w:rsidRDefault="00617488">
          <w:pPr>
            <w:pStyle w:val="5D27D20B674F49C4A57B39165028E762"/>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1E5D9FB2BA3B4E9EA0AFB9623087218D"/>
        <w:category>
          <w:name w:val="Allmänt"/>
          <w:gallery w:val="placeholder"/>
        </w:category>
        <w:types>
          <w:type w:val="bbPlcHdr"/>
        </w:types>
        <w:behaviors>
          <w:behavior w:val="content"/>
        </w:behaviors>
        <w:guid w:val="{0BBD95C7-857B-42F3-85B9-75AC9CB285B4}"/>
      </w:docPartPr>
      <w:docPartBody>
        <w:p w:rsidR="00617488" w:rsidRDefault="00617488" w:rsidP="00617488">
          <w:pPr>
            <w:pStyle w:val="1E5D9FB2BA3B4E9EA0AFB9623087218D"/>
          </w:pPr>
          <w:r w:rsidRPr="00FC36B9">
            <w:rPr>
              <w:rStyle w:val="Platshllartext"/>
            </w:rPr>
            <w:t>Klicka eller tryck här för att ange text.</w:t>
          </w:r>
        </w:p>
      </w:docPartBody>
    </w:docPart>
    <w:docPart>
      <w:docPartPr>
        <w:name w:val="E4629981E04845F6BED75C9D53E8F18C"/>
        <w:category>
          <w:name w:val="Allmänt"/>
          <w:gallery w:val="placeholder"/>
        </w:category>
        <w:types>
          <w:type w:val="bbPlcHdr"/>
        </w:types>
        <w:behaviors>
          <w:behavior w:val="content"/>
        </w:behaviors>
        <w:guid w:val="{90734025-16BD-4620-BA31-1D79BF746B2D}"/>
      </w:docPartPr>
      <w:docPartBody>
        <w:p w:rsidR="00000000" w:rsidRDefault="00B9488C">
          <w:r w:rsidRPr="0025042D">
            <w:rPr>
              <w:rStyle w:val="Platshllartext"/>
            </w:rPr>
            <w:t xml:space="preserve"> </w:t>
          </w:r>
        </w:p>
      </w:docPartBody>
    </w:docPart>
    <w:docPart>
      <w:docPartPr>
        <w:name w:val="863A02C343374756937C4B1603E82CF4"/>
        <w:category>
          <w:name w:val="Allmänt"/>
          <w:gallery w:val="placeholder"/>
        </w:category>
        <w:types>
          <w:type w:val="bbPlcHdr"/>
        </w:types>
        <w:behaviors>
          <w:behavior w:val="content"/>
        </w:behaviors>
        <w:guid w:val="{B4BC99F2-B76C-4A67-A02C-8A77CCBF702A}"/>
      </w:docPartPr>
      <w:docPartBody>
        <w:p w:rsidR="00000000" w:rsidRDefault="00B9488C">
          <w:r w:rsidRPr="0025042D">
            <w:rPr>
              <w:rStyle w:val="Platshllartext"/>
            </w:rPr>
            <w:t xml:space="preserve"> </w:t>
          </w:r>
        </w:p>
      </w:docPartBody>
    </w:docPart>
    <w:docPart>
      <w:docPartPr>
        <w:name w:val="6A3FB711EF674540ABA6A4EF61798083"/>
        <w:category>
          <w:name w:val="Allmänt"/>
          <w:gallery w:val="placeholder"/>
        </w:category>
        <w:types>
          <w:type w:val="bbPlcHdr"/>
        </w:types>
        <w:behaviors>
          <w:behavior w:val="content"/>
        </w:behaviors>
        <w:guid w:val="{99FB3BEC-D917-4EBC-972C-5F9F4420CA44}"/>
      </w:docPartPr>
      <w:docPartBody>
        <w:p w:rsidR="00000000" w:rsidRDefault="00B9488C">
          <w:r w:rsidRPr="0025042D">
            <w:rPr>
              <w:rStyle w:val="Platshllartext"/>
            </w:rPr>
            <w:t xml:space="preserve"> </w:t>
          </w:r>
        </w:p>
      </w:docPartBody>
    </w:docPart>
    <w:docPart>
      <w:docPartPr>
        <w:name w:val="4565ADF06CD84505ABCB58DFFC349F12"/>
        <w:category>
          <w:name w:val="Allmänt"/>
          <w:gallery w:val="placeholder"/>
        </w:category>
        <w:types>
          <w:type w:val="bbPlcHdr"/>
        </w:types>
        <w:behaviors>
          <w:behavior w:val="content"/>
        </w:behaviors>
        <w:guid w:val="{B12EA403-3EC7-40EE-B5C4-282AB8BC4A35}"/>
      </w:docPartPr>
      <w:docPartBody>
        <w:p w:rsidR="00000000" w:rsidRDefault="00B9488C">
          <w:r w:rsidRPr="0025042D">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17488"/>
    <w:rsid w:val="00617488"/>
    <w:rsid w:val="007154AB"/>
    <w:rsid w:val="00B9488C"/>
    <w:rsid w:val="00CD3B9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9488C"/>
    <w:rPr>
      <w:noProof w:val="0"/>
      <w:color w:val="808080"/>
    </w:rPr>
  </w:style>
  <w:style w:type="paragraph" w:customStyle="1" w:styleId="31D247A3B20C45B19D6FA895E7AF8BBB">
    <w:name w:val="31D247A3B20C45B19D6FA895E7AF8BBB"/>
  </w:style>
  <w:style w:type="paragraph" w:customStyle="1" w:styleId="10826ACCD0284A2990F4D9C707734065">
    <w:name w:val="10826ACCD0284A2990F4D9C707734065"/>
  </w:style>
  <w:style w:type="paragraph" w:customStyle="1" w:styleId="A2A43F7D542A4BD38B92768F0669277A">
    <w:name w:val="A2A43F7D542A4BD38B92768F0669277A"/>
  </w:style>
  <w:style w:type="paragraph" w:customStyle="1" w:styleId="0A23DE8351044D1DBE5AC55120C168CB">
    <w:name w:val="0A23DE8351044D1DBE5AC55120C168CB"/>
  </w:style>
  <w:style w:type="paragraph" w:customStyle="1" w:styleId="9AD92A090B364E3EBAA6200AC96B0AAB">
    <w:name w:val="9AD92A090B364E3EBAA6200AC96B0AAB"/>
  </w:style>
  <w:style w:type="paragraph" w:customStyle="1" w:styleId="72B02678737045A6A600786428D18F19">
    <w:name w:val="72B02678737045A6A600786428D18F19"/>
  </w:style>
  <w:style w:type="paragraph" w:customStyle="1" w:styleId="98F58016E8C34DAFB27962AD3682F0B6">
    <w:name w:val="98F58016E8C34DAFB27962AD3682F0B6"/>
  </w:style>
  <w:style w:type="paragraph" w:customStyle="1" w:styleId="5F5FAB5209464E8A88CF9A930189D99B">
    <w:name w:val="5F5FAB5209464E8A88CF9A930189D99B"/>
  </w:style>
  <w:style w:type="paragraph" w:customStyle="1" w:styleId="49A4E1F8630649AF89D270CBD5D3BCDE">
    <w:name w:val="49A4E1F8630649AF89D270CBD5D3BCDE"/>
  </w:style>
  <w:style w:type="paragraph" w:customStyle="1" w:styleId="1879BA07F19C4D05ACECBCA4D39120BF">
    <w:name w:val="1879BA07F19C4D05ACECBCA4D39120BF"/>
  </w:style>
  <w:style w:type="paragraph" w:customStyle="1" w:styleId="5D27D20B674F49C4A57B39165028E762">
    <w:name w:val="5D27D20B674F49C4A57B39165028E762"/>
  </w:style>
  <w:style w:type="paragraph" w:customStyle="1" w:styleId="1E5D9FB2BA3B4E9EA0AFB9623087218D">
    <w:name w:val="1E5D9FB2BA3B4E9EA0AFB9623087218D"/>
    <w:rsid w:val="0061748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2025-04-15</HeaderDate>
    <Office/>
    <Dnr>SB2025/</Dnr>
    <ParagrafNr/>
    <DocumentTitle/>
    <VisitingAddress/>
    <Extra1/>
    <Extra2/>
    <Extra3/>
    <Number/>
    <Recipient/>
    <SenderText/>
    <DocNumber/>
    <Doclanguage>1053</Doclanguage>
    <Appendix/>
    <LogotypeName/>
  </BaseInfo>
</DocumentInfo>
</file>

<file path=customXml/item2.xml><?xml version="1.0" encoding="utf-8"?>
<faktaPM xmlns="http://rk.se/faktapm">
  <Titel>Förordning om ett gemensamt återvändandesystem</Titel>
  <Ar>2024/25</Ar>
  <Nr>31</Nr>
  <UppDat>2025-04-14T00:00:00</UppDat>
  <Rub/>
  <Dep/>
  <Utsk/>
  <AnkDat/>
  <Egenskap1/>
  <Egenskap2/>
  <Egenskap3/>
  <DepLista>
    <Item>
      <itemnr/>
      <Departementsnamn>Justitiedepartementet</Departementsnamn>
    </Item>
  </DepLista>
  <DokLista>
    <DokItem>
      <Beteckning>COM(2025) 101</Beteckning>
      <Celexnummer>52025PC0101</Celexnummer>
      <DokTitel>Förslag till EUROPARLAMENTETS OCH RÅDETS FÖRORDNING om inrättande av ett gemensamt system för återvändande av tredjelandsmedborgare som vistas olagligt i unionen, och upphävande av Europaparlamentets och rådets direktiv 2008/115/EC, rådets direktiv 2001/40/EG och rådets beslut 2004/191/EG</DokTitel>
    </DokItem>
  </DokLista>
</faktaPM>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customXsn xmlns="http://schemas.microsoft.com/office/2006/metadata/customXsn">
  <xsnLocation/>
  <cached>True</cached>
  <openByDefault>False</openByDefault>
  <xsnScope/>
</customXsn>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Props1.xml><?xml version="1.0" encoding="utf-8"?>
<ds:datastoreItem xmlns:ds="http://schemas.openxmlformats.org/officeDocument/2006/customXml" ds:itemID="{4053B57E-C540-4DEA-BDEB-AEC570D811D9}">
  <ds:schemaRefs>
    <ds:schemaRef ds:uri="http://lp/documentinfo/RK"/>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5C754420-6B19-4323-877B-50281AAA3E8D}">
  <ds:schemaRefs>
    <ds:schemaRef ds:uri="Microsoft.SharePoint.Taxonomy.ContentTypeSync"/>
  </ds:schemaRefs>
</ds:datastoreItem>
</file>

<file path=customXml/itemProps5.xml><?xml version="1.0" encoding="utf-8"?>
<ds:datastoreItem xmlns:ds="http://schemas.openxmlformats.org/officeDocument/2006/customXml" ds:itemID="{8777A11B-E15D-42D6-915B-7CF206C9288B}">
  <ds:schemaRefs>
    <ds:schemaRef ds:uri="http://schemas.microsoft.com/sharepoint/events"/>
  </ds:schemaRefs>
</ds:datastoreItem>
</file>

<file path=customXml/itemProps6.xml><?xml version="1.0" encoding="utf-8"?>
<ds:datastoreItem xmlns:ds="http://schemas.openxmlformats.org/officeDocument/2006/customXml" ds:itemID="{66008210-0A0C-4335-9D30-B6F6E79524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FC34F4D3-601A-4B47-8916-75759404FAE2}">
  <ds:schemaRefs>
    <ds:schemaRef ds:uri="http://schemas.microsoft.com/sharepoint/v3/contenttype/forms"/>
  </ds:schemaRefs>
</ds:datastoreItem>
</file>

<file path=customXml/itemProps8.xml><?xml version="1.0" encoding="utf-8"?>
<ds:datastoreItem xmlns:ds="http://schemas.openxmlformats.org/officeDocument/2006/customXml" ds:itemID="{43F90F6C-81DF-4C38-B36E-F50BE12C98B0}">
  <ds:schemaRefs>
    <ds:schemaRef ds:uri="http://schemas.microsoft.com/office/2006/metadata/customXsn"/>
  </ds:schemaRefs>
</ds:datastoreItem>
</file>

<file path=customXml/itemProps9.xml><?xml version="1.0" encoding="utf-8"?>
<ds:datastoreItem xmlns:ds="http://schemas.openxmlformats.org/officeDocument/2006/customXml" ds:itemID="{4D0E4393-B4DB-4126-B805-02227BBE0FD4}">
  <ds:schemaRefs>
    <ds:schemaRef ds:uri="http://purl.org/dc/elements/1.1/"/>
    <ds:schemaRef ds:uri="4e9c2f0c-7bf8-49af-8356-cbf363fc78a7"/>
    <ds:schemaRef ds:uri="http://schemas.microsoft.com/office/2006/metadata/properties"/>
    <ds:schemaRef ds:uri="cc625d36-bb37-4650-91b9-0c96159295ba"/>
    <ds:schemaRef ds:uri="http://schemas.microsoft.com/office/infopath/2007/PartnerControls"/>
    <ds:schemaRef ds:uri="http://purl.org/dc/terms/"/>
    <ds:schemaRef ds:uri="http://www.w3.org/XML/1998/namespace"/>
    <ds:schemaRef ds:uri="http://schemas.microsoft.com/office/2006/documentManagement/types"/>
    <ds:schemaRef ds:uri="8b66ae41-1ec6-402e-b662-35d1932ca064"/>
    <ds:schemaRef ds:uri="http://schemas.openxmlformats.org/package/2006/metadata/core-properties"/>
    <ds:schemaRef ds:uri="http://schemas.microsoft.com/sharepoint/v4"/>
    <ds:schemaRef ds:uri="9c9941df-7074-4a92-bf99-225d24d78d61"/>
    <ds:schemaRef ds:uri="18f3d968-6251-40b0-9f11-012b293496c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11</Pages>
  <Words>2883</Words>
  <Characters>18937</Characters>
  <Application>Microsoft Office Word</Application>
  <DocSecurity>0</DocSecurity>
  <Lines>328</Lines>
  <Paragraphs>64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21837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FPM_202425__31</dc:title>
  <dc:subject/>
  <dc:creator>Inga Jönsson</dc:creator>
  <cp:keywords/>
  <dc:description/>
  <cp:lastModifiedBy>Maria Sundin</cp:lastModifiedBy>
  <cp:revision>2</cp:revision>
  <cp:lastPrinted>2023-02-02T10:01:00Z</cp:lastPrinted>
  <dcterms:created xsi:type="dcterms:W3CDTF">2025-04-16T10:55:00Z</dcterms:created>
  <dcterms:modified xsi:type="dcterms:W3CDTF">2025-04-16T10:55:00Z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 101</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ett gemensamt återvändandesystem</vt:lpwstr>
  </property>
  <property fmtid="{D5CDD505-2E9C-101B-9397-08002B2CF9AE}" pid="21" name="AnkDat">
    <vt:lpwstr>2025-04-14</vt:lpwstr>
  </property>
  <property fmtid="{D5CDD505-2E9C-101B-9397-08002B2CF9AE}" pid="22" name="Utsk">
    <vt:lpwstr>Socialförsäkringsutskottet</vt:lpwstr>
  </property>
  <property fmtid="{D5CDD505-2E9C-101B-9397-08002B2CF9AE}" pid="23" name="Ar">
    <vt:lpwstr>2024/25</vt:lpwstr>
  </property>
  <property fmtid="{D5CDD505-2E9C-101B-9397-08002B2CF9AE}" pid="24" name="Nr">
    <vt:lpwstr>31</vt:lpwstr>
  </property>
  <property fmtid="{D5CDD505-2E9C-101B-9397-08002B2CF9AE}" pid="25" name="UppDat">
    <vt:lpwstr>2025-04-14</vt:lpwstr>
  </property>
  <property fmtid="{D5CDD505-2E9C-101B-9397-08002B2CF9AE}" pid="26" name="Dep">
    <vt:lpwstr>Justitiedepartementet</vt:lpwstr>
  </property>
  <property fmtid="{D5CDD505-2E9C-101B-9397-08002B2CF9AE}" pid="27" name="GDT1">
    <vt:lpwstr>Förslag till EUROPARLAMENTETS OCH RÅDETS FÖRORDNING om inrättande av ett gemensamt system för återvändande av tredjelandsmedborgare som vistas olagligt i unionen, och upphävande av Europaparlamentets och rådets direktiv 2008/115/EC, rådets direktiv 2001/40/EG och rådets beslut 2004/191/EG</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ma0502aa</vt:lpwstr>
  </property>
</Properties>
</file>