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b/>
        </w:rPr>
        <w:id w:val="310384016"/>
        <w:lock w:val="contentLocked"/>
        <w:placeholder>
          <w:docPart w:val="691EF961F2BD42EFB028FE73A4B5C67C"/>
        </w:placeholder>
        <w:group/>
      </w:sdtPr>
      <w:sdtEndPr>
        <w:rPr>
          <w:b w:val="0"/>
        </w:rPr>
      </w:sdtEndPr>
      <w:sdtContent>
        <w:p w14:paraId="58BC3CED"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2879C0C1" wp14:editId="61E47431">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487A3E04" w14:textId="09BB8304" w:rsidR="00907069" w:rsidRDefault="00C85FE1" w:rsidP="001C2731">
          <w:pPr>
            <w:pStyle w:val="Sidhuvud"/>
            <w:ind w:left="3969" w:right="-567"/>
          </w:pPr>
          <w:r>
            <w:t>Riksdagså</w:t>
          </w:r>
          <w:r w:rsidR="00907069">
            <w:t xml:space="preserve">r: </w:t>
          </w:r>
          <w:sdt>
            <w:sdtPr>
              <w:alias w:val="Ar"/>
              <w:tag w:val="Ar"/>
              <w:id w:val="-280807286"/>
              <w:placeholder>
                <w:docPart w:val="F50A565D14C2431C9A01BD14B457624C"/>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964C20">
                <w:t>2025/26</w:t>
              </w:r>
            </w:sdtContent>
          </w:sdt>
        </w:p>
        <w:p w14:paraId="14AA0B34" w14:textId="1AE653D0"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FD674C7E69294DD3853C8D3D6F99E8C4"/>
              </w:placeholder>
              <w:dataBinding w:prefixMappings="xmlns:ns0='http://rk.se/faktapm' " w:xpath="/ns0:faktaPM[1]/ns0:Nr[1]" w:storeItemID="{0B9A7431-9D19-4C2A-8E12-639802D7B40B}"/>
              <w:text/>
            </w:sdtPr>
            <w:sdtEndPr/>
            <w:sdtContent>
              <w:r w:rsidR="00964C20">
                <w:t>14</w:t>
              </w:r>
            </w:sdtContent>
          </w:sdt>
        </w:p>
        <w:sdt>
          <w:sdtPr>
            <w:alias w:val="Datum"/>
            <w:tag w:val="Datum"/>
            <w:id w:val="-363979562"/>
            <w:placeholder>
              <w:docPart w:val="6904B77807884F95B71EA081F94729EE"/>
            </w:placeholder>
            <w:dataBinding w:prefixMappings="xmlns:ns0='http://rk.se/faktapm' " w:xpath="/ns0:faktaPM[1]/ns0:UppDat[1]" w:storeItemID="{0B9A7431-9D19-4C2A-8E12-639802D7B40B}"/>
            <w:date w:fullDate="2025-09-10T00:00:00Z">
              <w:dateFormat w:val="yyyy-MM-dd"/>
              <w:lid w:val="sv-SE"/>
              <w:storeMappedDataAs w:val="dateTime"/>
              <w:calendar w:val="gregorian"/>
            </w:date>
          </w:sdtPr>
          <w:sdtEndPr/>
          <w:sdtContent>
            <w:p w14:paraId="5A7C8502" w14:textId="535D9AC6" w:rsidR="00907069" w:rsidRDefault="00964C20" w:rsidP="001C2731">
              <w:pPr>
                <w:pStyle w:val="Sidhuvud"/>
                <w:spacing w:after="960"/>
                <w:ind w:left="3969" w:right="-567"/>
              </w:pPr>
              <w:r>
                <w:t>2025-09-10</w:t>
              </w:r>
            </w:p>
          </w:sdtContent>
        </w:sdt>
      </w:sdtContent>
    </w:sdt>
    <w:p w14:paraId="760783A0" w14:textId="62996572" w:rsidR="007D542F" w:rsidRDefault="00966B0A" w:rsidP="007D542F">
      <w:pPr>
        <w:pStyle w:val="Rubrik"/>
      </w:pPr>
      <w:sdt>
        <w:sdtPr>
          <w:id w:val="886605850"/>
          <w:lock w:val="contentLocked"/>
          <w:placeholder>
            <w:docPart w:val="691EF961F2BD42EFB028FE73A4B5C67C"/>
          </w:placeholder>
          <w:group/>
        </w:sdtPr>
        <w:sdtEndPr/>
        <w:sdtContent>
          <w:sdt>
            <w:sdtPr>
              <w:id w:val="-1141882450"/>
              <w:placeholder>
                <w:docPart w:val="E6982F20798845BB8C786D4C72B5D6D3"/>
              </w:placeholder>
              <w:dataBinding w:prefixMappings="xmlns:ns0='http://rk.se/faktapm' " w:xpath="/ns0:faktaPM[1]/ns0:Titel[1]" w:storeItemID="{0B9A7431-9D19-4C2A-8E12-639802D7B40B}"/>
              <w:text/>
            </w:sdtPr>
            <w:sdtEndPr/>
            <w:sdtContent>
              <w:r w:rsidR="00964C20">
                <w:t>Förordning om inrättandet av en europeisk konkurrenskraftsfond</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C686452855214832B4531CFE3D34AF55"/>
            </w:placeholder>
            <w15:repeatingSectionItem/>
          </w:sdtPr>
          <w:sdtEndPr/>
          <w:sdtContent>
            <w:p w14:paraId="19519287" w14:textId="38DE3449" w:rsidR="007D542F" w:rsidRDefault="00966B0A" w:rsidP="007D542F">
              <w:pPr>
                <w:pStyle w:val="Brdtext"/>
              </w:pPr>
              <w:sdt>
                <w:sdtPr>
                  <w:rPr>
                    <w:rStyle w:val="Departement"/>
                  </w:rPr>
                  <w:id w:val="19440330"/>
                  <w:placeholder>
                    <w:docPart w:val="861061CD581242B0BDF6B2B67B507BCF"/>
                  </w:placeholder>
                  <w:dataBinding w:prefixMappings="xmlns:ns0='http://rk.se/faktapm' " w:xpath="/ns0:faktaPM[1]/ns0:DepLista[1]/ns0:Item[1]/ns0:Departementsnamn[1]" w:storeItemID="{0B9A7431-9D19-4C2A-8E12-639802D7B40B}"/>
                  <w:comboBox w:lastValue="Finans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964C20">
                    <w:rPr>
                      <w:rStyle w:val="Departement"/>
                    </w:rPr>
                    <w:t>Finansdepartementet</w:t>
                  </w:r>
                </w:sdtContent>
              </w:sdt>
              <w:r w:rsidR="007D542F">
                <w:t xml:space="preserve"> </w:t>
              </w:r>
            </w:p>
          </w:sdtContent>
        </w:sdt>
      </w:sdtContent>
    </w:sdt>
    <w:bookmarkStart w:id="0" w:name="_Toc93996727"/>
    <w:p w14:paraId="696F1331" w14:textId="77777777" w:rsidR="007D542F" w:rsidRDefault="00966B0A" w:rsidP="00AC59D3">
      <w:pPr>
        <w:pStyle w:val="Rubrik2utannumrering"/>
      </w:pPr>
      <w:sdt>
        <w:sdtPr>
          <w:id w:val="-208794150"/>
          <w:lock w:val="contentLocked"/>
          <w:placeholder>
            <w:docPart w:val="691EF961F2BD42EFB028FE73A4B5C67C"/>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C686452855214832B4531CFE3D34AF55"/>
            </w:placeholder>
            <w15:repeatingSectionItem/>
          </w:sdtPr>
          <w:sdtEndPr/>
          <w:sdtContent>
            <w:p w14:paraId="654029F2" w14:textId="5CCAC9C3" w:rsidR="00390335" w:rsidRDefault="00966B0A" w:rsidP="002F204A">
              <w:pPr>
                <w:pStyle w:val="Brdtext"/>
                <w:tabs>
                  <w:tab w:val="clear" w:pos="1701"/>
                  <w:tab w:val="clear" w:pos="3600"/>
                  <w:tab w:val="left" w:pos="2835"/>
                </w:tabs>
                <w:spacing w:after="80"/>
                <w:ind w:left="2835" w:hanging="2835"/>
              </w:pPr>
              <w:sdt>
                <w:sdtPr>
                  <w:id w:val="-1666781584"/>
                  <w:placeholder>
                    <w:docPart w:val="717DDB59423545F1A102DCF2802E8A38"/>
                  </w:placeholder>
                  <w:dataBinding w:prefixMappings="xmlns:ns0='http://rk.se/faktapm' " w:xpath="/ns0:faktaPM[1]/ns0:DokLista[1]/ns0:DokItem[1]/ns0:Beteckning[1]" w:storeItemID="{0B9A7431-9D19-4C2A-8E12-639802D7B40B}"/>
                  <w:text/>
                </w:sdtPr>
                <w:sdtEndPr/>
                <w:sdtContent>
                  <w:proofErr w:type="gramStart"/>
                  <w:r w:rsidR="00964C20">
                    <w:t>COM(</w:t>
                  </w:r>
                  <w:proofErr w:type="gramEnd"/>
                  <w:r w:rsidR="00964C20">
                    <w:t>2025) 555</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9C5C44CE3FBE4D488632C7C848495820"/>
                  </w:placeholder>
                  <w:dataBinding w:prefixMappings="xmlns:ns0='http://rk.se/faktapm' " w:xpath="/ns0:faktaPM[1]/ns0:DokLista[1]/ns0:DokItem[1]/ns0:Celexnummer[1]" w:storeItemID="{0B9A7431-9D19-4C2A-8E12-639802D7B40B}"/>
                  <w:text/>
                </w:sdtPr>
                <w:sdtEndPr/>
                <w:sdtContent>
                  <w:r w:rsidR="00964C20">
                    <w:t>52025PC0555</w:t>
                  </w:r>
                </w:sdtContent>
              </w:sdt>
            </w:p>
            <w:p w14:paraId="69961F60" w14:textId="0D73DEC9" w:rsidR="007D542F" w:rsidRPr="006E15CE" w:rsidRDefault="00966B0A" w:rsidP="00390335">
              <w:pPr>
                <w:pStyle w:val="Brdtext"/>
                <w:tabs>
                  <w:tab w:val="clear" w:pos="1701"/>
                  <w:tab w:val="clear" w:pos="3600"/>
                </w:tabs>
                <w:rPr>
                  <w:lang w:val="en-GB"/>
                </w:rPr>
              </w:pPr>
              <w:sdt>
                <w:sdtPr>
                  <w:rPr>
                    <w:lang w:val="en-GB"/>
                  </w:rPr>
                  <w:id w:val="-1736688595"/>
                  <w:placeholder>
                    <w:docPart w:val="2E6F96A4A4CA423DAA1A1A8CA36BF64D"/>
                  </w:placeholder>
                  <w:dataBinding w:prefixMappings="xmlns:ns0='http://rk.se/faktapm' " w:xpath="/ns0:faktaPM[1]/ns0:DokLista[1]/ns0:DokItem[1]/ns0:DokTitel[1]" w:storeItemID="{0B9A7431-9D19-4C2A-8E12-639802D7B40B}"/>
                  <w:text/>
                </w:sdtPr>
                <w:sdtEndPr/>
                <w:sdtContent>
                  <w:r w:rsidR="00964C20" w:rsidRPr="00964C20">
                    <w:rPr>
                      <w:lang w:val="en-GB"/>
                    </w:rPr>
                    <w:t>Proposal for a regulation of the European Parliament and of the Council on establishing the European Competitiveness Fund ('ECF’), including the specific programme for defence research and innovation activities, repealing Regulations (EU) 2021/522, (EU) 2021/694, (EU) 2021/697, (EU) 2021/783, and amending Regulations (EU) 2021/696, (EU) 2023/588, (EU) [EDIP]</w:t>
                  </w:r>
                </w:sdtContent>
              </w:sdt>
            </w:p>
          </w:sdtContent>
        </w:sdt>
      </w:sdtContent>
    </w:sdt>
    <w:bookmarkStart w:id="1" w:name="_Toc93996728"/>
    <w:p w14:paraId="3F3E8662" w14:textId="77777777" w:rsidR="007D542F" w:rsidRDefault="00966B0A" w:rsidP="00721D8B">
      <w:pPr>
        <w:pStyle w:val="Rubrik1utannumrering"/>
      </w:pPr>
      <w:sdt>
        <w:sdtPr>
          <w:id w:val="1122497011"/>
          <w:lock w:val="contentLocked"/>
          <w:placeholder>
            <w:docPart w:val="691EF961F2BD42EFB028FE73A4B5C67C"/>
          </w:placeholder>
          <w:group/>
        </w:sdtPr>
        <w:sdtEndPr/>
        <w:sdtContent>
          <w:r w:rsidR="007D542F">
            <w:t>Sammanfattning</w:t>
          </w:r>
          <w:bookmarkEnd w:id="1"/>
        </w:sdtContent>
      </w:sdt>
    </w:p>
    <w:p w14:paraId="6ABF10F8" w14:textId="77777777" w:rsidR="006E15CE" w:rsidRDefault="006E15CE" w:rsidP="007D542F">
      <w:pPr>
        <w:pStyle w:val="Brdtext"/>
      </w:pPr>
      <w:bookmarkStart w:id="2" w:name="_Hlk206747959"/>
      <w:bookmarkStart w:id="3" w:name="_Toc93996729"/>
      <w:r>
        <w:t>Inom ramen för Europeiska kommissionens förslag till nästa fleråriga budgetram presenterades den 16 juli 2025 ett förslag till förordning om inrättande av en europeisk konkurrenskraftsfond (konkurrenskraftsfonden), i syfte att öka EU:s konkurrenskraft. Konkurrenskraftsfonden ska förenkla och förbättra tillgången till EU-finansiering genom att samla tolv EU-program under ett regelverk. Därtill ska bättre samordning och samstämmighet med andra EU-program säkerställas. Finansieringsramen för k</w:t>
      </w:r>
      <w:r w:rsidRPr="002704CC">
        <w:t xml:space="preserve">onkurrenskraftsfonden föreslås uppgå till </w:t>
      </w:r>
      <w:r w:rsidRPr="005A4584">
        <w:t>234</w:t>
      </w:r>
      <w:r>
        <w:t>,3</w:t>
      </w:r>
      <w:r w:rsidRPr="005A4584">
        <w:t xml:space="preserve"> </w:t>
      </w:r>
      <w:r>
        <w:t>miljarder</w:t>
      </w:r>
      <w:r w:rsidRPr="005A4584">
        <w:t xml:space="preserve"> euro i löpande priser.</w:t>
      </w:r>
      <w:r w:rsidRPr="002704CC">
        <w:rPr>
          <w:b/>
          <w:bCs/>
        </w:rPr>
        <w:t xml:space="preserve"> </w:t>
      </w:r>
      <w:r>
        <w:t xml:space="preserve">Vidare föreslås att det inrättas ett finansieringsinstrument som baseras på det nuvarande </w:t>
      </w:r>
      <w:proofErr w:type="spellStart"/>
      <w:r>
        <w:t>InvestEU</w:t>
      </w:r>
      <w:proofErr w:type="spellEnd"/>
      <w:r>
        <w:t>-programmet (</w:t>
      </w:r>
      <w:proofErr w:type="spellStart"/>
      <w:r>
        <w:t>InvestEU</w:t>
      </w:r>
      <w:proofErr w:type="spellEnd"/>
      <w:r>
        <w:t xml:space="preserve">-instrumentet) </w:t>
      </w:r>
      <w:r w:rsidRPr="0049005E">
        <w:t xml:space="preserve">i syfte att mobilisera privata och offentliga investeringar </w:t>
      </w:r>
      <w:r>
        <w:t xml:space="preserve">på grundval av en EU-budgetgaranti om högst </w:t>
      </w:r>
      <w:r w:rsidRPr="005A4584">
        <w:t>70</w:t>
      </w:r>
      <w:r>
        <w:t> </w:t>
      </w:r>
      <w:r w:rsidRPr="005A4584">
        <w:t>miljarder euro i löpande priser</w:t>
      </w:r>
      <w:r>
        <w:t xml:space="preserve">.  </w:t>
      </w:r>
    </w:p>
    <w:p w14:paraId="5CB635A4" w14:textId="34E25AB8" w:rsidR="007D542F" w:rsidRDefault="006E15CE" w:rsidP="007D542F">
      <w:pPr>
        <w:pStyle w:val="Brdtext"/>
      </w:pPr>
      <w:r>
        <w:t xml:space="preserve">Regeringen välkomnar inrättandet av en ny konkurrenskraftsfond och dess generella inriktning och politikområden, med fokus på den gröna och digitala omställningen samt civilt och militärt försvar, säkerhet och motståndskraft. Det är viktigt att stöd riktas dit det har störst potential att öka EU:s </w:t>
      </w:r>
      <w:r>
        <w:lastRenderedPageBreak/>
        <w:t xml:space="preserve">konkurrenskraft. Fokus bör ligga på att främja innovation, produktivitet och ekonomisk tillväxt. Regeringens grundinställning är att det är en väl fungerande marknad som gör företag konkurrenskraftiga. Stöd till företag kan vara motiverat om de hanterar ett tydligt marknadsmisslyckande, och så länge </w:t>
      </w:r>
      <w:r w:rsidRPr="000410C0">
        <w:t>de inte riskerar att motverka nödvändig strukturomvandling i ekonomin</w:t>
      </w:r>
      <w:r>
        <w:t xml:space="preserve">. </w:t>
      </w:r>
      <w:r w:rsidRPr="008D3F8A">
        <w:t>Regeringen anser att det är positivt att konkurrenskraftsfonden samlar flera</w:t>
      </w:r>
      <w:r>
        <w:t xml:space="preserve"> EU-program i ett gemensamt ramverk. Denna struktur kan möjliggöra en mer ändamålsenlig styrning, minskad risk för överlapp mellan olika EU-program och större flexibilitet att omfördela medel mellan olika politikområden. Regeringen välkomnar </w:t>
      </w:r>
      <w:proofErr w:type="spellStart"/>
      <w:r>
        <w:t>InvestEU</w:t>
      </w:r>
      <w:proofErr w:type="spellEnd"/>
      <w:r>
        <w:t>-instrumentet som möjliggör mobilisering av privat kapital och investeringar, och betonar vikten av en garantiavsättningsnivå som speglar portföljrisken. Regeringen anser att det är viktigt med balans mellan EU-institutionernas inflytande och flexibilitet i genomförandet av konkurrenskraftsfonden. Regeringen anser att det finns frågor som behöver klargöras, bl.a. avseende hur konkurrenskraftsfonden ska förhålla sig till andra EU-program samt kriterier för stödberättigande och tilldelning. Regeringen bedömer att det krävs ytterligare analys av de föreslagna politikområdena, fördelningen av medel kopplad till dessa, samt styrningsstrukturen. Det behövs även förtydliganden avseende kraven på nationell medfinansiering av EU-medel.</w:t>
      </w:r>
      <w:bookmarkEnd w:id="2"/>
      <w:r>
        <w:t xml:space="preserve"> </w:t>
      </w:r>
      <w:r w:rsidR="007D542F">
        <w:t xml:space="preserve">  </w:t>
      </w:r>
    </w:p>
    <w:sdt>
      <w:sdtPr>
        <w:id w:val="181785833"/>
        <w:lock w:val="contentLocked"/>
        <w:placeholder>
          <w:docPart w:val="691EF961F2BD42EFB028FE73A4B5C67C"/>
        </w:placeholder>
        <w:group/>
      </w:sdtPr>
      <w:sdtEndPr/>
      <w:sdtContent>
        <w:p w14:paraId="5534BED3" w14:textId="77777777" w:rsidR="007D542F" w:rsidRDefault="007D542F" w:rsidP="00B84500">
          <w:pPr>
            <w:pStyle w:val="Rubrik1"/>
            <w:spacing w:before="720"/>
          </w:pPr>
          <w:r>
            <w:t>Förslaget</w:t>
          </w:r>
        </w:p>
        <w:bookmarkEnd w:id="3" w:displacedByCustomXml="next"/>
      </w:sdtContent>
    </w:sdt>
    <w:bookmarkStart w:id="4" w:name="_Toc93996730"/>
    <w:p w14:paraId="63899438" w14:textId="77777777" w:rsidR="007D542F" w:rsidRDefault="00966B0A" w:rsidP="007D542F">
      <w:pPr>
        <w:pStyle w:val="Rubrik2"/>
      </w:pPr>
      <w:sdt>
        <w:sdtPr>
          <w:id w:val="400485695"/>
          <w:lock w:val="contentLocked"/>
          <w:placeholder>
            <w:docPart w:val="691EF961F2BD42EFB028FE73A4B5C67C"/>
          </w:placeholder>
          <w:group/>
        </w:sdtPr>
        <w:sdtEndPr/>
        <w:sdtContent>
          <w:r w:rsidR="007D542F">
            <w:t>Ärendets bakgrund</w:t>
          </w:r>
          <w:bookmarkEnd w:id="4"/>
        </w:sdtContent>
      </w:sdt>
    </w:p>
    <w:p w14:paraId="5332ADB3" w14:textId="77777777" w:rsidR="0060438E" w:rsidRDefault="0060438E" w:rsidP="0060438E">
      <w:pPr>
        <w:pStyle w:val="Brdtext"/>
      </w:pPr>
      <w:r>
        <w:t xml:space="preserve">Stärkt europeisk konkurrenskraft är en av kommissionens övergripande prioriteringar för perioden 2024–2029. Under 2024 presenterades två rapporter om hur produktivitet och ekonomisk tillväxt i EU kan främjas: </w:t>
      </w:r>
      <w:r w:rsidRPr="001128E8">
        <w:rPr>
          <w:i/>
        </w:rPr>
        <w:t>Mycket mer än en marknad</w:t>
      </w:r>
      <w:r>
        <w:t xml:space="preserve"> (</w:t>
      </w:r>
      <w:proofErr w:type="spellStart"/>
      <w:r>
        <w:t>Letta</w:t>
      </w:r>
      <w:proofErr w:type="spellEnd"/>
      <w:r>
        <w:t xml:space="preserve">, 2024) och </w:t>
      </w:r>
      <w:r w:rsidRPr="001128E8">
        <w:rPr>
          <w:i/>
        </w:rPr>
        <w:t>Den europeiska konkurrenskraftens framtid</w:t>
      </w:r>
      <w:r>
        <w:t xml:space="preserve"> (</w:t>
      </w:r>
      <w:proofErr w:type="spellStart"/>
      <w:r>
        <w:t>Draghi</w:t>
      </w:r>
      <w:proofErr w:type="spellEnd"/>
      <w:r>
        <w:t xml:space="preserve">, 2024). Rapporternas slutsatser lade grunden till ett strategiskt ramverk, konkurrenskraftskompassen, som presenterades av kommissionen den 29 januari 2025 (faktapromemoria </w:t>
      </w:r>
      <w:r w:rsidRPr="00D61A24">
        <w:t>2024/</w:t>
      </w:r>
      <w:proofErr w:type="gramStart"/>
      <w:r w:rsidRPr="00D61A24">
        <w:t>25:FPM</w:t>
      </w:r>
      <w:proofErr w:type="gramEnd"/>
      <w:r w:rsidRPr="00D61A24">
        <w:t>16</w:t>
      </w:r>
      <w:r>
        <w:t xml:space="preserve">). </w:t>
      </w:r>
      <w:r w:rsidRPr="006B376D">
        <w:t>En av de konkreta åtgärder som aviseras i konkurrenskraftskompassen är inrättandet av en europeisk konkurrenskraftsfond</w:t>
      </w:r>
      <w:r>
        <w:t xml:space="preserve">. </w:t>
      </w:r>
      <w:r w:rsidRPr="006B376D">
        <w:t xml:space="preserve">Kommissionens förslag </w:t>
      </w:r>
      <w:r w:rsidRPr="00AE60F5">
        <w:t xml:space="preserve">om inrättandet av </w:t>
      </w:r>
      <w:r>
        <w:t xml:space="preserve">konkurrenskraftsfonden </w:t>
      </w:r>
      <w:r w:rsidRPr="006B376D">
        <w:t>presenterades den 16 juli 2025</w:t>
      </w:r>
      <w:r>
        <w:t xml:space="preserve"> </w:t>
      </w:r>
      <w:r w:rsidRPr="006B376D">
        <w:t xml:space="preserve">som </w:t>
      </w:r>
      <w:r>
        <w:t>en</w:t>
      </w:r>
      <w:r w:rsidRPr="006B376D">
        <w:t xml:space="preserve"> del av </w:t>
      </w:r>
      <w:r>
        <w:t xml:space="preserve">förslaget </w:t>
      </w:r>
      <w:r>
        <w:lastRenderedPageBreak/>
        <w:t xml:space="preserve">till </w:t>
      </w:r>
      <w:r w:rsidRPr="006B376D">
        <w:t>den fleråriga budgetramen för perioden 2028–</w:t>
      </w:r>
      <w:r w:rsidRPr="00E479A6">
        <w:t>2034 (faktapromemoria 2025/</w:t>
      </w:r>
      <w:proofErr w:type="gramStart"/>
      <w:r w:rsidRPr="00E479A6">
        <w:t>26:FPM</w:t>
      </w:r>
      <w:proofErr w:type="gramEnd"/>
      <w:r w:rsidRPr="00E479A6">
        <w:t xml:space="preserve">3). </w:t>
      </w:r>
    </w:p>
    <w:p w14:paraId="5A3E9BD2" w14:textId="77777777" w:rsidR="0060438E" w:rsidRDefault="00966B0A" w:rsidP="0060438E">
      <w:pPr>
        <w:pStyle w:val="Rubrik2"/>
      </w:pPr>
      <w:sdt>
        <w:sdtPr>
          <w:id w:val="-1352952988"/>
          <w:lock w:val="contentLocked"/>
          <w:placeholder>
            <w:docPart w:val="427F896F0E88452296AFE4DCD619A90D"/>
          </w:placeholder>
          <w:group/>
        </w:sdtPr>
        <w:sdtEndPr/>
        <w:sdtContent>
          <w:r w:rsidR="0060438E">
            <w:t>Förslagets innehåll</w:t>
          </w:r>
        </w:sdtContent>
      </w:sdt>
    </w:p>
    <w:p w14:paraId="2EECA16E" w14:textId="77777777" w:rsidR="0060438E" w:rsidRDefault="0060438E" w:rsidP="0060438E">
      <w:pPr>
        <w:pStyle w:val="Brdtext"/>
      </w:pPr>
      <w:r>
        <w:t>Kommissionen motiverar behovet av en särskild europeisk fond för konkurrenskraft med</w:t>
      </w:r>
      <w:r w:rsidDel="007140D6">
        <w:t xml:space="preserve"> att </w:t>
      </w:r>
      <w:r>
        <w:t>produktivitetsutvecklingen har varit svag i EU jämfört med andra avancerade ekonomier de senaste 30 åren</w:t>
      </w:r>
      <w:r w:rsidRPr="0077729C">
        <w:t>.</w:t>
      </w:r>
      <w:r>
        <w:t xml:space="preserve"> För att uppnå en högre produktivitetstillväxt och stärka EU:s konkurrenskraft behövs enligt kommissionen ett starkare fokus på innovation, investeringar, motståndskraft och industriell styrka inom strategiska teknologier och sektorer. Kommissionen menar att programstrukturen i EU är för komplex, med överlappande program som kan tillhandahålla finansiering till samma politikområden, men med olika krav. För att möta denna utmaning behövs enligt kommissionen gemensam finansiering, samt fokus på förenkling och bättre samordning.</w:t>
      </w:r>
      <w:r w:rsidDel="000B52DB">
        <w:t xml:space="preserve"> Sammantaget innebär </w:t>
      </w:r>
      <w:r w:rsidRPr="00C0211F" w:rsidDel="000B52DB">
        <w:t xml:space="preserve">konkurrenskraftsfonden en övergång till mer strategisk styrning </w:t>
      </w:r>
      <w:r w:rsidDel="000B52DB">
        <w:t>jämfört med</w:t>
      </w:r>
      <w:r w:rsidRPr="00C0211F" w:rsidDel="000B52DB">
        <w:t xml:space="preserve"> programförvaltning</w:t>
      </w:r>
      <w:r w:rsidDel="000B52DB">
        <w:t>en i den nuvarande EU-budgeten</w:t>
      </w:r>
      <w:r w:rsidRPr="00C0211F">
        <w:t>.</w:t>
      </w:r>
    </w:p>
    <w:p w14:paraId="46F9C025" w14:textId="77777777" w:rsidR="0060438E" w:rsidRDefault="0060438E" w:rsidP="0060438E">
      <w:r>
        <w:t>Konkurrenskraftsfonden ska enligt kommissionens förslag samla tolv befintliga EU-program under ett regelverk</w:t>
      </w:r>
      <w:r>
        <w:rPr>
          <w:rStyle w:val="Fotnotsreferens"/>
        </w:rPr>
        <w:footnoteReference w:id="1"/>
      </w:r>
      <w:r>
        <w:t xml:space="preserve">. Konkurrenskraftsfonden ska genomföras på ett sätt som ökar samordningen också med andra EU-program i nästa fleråriga budgetram. Konkurrenskraftsfonden ska bl.a. ha en nära koppling till </w:t>
      </w:r>
      <w:bookmarkStart w:id="5" w:name="_Hlk206598392"/>
      <w:r>
        <w:t xml:space="preserve">Ramprogrammet för forskning och innovation (Horisont Europa) </w:t>
      </w:r>
      <w:r w:rsidRPr="00E479A6">
        <w:t>(faktapromemoria 2025/</w:t>
      </w:r>
      <w:proofErr w:type="gramStart"/>
      <w:r w:rsidRPr="00E479A6">
        <w:t>26:FPM</w:t>
      </w:r>
      <w:proofErr w:type="gramEnd"/>
      <w:r w:rsidRPr="00E479A6">
        <w:t>19), och</w:t>
      </w:r>
      <w:r>
        <w:t xml:space="preserve"> samstämmighet med åtgärder inom Innovationsfonden</w:t>
      </w:r>
      <w:bookmarkEnd w:id="5"/>
      <w:r>
        <w:t xml:space="preserve"> ska säkerställas. </w:t>
      </w:r>
    </w:p>
    <w:p w14:paraId="764D1458" w14:textId="77777777" w:rsidR="0060438E" w:rsidRDefault="0060438E" w:rsidP="0060438E">
      <w:pPr>
        <w:pStyle w:val="Brdtext"/>
      </w:pPr>
      <w:r>
        <w:t xml:space="preserve">I förordningen anges ett antal allmänna mål för stöd inom konkurrenskraftsfonden, såsom att stödja de tekniska, ekonomiska och miljömässiga resultaten av EU:s investeringar, minska EU:s strategiska beroenden, motverka marknadsmisslyckanden, främja integration av EU:s kapitalmarknader och EU:s inre marknad, anpassa stöd till forskning, innovation och industripolitik för att omsätta EU:s forskningsexpertis till industriell styrka, utveckla gränsöverskridande och kritisk infrastruktur, stärka </w:t>
      </w:r>
      <w:r>
        <w:lastRenderedPageBreak/>
        <w:t>små och medelstora företags konkurrenskraft, åtgärda bristen på avgörande kompetens inom strategiska sektorer, stödja åtgärder för utveckling, genomförande och övervakning av relevant EU-lagstiftning och policy samt säkerställa en rättvis övergång till en hållbar, fossilfri och digital ekonomi. Förordningen innehåller också en omfattande del med specifika mål och villkor som struktureras i enlighet med fyra p</w:t>
      </w:r>
      <w:r w:rsidRPr="00A071E6">
        <w:t>oli</w:t>
      </w:r>
      <w:r>
        <w:t xml:space="preserve">tikområden: </w:t>
      </w:r>
      <w:bookmarkStart w:id="6" w:name="_Hlk207613434"/>
      <w:r>
        <w:t xml:space="preserve">1) ren omställning och utfasning av fossila bränslen inom industrin, 2) hälsa, bioteknik, jordbruk och bioekonomi, 3) digitalt ledarskap och 4) motståndskraft och säkerhet, försvarsindustri och rymd. </w:t>
      </w:r>
    </w:p>
    <w:bookmarkEnd w:id="6"/>
    <w:p w14:paraId="06126A0F" w14:textId="77777777" w:rsidR="0060438E" w:rsidRDefault="0060438E" w:rsidP="0060438E">
      <w:pPr>
        <w:pStyle w:val="Brdtext"/>
      </w:pPr>
      <w:r>
        <w:t xml:space="preserve">Inom respektive politikområde </w:t>
      </w:r>
      <w:r w:rsidRPr="00AC3677">
        <w:t>anges ett flertal villkor som ska uppfyllas för att kunna erhålla stöd</w:t>
      </w:r>
      <w:r>
        <w:t xml:space="preserve">. Under förutsättning att dessa villkor är uppfyllda ska stöd kunna ges till rättsliga enheter, såsom företag och </w:t>
      </w:r>
      <w:r w:rsidRPr="001D333B">
        <w:t>andra juridiska personer, som är etablerade i EU:s medlemsstater och as</w:t>
      </w:r>
      <w:r>
        <w:t>socierade tredjeländer, samt s.k. utomeuropeiska länder och territorier, dvs. länder eller territorier som inte har egen suveränitet utan särskilda kopplingar till vissa länder i EU. Rättsliga enheter som är etablerade i icke-associerade tredjeländer kan också vara stödberättigade om finansieringen är nödvändig för att uppfylla konkurrenskraftsfondens mål. I f</w:t>
      </w:r>
      <w:r w:rsidRPr="001F0B6B">
        <w:t xml:space="preserve">örordningen </w:t>
      </w:r>
      <w:r>
        <w:t>föreslås</w:t>
      </w:r>
      <w:r w:rsidRPr="001F0B6B">
        <w:t xml:space="preserve"> </w:t>
      </w:r>
      <w:r>
        <w:t>också en särskild</w:t>
      </w:r>
      <w:r w:rsidRPr="001F0B6B">
        <w:t xml:space="preserve"> </w:t>
      </w:r>
      <w:r>
        <w:t xml:space="preserve">EU-preferens som innebär en möjlighet att ställa upp villkor för stödberättigande som särskilt gynnar EU:s ekonomiska och strategiska intressen samt autonomi, samtidigt som snedvridning av den inre marknaden ska undvikas. </w:t>
      </w:r>
      <w:r w:rsidRPr="00AC3677">
        <w:t>Det handlar bl</w:t>
      </w:r>
      <w:r>
        <w:t>.a.</w:t>
      </w:r>
      <w:r w:rsidRPr="00AC3677">
        <w:t xml:space="preserve"> om att införa krav kopplade till den geografiska platsen för en verksamhet, inklusive hur länge verksamheten måste finnas kvar i </w:t>
      </w:r>
      <w:r>
        <w:t>ett land där en mottagare kan få stöd, samt</w:t>
      </w:r>
      <w:r w:rsidRPr="00AC3677">
        <w:t xml:space="preserve"> vissa </w:t>
      </w:r>
      <w:r>
        <w:t xml:space="preserve">krav avseende insatsvaror. </w:t>
      </w:r>
      <w:r w:rsidRPr="00AC3677">
        <w:t>Vissa särskilda begränsningar anges avseende försvar och säkerhet i linje med tillämplig EU-lagstiftning.</w:t>
      </w:r>
      <w:r>
        <w:t xml:space="preserve"> </w:t>
      </w:r>
      <w:r w:rsidRPr="009A378E">
        <w:t>Därtill ska förslag till åtgärder inom poli</w:t>
      </w:r>
      <w:r>
        <w:t>tik</w:t>
      </w:r>
      <w:r w:rsidRPr="009A378E">
        <w:t>området motståndskraft</w:t>
      </w:r>
      <w:r>
        <w:t xml:space="preserve"> och</w:t>
      </w:r>
      <w:r w:rsidRPr="009A378E">
        <w:t xml:space="preserve"> säkerhet, försvarsindustri och rymd bedömas i enlighet med ett antal s.k. excellensinriktade </w:t>
      </w:r>
      <w:r>
        <w:t>tilldelnings</w:t>
      </w:r>
      <w:r w:rsidRPr="009A378E">
        <w:t>kriterier.</w:t>
      </w:r>
      <w:r>
        <w:t xml:space="preserve"> </w:t>
      </w:r>
    </w:p>
    <w:p w14:paraId="0B7B7F1E" w14:textId="77777777" w:rsidR="0060438E" w:rsidRDefault="0060438E" w:rsidP="0060438E">
      <w:pPr>
        <w:pStyle w:val="Brdtext"/>
      </w:pPr>
      <w:r>
        <w:t xml:space="preserve">Utöver ekonomiskt stöd ska det enligt förordningen vara möjligt att få tillgång till rådgivning för att bl.a. främja uppkomsten och utvecklingen av projekt. Företag ska härigenom kunna få affärsstöd som underlättar dess tillväxt och tillgång till finansiering. </w:t>
      </w:r>
    </w:p>
    <w:p w14:paraId="1BC8682F" w14:textId="77777777" w:rsidR="0060438E" w:rsidRPr="003512DC" w:rsidRDefault="0060438E" w:rsidP="0060438E">
      <w:pPr>
        <w:pStyle w:val="Brdtext"/>
      </w:pPr>
      <w:r w:rsidRPr="004931EE">
        <w:rPr>
          <w:i/>
          <w:iCs/>
        </w:rPr>
        <w:t>Styrning</w:t>
      </w:r>
    </w:p>
    <w:p w14:paraId="72519515" w14:textId="77777777" w:rsidR="0060438E" w:rsidRDefault="0060438E" w:rsidP="0060438E">
      <w:pPr>
        <w:pStyle w:val="Brdtext"/>
        <w:rPr>
          <w:i/>
          <w:iCs/>
        </w:rPr>
      </w:pPr>
      <w:bookmarkStart w:id="7" w:name="_Hlk207652311"/>
      <w:r>
        <w:lastRenderedPageBreak/>
        <w:t xml:space="preserve">Enligt förordningen ska konkurrenskraftsfonden genomföras via arbetsprogram som kommissionen tar fram med stöd av kommittéer. </w:t>
      </w:r>
      <w:r w:rsidRPr="00F608A9">
        <w:t xml:space="preserve">Arbetsprogrammen ska </w:t>
      </w:r>
      <w:r>
        <w:t xml:space="preserve">bl.a. </w:t>
      </w:r>
      <w:r w:rsidRPr="00F608A9">
        <w:t xml:space="preserve">innehålla </w:t>
      </w:r>
      <w:r>
        <w:t>detaljer om</w:t>
      </w:r>
      <w:r w:rsidRPr="00F608A9">
        <w:t xml:space="preserve"> åtgärder inom </w:t>
      </w:r>
      <w:r>
        <w:t>varje politikområde, hur de</w:t>
      </w:r>
      <w:r w:rsidRPr="00F608A9">
        <w:t xml:space="preserve"> finansier</w:t>
      </w:r>
      <w:r>
        <w:t>as</w:t>
      </w:r>
      <w:r w:rsidRPr="00F608A9">
        <w:t xml:space="preserve">, </w:t>
      </w:r>
      <w:r>
        <w:t>vilken</w:t>
      </w:r>
      <w:r w:rsidRPr="00F608A9">
        <w:t xml:space="preserve"> medfinansieringsgrad </w:t>
      </w:r>
      <w:r>
        <w:t>som gäller</w:t>
      </w:r>
      <w:r w:rsidRPr="00F608A9">
        <w:t xml:space="preserve"> för kostnadsbaserade bidrag </w:t>
      </w:r>
      <w:r>
        <w:t>och kriterier för stödberättigande</w:t>
      </w:r>
      <w:r w:rsidRPr="001128E8">
        <w:t xml:space="preserve"> </w:t>
      </w:r>
      <w:r>
        <w:t>och tilldelning.</w:t>
      </w:r>
      <w:r w:rsidRPr="001128E8">
        <w:t xml:space="preserve"> </w:t>
      </w:r>
    </w:p>
    <w:bookmarkEnd w:id="7"/>
    <w:p w14:paraId="3ED147CE" w14:textId="77777777" w:rsidR="0060438E" w:rsidRDefault="0060438E" w:rsidP="0060438E">
      <w:pPr>
        <w:pStyle w:val="Brdtext"/>
      </w:pPr>
      <w:r>
        <w:t xml:space="preserve">Kommissionen föreslås anta arbetsprogrammen genom </w:t>
      </w:r>
      <w:proofErr w:type="spellStart"/>
      <w:r>
        <w:t>genomförandeakter</w:t>
      </w:r>
      <w:proofErr w:type="spellEnd"/>
      <w:r>
        <w:t>. För detta föreslås att flera kommittéer inrättas, anpassade efter olika politikområden,</w:t>
      </w:r>
      <w:r w:rsidRPr="00B73205">
        <w:t xml:space="preserve"> </w:t>
      </w:r>
      <w:r>
        <w:t xml:space="preserve">med representanter från EU:s medlemsstater. Beroende på politikområde föreslås olika beslutsförfaranden: rådgivande för merparten av konkurrenskraftsfondens politikområden, och granskningsförfarande för de politikområden </w:t>
      </w:r>
      <w:r w:rsidRPr="00014D96">
        <w:t>som rör</w:t>
      </w:r>
      <w:r>
        <w:t xml:space="preserve"> </w:t>
      </w:r>
      <w:r w:rsidRPr="00014D96">
        <w:t>säkerhet, försvarsindustri och rymd.</w:t>
      </w:r>
      <w:r>
        <w:t xml:space="preserve"> Kommissionen ska höra kommittéerna innan arbetsprogrammen antas, men EU:s medlemsstater ges endast möjlighet att invända mot antagandet inom granskningsförfarandet. Kommissionen motiverar att ett granskningsförfarande föreslås för ovan nämnda områden med att det för dessa områden finns särskilda behov av hänsyn till möjliga synergier och samordning med EU:s medlemsstater. </w:t>
      </w:r>
    </w:p>
    <w:p w14:paraId="7DBC895E" w14:textId="77777777" w:rsidR="0060438E" w:rsidRDefault="0060438E" w:rsidP="0060438E">
      <w:pPr>
        <w:pStyle w:val="Brdtext"/>
      </w:pPr>
      <w:r>
        <w:t xml:space="preserve">Kommissionen ska, enligt förordningen, också etablera en strategisk </w:t>
      </w:r>
      <w:r w:rsidRPr="005A42EB">
        <w:t>nämnd med</w:t>
      </w:r>
      <w:r>
        <w:t xml:space="preserve"> representanter från berörda parter, som ska tillhandahålla rådgivning om konkurrenskraftsfondens övergripande inriktning, långsiktiga konkurrenskraftstrender, områden med marknadsmisslyckanden och bristfälliga investeringssituationer. </w:t>
      </w:r>
      <w:bookmarkStart w:id="8" w:name="_Hlk207652039"/>
      <w:r>
        <w:t>Rådgivande nämnder med representanter från EU:s medlemsstater ska även etableras för rymd- och försvarsområdena</w:t>
      </w:r>
      <w:bookmarkEnd w:id="8"/>
      <w:r>
        <w:t xml:space="preserve">, samt för </w:t>
      </w:r>
      <w:proofErr w:type="spellStart"/>
      <w:r>
        <w:t>InvestEU</w:t>
      </w:r>
      <w:proofErr w:type="spellEnd"/>
      <w:r>
        <w:t xml:space="preserve">-instrumentet. Förordningen innehåller bestämmelser för tillsättning av </w:t>
      </w:r>
      <w:r w:rsidRPr="005A42EB">
        <w:t>nämnde</w:t>
      </w:r>
      <w:r>
        <w:t>r</w:t>
      </w:r>
      <w:r w:rsidRPr="005A42EB">
        <w:t>n</w:t>
      </w:r>
      <w:r>
        <w:t>a</w:t>
      </w:r>
      <w:r w:rsidRPr="005A42EB">
        <w:t>s</w:t>
      </w:r>
      <w:r>
        <w:t xml:space="preserve"> medlemmar. </w:t>
      </w:r>
    </w:p>
    <w:p w14:paraId="44EECBB1" w14:textId="77777777" w:rsidR="0060438E" w:rsidRDefault="0060438E" w:rsidP="0060438E">
      <w:pPr>
        <w:pStyle w:val="Brdtext"/>
        <w:rPr>
          <w:i/>
          <w:iCs/>
        </w:rPr>
      </w:pPr>
      <w:r w:rsidRPr="004931EE">
        <w:rPr>
          <w:i/>
          <w:iCs/>
        </w:rPr>
        <w:t>Finansiering</w:t>
      </w:r>
    </w:p>
    <w:p w14:paraId="1809188D" w14:textId="77777777" w:rsidR="0060438E" w:rsidRDefault="0060438E" w:rsidP="0060438E">
      <w:pPr>
        <w:pStyle w:val="Brdtext"/>
      </w:pPr>
      <w:r>
        <w:t>Enligt förordningen ska stöd från konkurrenskraftsfonden kunna ges i olika former, såsom</w:t>
      </w:r>
      <w:r w:rsidRPr="00B96F16">
        <w:t xml:space="preserve"> bidrag, icke-finansiella donationer, upphandlingskontrakt eller priser</w:t>
      </w:r>
      <w:r>
        <w:t>, men också garantier och finansiella instrument. Stöd i form av bidrag ska främst lämnas som prestationsbaserat stöd, men kan också när det är nödvändigt lämnas baserat på faktiska kostnader.</w:t>
      </w:r>
    </w:p>
    <w:p w14:paraId="2FFF8522" w14:textId="77777777" w:rsidR="0060438E" w:rsidRDefault="0060438E" w:rsidP="0060438E">
      <w:pPr>
        <w:pStyle w:val="Brdtext"/>
      </w:pPr>
      <w:r>
        <w:t xml:space="preserve">Enligt förordningen föreslås en indikativ finansieringsram för genomförandet av konkurrenskraftsfonden om </w:t>
      </w:r>
      <w:r w:rsidRPr="00D204D9">
        <w:t>234</w:t>
      </w:r>
      <w:r>
        <w:t>,3 miljarder</w:t>
      </w:r>
      <w:r w:rsidRPr="00D204D9">
        <w:t xml:space="preserve"> euro i löpande priser</w:t>
      </w:r>
      <w:r>
        <w:t xml:space="preserve">. För att </w:t>
      </w:r>
      <w:r>
        <w:lastRenderedPageBreak/>
        <w:t xml:space="preserve">säkerställa förutsägbarhet för berörda parter och ge goda förutsättningar för planering av investeringar fastställer förordningen en indikativ fördelning för förordningens olika politikområden under perioden 2028–2034. Samtidigt bibehålls möjligheten att omfördela delar av budgeten i enlighet med nya utmaningar och prioriteringar över samma tidsperiod. Enligt förordningen tilldelas </w:t>
      </w:r>
      <w:r w:rsidRPr="00D204D9">
        <w:t>11</w:t>
      </w:r>
      <w:r>
        <w:t> miljarder</w:t>
      </w:r>
      <w:r w:rsidRPr="00D204D9">
        <w:t xml:space="preserve"> euro</w:t>
      </w:r>
      <w:r>
        <w:t xml:space="preserve"> i löpande priser för åtgärder under förordningens allmänna mål. Dessa ska särskilt avse övergripande åtgärder, såsom projektrådgivning, samarbete med små och medelstora företag, kompetensutveckling samt tillgång till finansiering. Resterande medel fördelas till åtgärder inom respektive politikområde, där </w:t>
      </w:r>
      <w:r w:rsidRPr="00FE39E7">
        <w:t>26</w:t>
      </w:r>
      <w:r>
        <w:t xml:space="preserve">,2 miljarder </w:t>
      </w:r>
      <w:r w:rsidRPr="00FE39E7">
        <w:t>euro</w:t>
      </w:r>
      <w:r>
        <w:t xml:space="preserve"> i löpande priser tilldelas åtgärder inom </w:t>
      </w:r>
      <w:r w:rsidRPr="00F24612">
        <w:t>ren</w:t>
      </w:r>
      <w:r w:rsidRPr="00C770C0">
        <w:t xml:space="preserve"> omställning och utfasning av fossila b</w:t>
      </w:r>
      <w:r>
        <w:t>r</w:t>
      </w:r>
      <w:r w:rsidRPr="00C770C0">
        <w:t>äns</w:t>
      </w:r>
      <w:r>
        <w:t>l</w:t>
      </w:r>
      <w:r w:rsidRPr="00C770C0">
        <w:t>en i industrin</w:t>
      </w:r>
      <w:r>
        <w:t xml:space="preserve">, </w:t>
      </w:r>
      <w:r w:rsidRPr="00064418">
        <w:t>20</w:t>
      </w:r>
      <w:r>
        <w:t>,4 miljarder</w:t>
      </w:r>
      <w:r w:rsidRPr="00064418">
        <w:t> euro</w:t>
      </w:r>
      <w:r>
        <w:t xml:space="preserve"> i löpande priser tilldelas åtgärder inom </w:t>
      </w:r>
      <w:r w:rsidRPr="00C770C0">
        <w:t>hälsa</w:t>
      </w:r>
      <w:r>
        <w:t>,</w:t>
      </w:r>
      <w:r w:rsidRPr="00C770C0">
        <w:t xml:space="preserve"> bioteknik, jordbruk och bioekonomi</w:t>
      </w:r>
      <w:r>
        <w:t xml:space="preserve"> och </w:t>
      </w:r>
      <w:r w:rsidRPr="00064418">
        <w:t>51</w:t>
      </w:r>
      <w:r>
        <w:t xml:space="preserve">,5 miljarder euro i löpande priser tilldelas åtgärder inom digitalt ledarskap. </w:t>
      </w:r>
      <w:r w:rsidRPr="00E961D3">
        <w:t xml:space="preserve">Slutligen föreslås </w:t>
      </w:r>
      <w:r>
        <w:t xml:space="preserve">att </w:t>
      </w:r>
      <w:r w:rsidRPr="00E961D3">
        <w:t xml:space="preserve">125,2 miljarder euro </w:t>
      </w:r>
      <w:r>
        <w:t xml:space="preserve">i löpande priser </w:t>
      </w:r>
      <w:r w:rsidRPr="00E961D3">
        <w:t>tilldelas åtgärder inom motståndskraft och säkerhet, försvarsindustri och rymd, vilket innebär en kraftig ökning av försvarsmedel jämfört med den nuvarande fleråriga budgetramen.</w:t>
      </w:r>
      <w:r>
        <w:t xml:space="preserve"> </w:t>
      </w:r>
    </w:p>
    <w:p w14:paraId="78A32DC2" w14:textId="77777777" w:rsidR="0060438E" w:rsidRDefault="0060438E" w:rsidP="0060438E">
      <w:pPr>
        <w:pStyle w:val="Brdtext"/>
      </w:pPr>
      <w:r>
        <w:t xml:space="preserve">Vidare föreslås att det </w:t>
      </w:r>
      <w:bookmarkStart w:id="9" w:name="_Hlk207700491"/>
      <w:r>
        <w:t xml:space="preserve">inrättas ett finansieringsinstrument som baseras på det nuvarande </w:t>
      </w:r>
      <w:proofErr w:type="spellStart"/>
      <w:r>
        <w:t>InvestEU</w:t>
      </w:r>
      <w:proofErr w:type="spellEnd"/>
      <w:r>
        <w:t xml:space="preserve">-programmet för att </w:t>
      </w:r>
      <w:bookmarkEnd w:id="9"/>
      <w:r w:rsidRPr="0049005E">
        <w:t>tillgängliggör</w:t>
      </w:r>
      <w:r>
        <w:t>a</w:t>
      </w:r>
      <w:r w:rsidRPr="0049005E">
        <w:t xml:space="preserve"> lån, </w:t>
      </w:r>
      <w:r>
        <w:t>ägar</w:t>
      </w:r>
      <w:r w:rsidRPr="0049005E">
        <w:t>kapitalinvesteringar och garantier i syfte att mobilisera privata och offentliga investeringar i enlighet med EU:s prioriteringar.</w:t>
      </w:r>
      <w:r>
        <w:t xml:space="preserve"> För</w:t>
      </w:r>
      <w:r w:rsidRPr="000A5E15">
        <w:t xml:space="preserve"> mobilisering av kapital genom </w:t>
      </w:r>
      <w:proofErr w:type="spellStart"/>
      <w:r>
        <w:t>InvestEU</w:t>
      </w:r>
      <w:proofErr w:type="spellEnd"/>
      <w:r>
        <w:t>-instrumentet</w:t>
      </w:r>
      <w:r w:rsidRPr="000A5E15">
        <w:t>, ska det enligt för</w:t>
      </w:r>
      <w:r>
        <w:t>ordningen</w:t>
      </w:r>
      <w:r w:rsidRPr="000A5E15">
        <w:t xml:space="preserve"> ställas ut en EU-budgetgaranti om högst </w:t>
      </w:r>
      <w:r w:rsidRPr="00075C8A">
        <w:t>70</w:t>
      </w:r>
      <w:r>
        <w:t> miljarder</w:t>
      </w:r>
      <w:r w:rsidRPr="00075C8A">
        <w:t xml:space="preserve"> euro i löpande priser</w:t>
      </w:r>
      <w:r>
        <w:t xml:space="preserve">. Avsättningsnivån för garantin för att täcka eventuella förluster föreslås vara 50 procent och ska ses över årligen. </w:t>
      </w:r>
      <w:proofErr w:type="spellStart"/>
      <w:r>
        <w:t>InvestEU</w:t>
      </w:r>
      <w:proofErr w:type="spellEnd"/>
      <w:r>
        <w:t>-instrumentet</w:t>
      </w:r>
      <w:r w:rsidRPr="000A5E15">
        <w:t>, inklusive EU-budgetgaranti</w:t>
      </w:r>
      <w:r>
        <w:t>n</w:t>
      </w:r>
      <w:r w:rsidRPr="000A5E15">
        <w:t xml:space="preserve"> som regleras i förordningen om konkurrenskraftsfonden, ska vara ett horisontellt finansieringsinstrument som kan erbjuda stöd även </w:t>
      </w:r>
      <w:r>
        <w:t xml:space="preserve">inom </w:t>
      </w:r>
      <w:r w:rsidRPr="000A5E15">
        <w:t>andra EU-program</w:t>
      </w:r>
      <w:r>
        <w:t>.</w:t>
      </w:r>
      <w:r w:rsidRPr="003E21ED">
        <w:t xml:space="preserve"> Garantiavsättningen ska finansieras </w:t>
      </w:r>
      <w:r>
        <w:t>från</w:t>
      </w:r>
      <w:r w:rsidRPr="003E21ED">
        <w:t xml:space="preserve"> det berörda programmet.</w:t>
      </w:r>
      <w:r>
        <w:t xml:space="preserve"> Enligt förordningen ska det stöd som ska tillgängliggöras från </w:t>
      </w:r>
      <w:proofErr w:type="spellStart"/>
      <w:r>
        <w:t>InvestEU</w:t>
      </w:r>
      <w:proofErr w:type="spellEnd"/>
      <w:r>
        <w:t xml:space="preserve">-instrumentet inom konkurrenskraftsfonden uppgå till minst </w:t>
      </w:r>
      <w:r w:rsidRPr="00075C8A">
        <w:t>17 </w:t>
      </w:r>
      <w:r>
        <w:t>miljarder</w:t>
      </w:r>
      <w:r w:rsidRPr="00075C8A">
        <w:t xml:space="preserve"> euro</w:t>
      </w:r>
      <w:r>
        <w:t xml:space="preserve"> i löpande priser. </w:t>
      </w:r>
    </w:p>
    <w:p w14:paraId="271F6576" w14:textId="77777777" w:rsidR="0060438E" w:rsidRDefault="0060438E" w:rsidP="0060438E">
      <w:pPr>
        <w:pStyle w:val="Brdtext"/>
      </w:pPr>
      <w:r>
        <w:t xml:space="preserve">Enligt förordningen får kommissionen ändra avsättningsnivån för EU-budgetgarantin, samt öka storleken på garantin med upp till 20 procent, genom att anta delegerade akter. Enligt detta förfarande måste kommissionen konsultera EU:s medlemsstater inför antagandet. EU:s medlemsstater och Europaparlamentet ges möjlighet att invända mot akten inom två månader. </w:t>
      </w:r>
    </w:p>
    <w:p w14:paraId="7A842E9D" w14:textId="77777777" w:rsidR="0060438E" w:rsidRDefault="0060438E" w:rsidP="0060438E">
      <w:pPr>
        <w:pStyle w:val="Brdtext"/>
      </w:pPr>
      <w:proofErr w:type="spellStart"/>
      <w:r>
        <w:lastRenderedPageBreak/>
        <w:t>InvestEU</w:t>
      </w:r>
      <w:proofErr w:type="spellEnd"/>
      <w:r>
        <w:t xml:space="preserve">-instrumentet ska genomföras av genomförande parter, bl.a. EIB-gruppen, internationella finansiella institutioner, nationella utvecklingsbanker och exportkreditinstitut. Kommissionen ska, i nära samråd med dessa parter, ta fram investeringsriktlinjer som ska innehålla en detaljerad redogörelse av vilken typ av insatser som kan få stöd. </w:t>
      </w:r>
      <w:r w:rsidRPr="009E0C10">
        <w:t>Kommissionen föreslår vidare att det</w:t>
      </w:r>
      <w:r>
        <w:t xml:space="preserve"> ska</w:t>
      </w:r>
      <w:r w:rsidRPr="009E0C10">
        <w:t xml:space="preserve"> tillsätt</w:t>
      </w:r>
      <w:r>
        <w:t>a</w:t>
      </w:r>
      <w:r w:rsidRPr="009E0C10">
        <w:t xml:space="preserve">s en särskild investeringskommitté </w:t>
      </w:r>
      <w:r>
        <w:t xml:space="preserve">under </w:t>
      </w:r>
      <w:proofErr w:type="spellStart"/>
      <w:r>
        <w:t>InvestEU</w:t>
      </w:r>
      <w:proofErr w:type="spellEnd"/>
      <w:r>
        <w:t xml:space="preserve">-instrumentet som ska </w:t>
      </w:r>
      <w:r w:rsidRPr="009E0C10">
        <w:t xml:space="preserve">granska förslag </w:t>
      </w:r>
      <w:r>
        <w:t xml:space="preserve">till </w:t>
      </w:r>
      <w:r w:rsidRPr="009E0C10">
        <w:t>finansiering och investering</w:t>
      </w:r>
      <w:r>
        <w:t>ar</w:t>
      </w:r>
      <w:r w:rsidRPr="009E0C10">
        <w:t xml:space="preserve"> från genomförande parter</w:t>
      </w:r>
      <w:r>
        <w:t xml:space="preserve">.  </w:t>
      </w:r>
    </w:p>
    <w:p w14:paraId="3BFD3991" w14:textId="77777777" w:rsidR="0060438E" w:rsidRDefault="0060438E" w:rsidP="0060438E">
      <w:pPr>
        <w:pStyle w:val="Brdtext"/>
      </w:pPr>
      <w:r w:rsidRPr="00803578">
        <w:t xml:space="preserve">Det </w:t>
      </w:r>
      <w:r>
        <w:t>föreslås</w:t>
      </w:r>
      <w:r w:rsidRPr="00803578">
        <w:t xml:space="preserve"> vara möjligt för EU:s medlemsstater, myndigheter, tredjeländer, internationella organisationer, internationella finansiella institutioner eller andra tredje parter att</w:t>
      </w:r>
      <w:r>
        <w:t xml:space="preserve"> bidra till k</w:t>
      </w:r>
      <w:r w:rsidRPr="00803578">
        <w:t>onkurrenskraftsfonden</w:t>
      </w:r>
      <w:r>
        <w:t xml:space="preserve"> och </w:t>
      </w:r>
      <w:proofErr w:type="spellStart"/>
      <w:r>
        <w:t>InvestEU</w:t>
      </w:r>
      <w:proofErr w:type="spellEnd"/>
      <w:r>
        <w:t xml:space="preserve">-instrumentet. </w:t>
      </w:r>
      <w:bookmarkStart w:id="10" w:name="_Hlk206516492"/>
      <w:r>
        <w:t xml:space="preserve">Det ska också vara möjligt för EU:s medlemsstater att ställa resurser som tilldelats dem inom ramen </w:t>
      </w:r>
      <w:r w:rsidRPr="00E62F91">
        <w:t>för de nationella och regionala partner</w:t>
      </w:r>
      <w:r>
        <w:t xml:space="preserve">skapsplanerna </w:t>
      </w:r>
      <w:r w:rsidRPr="00E479A6">
        <w:t>(faktapromemoria 2025/</w:t>
      </w:r>
      <w:proofErr w:type="gramStart"/>
      <w:r w:rsidRPr="00E479A6">
        <w:t>26:FPM</w:t>
      </w:r>
      <w:proofErr w:type="gramEnd"/>
      <w:r w:rsidRPr="00E479A6">
        <w:t>10) till</w:t>
      </w:r>
      <w:r>
        <w:t xml:space="preserve"> konkurrenskraftsfondens förfogande. </w:t>
      </w:r>
    </w:p>
    <w:bookmarkEnd w:id="10"/>
    <w:p w14:paraId="7C964551" w14:textId="77777777" w:rsidR="0060438E" w:rsidRDefault="00966B0A" w:rsidP="0060438E">
      <w:pPr>
        <w:pStyle w:val="Rubrik2"/>
      </w:pPr>
      <w:sdt>
        <w:sdtPr>
          <w:id w:val="-2087607690"/>
          <w:lock w:val="contentLocked"/>
          <w:placeholder>
            <w:docPart w:val="427F896F0E88452296AFE4DCD619A90D"/>
          </w:placeholder>
          <w:group/>
        </w:sdtPr>
        <w:sdtEndPr/>
        <w:sdtContent>
          <w:r w:rsidR="0060438E">
            <w:t>Gällande svenska regler och förslagets effekt på dessa</w:t>
          </w:r>
        </w:sdtContent>
      </w:sdt>
    </w:p>
    <w:p w14:paraId="2BEE25DE" w14:textId="77777777" w:rsidR="0060438E" w:rsidRPr="005F418C" w:rsidRDefault="0060438E" w:rsidP="0060438E">
      <w:pPr>
        <w:pStyle w:val="Brdtext"/>
      </w:pPr>
      <w:r w:rsidRPr="005F418C">
        <w:t>Förslaget kan komma att påverka svenska regler, t.ex. genom ändringar av myndigheters instruktioner och andra förordningsändringar.</w:t>
      </w:r>
    </w:p>
    <w:p w14:paraId="6A2F8FC9" w14:textId="77777777" w:rsidR="0060438E" w:rsidRDefault="00966B0A" w:rsidP="0060438E">
      <w:pPr>
        <w:pStyle w:val="Rubrik2"/>
      </w:pPr>
      <w:sdt>
        <w:sdtPr>
          <w:id w:val="-1431199353"/>
          <w:lock w:val="contentLocked"/>
          <w:placeholder>
            <w:docPart w:val="427F896F0E88452296AFE4DCD619A90D"/>
          </w:placeholder>
          <w:group/>
        </w:sdtPr>
        <w:sdtEndPr/>
        <w:sdtContent>
          <w:r w:rsidR="0060438E">
            <w:t>Budgetära konsekvenser och konsekvensanalys</w:t>
          </w:r>
        </w:sdtContent>
      </w:sdt>
    </w:p>
    <w:p w14:paraId="3DABFF91" w14:textId="77777777" w:rsidR="0060438E" w:rsidRPr="009A685C" w:rsidRDefault="0060438E" w:rsidP="0060438E">
      <w:pPr>
        <w:pStyle w:val="Brdtext"/>
      </w:pPr>
      <w:r w:rsidRPr="00B90665">
        <w:t>Utgifterna för konkurrenskraftsfonden för kommande budgetperiod, 2028–2034, uppgå</w:t>
      </w:r>
      <w:r>
        <w:t>r enligt förslaget</w:t>
      </w:r>
      <w:r w:rsidRPr="00B90665">
        <w:t xml:space="preserve"> till c</w:t>
      </w:r>
      <w:r>
        <w:t>a</w:t>
      </w:r>
      <w:r w:rsidRPr="00B90665">
        <w:t xml:space="preserve"> 207</w:t>
      </w:r>
      <w:r>
        <w:t>,4 miljarder</w:t>
      </w:r>
      <w:r w:rsidRPr="00B90665">
        <w:t> euro i 2025 års priser (234</w:t>
      </w:r>
      <w:r>
        <w:t xml:space="preserve">,3 miljarder </w:t>
      </w:r>
      <w:r w:rsidRPr="00B90665">
        <w:t xml:space="preserve">euro i löpande priser). </w:t>
      </w:r>
      <w:r>
        <w:t>Den förändrade</w:t>
      </w:r>
      <w:r w:rsidRPr="00A220D4">
        <w:t xml:space="preserve"> strukturen </w:t>
      </w:r>
      <w:r>
        <w:t>mellan</w:t>
      </w:r>
      <w:r w:rsidRPr="00A220D4">
        <w:t xml:space="preserve"> period</w:t>
      </w:r>
      <w:r>
        <w:t>en</w:t>
      </w:r>
      <w:r w:rsidRPr="00A220D4">
        <w:t xml:space="preserve"> 2021–2027 </w:t>
      </w:r>
      <w:r>
        <w:t>och</w:t>
      </w:r>
      <w:r w:rsidRPr="00A220D4">
        <w:t xml:space="preserve"> 2028–2034</w:t>
      </w:r>
      <w:r w:rsidRPr="009A685C">
        <w:t xml:space="preserve"> gör att det</w:t>
      </w:r>
      <w:r>
        <w:t>,</w:t>
      </w:r>
      <w:r w:rsidRPr="009A685C">
        <w:t xml:space="preserve"> </w:t>
      </w:r>
      <w:r>
        <w:t>när det</w:t>
      </w:r>
      <w:r w:rsidRPr="009A685C">
        <w:t xml:space="preserve"> gäller utgiftsvolym</w:t>
      </w:r>
      <w:r>
        <w:t>,</w:t>
      </w:r>
      <w:r w:rsidRPr="009A685C">
        <w:t xml:space="preserve"> är svår</w:t>
      </w:r>
      <w:r>
        <w:t>t</w:t>
      </w:r>
      <w:r w:rsidRPr="009A685C">
        <w:t xml:space="preserve"> att jämföra med tidigare period.</w:t>
      </w:r>
      <w:r w:rsidRPr="00A220D4">
        <w:t xml:space="preserve"> Kommissionens förslag motsvarar </w:t>
      </w:r>
      <w:r>
        <w:t>ca 11,8</w:t>
      </w:r>
      <w:r w:rsidRPr="00A220D4">
        <w:t xml:space="preserve"> procent av den föreslagna totala budgetramen</w:t>
      </w:r>
      <w:r>
        <w:t>,</w:t>
      </w:r>
      <w:r w:rsidRPr="00A220D4">
        <w:t xml:space="preserve"> inklusive special</w:t>
      </w:r>
      <w:r>
        <w:t>- och flexibilitets</w:t>
      </w:r>
      <w:r w:rsidRPr="00A220D4">
        <w:t>instrument</w:t>
      </w:r>
      <w:r>
        <w:t>,</w:t>
      </w:r>
      <w:r w:rsidRPr="00A220D4">
        <w:t xml:space="preserve"> för 2028–203</w:t>
      </w:r>
      <w:r>
        <w:t>4</w:t>
      </w:r>
      <w:r w:rsidRPr="00A220D4">
        <w:t>.</w:t>
      </w:r>
    </w:p>
    <w:p w14:paraId="0A782696" w14:textId="77777777" w:rsidR="0060438E" w:rsidRPr="00A220D4" w:rsidRDefault="0060438E" w:rsidP="0060438E">
      <w:pPr>
        <w:pStyle w:val="Brdtext"/>
      </w:pPr>
      <w:r w:rsidRPr="00A220D4">
        <w:t xml:space="preserve">Förslaget till </w:t>
      </w:r>
      <w:r w:rsidRPr="00F55500">
        <w:t>en konkurrenskraftsfond</w:t>
      </w:r>
      <w:r w:rsidRPr="00A220D4">
        <w:t xml:space="preserve"> skulle </w:t>
      </w:r>
      <w:r>
        <w:t xml:space="preserve">för Sverige </w:t>
      </w:r>
      <w:r w:rsidRPr="00A220D4">
        <w:t xml:space="preserve">motsvara </w:t>
      </w:r>
      <w:r>
        <w:t>ca 11 500 miljoner</w:t>
      </w:r>
      <w:r w:rsidRPr="00A220D4">
        <w:t xml:space="preserve"> </w:t>
      </w:r>
      <w:r>
        <w:t>kronor</w:t>
      </w:r>
      <w:r w:rsidRPr="00A220D4">
        <w:t xml:space="preserve"> i årlig EU-avgift, baserat på en total prognosticerad genomsnittlig svensk EU-avgift för nästa programperiod om </w:t>
      </w:r>
      <w:r>
        <w:t>ca 102 800</w:t>
      </w:r>
      <w:r w:rsidRPr="00A220D4">
        <w:t xml:space="preserve"> </w:t>
      </w:r>
      <w:r>
        <w:t>miljoner</w:t>
      </w:r>
      <w:r w:rsidRPr="00A220D4">
        <w:t xml:space="preserve"> </w:t>
      </w:r>
      <w:r>
        <w:t>kronor</w:t>
      </w:r>
      <w:r w:rsidRPr="00A220D4">
        <w:t xml:space="preserve"> per </w:t>
      </w:r>
      <w:r w:rsidRPr="00E479A6">
        <w:t>år (faktapromemoria 2025/</w:t>
      </w:r>
      <w:proofErr w:type="gramStart"/>
      <w:r w:rsidRPr="00E479A6">
        <w:t>26</w:t>
      </w:r>
      <w:r>
        <w:t>:</w:t>
      </w:r>
      <w:r w:rsidRPr="00E479A6">
        <w:t>FPM</w:t>
      </w:r>
      <w:proofErr w:type="gramEnd"/>
      <w:r w:rsidRPr="00E479A6">
        <w:t>3).</w:t>
      </w:r>
    </w:p>
    <w:p w14:paraId="3E6CF1DA" w14:textId="77777777" w:rsidR="0060438E" w:rsidRDefault="0060438E" w:rsidP="0060438E">
      <w:pPr>
        <w:pStyle w:val="Brdtext"/>
      </w:pPr>
      <w:r w:rsidRPr="00B425CF">
        <w:t>Kommissionen ha</w:t>
      </w:r>
      <w:r>
        <w:t xml:space="preserve">r gjort en konsekvensanalys som omfattar 14 program i den innevarande fleråriga budgetramen. Utöver de tolv program som samlas inom konkurrenskraftsfondens regelverk, innefattas även </w:t>
      </w:r>
      <w:r w:rsidRPr="000F5876">
        <w:t xml:space="preserve">Horisont Europa och </w:t>
      </w:r>
      <w:r>
        <w:t xml:space="preserve">Innovationsfonden. Kommissionen har utrett tre olika alternativ för att </w:t>
      </w:r>
      <w:r>
        <w:lastRenderedPageBreak/>
        <w:t>reformera programstrukturen i EU på konkurrenskraftsområdet. Det första alternativet innebär att de 14 programmen bibehålls, men att kommissionen säkerställer en högre samstämmighet mellan fonderna så att enskilda projekt kan dra nytta av finansiering från flera program. Det andra alternativet innebär en ökad samordning mellan programmen samt en harmonisering av reglerna genom anpassningar av mål, delområden och genomförandeverktyg. Det tredje alternativet innebär att en</w:t>
      </w:r>
      <w:r w:rsidDel="00C54B9D">
        <w:t xml:space="preserve"> </w:t>
      </w:r>
      <w:r>
        <w:t xml:space="preserve">ny europeisk konkurrenskraftsfond inrättas i enlighet med det förslag som beskrivs i denna faktapromemoria.  </w:t>
      </w:r>
    </w:p>
    <w:p w14:paraId="74871C39" w14:textId="77777777" w:rsidR="0060438E" w:rsidRDefault="0060438E" w:rsidP="0060438E">
      <w:pPr>
        <w:pStyle w:val="Brdtext"/>
      </w:pPr>
      <w:r>
        <w:t xml:space="preserve">Enligt kommissionen förväntas det tredje alternativet leda till högre avkastning på investeringarna under en 15-årsperiod och öka exporten jämfört med det första alternativet. Produktiviteten väntas öka, där den största drivkraften är en mer effektiv resursfördelning. Därtill väntas alternativet minska administrativa kostnader för stödmottagare och bredda tillgången till finansieringsinstrument. </w:t>
      </w:r>
    </w:p>
    <w:p w14:paraId="7E52A359" w14:textId="77777777" w:rsidR="0060438E" w:rsidRDefault="0060438E" w:rsidP="0060438E">
      <w:pPr>
        <w:pStyle w:val="Brdtext"/>
      </w:pPr>
      <w:r>
        <w:t>Kommissionen bedömer samtidigt att det finns en risk för ökade kostnader för sökande och stödmottagare, inklusive små- och medelstora företag, som sedan tidigare tar emot EU-finansiering via EU-program. Dessa ökade kostnader följer av att sökande och stödmottagare initialt kan</w:t>
      </w:r>
      <w:r w:rsidRPr="00B868AE">
        <w:t xml:space="preserve"> beh</w:t>
      </w:r>
      <w:r>
        <w:t>öva</w:t>
      </w:r>
      <w:r w:rsidRPr="00B868AE">
        <w:t xml:space="preserve"> anpass</w:t>
      </w:r>
      <w:r>
        <w:t xml:space="preserve">a sina interna processer för stöd från EU-program </w:t>
      </w:r>
      <w:r w:rsidRPr="00B868AE">
        <w:t>till den nya strukturen</w:t>
      </w:r>
      <w:r>
        <w:t>. Däremot bedömer kommissionen att denna struktur kommer att leda till minskade kostnader över tid till följd av tillgången till en</w:t>
      </w:r>
      <w:r w:rsidDel="00B95A25">
        <w:t xml:space="preserve"> </w:t>
      </w:r>
      <w:r>
        <w:t xml:space="preserve">ansökningsportal, förenklade och harmoniserade regler samt effektiva rådgivningstjänster. </w:t>
      </w:r>
    </w:p>
    <w:sdt>
      <w:sdtPr>
        <w:id w:val="830331803"/>
        <w:lock w:val="contentLocked"/>
        <w:placeholder>
          <w:docPart w:val="2ADE5F02646C4D18B307B108A80B4AF5"/>
        </w:placeholder>
        <w:group/>
      </w:sdtPr>
      <w:sdtEndPr/>
      <w:sdtContent>
        <w:p w14:paraId="43519C38" w14:textId="77777777" w:rsidR="0060438E" w:rsidRDefault="0060438E" w:rsidP="0060438E">
          <w:pPr>
            <w:pStyle w:val="Rubrik1"/>
          </w:pPr>
          <w:r>
            <w:t>Ståndpunkter</w:t>
          </w:r>
        </w:p>
      </w:sdtContent>
    </w:sdt>
    <w:p w14:paraId="2CE2F92B" w14:textId="77777777" w:rsidR="0060438E" w:rsidRDefault="00966B0A" w:rsidP="0060438E">
      <w:pPr>
        <w:pStyle w:val="Rubrik2"/>
      </w:pPr>
      <w:sdt>
        <w:sdtPr>
          <w:id w:val="-483085086"/>
          <w:lock w:val="contentLocked"/>
          <w:placeholder>
            <w:docPart w:val="6C9B093B13EC47E8A2A508627565A99E"/>
          </w:placeholder>
          <w:group/>
        </w:sdtPr>
        <w:sdtEndPr/>
        <w:sdtContent>
          <w:r w:rsidR="0060438E">
            <w:t>Preliminär svensk ståndpunkt</w:t>
          </w:r>
        </w:sdtContent>
      </w:sdt>
    </w:p>
    <w:p w14:paraId="1A7DC4E2" w14:textId="77777777" w:rsidR="0060438E" w:rsidRDefault="0060438E" w:rsidP="0060438E">
      <w:pPr>
        <w:pStyle w:val="Brdtext"/>
      </w:pPr>
      <w:r>
        <w:t xml:space="preserve">Regeringens ståndpunkter avseende övergripande principer för den fleråriga budgetramen och dess storlek, inklusive för enskilda fonder och program, behandlas i </w:t>
      </w:r>
      <w:r w:rsidRPr="006F0AD1">
        <w:t>faktapromemoria 2025/</w:t>
      </w:r>
      <w:proofErr w:type="gramStart"/>
      <w:r w:rsidRPr="006F0AD1">
        <w:t>26:FPM</w:t>
      </w:r>
      <w:proofErr w:type="gramEnd"/>
      <w:r w:rsidRPr="006F0AD1">
        <w:t>3.</w:t>
      </w:r>
    </w:p>
    <w:p w14:paraId="65F6D8E8" w14:textId="77777777" w:rsidR="0060438E" w:rsidRDefault="0060438E" w:rsidP="0060438E">
      <w:pPr>
        <w:pStyle w:val="Brdtext"/>
      </w:pPr>
      <w:r>
        <w:t xml:space="preserve">Regeringen välkomnar inrättandet av en ny konkurrenskraftsfond och dess generella inriktning och politikområden, med fokus på den gröna och digitala omställningen samt civilt och militärt försvar, säkerhet och motståndskraft. Det är viktigt att konkurrenskraftfondens medel ger ett tydligt mervärde samt att stöd riktas dit det har störst potential att öka EU:s konkurrenskraft. Fokus bör </w:t>
      </w:r>
      <w:r>
        <w:lastRenderedPageBreak/>
        <w:t>ligga på att främja innovation, produktivitet och ekonomisk tillväxt, vilket också</w:t>
      </w:r>
      <w:r w:rsidRPr="00F93BA0">
        <w:t xml:space="preserve"> är en förutsättning för Europas säkerhet</w:t>
      </w:r>
      <w:r>
        <w:t xml:space="preserve">. </w:t>
      </w:r>
    </w:p>
    <w:p w14:paraId="49EC2F12" w14:textId="77777777" w:rsidR="0060438E" w:rsidRDefault="0060438E" w:rsidP="0060438E">
      <w:pPr>
        <w:pStyle w:val="Brdtext"/>
      </w:pPr>
      <w:r>
        <w:t xml:space="preserve">Regeringens grundinställning är att det är en väl fungerande marknad som gör företag konkurrenskraftiga och att stöd till företag inte är en generell eller långsiktigt hållbar lösning. Sådana stöd kan vara motiverade om de hanterar ett tydligt marknadsmisslyckande som inte kan åtgärdas på ett mer effektivt sätt, och så länge de inte riskerar att motverka nödvändig strukturomvandling i ekonomin. Det är viktigt att stöd och tilldelningskriterier från konkurrenskraftsfonden inte snedvrider konkurrensen mellan EU:s medlemsstater, branscher eller företag, inte tränger undan privat finansiering och är förenligt med en återgång till ett strikt statsstödsregelverk. Det är också viktigt att konkurrenskraftsfonden värnar öppenhet gentemot omvärlden och att bestämmelser som ger en EU-preferens beaktar dessa grundläggande principer. En marknadsbaserad politik och öppen, regelbaserad handel gynnar EU:s medlemsstater. </w:t>
      </w:r>
    </w:p>
    <w:p w14:paraId="04D6A9DF" w14:textId="77777777" w:rsidR="0060438E" w:rsidRDefault="0060438E" w:rsidP="0060438E">
      <w:pPr>
        <w:pStyle w:val="Brdtext"/>
      </w:pPr>
      <w:r>
        <w:t xml:space="preserve">Det är angeläget att det finns en god balans mellan stöd i form av bidrag och annan finansiering, där finansiella instrument som lån och garantier behöver spela en viktig roll. Regeringen välkomnar därför </w:t>
      </w:r>
      <w:proofErr w:type="spellStart"/>
      <w:r>
        <w:t>InvestEU</w:t>
      </w:r>
      <w:proofErr w:type="spellEnd"/>
      <w:r>
        <w:t xml:space="preserve">-instrumentet som möjliggör mobilisering av privat kapital och investeringar i projekt med en högre riskprofil. Regeringen betonar vikten av en garantiavsättningsnivå som speglar portföljrisken. </w:t>
      </w:r>
    </w:p>
    <w:p w14:paraId="3A3F8BCE" w14:textId="77777777" w:rsidR="0060438E" w:rsidRDefault="0060438E" w:rsidP="0060438E">
      <w:pPr>
        <w:pStyle w:val="Brdtext"/>
      </w:pPr>
      <w:r>
        <w:t xml:space="preserve">Regeringen anser att det är positivt att konkurrenskraftsfonden samlar flera EU-program i ett gemensamt ramverk. Det är samtidigt bra att en separat forskningsbudget bibehålls för Horisont Europa i ett självständigt ramprogram, och att även Innovationsfonden bevaras som ett separat program. Denna nya struktur kan sammantaget möjliggöra en mer ändamålsenlig styrning, minskad risk för överlapp mellan olika EU-program och större flexibilitet att omfördela medel mellan olika politikområden. </w:t>
      </w:r>
      <w:bookmarkStart w:id="11" w:name="_Hlk207631123"/>
      <w:r w:rsidRPr="003D32FB">
        <w:t xml:space="preserve">Det är viktigt att tillgodose en effektiv samordning mellan konkurrenskraftsfonden och andra </w:t>
      </w:r>
      <w:r>
        <w:t>EU-</w:t>
      </w:r>
      <w:r w:rsidRPr="003D32FB">
        <w:t>program</w:t>
      </w:r>
      <w:r>
        <w:t>.</w:t>
      </w:r>
      <w:r w:rsidRPr="003D32FB">
        <w:t xml:space="preserve"> </w:t>
      </w:r>
      <w:bookmarkEnd w:id="11"/>
      <w:r>
        <w:t>För att värna en effektiv stödprocess och sunda budgetprinciper, anser regeringen att det är viktigt med balans mellan EU-institutionernas inflytande och flexibilitet i genomförandet av konkurrenskraftsfonden, där EU:s medlemsstater bör ges vederbörligt inflytande. Därtill bör eventuella negativa miljöeffekter av stöd minimeras.</w:t>
      </w:r>
    </w:p>
    <w:p w14:paraId="32E335BA" w14:textId="77777777" w:rsidR="0060438E" w:rsidRDefault="0060438E" w:rsidP="0060438E">
      <w:pPr>
        <w:pStyle w:val="Brdtext"/>
      </w:pPr>
      <w:r>
        <w:lastRenderedPageBreak/>
        <w:t>Regeringen anser att det finns frågor som behöver klargöras, bl.a. avseende hur konkurrenskraftsfonden ska förhålla sig till andra EU-program och kriterier för stödberättigande samt tilldelning, inklusive excellensbaserade kriterier. Regeringen bedömer att det krävs ytterligare analys av de föreslagna politikområdena, fördelningen av medel kopplad till dessa, samt styrningsstrukturen. Det behövs även förtydliganden kring kraven på nationell medfinansiering av EU-medel, vilket är en viktig princip för att värna nationellt och regionalt ägarskap.</w:t>
      </w:r>
    </w:p>
    <w:p w14:paraId="5190FCE2" w14:textId="77777777" w:rsidR="0060438E" w:rsidRDefault="00966B0A" w:rsidP="0060438E">
      <w:pPr>
        <w:pStyle w:val="Rubrik2"/>
      </w:pPr>
      <w:sdt>
        <w:sdtPr>
          <w:id w:val="1941718165"/>
          <w:lock w:val="contentLocked"/>
          <w:placeholder>
            <w:docPart w:val="427F896F0E88452296AFE4DCD619A90D"/>
          </w:placeholder>
          <w:group/>
        </w:sdtPr>
        <w:sdtEndPr/>
        <w:sdtContent>
          <w:r w:rsidR="0060438E">
            <w:t>Medlemsstaternas ståndpunkter</w:t>
          </w:r>
        </w:sdtContent>
      </w:sdt>
    </w:p>
    <w:p w14:paraId="42423B8C" w14:textId="77777777" w:rsidR="0060438E" w:rsidRPr="00DB1287" w:rsidRDefault="0060438E" w:rsidP="0060438E">
      <w:pPr>
        <w:pStyle w:val="Brdtext"/>
      </w:pPr>
      <w:r w:rsidRPr="00DB1287">
        <w:t xml:space="preserve">Många </w:t>
      </w:r>
      <w:r>
        <w:t>av EU:s</w:t>
      </w:r>
      <w:r w:rsidRPr="00DB1287">
        <w:t xml:space="preserve"> medlemsstater har i tidigare diskussioner </w:t>
      </w:r>
      <w:r>
        <w:t xml:space="preserve">uttryckt </w:t>
      </w:r>
      <w:r w:rsidRPr="00DB1287">
        <w:t>generellt stöd till den övergripande ambitionen att förenkla och effektivisera tillgången till EU-finansiering, samt till att stärkt konkurrenskraft prioriteras högt inom den fleråriga budgetramen för perioden 2028–2034.</w:t>
      </w:r>
      <w:r>
        <w:t xml:space="preserve"> Kommissionens förslag till förordning om en konkurrenskraftsfond har ännu inte diskuterats i rådet.</w:t>
      </w:r>
    </w:p>
    <w:p w14:paraId="01F354B6" w14:textId="77777777" w:rsidR="0060438E" w:rsidRDefault="00966B0A" w:rsidP="0060438E">
      <w:pPr>
        <w:pStyle w:val="Rubrik2"/>
      </w:pPr>
      <w:sdt>
        <w:sdtPr>
          <w:id w:val="-1927257506"/>
          <w:lock w:val="contentLocked"/>
          <w:placeholder>
            <w:docPart w:val="427F896F0E88452296AFE4DCD619A90D"/>
          </w:placeholder>
          <w:group/>
        </w:sdtPr>
        <w:sdtEndPr/>
        <w:sdtContent>
          <w:r w:rsidR="0060438E">
            <w:t>Institutionernas ståndpunkter</w:t>
          </w:r>
        </w:sdtContent>
      </w:sdt>
    </w:p>
    <w:p w14:paraId="6F057E57" w14:textId="77777777" w:rsidR="0060438E" w:rsidRDefault="0060438E" w:rsidP="0060438E">
      <w:pPr>
        <w:pStyle w:val="Brdtext"/>
      </w:pPr>
      <w:r>
        <w:t>S</w:t>
      </w:r>
      <w:r w:rsidRPr="009C66DE">
        <w:t>tåndpunkter</w:t>
      </w:r>
      <w:r>
        <w:t>na från andra EU-i</w:t>
      </w:r>
      <w:r w:rsidRPr="009C66DE">
        <w:t>nstitutioner</w:t>
      </w:r>
      <w:r>
        <w:t xml:space="preserve"> än</w:t>
      </w:r>
      <w:r w:rsidRPr="00706914">
        <w:t xml:space="preserve"> </w:t>
      </w:r>
      <w:r w:rsidRPr="009C66DE">
        <w:t>kommissionen</w:t>
      </w:r>
      <w:r>
        <w:t xml:space="preserve"> om konkurrenskraftsfonden </w:t>
      </w:r>
      <w:r w:rsidRPr="009C66DE">
        <w:t xml:space="preserve">är </w:t>
      </w:r>
      <w:r>
        <w:t xml:space="preserve">ännu </w:t>
      </w:r>
      <w:r w:rsidRPr="009C66DE">
        <w:t>inte kända.</w:t>
      </w:r>
    </w:p>
    <w:p w14:paraId="40CCC09A" w14:textId="77777777" w:rsidR="0060438E" w:rsidRDefault="00966B0A" w:rsidP="0060438E">
      <w:pPr>
        <w:pStyle w:val="Rubrik2"/>
      </w:pPr>
      <w:sdt>
        <w:sdtPr>
          <w:id w:val="-497725553"/>
          <w:lock w:val="contentLocked"/>
          <w:placeholder>
            <w:docPart w:val="427F896F0E88452296AFE4DCD619A90D"/>
          </w:placeholder>
          <w:group/>
        </w:sdtPr>
        <w:sdtEndPr/>
        <w:sdtContent>
          <w:r w:rsidR="0060438E">
            <w:t>Remissinstansernas och andra intressenters ståndpunkter</w:t>
          </w:r>
        </w:sdtContent>
      </w:sdt>
    </w:p>
    <w:p w14:paraId="0A059B35" w14:textId="77777777" w:rsidR="0060438E" w:rsidRPr="00472EBA" w:rsidRDefault="0060438E" w:rsidP="0060438E">
      <w:pPr>
        <w:pStyle w:val="Brdtext"/>
      </w:pPr>
      <w:r>
        <w:t xml:space="preserve">Berörda aktörer kommer att beredas tillfälle att lämna synpunkter på förslaget. </w:t>
      </w:r>
    </w:p>
    <w:sdt>
      <w:sdtPr>
        <w:id w:val="511343921"/>
        <w:lock w:val="contentLocked"/>
        <w:placeholder>
          <w:docPart w:val="427F896F0E88452296AFE4DCD619A90D"/>
        </w:placeholder>
        <w:group/>
      </w:sdtPr>
      <w:sdtEndPr/>
      <w:sdtContent>
        <w:p w14:paraId="141FE9C4" w14:textId="77777777" w:rsidR="0060438E" w:rsidRDefault="0060438E" w:rsidP="0060438E">
          <w:pPr>
            <w:pStyle w:val="Rubrik1"/>
          </w:pPr>
          <w:r>
            <w:t>Förslagets förutsättningar</w:t>
          </w:r>
        </w:p>
      </w:sdtContent>
    </w:sdt>
    <w:p w14:paraId="2757CFCF" w14:textId="77777777" w:rsidR="0060438E" w:rsidRDefault="00966B0A" w:rsidP="0060438E">
      <w:pPr>
        <w:pStyle w:val="Rubrik2"/>
      </w:pPr>
      <w:sdt>
        <w:sdtPr>
          <w:id w:val="1163133293"/>
          <w:lock w:val="contentLocked"/>
          <w:placeholder>
            <w:docPart w:val="427F896F0E88452296AFE4DCD619A90D"/>
          </w:placeholder>
          <w:group/>
        </w:sdtPr>
        <w:sdtEndPr/>
        <w:sdtContent>
          <w:r w:rsidR="0060438E">
            <w:t>Rättslig grund och beslutsförfarande</w:t>
          </w:r>
        </w:sdtContent>
      </w:sdt>
    </w:p>
    <w:p w14:paraId="6ECBF63D" w14:textId="77777777" w:rsidR="0060438E" w:rsidRDefault="0060438E" w:rsidP="0060438E">
      <w:pPr>
        <w:pStyle w:val="Brdtext"/>
      </w:pPr>
      <w:r w:rsidRPr="004D7D70">
        <w:t xml:space="preserve">De rättsliga grunderna för förslaget </w:t>
      </w:r>
      <w:r>
        <w:t>är</w:t>
      </w:r>
      <w:r w:rsidRPr="004D7D70">
        <w:t xml:space="preserve"> artikel 43.2, 168.5, 172,</w:t>
      </w:r>
      <w:r>
        <w:t xml:space="preserve"> 173.3,</w:t>
      </w:r>
      <w:r w:rsidRPr="004D7D70">
        <w:t xml:space="preserve"> 175, 182.4, 183, 188 andra stycket, 189.2, 192.1, 194.2, 212.2 och 322.1 punkt (a) i fördraget om Europeiska unionens funktionssätt.</w:t>
      </w:r>
      <w:r w:rsidRPr="00D825AD">
        <w:t xml:space="preserve"> Eftersom </w:t>
      </w:r>
      <w:r>
        <w:t>konkurrenskrafts</w:t>
      </w:r>
      <w:r w:rsidRPr="00D825AD">
        <w:t>fonden utgör en ram för separata grundläggande rättsakter för program och berörda politikområden baseras förslaget på ett antal rättsliga grunder, som var och en ska tillämpas på den eller de relevanta delarna av fonden</w:t>
      </w:r>
      <w:r>
        <w:t>.</w:t>
      </w:r>
    </w:p>
    <w:p w14:paraId="21B26B49" w14:textId="77777777" w:rsidR="0060438E" w:rsidRPr="00472EBA" w:rsidRDefault="0060438E" w:rsidP="0060438E">
      <w:pPr>
        <w:pStyle w:val="Brdtext"/>
      </w:pPr>
      <w:r w:rsidRPr="00E17292">
        <w:t>Förslaget antas av rådet</w:t>
      </w:r>
      <w:r>
        <w:t xml:space="preserve"> och Europaparlamentet </w:t>
      </w:r>
      <w:r w:rsidRPr="00E17292">
        <w:t xml:space="preserve">enligt </w:t>
      </w:r>
      <w:r>
        <w:t xml:space="preserve">det ordinarie lagstiftningsförfarandet. Rådet beslutar med kvalificerad majoritet.  </w:t>
      </w:r>
    </w:p>
    <w:p w14:paraId="54CAA35D" w14:textId="77777777" w:rsidR="0060438E" w:rsidRDefault="00966B0A" w:rsidP="0060438E">
      <w:pPr>
        <w:pStyle w:val="Rubrik2"/>
      </w:pPr>
      <w:sdt>
        <w:sdtPr>
          <w:id w:val="-463277102"/>
          <w:lock w:val="contentLocked"/>
          <w:placeholder>
            <w:docPart w:val="427F896F0E88452296AFE4DCD619A90D"/>
          </w:placeholder>
          <w:group/>
        </w:sdtPr>
        <w:sdtEndPr/>
        <w:sdtContent>
          <w:r w:rsidR="0060438E">
            <w:t>Subsidiaritets- och proportionalitetsprinciperna</w:t>
          </w:r>
        </w:sdtContent>
      </w:sdt>
    </w:p>
    <w:p w14:paraId="7CEA0A70" w14:textId="77777777" w:rsidR="0060438E" w:rsidRDefault="0060438E" w:rsidP="0060438E">
      <w:pPr>
        <w:pStyle w:val="Brdtext"/>
      </w:pPr>
      <w:r>
        <w:t>Kommissionen anser att förslaget är förenligt med s</w:t>
      </w:r>
      <w:r w:rsidRPr="00F8231B">
        <w:t>ubsidiaritets- och proportionalitetsprinciperna</w:t>
      </w:r>
      <w:r>
        <w:t>.</w:t>
      </w:r>
    </w:p>
    <w:p w14:paraId="399F5ADB" w14:textId="77777777" w:rsidR="0060438E" w:rsidRDefault="0060438E" w:rsidP="0060438E">
      <w:pPr>
        <w:pStyle w:val="Brdtext"/>
      </w:pPr>
      <w:r>
        <w:t xml:space="preserve">Avseende subsidiaritetsprincipen anser kommissionen att åtgärder för att stärka unionens konkurrenskraft måste samordnas på unionsnivå för att bli effektiva. Kommissionen anser att samlade resurser och samordning på EU-nivå ökar investeringarnas effekt och värde, bl.a. genom samarbete mellan berörda parter och kunskapsspridning. Den föreslagna strukturen minskar enligt kommissionen riskerna med investeringar, skapar stordriftsfördelar och är mer kostnadseffektiv än om EU:s medlemsstater hade agerat själva i samma syften. Kommissionen menar att ett program under direkt förvaltning av kommissionen, såsom den föreslagna konkurrenskraftsfonden, ger bäst förutsättningar att tillämpa regler för gränsöverskridande samarbeten inom strategiska sektorer, eftersom det säkerställer politisk samordning och stordriftsfördelar mellan sektorer och EU:s medlemsstater. </w:t>
      </w:r>
    </w:p>
    <w:p w14:paraId="316D5A40" w14:textId="77777777" w:rsidR="0060438E" w:rsidRDefault="0060438E" w:rsidP="0060438E">
      <w:pPr>
        <w:pStyle w:val="Brdtext"/>
      </w:pPr>
      <w:r>
        <w:t xml:space="preserve">Avseende proportionalitetsprincipen anser kommissionen att förslaget inte går utöver vad som är nödvändigt för att uppnå EU:s mål och skapa mervärde för unionen. </w:t>
      </w:r>
    </w:p>
    <w:p w14:paraId="4B2C2928" w14:textId="77777777" w:rsidR="0060438E" w:rsidRPr="00F335A1" w:rsidRDefault="0060438E" w:rsidP="0060438E">
      <w:pPr>
        <w:pStyle w:val="Brdtext"/>
      </w:pPr>
      <w:r w:rsidRPr="00F335A1">
        <w:t>Regeringen delar kommissionens bedömning att det framlagda förslaget är</w:t>
      </w:r>
      <w:r>
        <w:t xml:space="preserve"> </w:t>
      </w:r>
      <w:r w:rsidRPr="00F335A1">
        <w:t>förenligt med subsidiaritets</w:t>
      </w:r>
      <w:r>
        <w:t>- och proportionalitets</w:t>
      </w:r>
      <w:r w:rsidRPr="00F335A1">
        <w:t>principe</w:t>
      </w:r>
      <w:r>
        <w:t>rna</w:t>
      </w:r>
      <w:r w:rsidRPr="00F335A1">
        <w:t>.</w:t>
      </w:r>
    </w:p>
    <w:sdt>
      <w:sdtPr>
        <w:id w:val="211079442"/>
        <w:lock w:val="contentLocked"/>
        <w:placeholder>
          <w:docPart w:val="427F896F0E88452296AFE4DCD619A90D"/>
        </w:placeholder>
        <w:group/>
      </w:sdtPr>
      <w:sdtEndPr/>
      <w:sdtContent>
        <w:p w14:paraId="7833D08C" w14:textId="77777777" w:rsidR="0060438E" w:rsidRDefault="0060438E" w:rsidP="0060438E">
          <w:pPr>
            <w:pStyle w:val="Rubrik1"/>
          </w:pPr>
          <w:r>
            <w:t>Övrigt</w:t>
          </w:r>
        </w:p>
      </w:sdtContent>
    </w:sdt>
    <w:p w14:paraId="76D49613" w14:textId="77777777" w:rsidR="0060438E" w:rsidRPr="00364B99" w:rsidRDefault="00966B0A" w:rsidP="0060438E">
      <w:pPr>
        <w:pStyle w:val="Rubrik2"/>
      </w:pPr>
      <w:sdt>
        <w:sdtPr>
          <w:id w:val="-1578510440"/>
          <w:lock w:val="contentLocked"/>
          <w:placeholder>
            <w:docPart w:val="427F896F0E88452296AFE4DCD619A90D"/>
          </w:placeholder>
          <w:group/>
        </w:sdtPr>
        <w:sdtEndPr/>
        <w:sdtContent>
          <w:r w:rsidR="0060438E">
            <w:t>Fortsatt behandling av ärendet</w:t>
          </w:r>
        </w:sdtContent>
      </w:sdt>
    </w:p>
    <w:p w14:paraId="548E439F" w14:textId="77777777" w:rsidR="0060438E" w:rsidRPr="00364B99" w:rsidRDefault="0060438E" w:rsidP="0060438E">
      <w:pPr>
        <w:pStyle w:val="Brdtext"/>
      </w:pPr>
      <w:r w:rsidRPr="00364B99">
        <w:t xml:space="preserve">Förhandlingar om förslaget kommer att inledas under hösten </w:t>
      </w:r>
      <w:r>
        <w:t xml:space="preserve">2025 </w:t>
      </w:r>
      <w:r w:rsidRPr="00364B99">
        <w:t xml:space="preserve">i Rådet för allmänna frågor. </w:t>
      </w:r>
    </w:p>
    <w:p w14:paraId="70C51A2D" w14:textId="77777777" w:rsidR="0060438E" w:rsidRDefault="00966B0A" w:rsidP="0060438E">
      <w:pPr>
        <w:pStyle w:val="Rubrik2"/>
      </w:pPr>
      <w:sdt>
        <w:sdtPr>
          <w:id w:val="839665539"/>
          <w:lock w:val="contentLocked"/>
          <w:placeholder>
            <w:docPart w:val="427F896F0E88452296AFE4DCD619A90D"/>
          </w:placeholder>
          <w:group/>
        </w:sdtPr>
        <w:sdtEndPr/>
        <w:sdtContent>
          <w:r w:rsidR="0060438E">
            <w:t>Fackuttryck och termer</w:t>
          </w:r>
        </w:sdtContent>
      </w:sdt>
    </w:p>
    <w:p w14:paraId="548A345F" w14:textId="77777777" w:rsidR="0060438E" w:rsidRDefault="0060438E" w:rsidP="0060438E">
      <w:pPr>
        <w:pStyle w:val="Brdtext"/>
      </w:pPr>
    </w:p>
    <w:p w14:paraId="19428875" w14:textId="5507FC73" w:rsidR="007D542F" w:rsidRDefault="007D542F" w:rsidP="00A45A84">
      <w:pPr>
        <w:pStyle w:val="Brdtext"/>
      </w:pP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40E2FF5" w14:textId="77777777" w:rsidR="00CE2C43" w:rsidRDefault="00CE2C43" w:rsidP="00A87A54">
      <w:pPr>
        <w:spacing w:after="0" w:line="240" w:lineRule="auto"/>
      </w:pPr>
      <w:r>
        <w:separator/>
      </w:r>
    </w:p>
  </w:endnote>
  <w:endnote w:type="continuationSeparator" w:id="0">
    <w:p w14:paraId="2B1D63ED" w14:textId="77777777" w:rsidR="00CE2C43" w:rsidRDefault="00CE2C43"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CC2A49"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091D8C"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5B236A"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6EBB4369" w14:textId="77777777" w:rsidR="00CE2C43" w:rsidRDefault="00CE2C43" w:rsidP="00A87A54">
      <w:pPr>
        <w:spacing w:after="0" w:line="240" w:lineRule="auto"/>
      </w:pPr>
      <w:r>
        <w:separator/>
      </w:r>
    </w:p>
  </w:footnote>
  <w:footnote w:type="continuationSeparator" w:id="0">
    <w:p w14:paraId="63D4D2FA" w14:textId="77777777" w:rsidR="00CE2C43" w:rsidRDefault="00CE2C43" w:rsidP="00A87A54">
      <w:pPr>
        <w:spacing w:after="0" w:line="240" w:lineRule="auto"/>
      </w:pPr>
      <w:r>
        <w:continuationSeparator/>
      </w:r>
    </w:p>
  </w:footnote>
  <w:footnote w:id="1">
    <w:p w14:paraId="2E6C9CBF" w14:textId="77777777" w:rsidR="0060438E" w:rsidRPr="00C82CB3" w:rsidRDefault="0060438E" w:rsidP="0060438E">
      <w:pPr>
        <w:pStyle w:val="Fotnotstext"/>
      </w:pPr>
      <w:r>
        <w:rPr>
          <w:rStyle w:val="Fotnotsreferens"/>
        </w:rPr>
        <w:footnoteRef/>
      </w:r>
      <w:r w:rsidRPr="00B90F37">
        <w:t xml:space="preserve"> </w:t>
      </w:r>
      <w:r w:rsidRPr="001C0263">
        <w:t xml:space="preserve">Programmet för ett digitalt Europa, Fonden för ett sammanlänkat Europa – Digital (FSE), Europeiska försvarsfonden, Förordning om stöd för ammunitionsproduktion (ASAP), Instrumentet för förstärkning av den europeiska försvarsindustrin genom gemensam upphandling (EDIRPA), Programmet för europeisk försvarsindustri och en ram med åtgärder för snabb tillgång av leverans av försvarsprodukter (EDIP), EU:s hälsoprogram (EU4Health), EU:s rymdprogram, Programmet för säker </w:t>
      </w:r>
      <w:proofErr w:type="spellStart"/>
      <w:r w:rsidRPr="001C0263">
        <w:t>konnektivitet</w:t>
      </w:r>
      <w:proofErr w:type="spellEnd"/>
      <w:r w:rsidRPr="001C0263">
        <w:t xml:space="preserve"> (IRIS), </w:t>
      </w:r>
      <w:proofErr w:type="spellStart"/>
      <w:r w:rsidRPr="001C0263">
        <w:t>InvestEU</w:t>
      </w:r>
      <w:proofErr w:type="spellEnd"/>
      <w:r w:rsidRPr="001C0263">
        <w:t xml:space="preserve">-programmet, delen för små och medelstora företag i Programmet för den inre marknaden och Programmet för miljö och </w:t>
      </w:r>
      <w:proofErr w:type="spellStart"/>
      <w:r w:rsidRPr="001C0263">
        <w:t>klimatpolitik</w:t>
      </w:r>
      <w:proofErr w:type="spellEnd"/>
      <w:r w:rsidRPr="001C0263">
        <w:t xml:space="preserve"> (LIFE).</w:t>
      </w:r>
      <w:r>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B7EF86"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6416DF2" w14:textId="156A1178" w:rsidR="003C3720" w:rsidRDefault="00966B0A" w:rsidP="00CD3BFC">
    <w:pPr>
      <w:pStyle w:val="Sidhuvud"/>
      <w:spacing w:before="240"/>
      <w:jc w:val="right"/>
    </w:pPr>
    <w:sdt>
      <w:sdtPr>
        <w:alias w:val="Ar"/>
        <w:tag w:val="Ar"/>
        <w:id w:val="375123316"/>
        <w:placeholder>
          <w:docPart w:val="A4E6499E5AD343378FB14DD21C948A33"/>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964C20">
          <w:t>2025/26</w:t>
        </w:r>
      </w:sdtContent>
    </w:sdt>
    <w:r w:rsidR="0009572A">
      <w:t>:</w:t>
    </w:r>
    <w:r w:rsidR="00002B4B">
      <w:t>FPM</w:t>
    </w:r>
    <w:sdt>
      <w:sdtPr>
        <w:alias w:val="FPMNummer"/>
        <w:tag w:val="FPMNummer"/>
        <w:id w:val="-2000957076"/>
        <w:placeholder>
          <w:docPart w:val="0B9EA5D6A9954893B58A00683B05CADD"/>
        </w:placeholder>
        <w:dataBinding w:prefixMappings="xmlns:ns0='http://rk.se/faktapm' " w:xpath="/ns0:faktaPM[1]/ns0:Nr[1]" w:storeItemID="{0B9A7431-9D19-4C2A-8E12-639802D7B40B}"/>
        <w:text/>
      </w:sdtPr>
      <w:sdtEndPr/>
      <w:sdtContent>
        <w:r w:rsidR="00964C20">
          <w:t>14</w:t>
        </w:r>
      </w:sdtContent>
    </w:sdt>
  </w:p>
  <w:p w14:paraId="5723BFBE"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CBC3A1"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abstractNumId w:val="25"/>
  </w:num>
  <w:num w:numId="2">
    <w:abstractNumId w:val="32"/>
  </w:num>
  <w:num w:numId="3">
    <w:abstractNumId w:val="8"/>
  </w:num>
  <w:num w:numId="4">
    <w:abstractNumId w:val="3"/>
  </w:num>
  <w:num w:numId="5">
    <w:abstractNumId w:val="9"/>
  </w:num>
  <w:num w:numId="6">
    <w:abstractNumId w:val="7"/>
  </w:num>
  <w:num w:numId="7">
    <w:abstractNumId w:val="22"/>
  </w:num>
  <w:num w:numId="8">
    <w:abstractNumId w:val="20"/>
  </w:num>
  <w:num w:numId="9">
    <w:abstractNumId w:val="12"/>
  </w:num>
  <w:num w:numId="10">
    <w:abstractNumId w:val="17"/>
  </w:num>
  <w:num w:numId="11">
    <w:abstractNumId w:val="21"/>
  </w:num>
  <w:num w:numId="12">
    <w:abstractNumId w:val="37"/>
  </w:num>
  <w:num w:numId="13">
    <w:abstractNumId w:val="30"/>
  </w:num>
  <w:num w:numId="14">
    <w:abstractNumId w:val="13"/>
  </w:num>
  <w:num w:numId="15">
    <w:abstractNumId w:val="11"/>
  </w:num>
  <w:num w:numId="16">
    <w:abstractNumId w:val="34"/>
  </w:num>
  <w:num w:numId="17">
    <w:abstractNumId w:val="31"/>
  </w:num>
  <w:num w:numId="18">
    <w:abstractNumId w:val="10"/>
  </w:num>
  <w:num w:numId="19">
    <w:abstractNumId w:val="2"/>
  </w:num>
  <w:num w:numId="20">
    <w:abstractNumId w:val="6"/>
  </w:num>
  <w:num w:numId="21">
    <w:abstractNumId w:val="19"/>
  </w:num>
  <w:num w:numId="22">
    <w:abstractNumId w:val="14"/>
  </w:num>
  <w:num w:numId="23">
    <w:abstractNumId w:val="27"/>
  </w:num>
  <w:num w:numId="24">
    <w:abstractNumId w:val="28"/>
  </w:num>
  <w:num w:numId="25">
    <w:abstractNumId w:val="38"/>
  </w:num>
  <w:num w:numId="26">
    <w:abstractNumId w:val="23"/>
  </w:num>
  <w:num w:numId="27">
    <w:abstractNumId w:val="35"/>
  </w:num>
  <w:num w:numId="28">
    <w:abstractNumId w:val="18"/>
  </w:num>
  <w:num w:numId="29">
    <w:abstractNumId w:val="16"/>
  </w:num>
  <w:num w:numId="30">
    <w:abstractNumId w:val="36"/>
  </w:num>
  <w:num w:numId="31">
    <w:abstractNumId w:val="15"/>
  </w:num>
  <w:num w:numId="32">
    <w:abstractNumId w:val="29"/>
  </w:num>
  <w:num w:numId="33">
    <w:abstractNumId w:val="33"/>
  </w:num>
  <w:num w:numId="34">
    <w:abstractNumId w:val="39"/>
  </w:num>
  <w:num w:numId="35">
    <w:abstractNumId w:val="26"/>
  </w:num>
  <w:num w:numId="3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8"/>
  </w:num>
  <w:num w:numId="38">
    <w:abstractNumId w:val="24"/>
  </w:num>
  <w:num w:numId="39">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5-09-10"/>
    <w:docVar w:name="Ar" w:val="2025/26"/>
    <w:docVar w:name="Dep" w:val="Finansdepartementet"/>
    <w:docVar w:name="GDB1" w:val="COM(2025) 555"/>
    <w:docVar w:name="GDB10" w:val=" "/>
    <w:docVar w:name="GDB11" w:val=" "/>
    <w:docVar w:name="GDB12" w:val=" "/>
    <w:docVar w:name="GDB13" w:val=" "/>
    <w:docVar w:name="GDB2" w:val=" "/>
    <w:docVar w:name="GDB3" w:val=" "/>
    <w:docVar w:name="GDB4" w:val=" "/>
    <w:docVar w:name="GDB5" w:val=" "/>
    <w:docVar w:name="GDB6" w:val=" "/>
    <w:docVar w:name="GDB7" w:val=" "/>
    <w:docVar w:name="GDB8" w:val=" "/>
    <w:docVar w:name="GDB9" w:val=" "/>
    <w:docVar w:name="GDT1" w:val="Proposal for a regulation of the European Parliament and of the Council on establishing the European Competitiveness Fund ('ECF’), including the specific programme for defence research and innovation activities, repealing Regulations (EU) 2021/522, (EU) 2021/694, (EU) 2021/697, (EU) 2021/783, and amending Regulations (EU) 2021/696, (EU) 2023/588, (EU) [EDIP]"/>
    <w:docVar w:name="GDT10" w:val=" "/>
    <w:docVar w:name="GDT11" w:val=" "/>
    <w:docVar w:name="GDT12" w:val=" "/>
    <w:docVar w:name="GDT13" w:val=" "/>
    <w:docVar w:name="GDT2" w:val=" "/>
    <w:docVar w:name="GDT3" w:val=" "/>
    <w:docVar w:name="GDT4" w:val=" "/>
    <w:docVar w:name="GDT5" w:val=" "/>
    <w:docVar w:name="GDT6" w:val=" "/>
    <w:docVar w:name="GDT7" w:val=" "/>
    <w:docVar w:name="GDT8" w:val=" "/>
    <w:docVar w:name="GDT9" w:val=" "/>
    <w:docVar w:name="GDTWeb" w:val="COM(2025) 555"/>
    <w:docVar w:name="Nr" w:val="14"/>
    <w:docVar w:name="Rub" w:val="Förordning om inrättandet av en europeisk konkurrenskraftsfond"/>
    <w:docVar w:name="UppDat" w:val="2025-09-10"/>
    <w:docVar w:name="Utsk" w:val="Näringsutskottet"/>
  </w:docVars>
  <w:rsids>
    <w:rsidRoot w:val="00CE2C43"/>
    <w:rsid w:val="00000290"/>
    <w:rsid w:val="00001068"/>
    <w:rsid w:val="00002B4B"/>
    <w:rsid w:val="0000412C"/>
    <w:rsid w:val="00004D5C"/>
    <w:rsid w:val="00005F68"/>
    <w:rsid w:val="00006CA7"/>
    <w:rsid w:val="000128EB"/>
    <w:rsid w:val="00012B00"/>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79E"/>
    <w:rsid w:val="00041EDC"/>
    <w:rsid w:val="00042CE5"/>
    <w:rsid w:val="0004352E"/>
    <w:rsid w:val="00044C69"/>
    <w:rsid w:val="00051341"/>
    <w:rsid w:val="0005264F"/>
    <w:rsid w:val="00053CAA"/>
    <w:rsid w:val="00055875"/>
    <w:rsid w:val="00057FE0"/>
    <w:rsid w:val="000620FD"/>
    <w:rsid w:val="000631D7"/>
    <w:rsid w:val="00063DCB"/>
    <w:rsid w:val="000647D2"/>
    <w:rsid w:val="000656A1"/>
    <w:rsid w:val="00066BC9"/>
    <w:rsid w:val="000675A3"/>
    <w:rsid w:val="0007033C"/>
    <w:rsid w:val="000707E9"/>
    <w:rsid w:val="00072C86"/>
    <w:rsid w:val="00072FFC"/>
    <w:rsid w:val="00073B75"/>
    <w:rsid w:val="000757FC"/>
    <w:rsid w:val="00075FF0"/>
    <w:rsid w:val="00076667"/>
    <w:rsid w:val="000769B8"/>
    <w:rsid w:val="00080631"/>
    <w:rsid w:val="00082374"/>
    <w:rsid w:val="000862E0"/>
    <w:rsid w:val="000873C3"/>
    <w:rsid w:val="00093408"/>
    <w:rsid w:val="00093BBF"/>
    <w:rsid w:val="0009435C"/>
    <w:rsid w:val="0009572A"/>
    <w:rsid w:val="00096DF5"/>
    <w:rsid w:val="000A13CA"/>
    <w:rsid w:val="000A456A"/>
    <w:rsid w:val="000A5E43"/>
    <w:rsid w:val="000B56A9"/>
    <w:rsid w:val="000B5E2C"/>
    <w:rsid w:val="000C61D1"/>
    <w:rsid w:val="000D31A9"/>
    <w:rsid w:val="000D370F"/>
    <w:rsid w:val="000D5449"/>
    <w:rsid w:val="000D7110"/>
    <w:rsid w:val="000D7D18"/>
    <w:rsid w:val="000E12D9"/>
    <w:rsid w:val="000E431B"/>
    <w:rsid w:val="000E59A9"/>
    <w:rsid w:val="000E638A"/>
    <w:rsid w:val="000E6472"/>
    <w:rsid w:val="000E64CB"/>
    <w:rsid w:val="000F00B8"/>
    <w:rsid w:val="000F1EA7"/>
    <w:rsid w:val="000F2084"/>
    <w:rsid w:val="000F2A8A"/>
    <w:rsid w:val="000F3A92"/>
    <w:rsid w:val="000F6462"/>
    <w:rsid w:val="00101DE6"/>
    <w:rsid w:val="001055DA"/>
    <w:rsid w:val="00106F29"/>
    <w:rsid w:val="00113168"/>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8F5"/>
    <w:rsid w:val="001331B1"/>
    <w:rsid w:val="00133CB0"/>
    <w:rsid w:val="00134837"/>
    <w:rsid w:val="00135111"/>
    <w:rsid w:val="001428E2"/>
    <w:rsid w:val="001431C6"/>
    <w:rsid w:val="00143E09"/>
    <w:rsid w:val="001573AF"/>
    <w:rsid w:val="00160B48"/>
    <w:rsid w:val="0016294F"/>
    <w:rsid w:val="00164463"/>
    <w:rsid w:val="00167FA8"/>
    <w:rsid w:val="0017099B"/>
    <w:rsid w:val="00170CE4"/>
    <w:rsid w:val="00170E3E"/>
    <w:rsid w:val="0017300E"/>
    <w:rsid w:val="00173126"/>
    <w:rsid w:val="00176A26"/>
    <w:rsid w:val="001774F8"/>
    <w:rsid w:val="0018096C"/>
    <w:rsid w:val="00180BE1"/>
    <w:rsid w:val="001813DF"/>
    <w:rsid w:val="001857B5"/>
    <w:rsid w:val="00187E1F"/>
    <w:rsid w:val="0019051C"/>
    <w:rsid w:val="0019127B"/>
    <w:rsid w:val="00192350"/>
    <w:rsid w:val="00192E34"/>
    <w:rsid w:val="0019308B"/>
    <w:rsid w:val="001941B9"/>
    <w:rsid w:val="00195806"/>
    <w:rsid w:val="00196C02"/>
    <w:rsid w:val="00197A8A"/>
    <w:rsid w:val="001A1B33"/>
    <w:rsid w:val="001A2A61"/>
    <w:rsid w:val="001B0B48"/>
    <w:rsid w:val="001B4824"/>
    <w:rsid w:val="001C1C7D"/>
    <w:rsid w:val="001C2731"/>
    <w:rsid w:val="001C4566"/>
    <w:rsid w:val="001C4980"/>
    <w:rsid w:val="001C5DC9"/>
    <w:rsid w:val="001C6B85"/>
    <w:rsid w:val="001C71A9"/>
    <w:rsid w:val="001D12FC"/>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4302"/>
    <w:rsid w:val="001F50BE"/>
    <w:rsid w:val="001F525B"/>
    <w:rsid w:val="001F6BBE"/>
    <w:rsid w:val="00201498"/>
    <w:rsid w:val="00204079"/>
    <w:rsid w:val="00207CF0"/>
    <w:rsid w:val="002102FD"/>
    <w:rsid w:val="00210DAC"/>
    <w:rsid w:val="002116FE"/>
    <w:rsid w:val="00211B4E"/>
    <w:rsid w:val="00211E2A"/>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12C"/>
    <w:rsid w:val="0024537C"/>
    <w:rsid w:val="002479CD"/>
    <w:rsid w:val="00253CC8"/>
    <w:rsid w:val="00260D2D"/>
    <w:rsid w:val="00261975"/>
    <w:rsid w:val="00264503"/>
    <w:rsid w:val="00271D00"/>
    <w:rsid w:val="00274AA3"/>
    <w:rsid w:val="00275872"/>
    <w:rsid w:val="00281106"/>
    <w:rsid w:val="00282263"/>
    <w:rsid w:val="00282417"/>
    <w:rsid w:val="00282D27"/>
    <w:rsid w:val="00287F0D"/>
    <w:rsid w:val="00292420"/>
    <w:rsid w:val="002963B6"/>
    <w:rsid w:val="00296B7A"/>
    <w:rsid w:val="002974DC"/>
    <w:rsid w:val="002A0CB3"/>
    <w:rsid w:val="002A39EF"/>
    <w:rsid w:val="002A422F"/>
    <w:rsid w:val="002A6394"/>
    <w:rsid w:val="002A6820"/>
    <w:rsid w:val="002B00E5"/>
    <w:rsid w:val="002B6849"/>
    <w:rsid w:val="002C1D37"/>
    <w:rsid w:val="002C2A30"/>
    <w:rsid w:val="002C4348"/>
    <w:rsid w:val="002C468B"/>
    <w:rsid w:val="002C476F"/>
    <w:rsid w:val="002C5B48"/>
    <w:rsid w:val="002D014F"/>
    <w:rsid w:val="002D2647"/>
    <w:rsid w:val="002D4298"/>
    <w:rsid w:val="002D4829"/>
    <w:rsid w:val="002D6541"/>
    <w:rsid w:val="002E150B"/>
    <w:rsid w:val="002E2C89"/>
    <w:rsid w:val="002E3609"/>
    <w:rsid w:val="002E4D3F"/>
    <w:rsid w:val="002E5668"/>
    <w:rsid w:val="002E61A5"/>
    <w:rsid w:val="002F204A"/>
    <w:rsid w:val="002F3675"/>
    <w:rsid w:val="002F59E0"/>
    <w:rsid w:val="002F66A6"/>
    <w:rsid w:val="002F7FAD"/>
    <w:rsid w:val="00300342"/>
    <w:rsid w:val="0030414B"/>
    <w:rsid w:val="00304401"/>
    <w:rsid w:val="003050DB"/>
    <w:rsid w:val="00310561"/>
    <w:rsid w:val="00310F17"/>
    <w:rsid w:val="00311D8C"/>
    <w:rsid w:val="0031273D"/>
    <w:rsid w:val="003128E2"/>
    <w:rsid w:val="003153D9"/>
    <w:rsid w:val="003172B4"/>
    <w:rsid w:val="00320EA7"/>
    <w:rsid w:val="00321621"/>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4EFF"/>
    <w:rsid w:val="00365461"/>
    <w:rsid w:val="00367EDA"/>
    <w:rsid w:val="00370311"/>
    <w:rsid w:val="00380663"/>
    <w:rsid w:val="003807B5"/>
    <w:rsid w:val="003853E3"/>
    <w:rsid w:val="0038587E"/>
    <w:rsid w:val="00386B49"/>
    <w:rsid w:val="00390335"/>
    <w:rsid w:val="00392ED4"/>
    <w:rsid w:val="00393680"/>
    <w:rsid w:val="00394D4C"/>
    <w:rsid w:val="003953B3"/>
    <w:rsid w:val="00395D9F"/>
    <w:rsid w:val="00397242"/>
    <w:rsid w:val="003A1315"/>
    <w:rsid w:val="003A2E73"/>
    <w:rsid w:val="003A3071"/>
    <w:rsid w:val="003A3A54"/>
    <w:rsid w:val="003A5969"/>
    <w:rsid w:val="003A5C58"/>
    <w:rsid w:val="003B0C81"/>
    <w:rsid w:val="003B201F"/>
    <w:rsid w:val="003C36FA"/>
    <w:rsid w:val="003C3720"/>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278"/>
    <w:rsid w:val="003F299F"/>
    <w:rsid w:val="003F2F1D"/>
    <w:rsid w:val="003F59B4"/>
    <w:rsid w:val="003F6B53"/>
    <w:rsid w:val="003F6B92"/>
    <w:rsid w:val="004008FB"/>
    <w:rsid w:val="0040090E"/>
    <w:rsid w:val="00403D11"/>
    <w:rsid w:val="00404DB4"/>
    <w:rsid w:val="004060B1"/>
    <w:rsid w:val="0041093C"/>
    <w:rsid w:val="0041223B"/>
    <w:rsid w:val="004137EE"/>
    <w:rsid w:val="00413A4E"/>
    <w:rsid w:val="00415163"/>
    <w:rsid w:val="00415273"/>
    <w:rsid w:val="004157BE"/>
    <w:rsid w:val="0042068E"/>
    <w:rsid w:val="00421C61"/>
    <w:rsid w:val="00422030"/>
    <w:rsid w:val="00422A7F"/>
    <w:rsid w:val="00426213"/>
    <w:rsid w:val="00431A7B"/>
    <w:rsid w:val="0043623F"/>
    <w:rsid w:val="00437459"/>
    <w:rsid w:val="00441D70"/>
    <w:rsid w:val="004425C2"/>
    <w:rsid w:val="004451EF"/>
    <w:rsid w:val="00445604"/>
    <w:rsid w:val="00446BAE"/>
    <w:rsid w:val="004508BA"/>
    <w:rsid w:val="004557F3"/>
    <w:rsid w:val="0045607E"/>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7628"/>
    <w:rsid w:val="00480A8A"/>
    <w:rsid w:val="00480EC3"/>
    <w:rsid w:val="0048317E"/>
    <w:rsid w:val="00485601"/>
    <w:rsid w:val="004865B8"/>
    <w:rsid w:val="00486C0D"/>
    <w:rsid w:val="00487B96"/>
    <w:rsid w:val="004911D9"/>
    <w:rsid w:val="00491796"/>
    <w:rsid w:val="00493416"/>
    <w:rsid w:val="0049423C"/>
    <w:rsid w:val="004951AB"/>
    <w:rsid w:val="0049768A"/>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52AA"/>
    <w:rsid w:val="004C5686"/>
    <w:rsid w:val="004C70EE"/>
    <w:rsid w:val="004D766C"/>
    <w:rsid w:val="004E0FA8"/>
    <w:rsid w:val="004E1DE3"/>
    <w:rsid w:val="004E251B"/>
    <w:rsid w:val="004E25CD"/>
    <w:rsid w:val="004E2A4B"/>
    <w:rsid w:val="004E4419"/>
    <w:rsid w:val="004E6D22"/>
    <w:rsid w:val="004F0448"/>
    <w:rsid w:val="004F1EA0"/>
    <w:rsid w:val="004F363F"/>
    <w:rsid w:val="004F4021"/>
    <w:rsid w:val="004F5640"/>
    <w:rsid w:val="004F6525"/>
    <w:rsid w:val="004F6FE2"/>
    <w:rsid w:val="004F79F2"/>
    <w:rsid w:val="005011D9"/>
    <w:rsid w:val="0050238B"/>
    <w:rsid w:val="00505905"/>
    <w:rsid w:val="00511A1B"/>
    <w:rsid w:val="00511A68"/>
    <w:rsid w:val="005121C0"/>
    <w:rsid w:val="00513E7D"/>
    <w:rsid w:val="00514A67"/>
    <w:rsid w:val="00515921"/>
    <w:rsid w:val="00520A46"/>
    <w:rsid w:val="00521192"/>
    <w:rsid w:val="0052127C"/>
    <w:rsid w:val="00526AEB"/>
    <w:rsid w:val="005302E0"/>
    <w:rsid w:val="00534E52"/>
    <w:rsid w:val="005365B6"/>
    <w:rsid w:val="00544738"/>
    <w:rsid w:val="005456E4"/>
    <w:rsid w:val="00547B89"/>
    <w:rsid w:val="00551027"/>
    <w:rsid w:val="005527F1"/>
    <w:rsid w:val="005568AF"/>
    <w:rsid w:val="00556AF5"/>
    <w:rsid w:val="005577F2"/>
    <w:rsid w:val="005606BC"/>
    <w:rsid w:val="00562D54"/>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5EDE"/>
    <w:rsid w:val="00596E2B"/>
    <w:rsid w:val="00597DE3"/>
    <w:rsid w:val="005A0CBA"/>
    <w:rsid w:val="005A2022"/>
    <w:rsid w:val="005A3272"/>
    <w:rsid w:val="005A5193"/>
    <w:rsid w:val="005A6034"/>
    <w:rsid w:val="005A7AC1"/>
    <w:rsid w:val="005B115A"/>
    <w:rsid w:val="005B3ADC"/>
    <w:rsid w:val="005B537F"/>
    <w:rsid w:val="005C120D"/>
    <w:rsid w:val="005C15B3"/>
    <w:rsid w:val="005C6F80"/>
    <w:rsid w:val="005D07C2"/>
    <w:rsid w:val="005E2F29"/>
    <w:rsid w:val="005E400D"/>
    <w:rsid w:val="005E49D4"/>
    <w:rsid w:val="005E4E79"/>
    <w:rsid w:val="005E5CE7"/>
    <w:rsid w:val="005E790C"/>
    <w:rsid w:val="005F08C5"/>
    <w:rsid w:val="005F29B4"/>
    <w:rsid w:val="005F6EB0"/>
    <w:rsid w:val="0060318C"/>
    <w:rsid w:val="0060438E"/>
    <w:rsid w:val="00604782"/>
    <w:rsid w:val="00605718"/>
    <w:rsid w:val="00605C66"/>
    <w:rsid w:val="00606310"/>
    <w:rsid w:val="00607814"/>
    <w:rsid w:val="00610D87"/>
    <w:rsid w:val="00610E88"/>
    <w:rsid w:val="00613827"/>
    <w:rsid w:val="006153B7"/>
    <w:rsid w:val="006175D7"/>
    <w:rsid w:val="006208E5"/>
    <w:rsid w:val="00622BAB"/>
    <w:rsid w:val="00624E3F"/>
    <w:rsid w:val="006273E4"/>
    <w:rsid w:val="00631F82"/>
    <w:rsid w:val="006323C5"/>
    <w:rsid w:val="006338D8"/>
    <w:rsid w:val="00633B59"/>
    <w:rsid w:val="00634EF4"/>
    <w:rsid w:val="006357D0"/>
    <w:rsid w:val="006358C8"/>
    <w:rsid w:val="0064133A"/>
    <w:rsid w:val="006416D1"/>
    <w:rsid w:val="00647FD7"/>
    <w:rsid w:val="00650080"/>
    <w:rsid w:val="00651F17"/>
    <w:rsid w:val="0065382D"/>
    <w:rsid w:val="00654B4D"/>
    <w:rsid w:val="0065559D"/>
    <w:rsid w:val="00655A40"/>
    <w:rsid w:val="00657D11"/>
    <w:rsid w:val="00660D84"/>
    <w:rsid w:val="00660EBF"/>
    <w:rsid w:val="0066133A"/>
    <w:rsid w:val="00663196"/>
    <w:rsid w:val="0066378C"/>
    <w:rsid w:val="0066661D"/>
    <w:rsid w:val="006700F0"/>
    <w:rsid w:val="006706EA"/>
    <w:rsid w:val="00670A48"/>
    <w:rsid w:val="00672F6F"/>
    <w:rsid w:val="00674C2F"/>
    <w:rsid w:val="00674C8B"/>
    <w:rsid w:val="006844A2"/>
    <w:rsid w:val="00685C94"/>
    <w:rsid w:val="00691AEE"/>
    <w:rsid w:val="0069523C"/>
    <w:rsid w:val="006962CA"/>
    <w:rsid w:val="00696A95"/>
    <w:rsid w:val="006A09DA"/>
    <w:rsid w:val="006A1835"/>
    <w:rsid w:val="006A2625"/>
    <w:rsid w:val="006B4A30"/>
    <w:rsid w:val="006B7569"/>
    <w:rsid w:val="006C28EE"/>
    <w:rsid w:val="006C4FF1"/>
    <w:rsid w:val="006C5C02"/>
    <w:rsid w:val="006D2998"/>
    <w:rsid w:val="006D3188"/>
    <w:rsid w:val="006D5159"/>
    <w:rsid w:val="006D6779"/>
    <w:rsid w:val="006D7F15"/>
    <w:rsid w:val="006E08FC"/>
    <w:rsid w:val="006E15CE"/>
    <w:rsid w:val="006E1B38"/>
    <w:rsid w:val="006F2588"/>
    <w:rsid w:val="00710A6C"/>
    <w:rsid w:val="00710D98"/>
    <w:rsid w:val="00711CE9"/>
    <w:rsid w:val="00712266"/>
    <w:rsid w:val="00712593"/>
    <w:rsid w:val="00712D82"/>
    <w:rsid w:val="00716B08"/>
    <w:rsid w:val="00716E22"/>
    <w:rsid w:val="007171AB"/>
    <w:rsid w:val="007213D0"/>
    <w:rsid w:val="007219C0"/>
    <w:rsid w:val="00721D8B"/>
    <w:rsid w:val="0072347F"/>
    <w:rsid w:val="00731C75"/>
    <w:rsid w:val="00732599"/>
    <w:rsid w:val="00743E09"/>
    <w:rsid w:val="00744FCC"/>
    <w:rsid w:val="00747B9C"/>
    <w:rsid w:val="00750C93"/>
    <w:rsid w:val="00751B91"/>
    <w:rsid w:val="00754947"/>
    <w:rsid w:val="00754E24"/>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815BC"/>
    <w:rsid w:val="00782B3F"/>
    <w:rsid w:val="00782E3C"/>
    <w:rsid w:val="00785292"/>
    <w:rsid w:val="007900CC"/>
    <w:rsid w:val="0079641B"/>
    <w:rsid w:val="00797A90"/>
    <w:rsid w:val="007A1856"/>
    <w:rsid w:val="007A1887"/>
    <w:rsid w:val="007A629C"/>
    <w:rsid w:val="007A6348"/>
    <w:rsid w:val="007B023C"/>
    <w:rsid w:val="007B03CC"/>
    <w:rsid w:val="007B2F08"/>
    <w:rsid w:val="007C44FF"/>
    <w:rsid w:val="007C6456"/>
    <w:rsid w:val="007C7BDB"/>
    <w:rsid w:val="007D2FF5"/>
    <w:rsid w:val="007D4BCF"/>
    <w:rsid w:val="007D542F"/>
    <w:rsid w:val="007D73AB"/>
    <w:rsid w:val="007D790E"/>
    <w:rsid w:val="007E2712"/>
    <w:rsid w:val="007E3563"/>
    <w:rsid w:val="007E4645"/>
    <w:rsid w:val="007E4A9C"/>
    <w:rsid w:val="007E5516"/>
    <w:rsid w:val="007E7EE2"/>
    <w:rsid w:val="007F06CA"/>
    <w:rsid w:val="007F0DD0"/>
    <w:rsid w:val="007F61D0"/>
    <w:rsid w:val="00800DD8"/>
    <w:rsid w:val="0080228F"/>
    <w:rsid w:val="00802E2B"/>
    <w:rsid w:val="00804C1B"/>
    <w:rsid w:val="0080595A"/>
    <w:rsid w:val="0080608A"/>
    <w:rsid w:val="008150A6"/>
    <w:rsid w:val="00815A8F"/>
    <w:rsid w:val="008162F6"/>
    <w:rsid w:val="00816EF3"/>
    <w:rsid w:val="00817098"/>
    <w:rsid w:val="008178E6"/>
    <w:rsid w:val="00821540"/>
    <w:rsid w:val="0082249C"/>
    <w:rsid w:val="008237FB"/>
    <w:rsid w:val="00824CCE"/>
    <w:rsid w:val="00830B7B"/>
    <w:rsid w:val="00832661"/>
    <w:rsid w:val="008349AA"/>
    <w:rsid w:val="008375D5"/>
    <w:rsid w:val="00841486"/>
    <w:rsid w:val="00842BC9"/>
    <w:rsid w:val="008431AF"/>
    <w:rsid w:val="0084476E"/>
    <w:rsid w:val="00845137"/>
    <w:rsid w:val="00845B9F"/>
    <w:rsid w:val="008504F6"/>
    <w:rsid w:val="0085240E"/>
    <w:rsid w:val="00852484"/>
    <w:rsid w:val="008573B9"/>
    <w:rsid w:val="0085782D"/>
    <w:rsid w:val="00863BB7"/>
    <w:rsid w:val="008730FD"/>
    <w:rsid w:val="00873DA1"/>
    <w:rsid w:val="00875DDD"/>
    <w:rsid w:val="00881BC6"/>
    <w:rsid w:val="00884056"/>
    <w:rsid w:val="008848F6"/>
    <w:rsid w:val="008860CC"/>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7506"/>
    <w:rsid w:val="008A7D14"/>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65A8"/>
    <w:rsid w:val="008E77D6"/>
    <w:rsid w:val="009036E7"/>
    <w:rsid w:val="0090605F"/>
    <w:rsid w:val="00907069"/>
    <w:rsid w:val="00907A8F"/>
    <w:rsid w:val="0091053B"/>
    <w:rsid w:val="00912158"/>
    <w:rsid w:val="00912945"/>
    <w:rsid w:val="00912CBD"/>
    <w:rsid w:val="009144EE"/>
    <w:rsid w:val="00915D4C"/>
    <w:rsid w:val="0092135B"/>
    <w:rsid w:val="009279B2"/>
    <w:rsid w:val="00935814"/>
    <w:rsid w:val="0094502D"/>
    <w:rsid w:val="00946561"/>
    <w:rsid w:val="00946B39"/>
    <w:rsid w:val="00947013"/>
    <w:rsid w:val="0095062C"/>
    <w:rsid w:val="009546CB"/>
    <w:rsid w:val="00956EA9"/>
    <w:rsid w:val="00964C20"/>
    <w:rsid w:val="00966B0A"/>
    <w:rsid w:val="00966E40"/>
    <w:rsid w:val="00971BC4"/>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5A3F"/>
    <w:rsid w:val="00996279"/>
    <w:rsid w:val="009965F7"/>
    <w:rsid w:val="009A0866"/>
    <w:rsid w:val="009A4D0A"/>
    <w:rsid w:val="009A6156"/>
    <w:rsid w:val="009A759C"/>
    <w:rsid w:val="009B2B2B"/>
    <w:rsid w:val="009B2F70"/>
    <w:rsid w:val="009B4594"/>
    <w:rsid w:val="009B4DEC"/>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E107B"/>
    <w:rsid w:val="009E18D6"/>
    <w:rsid w:val="009E4DCA"/>
    <w:rsid w:val="009E53C8"/>
    <w:rsid w:val="009E5B02"/>
    <w:rsid w:val="009E7B92"/>
    <w:rsid w:val="009E7F45"/>
    <w:rsid w:val="009F19C0"/>
    <w:rsid w:val="009F2CDD"/>
    <w:rsid w:val="009F505F"/>
    <w:rsid w:val="00A00AE4"/>
    <w:rsid w:val="00A00D24"/>
    <w:rsid w:val="00A0129C"/>
    <w:rsid w:val="00A01F5C"/>
    <w:rsid w:val="00A12A69"/>
    <w:rsid w:val="00A2019A"/>
    <w:rsid w:val="00A21091"/>
    <w:rsid w:val="00A222BA"/>
    <w:rsid w:val="00A23493"/>
    <w:rsid w:val="00A2416A"/>
    <w:rsid w:val="00A30E06"/>
    <w:rsid w:val="00A31EC8"/>
    <w:rsid w:val="00A3270B"/>
    <w:rsid w:val="00A333A9"/>
    <w:rsid w:val="00A379E4"/>
    <w:rsid w:val="00A42F07"/>
    <w:rsid w:val="00A43B02"/>
    <w:rsid w:val="00A44946"/>
    <w:rsid w:val="00A45A84"/>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33B9"/>
    <w:rsid w:val="00A8483F"/>
    <w:rsid w:val="00A870B0"/>
    <w:rsid w:val="00A8728A"/>
    <w:rsid w:val="00A87A54"/>
    <w:rsid w:val="00AA105C"/>
    <w:rsid w:val="00AA1809"/>
    <w:rsid w:val="00AA1FFE"/>
    <w:rsid w:val="00AA3F2E"/>
    <w:rsid w:val="00AA72F4"/>
    <w:rsid w:val="00AB10E7"/>
    <w:rsid w:val="00AB4D25"/>
    <w:rsid w:val="00AB5033"/>
    <w:rsid w:val="00AB5298"/>
    <w:rsid w:val="00AB5519"/>
    <w:rsid w:val="00AB6313"/>
    <w:rsid w:val="00AB6F47"/>
    <w:rsid w:val="00AB71DD"/>
    <w:rsid w:val="00AC15C5"/>
    <w:rsid w:val="00AC59D3"/>
    <w:rsid w:val="00AD0E75"/>
    <w:rsid w:val="00AE77EB"/>
    <w:rsid w:val="00AE7BD8"/>
    <w:rsid w:val="00AE7D02"/>
    <w:rsid w:val="00AF0BB7"/>
    <w:rsid w:val="00AF0BDE"/>
    <w:rsid w:val="00AF0EDE"/>
    <w:rsid w:val="00AF36DC"/>
    <w:rsid w:val="00AF4853"/>
    <w:rsid w:val="00AF53B9"/>
    <w:rsid w:val="00AF73AD"/>
    <w:rsid w:val="00B00702"/>
    <w:rsid w:val="00B0110B"/>
    <w:rsid w:val="00B0234E"/>
    <w:rsid w:val="00B06751"/>
    <w:rsid w:val="00B06B65"/>
    <w:rsid w:val="00B07931"/>
    <w:rsid w:val="00B13241"/>
    <w:rsid w:val="00B13699"/>
    <w:rsid w:val="00B136A7"/>
    <w:rsid w:val="00B149E2"/>
    <w:rsid w:val="00B14E3B"/>
    <w:rsid w:val="00B2131A"/>
    <w:rsid w:val="00B2169D"/>
    <w:rsid w:val="00B21CBB"/>
    <w:rsid w:val="00B252F4"/>
    <w:rsid w:val="00B2606D"/>
    <w:rsid w:val="00B263C0"/>
    <w:rsid w:val="00B26E46"/>
    <w:rsid w:val="00B316CA"/>
    <w:rsid w:val="00B31BFB"/>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80840"/>
    <w:rsid w:val="00B815FC"/>
    <w:rsid w:val="00B81623"/>
    <w:rsid w:val="00B82A05"/>
    <w:rsid w:val="00B84409"/>
    <w:rsid w:val="00B84500"/>
    <w:rsid w:val="00B84E2D"/>
    <w:rsid w:val="00B8746A"/>
    <w:rsid w:val="00B9277F"/>
    <w:rsid w:val="00B927C9"/>
    <w:rsid w:val="00B952B7"/>
    <w:rsid w:val="00B96EFA"/>
    <w:rsid w:val="00B97CCF"/>
    <w:rsid w:val="00BA3F43"/>
    <w:rsid w:val="00BA5541"/>
    <w:rsid w:val="00BA61AC"/>
    <w:rsid w:val="00BB03E5"/>
    <w:rsid w:val="00BB17B0"/>
    <w:rsid w:val="00BB28BF"/>
    <w:rsid w:val="00BB2F42"/>
    <w:rsid w:val="00BB4AC0"/>
    <w:rsid w:val="00BB5683"/>
    <w:rsid w:val="00BB5EB6"/>
    <w:rsid w:val="00BC112B"/>
    <w:rsid w:val="00BC17DF"/>
    <w:rsid w:val="00BC3F7E"/>
    <w:rsid w:val="00BC6832"/>
    <w:rsid w:val="00BD0826"/>
    <w:rsid w:val="00BD15AB"/>
    <w:rsid w:val="00BD181D"/>
    <w:rsid w:val="00BD4D7E"/>
    <w:rsid w:val="00BE0567"/>
    <w:rsid w:val="00BE18F0"/>
    <w:rsid w:val="00BE1BAF"/>
    <w:rsid w:val="00BE302F"/>
    <w:rsid w:val="00BE3210"/>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3703"/>
    <w:rsid w:val="00C26068"/>
    <w:rsid w:val="00C26DF9"/>
    <w:rsid w:val="00C271A8"/>
    <w:rsid w:val="00C3050C"/>
    <w:rsid w:val="00C31F15"/>
    <w:rsid w:val="00C32067"/>
    <w:rsid w:val="00C346AD"/>
    <w:rsid w:val="00C36E3A"/>
    <w:rsid w:val="00C37A77"/>
    <w:rsid w:val="00C41141"/>
    <w:rsid w:val="00C449AD"/>
    <w:rsid w:val="00C44E30"/>
    <w:rsid w:val="00C461E6"/>
    <w:rsid w:val="00C50045"/>
    <w:rsid w:val="00C50771"/>
    <w:rsid w:val="00C508BE"/>
    <w:rsid w:val="00C55FE8"/>
    <w:rsid w:val="00C63EC4"/>
    <w:rsid w:val="00C64CD9"/>
    <w:rsid w:val="00C66E3B"/>
    <w:rsid w:val="00C670F8"/>
    <w:rsid w:val="00C6780B"/>
    <w:rsid w:val="00C73A90"/>
    <w:rsid w:val="00C76D49"/>
    <w:rsid w:val="00C80AD4"/>
    <w:rsid w:val="00C80B5E"/>
    <w:rsid w:val="00C82055"/>
    <w:rsid w:val="00C85FE1"/>
    <w:rsid w:val="00C8630A"/>
    <w:rsid w:val="00C9061B"/>
    <w:rsid w:val="00C93EBA"/>
    <w:rsid w:val="00C97A19"/>
    <w:rsid w:val="00C97EF0"/>
    <w:rsid w:val="00CA0BD8"/>
    <w:rsid w:val="00CA2FD7"/>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BA"/>
    <w:rsid w:val="00CD09EF"/>
    <w:rsid w:val="00CD1550"/>
    <w:rsid w:val="00CD17C1"/>
    <w:rsid w:val="00CD1C6C"/>
    <w:rsid w:val="00CD37F1"/>
    <w:rsid w:val="00CD3BFC"/>
    <w:rsid w:val="00CD4565"/>
    <w:rsid w:val="00CD6169"/>
    <w:rsid w:val="00CD6D76"/>
    <w:rsid w:val="00CE1C01"/>
    <w:rsid w:val="00CE20BC"/>
    <w:rsid w:val="00CE26C6"/>
    <w:rsid w:val="00CE2C43"/>
    <w:rsid w:val="00CE39E1"/>
    <w:rsid w:val="00CF16D8"/>
    <w:rsid w:val="00CF1FD8"/>
    <w:rsid w:val="00CF20D0"/>
    <w:rsid w:val="00CF2D83"/>
    <w:rsid w:val="00CF44A1"/>
    <w:rsid w:val="00CF45F2"/>
    <w:rsid w:val="00CF4FDC"/>
    <w:rsid w:val="00CF6E13"/>
    <w:rsid w:val="00CF7776"/>
    <w:rsid w:val="00D00E9E"/>
    <w:rsid w:val="00D021D2"/>
    <w:rsid w:val="00D061BB"/>
    <w:rsid w:val="00D07BE1"/>
    <w:rsid w:val="00D116C0"/>
    <w:rsid w:val="00D13433"/>
    <w:rsid w:val="00D13D8A"/>
    <w:rsid w:val="00D172C9"/>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467F"/>
    <w:rsid w:val="00D55837"/>
    <w:rsid w:val="00D56A9F"/>
    <w:rsid w:val="00D57BA2"/>
    <w:rsid w:val="00D60F51"/>
    <w:rsid w:val="00D60FAC"/>
    <w:rsid w:val="00D65E43"/>
    <w:rsid w:val="00D6730A"/>
    <w:rsid w:val="00D674A6"/>
    <w:rsid w:val="00D67C54"/>
    <w:rsid w:val="00D708FC"/>
    <w:rsid w:val="00D7168E"/>
    <w:rsid w:val="00D72719"/>
    <w:rsid w:val="00D73F9D"/>
    <w:rsid w:val="00D74B7C"/>
    <w:rsid w:val="00D76068"/>
    <w:rsid w:val="00D76B01"/>
    <w:rsid w:val="00D804A2"/>
    <w:rsid w:val="00D84704"/>
    <w:rsid w:val="00D84BF9"/>
    <w:rsid w:val="00D8517D"/>
    <w:rsid w:val="00D921FD"/>
    <w:rsid w:val="00D93714"/>
    <w:rsid w:val="00D94034"/>
    <w:rsid w:val="00D95424"/>
    <w:rsid w:val="00D96717"/>
    <w:rsid w:val="00DA4084"/>
    <w:rsid w:val="00DA56ED"/>
    <w:rsid w:val="00DA5A54"/>
    <w:rsid w:val="00DA5C0D"/>
    <w:rsid w:val="00DB423C"/>
    <w:rsid w:val="00DB4E26"/>
    <w:rsid w:val="00DB714B"/>
    <w:rsid w:val="00DC1025"/>
    <w:rsid w:val="00DC10F6"/>
    <w:rsid w:val="00DC115D"/>
    <w:rsid w:val="00DC1EB8"/>
    <w:rsid w:val="00DC3E45"/>
    <w:rsid w:val="00DC4598"/>
    <w:rsid w:val="00DD0722"/>
    <w:rsid w:val="00DD0B3D"/>
    <w:rsid w:val="00DD212F"/>
    <w:rsid w:val="00DE11CF"/>
    <w:rsid w:val="00DE18F5"/>
    <w:rsid w:val="00DE73D2"/>
    <w:rsid w:val="00DF5BFB"/>
    <w:rsid w:val="00DF5CD6"/>
    <w:rsid w:val="00E022DA"/>
    <w:rsid w:val="00E032A1"/>
    <w:rsid w:val="00E03BCB"/>
    <w:rsid w:val="00E124DC"/>
    <w:rsid w:val="00E12EB5"/>
    <w:rsid w:val="00E15A41"/>
    <w:rsid w:val="00E16825"/>
    <w:rsid w:val="00E22D68"/>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6641E"/>
    <w:rsid w:val="00E66F18"/>
    <w:rsid w:val="00E70856"/>
    <w:rsid w:val="00E71D71"/>
    <w:rsid w:val="00E727DE"/>
    <w:rsid w:val="00E74A30"/>
    <w:rsid w:val="00E77778"/>
    <w:rsid w:val="00E77B7E"/>
    <w:rsid w:val="00E77BA8"/>
    <w:rsid w:val="00E8139F"/>
    <w:rsid w:val="00E82DF1"/>
    <w:rsid w:val="00E84754"/>
    <w:rsid w:val="00E90CAA"/>
    <w:rsid w:val="00E93339"/>
    <w:rsid w:val="00E96532"/>
    <w:rsid w:val="00E973A0"/>
    <w:rsid w:val="00EA1688"/>
    <w:rsid w:val="00EA1AFC"/>
    <w:rsid w:val="00EA2317"/>
    <w:rsid w:val="00EA3A7D"/>
    <w:rsid w:val="00EA4C83"/>
    <w:rsid w:val="00EB0A37"/>
    <w:rsid w:val="00EB763D"/>
    <w:rsid w:val="00EB7EC2"/>
    <w:rsid w:val="00EB7FE4"/>
    <w:rsid w:val="00EC0A92"/>
    <w:rsid w:val="00EC1DA0"/>
    <w:rsid w:val="00EC329B"/>
    <w:rsid w:val="00EC462D"/>
    <w:rsid w:val="00EC5EB9"/>
    <w:rsid w:val="00EC6006"/>
    <w:rsid w:val="00EC71A6"/>
    <w:rsid w:val="00EC73EB"/>
    <w:rsid w:val="00ED592E"/>
    <w:rsid w:val="00ED6ABD"/>
    <w:rsid w:val="00ED72E1"/>
    <w:rsid w:val="00EE3C0F"/>
    <w:rsid w:val="00EE5EB8"/>
    <w:rsid w:val="00EE66E5"/>
    <w:rsid w:val="00EE6810"/>
    <w:rsid w:val="00EF1601"/>
    <w:rsid w:val="00EF21FE"/>
    <w:rsid w:val="00EF2A7F"/>
    <w:rsid w:val="00EF2D58"/>
    <w:rsid w:val="00EF37C2"/>
    <w:rsid w:val="00EF4803"/>
    <w:rsid w:val="00EF5127"/>
    <w:rsid w:val="00F02290"/>
    <w:rsid w:val="00F03EAC"/>
    <w:rsid w:val="00F04B7C"/>
    <w:rsid w:val="00F077C9"/>
    <w:rsid w:val="00F078B5"/>
    <w:rsid w:val="00F14024"/>
    <w:rsid w:val="00F14FA3"/>
    <w:rsid w:val="00F15DB1"/>
    <w:rsid w:val="00F24297"/>
    <w:rsid w:val="00F2564A"/>
    <w:rsid w:val="00F25761"/>
    <w:rsid w:val="00F259D7"/>
    <w:rsid w:val="00F32482"/>
    <w:rsid w:val="00F32D05"/>
    <w:rsid w:val="00F34BFC"/>
    <w:rsid w:val="00F35263"/>
    <w:rsid w:val="00F35E34"/>
    <w:rsid w:val="00F403BF"/>
    <w:rsid w:val="00F4342F"/>
    <w:rsid w:val="00F45227"/>
    <w:rsid w:val="00F5045C"/>
    <w:rsid w:val="00F520C7"/>
    <w:rsid w:val="00F53AEA"/>
    <w:rsid w:val="00F547AF"/>
    <w:rsid w:val="00F55AC7"/>
    <w:rsid w:val="00F55FC9"/>
    <w:rsid w:val="00F563CD"/>
    <w:rsid w:val="00F5663B"/>
    <w:rsid w:val="00F5674D"/>
    <w:rsid w:val="00F6392C"/>
    <w:rsid w:val="00F64256"/>
    <w:rsid w:val="00F66093"/>
    <w:rsid w:val="00F66518"/>
    <w:rsid w:val="00F66657"/>
    <w:rsid w:val="00F6751E"/>
    <w:rsid w:val="00F70848"/>
    <w:rsid w:val="00F73A60"/>
    <w:rsid w:val="00F8015D"/>
    <w:rsid w:val="00F829C7"/>
    <w:rsid w:val="00F834AA"/>
    <w:rsid w:val="00F848D6"/>
    <w:rsid w:val="00F859AE"/>
    <w:rsid w:val="00F9071F"/>
    <w:rsid w:val="00F922B2"/>
    <w:rsid w:val="00F943C8"/>
    <w:rsid w:val="00F96B28"/>
    <w:rsid w:val="00FA1564"/>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7600"/>
    <w:rsid w:val="00FD0385"/>
    <w:rsid w:val="00FD0B7B"/>
    <w:rsid w:val="00FD1A46"/>
    <w:rsid w:val="00FD4C08"/>
    <w:rsid w:val="00FD6002"/>
    <w:rsid w:val="00FE1DCC"/>
    <w:rsid w:val="00FE1DD4"/>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4712876"/>
  <w15:docId w15:val="{DEA855B1-D800-4399-95CD-5DA8C4B94FB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32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240" w:lineRule="auto"/>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0502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691EF961F2BD42EFB028FE73A4B5C67C"/>
        <w:category>
          <w:name w:val="Allmänt"/>
          <w:gallery w:val="placeholder"/>
        </w:category>
        <w:types>
          <w:type w:val="bbPlcHdr"/>
        </w:types>
        <w:behaviors>
          <w:behavior w:val="content"/>
        </w:behaviors>
        <w:guid w:val="{D68CF804-B602-4816-BC59-CD0FC05ED5D3}"/>
      </w:docPartPr>
      <w:docPartBody>
        <w:p w:rsidR="006E27C8" w:rsidRDefault="006E27C8">
          <w:pPr>
            <w:pStyle w:val="691EF961F2BD42EFB028FE73A4B5C67C"/>
          </w:pPr>
          <w:r w:rsidRPr="00FC36B9">
            <w:rPr>
              <w:rStyle w:val="Platshllartext"/>
            </w:rPr>
            <w:t>Klicka eller tryck här för att ange text.</w:t>
          </w:r>
        </w:p>
      </w:docPartBody>
    </w:docPart>
    <w:docPart>
      <w:docPartPr>
        <w:name w:val="0B9EA5D6A9954893B58A00683B05CADD"/>
        <w:category>
          <w:name w:val="Allmänt"/>
          <w:gallery w:val="placeholder"/>
        </w:category>
        <w:types>
          <w:type w:val="bbPlcHdr"/>
        </w:types>
        <w:behaviors>
          <w:behavior w:val="content"/>
        </w:behaviors>
        <w:guid w:val="{99D17C96-445C-4299-AA19-880EA1468C32}"/>
      </w:docPartPr>
      <w:docPartBody>
        <w:p w:rsidR="006E27C8" w:rsidRDefault="006E27C8">
          <w:pPr>
            <w:pStyle w:val="0B9EA5D6A9954893B58A00683B05CADD"/>
          </w:pPr>
          <w:r>
            <w:rPr>
              <w:rStyle w:val="Platshllartext"/>
            </w:rPr>
            <w:t>(sätts av SB)</w:t>
          </w:r>
        </w:p>
      </w:docPartBody>
    </w:docPart>
    <w:docPart>
      <w:docPartPr>
        <w:name w:val="E6982F20798845BB8C786D4C72B5D6D3"/>
        <w:category>
          <w:name w:val="Allmänt"/>
          <w:gallery w:val="placeholder"/>
        </w:category>
        <w:types>
          <w:type w:val="bbPlcHdr"/>
        </w:types>
        <w:behaviors>
          <w:behavior w:val="content"/>
        </w:behaviors>
        <w:guid w:val="{87BBFDB6-EEA8-41C2-A457-1AE0E90C5F00}"/>
      </w:docPartPr>
      <w:docPartBody>
        <w:p w:rsidR="006E27C8" w:rsidRDefault="006E27C8">
          <w:pPr>
            <w:pStyle w:val="E6982F20798845BB8C786D4C72B5D6D3"/>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C686452855214832B4531CFE3D34AF55"/>
        <w:category>
          <w:name w:val="Allmänt"/>
          <w:gallery w:val="placeholder"/>
        </w:category>
        <w:types>
          <w:type w:val="bbPlcHdr"/>
        </w:types>
        <w:behaviors>
          <w:behavior w:val="content"/>
        </w:behaviors>
        <w:guid w:val="{2D128BC3-DD2D-4640-86FD-6332DAEBD035}"/>
      </w:docPartPr>
      <w:docPartBody>
        <w:p w:rsidR="006E27C8" w:rsidRDefault="006E27C8">
          <w:pPr>
            <w:pStyle w:val="C686452855214832B4531CFE3D34AF55"/>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861061CD581242B0BDF6B2B67B507BCF"/>
        <w:category>
          <w:name w:val="Allmänt"/>
          <w:gallery w:val="placeholder"/>
        </w:category>
        <w:types>
          <w:type w:val="bbPlcHdr"/>
        </w:types>
        <w:behaviors>
          <w:behavior w:val="content"/>
        </w:behaviors>
        <w:guid w:val="{234F12A8-2D41-4C32-BBE1-AEAEB10FF1C4}"/>
      </w:docPartPr>
      <w:docPartBody>
        <w:p w:rsidR="006E27C8" w:rsidRDefault="006E27C8">
          <w:pPr>
            <w:pStyle w:val="861061CD581242B0BDF6B2B67B507BCF"/>
          </w:pPr>
          <w:r>
            <w:rPr>
              <w:rStyle w:val="Platshllartext"/>
            </w:rPr>
            <w:t>Klicka här och v</w:t>
          </w:r>
          <w:r w:rsidRPr="00D31416">
            <w:rPr>
              <w:rStyle w:val="Platshllartext"/>
            </w:rPr>
            <w:t xml:space="preserve">älj ett </w:t>
          </w:r>
          <w:r>
            <w:rPr>
              <w:rStyle w:val="Platshllartext"/>
            </w:rPr>
            <w:t>departement.</w:t>
          </w:r>
        </w:p>
      </w:docPartBody>
    </w:docPart>
    <w:docPart>
      <w:docPartPr>
        <w:name w:val="717DDB59423545F1A102DCF2802E8A38"/>
        <w:category>
          <w:name w:val="Allmänt"/>
          <w:gallery w:val="placeholder"/>
        </w:category>
        <w:types>
          <w:type w:val="bbPlcHdr"/>
        </w:types>
        <w:behaviors>
          <w:behavior w:val="content"/>
        </w:behaviors>
        <w:guid w:val="{90D870FA-0BCB-4DE5-BF68-933D5B669FC0}"/>
      </w:docPartPr>
      <w:docPartBody>
        <w:p w:rsidR="006E27C8" w:rsidRDefault="006E27C8">
          <w:pPr>
            <w:pStyle w:val="717DDB59423545F1A102DCF2802E8A38"/>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2E6F96A4A4CA423DAA1A1A8CA36BF64D"/>
        <w:category>
          <w:name w:val="Allmänt"/>
          <w:gallery w:val="placeholder"/>
        </w:category>
        <w:types>
          <w:type w:val="bbPlcHdr"/>
        </w:types>
        <w:behaviors>
          <w:behavior w:val="content"/>
        </w:behaviors>
        <w:guid w:val="{65147258-C422-4053-9044-3DE33956BFA9}"/>
      </w:docPartPr>
      <w:docPartBody>
        <w:p w:rsidR="006E27C8" w:rsidRDefault="006E27C8">
          <w:pPr>
            <w:pStyle w:val="2E6F96A4A4CA423DAA1A1A8CA36BF64D"/>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A4E6499E5AD343378FB14DD21C948A33"/>
        <w:category>
          <w:name w:val="Allmänt"/>
          <w:gallery w:val="placeholder"/>
        </w:category>
        <w:types>
          <w:type w:val="bbPlcHdr"/>
        </w:types>
        <w:behaviors>
          <w:behavior w:val="content"/>
        </w:behaviors>
        <w:guid w:val="{EA647F7E-2D4F-406A-8DF1-59D8F29FA7F9}"/>
      </w:docPartPr>
      <w:docPartBody>
        <w:p w:rsidR="006E27C8" w:rsidRDefault="006E27C8">
          <w:pPr>
            <w:pStyle w:val="A4E6499E5AD343378FB14DD21C948A33"/>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427F896F0E88452296AFE4DCD619A90D"/>
        <w:category>
          <w:name w:val="Allmänt"/>
          <w:gallery w:val="placeholder"/>
        </w:category>
        <w:types>
          <w:type w:val="bbPlcHdr"/>
        </w:types>
        <w:behaviors>
          <w:behavior w:val="content"/>
        </w:behaviors>
        <w:guid w:val="{F86E20C1-E6E4-451C-8519-FE4D6A6061D7}"/>
      </w:docPartPr>
      <w:docPartBody>
        <w:p w:rsidR="006E27C8" w:rsidRDefault="006E27C8" w:rsidP="006E27C8">
          <w:pPr>
            <w:pStyle w:val="427F896F0E88452296AFE4DCD619A90D"/>
          </w:pPr>
          <w:r w:rsidRPr="00FC36B9">
            <w:rPr>
              <w:rStyle w:val="Platshllartext"/>
            </w:rPr>
            <w:t>Klicka eller tryck här för att ange text.</w:t>
          </w:r>
        </w:p>
      </w:docPartBody>
    </w:docPart>
    <w:docPart>
      <w:docPartPr>
        <w:name w:val="2ADE5F02646C4D18B307B108A80B4AF5"/>
        <w:category>
          <w:name w:val="Allmänt"/>
          <w:gallery w:val="placeholder"/>
        </w:category>
        <w:types>
          <w:type w:val="bbPlcHdr"/>
        </w:types>
        <w:behaviors>
          <w:behavior w:val="content"/>
        </w:behaviors>
        <w:guid w:val="{DFB14072-DEDF-40D2-A88E-637E77A987A0}"/>
      </w:docPartPr>
      <w:docPartBody>
        <w:p w:rsidR="006E27C8" w:rsidRDefault="006E27C8" w:rsidP="006E27C8">
          <w:pPr>
            <w:pStyle w:val="2ADE5F02646C4D18B307B108A80B4AF5"/>
          </w:pPr>
          <w:r w:rsidRPr="00FC36B9">
            <w:rPr>
              <w:rStyle w:val="Platshllartext"/>
            </w:rPr>
            <w:t>Klicka eller tryck här för att ange text.</w:t>
          </w:r>
        </w:p>
      </w:docPartBody>
    </w:docPart>
    <w:docPart>
      <w:docPartPr>
        <w:name w:val="6C9B093B13EC47E8A2A508627565A99E"/>
        <w:category>
          <w:name w:val="Allmänt"/>
          <w:gallery w:val="placeholder"/>
        </w:category>
        <w:types>
          <w:type w:val="bbPlcHdr"/>
        </w:types>
        <w:behaviors>
          <w:behavior w:val="content"/>
        </w:behaviors>
        <w:guid w:val="{D54F6C50-705E-4CCF-8065-A44D08F816A7}"/>
      </w:docPartPr>
      <w:docPartBody>
        <w:p w:rsidR="006E27C8" w:rsidRDefault="006E27C8" w:rsidP="006E27C8">
          <w:pPr>
            <w:pStyle w:val="6C9B093B13EC47E8A2A508627565A99E"/>
          </w:pPr>
          <w:r w:rsidRPr="00FC36B9">
            <w:rPr>
              <w:rStyle w:val="Platshllartext"/>
            </w:rPr>
            <w:t>Klicka eller tryck här för att ange text.</w:t>
          </w:r>
        </w:p>
      </w:docPartBody>
    </w:docPart>
    <w:docPart>
      <w:docPartPr>
        <w:name w:val="F50A565D14C2431C9A01BD14B457624C"/>
        <w:category>
          <w:name w:val="Allmänt"/>
          <w:gallery w:val="placeholder"/>
        </w:category>
        <w:types>
          <w:type w:val="bbPlcHdr"/>
        </w:types>
        <w:behaviors>
          <w:behavior w:val="content"/>
        </w:behaviors>
        <w:guid w:val="{8EA664A7-CB89-4588-80C3-24B9D47766F8}"/>
      </w:docPartPr>
      <w:docPartBody>
        <w:p w:rsidR="00000000" w:rsidRDefault="000E1BAA">
          <w:r w:rsidRPr="00597018">
            <w:rPr>
              <w:rStyle w:val="Platshllartext"/>
            </w:rPr>
            <w:t xml:space="preserve"> </w:t>
          </w:r>
        </w:p>
      </w:docPartBody>
    </w:docPart>
    <w:docPart>
      <w:docPartPr>
        <w:name w:val="FD674C7E69294DD3853C8D3D6F99E8C4"/>
        <w:category>
          <w:name w:val="Allmänt"/>
          <w:gallery w:val="placeholder"/>
        </w:category>
        <w:types>
          <w:type w:val="bbPlcHdr"/>
        </w:types>
        <w:behaviors>
          <w:behavior w:val="content"/>
        </w:behaviors>
        <w:guid w:val="{A3A7F65A-A59F-4959-A224-F7158E7A1F36}"/>
      </w:docPartPr>
      <w:docPartBody>
        <w:p w:rsidR="00000000" w:rsidRDefault="000E1BAA">
          <w:r w:rsidRPr="00597018">
            <w:rPr>
              <w:rStyle w:val="Platshllartext"/>
            </w:rPr>
            <w:t xml:space="preserve"> </w:t>
          </w:r>
        </w:p>
      </w:docPartBody>
    </w:docPart>
    <w:docPart>
      <w:docPartPr>
        <w:name w:val="6904B77807884F95B71EA081F94729EE"/>
        <w:category>
          <w:name w:val="Allmänt"/>
          <w:gallery w:val="placeholder"/>
        </w:category>
        <w:types>
          <w:type w:val="bbPlcHdr"/>
        </w:types>
        <w:behaviors>
          <w:behavior w:val="content"/>
        </w:behaviors>
        <w:guid w:val="{2925CBD5-AB19-4EEA-B12B-5E112D1574E5}"/>
      </w:docPartPr>
      <w:docPartBody>
        <w:p w:rsidR="00000000" w:rsidRDefault="000E1BAA">
          <w:r w:rsidRPr="00597018">
            <w:rPr>
              <w:rStyle w:val="Platshllartext"/>
            </w:rPr>
            <w:t xml:space="preserve"> </w:t>
          </w:r>
        </w:p>
      </w:docPartBody>
    </w:docPart>
    <w:docPart>
      <w:docPartPr>
        <w:name w:val="9C5C44CE3FBE4D488632C7C848495820"/>
        <w:category>
          <w:name w:val="Allmänt"/>
          <w:gallery w:val="placeholder"/>
        </w:category>
        <w:types>
          <w:type w:val="bbPlcHdr"/>
        </w:types>
        <w:behaviors>
          <w:behavior w:val="content"/>
        </w:behaviors>
        <w:guid w:val="{48AD66DF-E6BD-481D-AD3B-2BB728E1748C}"/>
      </w:docPartPr>
      <w:docPartBody>
        <w:p w:rsidR="00000000" w:rsidRDefault="000E1BAA">
          <w:r w:rsidRPr="00597018">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E27C8"/>
    <w:rsid w:val="000E1BAA"/>
    <w:rsid w:val="00624E3F"/>
    <w:rsid w:val="006E27C8"/>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0E1BAA"/>
    <w:rPr>
      <w:noProof w:val="0"/>
      <w:color w:val="808080"/>
    </w:rPr>
  </w:style>
  <w:style w:type="paragraph" w:customStyle="1" w:styleId="691EF961F2BD42EFB028FE73A4B5C67C">
    <w:name w:val="691EF961F2BD42EFB028FE73A4B5C67C"/>
  </w:style>
  <w:style w:type="paragraph" w:customStyle="1" w:styleId="0692C7EA3E18445AA45E255F4656C703">
    <w:name w:val="0692C7EA3E18445AA45E255F4656C703"/>
  </w:style>
  <w:style w:type="paragraph" w:customStyle="1" w:styleId="0B9EA5D6A9954893B58A00683B05CADD">
    <w:name w:val="0B9EA5D6A9954893B58A00683B05CADD"/>
  </w:style>
  <w:style w:type="paragraph" w:customStyle="1" w:styleId="3C0525D714D943F5A710916FEA307FFA">
    <w:name w:val="3C0525D714D943F5A710916FEA307FFA"/>
  </w:style>
  <w:style w:type="paragraph" w:customStyle="1" w:styleId="E6982F20798845BB8C786D4C72B5D6D3">
    <w:name w:val="E6982F20798845BB8C786D4C72B5D6D3"/>
  </w:style>
  <w:style w:type="paragraph" w:customStyle="1" w:styleId="C686452855214832B4531CFE3D34AF55">
    <w:name w:val="C686452855214832B4531CFE3D34AF55"/>
  </w:style>
  <w:style w:type="paragraph" w:customStyle="1" w:styleId="861061CD581242B0BDF6B2B67B507BCF">
    <w:name w:val="861061CD581242B0BDF6B2B67B507BCF"/>
  </w:style>
  <w:style w:type="paragraph" w:customStyle="1" w:styleId="717DDB59423545F1A102DCF2802E8A38">
    <w:name w:val="717DDB59423545F1A102DCF2802E8A38"/>
  </w:style>
  <w:style w:type="paragraph" w:customStyle="1" w:styleId="30CFAD42FF4E4A0DB73F91B8AED66382">
    <w:name w:val="30CFAD42FF4E4A0DB73F91B8AED66382"/>
  </w:style>
  <w:style w:type="paragraph" w:customStyle="1" w:styleId="2E6F96A4A4CA423DAA1A1A8CA36BF64D">
    <w:name w:val="2E6F96A4A4CA423DAA1A1A8CA36BF64D"/>
  </w:style>
  <w:style w:type="paragraph" w:customStyle="1" w:styleId="A4E6499E5AD343378FB14DD21C948A33">
    <w:name w:val="A4E6499E5AD343378FB14DD21C948A33"/>
  </w:style>
  <w:style w:type="paragraph" w:customStyle="1" w:styleId="427F896F0E88452296AFE4DCD619A90D">
    <w:name w:val="427F896F0E88452296AFE4DCD619A90D"/>
    <w:rsid w:val="006E27C8"/>
  </w:style>
  <w:style w:type="paragraph" w:customStyle="1" w:styleId="2ADE5F02646C4D18B307B108A80B4AF5">
    <w:name w:val="2ADE5F02646C4D18B307B108A80B4AF5"/>
    <w:rsid w:val="006E27C8"/>
  </w:style>
  <w:style w:type="paragraph" w:customStyle="1" w:styleId="6C9B093B13EC47E8A2A508627565A99E">
    <w:name w:val="6C9B093B13EC47E8A2A508627565A99E"/>
    <w:rsid w:val="006E27C8"/>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2025-09-12</HeaderDate>
    <Office/>
    <Dnr>SB2025/</Dnr>
    <ParagrafNr/>
    <DocumentTitle/>
    <VisitingAddress/>
    <Extra1/>
    <Extra2/>
    <Extra3/>
    <Number/>
    <Recipient/>
    <SenderText/>
    <DocNumber/>
    <Doclanguage>1053</Doclanguage>
    <Appendix/>
    <LogotypeName/>
  </BaseInfo>
</DocumentInfo>
</file>

<file path=customXml/item3.xml><?xml version="1.0" encoding="utf-8"?>
<?mso-contentType ?>
<customXsn xmlns="http://schemas.microsoft.com/office/2006/metadata/customXsn">
  <xsnLocation/>
  <cached>True</cached>
  <openByDefault>False</openByDefault>
  <xsnScope/>
</customXsn>
</file>

<file path=customXml/item4.xml><?xml version="1.0" encoding="utf-8"?>
<faktaPM xmlns="http://rk.se/faktapm">
  <Titel>Förordning om inrättandet av en europeisk konkurrenskraftsfond</Titel>
  <Ar>2025/26</Ar>
  <Nr>14</Nr>
  <UppDat>2025-09-10</UppDat>
  <Rub>Förordning om inrättandet av en europeisk konkurrenskraftsfond</Rub>
  <Dep>Finansdepartementet</Dep>
  <Utsk>Näringsutskottet</Utsk>
  <AnkDat>2025-09-10</AnkDat>
  <Egenskap1/>
  <Egenskap2/>
  <Egenskap3/>
  <DepLista>
    <Item>
      <itemnr/>
      <Departementsnamn>Finansdepartementet</Departementsnamn>
    </Item>
  </DepLista>
  <DokLista>
    <DokItem>
      <Beteckning>COM(2025) 555</Beteckning>
      <Celexnummer>52025PC0555</Celexnummer>
      <DokTitel>Proposal for a regulation of the European Parliament and of the Council on establishing the European Competitiveness Fund ('ECF’), including the specific programme for defence research and innovation activities, repealing Regulations (EU) 2021/522, (EU) 2021/694, (EU) 2021/697, (EU) 2021/783, and amending Regulations (EU) 2021/696, (EU) 2023/588, (EU) [EDIP]</DokTitel>
    </DokItem>
  </DokLista>
  <GDB1>COM(2025) 555</GDB1>
  <GDT1>Proposal for a regulation of the European Parliament and of the Council on establishing the European Competitiveness Fund ('ECF’), including the specific programme for defence research and innovation activities, repealing Regulations (EU) 2021/522, (EU) 2021/694, (EU) 2021/697, (EU) 2021/783, and amending Regulations (EU) 2021/696, (EU) 2023/588, (EU) [EDIP]</GDT1>
  <GDTWeb>COM(2025) 555</GDTWeb>
  <Typ>FPM</Typ>
  <Dokumenttyp>FaktaPM</Dokumenttyp>
  <Epostadress>ma0502aa</Epostadress>
</faktaPM>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IconOverlay xmlns="http://schemas.microsoft.com/sharepoint/v4" xsi:nil="true"/>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documentManagement>
</p:properties>
</file>

<file path=customXml/item7.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5" ma:contentTypeDescription="Skapa nytt dokument med möjlighet att välja RK-mall" ma:contentTypeScope="" ma:versionID="9042a298c548b75ebe82d9a83c2a6174">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8.xml><?xml version="1.0" encoding="utf-8"?>
<b:Sources xmlns:b="http://schemas.openxmlformats.org/officeDocument/2006/bibliography" xmlns="http://schemas.openxmlformats.org/officeDocument/2006/bibliography" SelectedStyle="\APASixthEditionOfficeOnline.xsl" StyleName="APA" Version="6"/>
</file>

<file path=customXml/item9.xml><?xml version="1.0" encoding="utf-8"?>
<?mso-contentType ?>
<SharedContentType xmlns="Microsoft.SharePoint.Taxonomy.ContentTypeSync" SourceId="d07acfae-4dfa-4949-99a8-259efd31a6ae" ContentTypeId="0x010100BBA312BF02777149882D207184EC35C032" PreviousValue="true"/>
</file>

<file path=customXml/itemProps1.xml><?xml version="1.0" encoding="utf-8"?>
<ds:datastoreItem xmlns:ds="http://schemas.openxmlformats.org/officeDocument/2006/customXml" ds:itemID="{7205A0F2-FC2B-4FC4-A98D-21AB18BEDBC1}">
  <ds:schemaRefs>
    <ds:schemaRef ds:uri="http://schemas.microsoft.com/sharepoint/events"/>
  </ds:schemaRefs>
</ds:datastoreItem>
</file>

<file path=customXml/itemProps2.xml><?xml version="1.0" encoding="utf-8"?>
<ds:datastoreItem xmlns:ds="http://schemas.openxmlformats.org/officeDocument/2006/customXml" ds:itemID="{359CA45D-9DDB-43FA-BCCC-793ED07DFC39}">
  <ds:schemaRefs>
    <ds:schemaRef ds:uri="http://lp/documentinfo/RK"/>
  </ds:schemaRefs>
</ds:datastoreItem>
</file>

<file path=customXml/itemProps3.xml><?xml version="1.0" encoding="utf-8"?>
<ds:datastoreItem xmlns:ds="http://schemas.openxmlformats.org/officeDocument/2006/customXml" ds:itemID="{6C7B355B-5A8E-4EF0-9FF2-97986758D398}">
  <ds:schemaRefs>
    <ds:schemaRef ds:uri="http://schemas.microsoft.com/office/2006/metadata/customXsn"/>
  </ds:schemaRefs>
</ds:datastoreItem>
</file>

<file path=customXml/itemProps4.xml><?xml version="1.0" encoding="utf-8"?>
<ds:datastoreItem xmlns:ds="http://schemas.openxmlformats.org/officeDocument/2006/customXml" ds:itemID="{0B9A7431-9D19-4C2A-8E12-639802D7B40B}">
  <ds:schemaRefs>
    <ds:schemaRef ds:uri="http://rk.se/faktapm"/>
  </ds:schemaRefs>
</ds:datastoreItem>
</file>

<file path=customXml/itemProps5.xml><?xml version="1.0" encoding="utf-8"?>
<ds:datastoreItem xmlns:ds="http://schemas.openxmlformats.org/officeDocument/2006/customXml" ds:itemID="{62CDF531-6C7A-425D-9126-1D3CC632899F}">
  <ds:schemaRefs>
    <ds:schemaRef ds:uri="http://schemas.microsoft.com/sharepoint/v3/contenttype/forms"/>
  </ds:schemaRefs>
</ds:datastoreItem>
</file>

<file path=customXml/itemProps6.xml><?xml version="1.0" encoding="utf-8"?>
<ds:datastoreItem xmlns:ds="http://schemas.openxmlformats.org/officeDocument/2006/customXml" ds:itemID="{608D3643-E0BF-494D-BE2B-9FFE2443F57D}">
  <ds:schemaRefs>
    <ds:schemaRef ds:uri="http://purl.org/dc/terms/"/>
    <ds:schemaRef ds:uri="http://schemas.microsoft.com/office/2006/documentManagement/types"/>
    <ds:schemaRef ds:uri="cc625d36-bb37-4650-91b9-0c96159295ba"/>
    <ds:schemaRef ds:uri="http://schemas.microsoft.com/office/infopath/2007/PartnerControls"/>
    <ds:schemaRef ds:uri="http://schemas.openxmlformats.org/package/2006/metadata/core-properties"/>
    <ds:schemaRef ds:uri="http://purl.org/dc/elements/1.1/"/>
    <ds:schemaRef ds:uri="http://schemas.microsoft.com/office/2006/metadata/properties"/>
    <ds:schemaRef ds:uri="http://schemas.microsoft.com/sharepoint/v4"/>
    <ds:schemaRef ds:uri="8b66ae41-1ec6-402e-b662-35d1932ca064"/>
    <ds:schemaRef ds:uri="9c9941df-7074-4a92-bf99-225d24d78d61"/>
    <ds:schemaRef ds:uri="18f3d968-6251-40b0-9f11-012b293496c2"/>
    <ds:schemaRef ds:uri="4e9c2f0c-7bf8-49af-8356-cbf363fc78a7"/>
    <ds:schemaRef ds:uri="http://www.w3.org/XML/1998/namespace"/>
    <ds:schemaRef ds:uri="http://purl.org/dc/dcmitype/"/>
  </ds:schemaRefs>
</ds:datastoreItem>
</file>

<file path=customXml/itemProps7.xml><?xml version="1.0" encoding="utf-8"?>
<ds:datastoreItem xmlns:ds="http://schemas.openxmlformats.org/officeDocument/2006/customXml" ds:itemID="{9E6FE0BE-3666-4381-842A-4977EE90D93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8.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9.xml><?xml version="1.0" encoding="utf-8"?>
<ds:datastoreItem xmlns:ds="http://schemas.openxmlformats.org/officeDocument/2006/customXml" ds:itemID="{DF61A32D-E61E-4D87-8133-0DF1200972B6}">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FaktaPM.dotm</Template>
  <TotalTime>0</TotalTime>
  <Pages>11</Pages>
  <Words>2948</Words>
  <Characters>20326</Characters>
  <Application>Microsoft Office Word</Application>
  <DocSecurity>0</DocSecurity>
  <Lines>347</Lines>
  <Paragraphs>67</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23264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FPM_202526__14</dc:title>
  <dc:subject/>
  <dc:creator>Inga Jönsson</dc:creator>
  <cp:keywords/>
  <dc:description/>
  <cp:lastModifiedBy>Maria Sundin</cp:lastModifiedBy>
  <cp:revision>2</cp:revision>
  <cp:lastPrinted>2023-02-02T10:01:00Z</cp:lastPrinted>
  <dcterms:created xsi:type="dcterms:W3CDTF">2025-09-12T07:54:00Z</dcterms:created>
  <dcterms:modified xsi:type="dcterms:W3CDTF">2025-09-12T07:54:00Z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Organisation">
    <vt:lpwstr/>
  </property>
  <property fmtid="{D5CDD505-2E9C-101B-9397-08002B2CF9AE}" pid="6" name="ActivityCategory">
    <vt:lpwstr/>
  </property>
  <property fmtid="{D5CDD505-2E9C-101B-9397-08002B2CF9AE}" pid="7" name="Ar">
    <vt:lpwstr>2025/26</vt:lpwstr>
  </property>
  <property fmtid="{D5CDD505-2E9C-101B-9397-08002B2CF9AE}" pid="8" name="Nr">
    <vt:lpwstr>14</vt:lpwstr>
  </property>
  <property fmtid="{D5CDD505-2E9C-101B-9397-08002B2CF9AE}" pid="9" name="UppDat">
    <vt:lpwstr>2025-09-10</vt:lpwstr>
  </property>
  <property fmtid="{D5CDD505-2E9C-101B-9397-08002B2CF9AE}" pid="10" name="Rub">
    <vt:lpwstr>Förordning om inrättandet av en europeisk konkurrenskraftsfond</vt:lpwstr>
  </property>
  <property fmtid="{D5CDD505-2E9C-101B-9397-08002B2CF9AE}" pid="11" name="Dep">
    <vt:lpwstr>Finansdepartementet</vt:lpwstr>
  </property>
  <property fmtid="{D5CDD505-2E9C-101B-9397-08002B2CF9AE}" pid="12" name="GDB1">
    <vt:lpwstr>COM(2025) 555</vt:lpwstr>
  </property>
  <property fmtid="{D5CDD505-2E9C-101B-9397-08002B2CF9AE}" pid="13" name="GDB2">
    <vt:lpwstr> </vt:lpwstr>
  </property>
  <property fmtid="{D5CDD505-2E9C-101B-9397-08002B2CF9AE}" pid="14" name="GDB3">
    <vt:lpwstr> </vt:lpwstr>
  </property>
  <property fmtid="{D5CDD505-2E9C-101B-9397-08002B2CF9AE}" pid="15" name="GDB4">
    <vt:lpwstr> </vt:lpwstr>
  </property>
  <property fmtid="{D5CDD505-2E9C-101B-9397-08002B2CF9AE}" pid="16" name="GDB5">
    <vt:lpwstr> </vt:lpwstr>
  </property>
  <property fmtid="{D5CDD505-2E9C-101B-9397-08002B2CF9AE}" pid="17" name="GDB6">
    <vt:lpwstr> </vt:lpwstr>
  </property>
  <property fmtid="{D5CDD505-2E9C-101B-9397-08002B2CF9AE}" pid="18" name="GDB7">
    <vt:lpwstr> </vt:lpwstr>
  </property>
  <property fmtid="{D5CDD505-2E9C-101B-9397-08002B2CF9AE}" pid="19" name="GDB8">
    <vt:lpwstr> </vt:lpwstr>
  </property>
  <property fmtid="{D5CDD505-2E9C-101B-9397-08002B2CF9AE}" pid="20" name="GDB9">
    <vt:lpwstr> </vt:lpwstr>
  </property>
  <property fmtid="{D5CDD505-2E9C-101B-9397-08002B2CF9AE}" pid="21" name="GDB10">
    <vt:lpwstr> </vt:lpwstr>
  </property>
  <property fmtid="{D5CDD505-2E9C-101B-9397-08002B2CF9AE}" pid="22" name="GDB11">
    <vt:lpwstr> </vt:lpwstr>
  </property>
  <property fmtid="{D5CDD505-2E9C-101B-9397-08002B2CF9AE}" pid="23" name="GDB12">
    <vt:lpwstr> </vt:lpwstr>
  </property>
  <property fmtid="{D5CDD505-2E9C-101B-9397-08002B2CF9AE}" pid="24" name="GDB13">
    <vt:lpwstr> </vt:lpwstr>
  </property>
  <property fmtid="{D5CDD505-2E9C-101B-9397-08002B2CF9AE}" pid="25" name="GDT1">
    <vt:lpwstr>Proposal for a regulation of the European Parliament and of the Council on establishing the European Competitiveness Fund ('ECF’), including the specific programme for defence research and innovation activities, repealing Regulations (EU) 2021/522, (EU) 2021/694, (EU) 2021/697, (EU) 2021/783, and amending Regulations (EU) 2021/696, (EU) 2023/588, (EU) [EDIP]</vt:lpwstr>
  </property>
  <property fmtid="{D5CDD505-2E9C-101B-9397-08002B2CF9AE}" pid="26" name="GDT2">
    <vt:lpwstr> </vt:lpwstr>
  </property>
  <property fmtid="{D5CDD505-2E9C-101B-9397-08002B2CF9AE}" pid="27" name="GDT3">
    <vt:lpwstr> </vt:lpwstr>
  </property>
  <property fmtid="{D5CDD505-2E9C-101B-9397-08002B2CF9AE}" pid="28" name="GDT4">
    <vt:lpwstr> </vt:lpwstr>
  </property>
  <property fmtid="{D5CDD505-2E9C-101B-9397-08002B2CF9AE}" pid="29" name="GDT5">
    <vt:lpwstr> </vt:lpwstr>
  </property>
  <property fmtid="{D5CDD505-2E9C-101B-9397-08002B2CF9AE}" pid="30" name="GDT6">
    <vt:lpwstr> </vt:lpwstr>
  </property>
  <property fmtid="{D5CDD505-2E9C-101B-9397-08002B2CF9AE}" pid="31" name="GDT7">
    <vt:lpwstr> </vt:lpwstr>
  </property>
  <property fmtid="{D5CDD505-2E9C-101B-9397-08002B2CF9AE}" pid="32" name="GDT8">
    <vt:lpwstr> </vt:lpwstr>
  </property>
  <property fmtid="{D5CDD505-2E9C-101B-9397-08002B2CF9AE}" pid="33" name="GDT9">
    <vt:lpwstr> </vt:lpwstr>
  </property>
  <property fmtid="{D5CDD505-2E9C-101B-9397-08002B2CF9AE}" pid="34" name="GDT10">
    <vt:lpwstr> </vt:lpwstr>
  </property>
  <property fmtid="{D5CDD505-2E9C-101B-9397-08002B2CF9AE}" pid="35" name="GDT11">
    <vt:lpwstr> </vt:lpwstr>
  </property>
  <property fmtid="{D5CDD505-2E9C-101B-9397-08002B2CF9AE}" pid="36" name="GDT12">
    <vt:lpwstr> </vt:lpwstr>
  </property>
  <property fmtid="{D5CDD505-2E9C-101B-9397-08002B2CF9AE}" pid="37" name="GDT13">
    <vt:lpwstr> </vt:lpwstr>
  </property>
  <property fmtid="{D5CDD505-2E9C-101B-9397-08002B2CF9AE}" pid="38" name="Typ">
    <vt:lpwstr>FPM</vt:lpwstr>
  </property>
  <property fmtid="{D5CDD505-2E9C-101B-9397-08002B2CF9AE}" pid="39" name="AnkDat">
    <vt:lpwstr>2025-09-10</vt:lpwstr>
  </property>
  <property fmtid="{D5CDD505-2E9C-101B-9397-08002B2CF9AE}" pid="40" name="Utsk">
    <vt:lpwstr>Näringsutskottet</vt:lpwstr>
  </property>
  <property fmtid="{D5CDD505-2E9C-101B-9397-08002B2CF9AE}" pid="41" name="Dokumenttyp">
    <vt:lpwstr>FaktaPM</vt:lpwstr>
  </property>
  <property fmtid="{D5CDD505-2E9C-101B-9397-08002B2CF9AE}" pid="42" name="Epostadress">
    <vt:lpwstr>ma0502aa</vt:lpwstr>
  </property>
</Properties>
</file>