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57CBFFE1BC154124803EE61ECC746206"/>
        </w:placeholder>
        <w:group/>
      </w:sdtPr>
      <w:sdtEndPr>
        <w:rPr>
          <w:b w:val="0"/>
        </w:rPr>
      </w:sdtEndPr>
      <w:sdtContent>
        <w:p w14:paraId="1E9479D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06DF50B" wp14:editId="355E602B">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1127D9A" w14:textId="280D1D8D" w:rsidR="00907069" w:rsidRDefault="00C85FE1" w:rsidP="001C2731">
          <w:pPr>
            <w:pStyle w:val="Sidhuvud"/>
            <w:ind w:left="3969" w:right="-567"/>
          </w:pPr>
          <w:r>
            <w:t>Riksdagså</w:t>
          </w:r>
          <w:r w:rsidR="00907069">
            <w:t xml:space="preserve">r: </w:t>
          </w:r>
          <w:sdt>
            <w:sdtPr>
              <w:alias w:val="Ar"/>
              <w:tag w:val="Ar"/>
              <w:id w:val="-280807286"/>
              <w:placeholder>
                <w:docPart w:val="4673D38C8F3F452DBFC9C85E4F76222F"/>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DC625D">
                <w:t>2025/26</w:t>
              </w:r>
            </w:sdtContent>
          </w:sdt>
        </w:p>
        <w:p w14:paraId="7D6950A3" w14:textId="6F7FAA59"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94E04DECC5D64DB681D9F002150BDE1B"/>
              </w:placeholder>
              <w:dataBinding w:prefixMappings="xmlns:ns0='http://rk.se/faktapm' " w:xpath="/ns0:faktaPM[1]/ns0:Nr[1]" w:storeItemID="{0B9A7431-9D19-4C2A-8E12-639802D7B40B}"/>
              <w:text/>
            </w:sdtPr>
            <w:sdtEndPr/>
            <w:sdtContent>
              <w:r w:rsidR="00DC625D">
                <w:t>115</w:t>
              </w:r>
            </w:sdtContent>
          </w:sdt>
        </w:p>
        <w:sdt>
          <w:sdtPr>
            <w:alias w:val="Datum"/>
            <w:tag w:val="Datum"/>
            <w:id w:val="-363979562"/>
            <w:placeholder>
              <w:docPart w:val="07BAA24890724F99ADABFBB4431919E8"/>
            </w:placeholder>
            <w:dataBinding w:prefixMappings="xmlns:ns0='http://rk.se/faktapm' " w:xpath="/ns0:faktaPM[1]/ns0:UppDat[1]" w:storeItemID="{0B9A7431-9D19-4C2A-8E12-639802D7B40B}"/>
            <w:date w:fullDate="2026-09-11T00:00:00Z">
              <w:dateFormat w:val="yyyy-MM-dd"/>
              <w:lid w:val="sv-SE"/>
              <w:storeMappedDataAs w:val="dateTime"/>
              <w:calendar w:val="gregorian"/>
            </w:date>
          </w:sdtPr>
          <w:sdtEndPr/>
          <w:sdtContent>
            <w:p w14:paraId="4C47794C" w14:textId="28276E2F" w:rsidR="00907069" w:rsidRDefault="00DC625D" w:rsidP="001C2731">
              <w:pPr>
                <w:pStyle w:val="Sidhuvud"/>
                <w:spacing w:after="960"/>
                <w:ind w:left="3969" w:right="-567"/>
              </w:pPr>
              <w:r>
                <w:t>2026-09-11</w:t>
              </w:r>
            </w:p>
          </w:sdtContent>
        </w:sdt>
      </w:sdtContent>
    </w:sdt>
    <w:p w14:paraId="6D052AA7" w14:textId="055E06DE" w:rsidR="007D542F" w:rsidRDefault="00E04A32" w:rsidP="007D542F">
      <w:pPr>
        <w:pStyle w:val="Rubrik"/>
      </w:pPr>
      <w:sdt>
        <w:sdtPr>
          <w:id w:val="886605850"/>
          <w:lock w:val="contentLocked"/>
          <w:placeholder>
            <w:docPart w:val="57CBFFE1BC154124803EE61ECC746206"/>
          </w:placeholder>
          <w:group/>
        </w:sdtPr>
        <w:sdtEndPr/>
        <w:sdtContent>
          <w:sdt>
            <w:sdtPr>
              <w:id w:val="-1141882450"/>
              <w:placeholder>
                <w:docPart w:val="08365A43576D4397899D5B0D2B5130C0"/>
              </w:placeholder>
              <w:dataBinding w:prefixMappings="xmlns:ns0='http://rk.se/faktapm' " w:xpath="/ns0:faktaPM[1]/ns0:Titel[1]" w:storeItemID="{0B9A7431-9D19-4C2A-8E12-639802D7B40B}"/>
              <w:text/>
            </w:sdtPr>
            <w:sdtContent>
              <w:r w:rsidR="005E4D77" w:rsidRPr="005E4D77">
                <w:t>Meddelande om den europeiska pelaren för sociala</w:t>
              </w:r>
              <w:r w:rsidR="005E4D77">
                <w:t xml:space="preserve"> </w:t>
              </w:r>
              <w:r w:rsidR="005E4D77" w:rsidRPr="005E4D77">
                <w:t>rättigheter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F7D0101E659E4BBA9AC0C82C866984A3"/>
            </w:placeholder>
            <w15:repeatingSectionItem/>
          </w:sdtPr>
          <w:sdtEndPr/>
          <w:sdtContent>
            <w:p w14:paraId="7A4244E5" w14:textId="0C28C78E" w:rsidR="007D542F" w:rsidRDefault="00E04A32" w:rsidP="007D542F">
              <w:pPr>
                <w:pStyle w:val="Brdtext"/>
              </w:pPr>
              <w:sdt>
                <w:sdtPr>
                  <w:rPr>
                    <w:rStyle w:val="Departement"/>
                  </w:rPr>
                  <w:id w:val="19440330"/>
                  <w:placeholder>
                    <w:docPart w:val="1DE4D819F39E47B0AA618720FF8A9128"/>
                  </w:placeholder>
                  <w:dataBinding w:prefixMappings="xmlns:ns0='http://rk.se/faktapm' " w:xpath="/ns0:faktaPM[1]/ns0:DepLista[1]/ns0:Item[1]/ns0:Departementsnamn[1]" w:storeItemID="{0B9A7431-9D19-4C2A-8E12-639802D7B40B}"/>
                  <w:comboBox w:lastValue="Arbetsmarknad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B65B4">
                    <w:rPr>
                      <w:rStyle w:val="Departement"/>
                    </w:rPr>
                    <w:t>Arbetsmarknadsdepartementet</w:t>
                  </w:r>
                </w:sdtContent>
              </w:sdt>
              <w:r w:rsidR="007D542F">
                <w:t xml:space="preserve"> </w:t>
              </w:r>
            </w:p>
          </w:sdtContent>
        </w:sdt>
      </w:sdtContent>
    </w:sdt>
    <w:bookmarkStart w:id="0" w:name="_Toc93996727"/>
    <w:p w14:paraId="5B5A0BB0" w14:textId="10309B5A" w:rsidR="007D542F" w:rsidRDefault="00E04A32" w:rsidP="00AC59D3">
      <w:pPr>
        <w:pStyle w:val="Rubrik2utannumrering"/>
      </w:pPr>
      <w:sdt>
        <w:sdtPr>
          <w:id w:val="-208794150"/>
          <w:lock w:val="contentLocked"/>
          <w:placeholder>
            <w:docPart w:val="57CBFFE1BC154124803EE61ECC746206"/>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F7D0101E659E4BBA9AC0C82C866984A3"/>
            </w:placeholder>
            <w15:repeatingSectionItem/>
          </w:sdtPr>
          <w:sdtEndPr/>
          <w:sdtContent>
            <w:p w14:paraId="287F3A94" w14:textId="5D9848B0" w:rsidR="00390335" w:rsidRDefault="00E04A32" w:rsidP="002F204A">
              <w:pPr>
                <w:pStyle w:val="Brdtext"/>
                <w:tabs>
                  <w:tab w:val="clear" w:pos="1701"/>
                  <w:tab w:val="clear" w:pos="3600"/>
                  <w:tab w:val="left" w:pos="2835"/>
                </w:tabs>
                <w:spacing w:after="80"/>
                <w:ind w:left="2835" w:hanging="2835"/>
              </w:pPr>
              <w:sdt>
                <w:sdtPr>
                  <w:id w:val="-1666781584"/>
                  <w:placeholder>
                    <w:docPart w:val="3F5397F365004DA8A6BE5EF7CAA2C497"/>
                  </w:placeholder>
                  <w:dataBinding w:prefixMappings="xmlns:ns0='http://rk.se/faktapm' " w:xpath="/ns0:faktaPM[1]/ns0:DokLista[1]/ns0:DokItem[1]/ns0:Beteckning[1]" w:storeItemID="{0B9A7431-9D19-4C2A-8E12-639802D7B40B}"/>
                  <w:text/>
                </w:sdtPr>
                <w:sdtEndPr/>
                <w:sdtContent>
                  <w:r w:rsidR="007A5220" w:rsidRPr="00F2094B">
                    <w:t xml:space="preserve">KOM (2026) </w:t>
                  </w:r>
                  <w:r w:rsidR="00F2094B" w:rsidRPr="00F2094B">
                    <w:t>650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5636F722EB2446158F52062A836781AA"/>
                  </w:placeholder>
                  <w:dataBinding w:prefixMappings="xmlns:ns0='http://rk.se/faktapm' " w:xpath="/ns0:faktaPM[1]/ns0:DokLista[1]/ns0:DokItem[1]/ns0:Celexnummer[1]" w:storeItemID="{0B9A7431-9D19-4C2A-8E12-639802D7B40B}"/>
                  <w:text/>
                </w:sdtPr>
                <w:sdtEndPr/>
                <w:sdtContent>
                  <w:r w:rsidR="00DC625D" w:rsidRPr="00DC625D">
                    <w:t>52026DC0650</w:t>
                  </w:r>
                </w:sdtContent>
              </w:sdt>
            </w:p>
            <w:p w14:paraId="33F6F8DD" w14:textId="76EDAE72" w:rsidR="007D542F" w:rsidRDefault="00E04A32" w:rsidP="00390335">
              <w:pPr>
                <w:pStyle w:val="Brdtext"/>
                <w:tabs>
                  <w:tab w:val="clear" w:pos="1701"/>
                  <w:tab w:val="clear" w:pos="3600"/>
                </w:tabs>
              </w:pPr>
              <w:sdt>
                <w:sdtPr>
                  <w:id w:val="-1736688595"/>
                  <w:placeholder>
                    <w:docPart w:val="B0F2ACDE588D40DDADE76097ADE997CA"/>
                  </w:placeholder>
                  <w:dataBinding w:prefixMappings="xmlns:ns0='http://rk.se/faktapm' " w:xpath="/ns0:faktaPM[1]/ns0:DokLista[1]/ns0:DokItem[1]/ns0:DokTitel[1]" w:storeItemID="{0B9A7431-9D19-4C2A-8E12-639802D7B40B}"/>
                  <w:text/>
                </w:sdtPr>
                <w:sdtEndPr/>
                <w:sdtContent>
                  <w:r w:rsidR="007A5220">
                    <w:t>MEDDELANDE FRÅN KOMMISSIONEN TILL EUROPAPARLAMENTET, RÅDET, EUROPEISKA EKONOMISKA OCH SOCIALA KOMMITTEN OCH REGIONKOMMITTEN Meddelande om den Europeiska pelaren för sociala rättigheter</w:t>
                  </w:r>
                </w:sdtContent>
              </w:sdt>
            </w:p>
          </w:sdtContent>
        </w:sdt>
      </w:sdtContent>
    </w:sdt>
    <w:bookmarkStart w:id="1" w:name="_Toc93996728"/>
    <w:p w14:paraId="5EC2426A" w14:textId="31E7FE63" w:rsidR="00410CB0" w:rsidRDefault="00E04A32" w:rsidP="00E01167">
      <w:pPr>
        <w:pStyle w:val="Rubrik1utannumrering"/>
      </w:pPr>
      <w:sdt>
        <w:sdtPr>
          <w:id w:val="1736977629"/>
          <w:lock w:val="contentLocked"/>
          <w:placeholder>
            <w:docPart w:val="A2A8DB929538444EB062E0A001B4D9F9"/>
          </w:placeholder>
          <w:group/>
        </w:sdtPr>
        <w:sdtEndPr/>
        <w:sdtContent>
          <w:r w:rsidR="007D542F">
            <w:t>Sammanfattning</w:t>
          </w:r>
        </w:sdtContent>
      </w:sdt>
    </w:p>
    <w:p w14:paraId="7F3622FD" w14:textId="1B077378" w:rsidR="00EE1369" w:rsidRDefault="00EE1369" w:rsidP="00410CB0">
      <w:r>
        <w:t>Den 22 juli 2026</w:t>
      </w:r>
      <w:r w:rsidRPr="00EE1369">
        <w:t xml:space="preserve"> presenterade Europeiska kommissionen ett meddelande</w:t>
      </w:r>
      <w:r>
        <w:t xml:space="preserve"> om d</w:t>
      </w:r>
      <w:r w:rsidRPr="00EE1369">
        <w:t>en Europeiska pelaren för sociala rättigheter</w:t>
      </w:r>
      <w:r w:rsidR="00EF0CED">
        <w:t xml:space="preserve"> (</w:t>
      </w:r>
      <w:r w:rsidR="00EF0CED" w:rsidRPr="00EF0CED">
        <w:t>den sociala pelaren</w:t>
      </w:r>
      <w:r w:rsidR="00EF0CED">
        <w:t>)</w:t>
      </w:r>
      <w:r>
        <w:t>.</w:t>
      </w:r>
    </w:p>
    <w:p w14:paraId="72A0FEC1" w14:textId="69D96857" w:rsidR="00410CB0" w:rsidRDefault="00EF0CED" w:rsidP="00410CB0">
      <w:r>
        <w:t xml:space="preserve">Den sociala pelaren tillkom </w:t>
      </w:r>
      <w:r w:rsidR="008910B4">
        <w:t xml:space="preserve">2017 </w:t>
      </w:r>
      <w:r>
        <w:t>på förslag från kommissionen och</w:t>
      </w:r>
      <w:r w:rsidR="00743DB4">
        <w:t xml:space="preserve"> </w:t>
      </w:r>
      <w:r w:rsidR="00410CB0">
        <w:t>bestå</w:t>
      </w:r>
      <w:r>
        <w:t>r</w:t>
      </w:r>
      <w:r w:rsidR="00410CB0">
        <w:t xml:space="preserve"> av 20 principer</w:t>
      </w:r>
      <w:r w:rsidR="00E01167">
        <w:t xml:space="preserve"> </w:t>
      </w:r>
      <w:r w:rsidR="00E01167" w:rsidRPr="00722D00">
        <w:t>som ska bidra till rättvisa och väl</w:t>
      </w:r>
      <w:r w:rsidR="003F5DF4">
        <w:t xml:space="preserve"> </w:t>
      </w:r>
      <w:r w:rsidR="00E01167" w:rsidRPr="00722D00">
        <w:t xml:space="preserve">fungerande arbetsmarknader på tre områden: </w:t>
      </w:r>
      <w:r w:rsidR="00E01167">
        <w:t>l</w:t>
      </w:r>
      <w:r w:rsidR="00E01167" w:rsidRPr="00722D00">
        <w:t>ika möjligheter och tillgång till arbetsmarknaden</w:t>
      </w:r>
      <w:r w:rsidR="00E01167">
        <w:t>, r</w:t>
      </w:r>
      <w:r w:rsidR="00E01167" w:rsidRPr="00722D00">
        <w:t xml:space="preserve">ättvisa arbetsvillkor </w:t>
      </w:r>
      <w:r w:rsidR="00E01167">
        <w:t>samt s</w:t>
      </w:r>
      <w:r w:rsidR="00E01167" w:rsidRPr="00722D00">
        <w:t>ocial trygghet och inkludering</w:t>
      </w:r>
      <w:r w:rsidR="00E01167">
        <w:t xml:space="preserve">. </w:t>
      </w:r>
    </w:p>
    <w:p w14:paraId="6C705053" w14:textId="4B88FAA2" w:rsidR="00410CB0" w:rsidRDefault="003E2179" w:rsidP="00410CB0">
      <w:pPr>
        <w:pStyle w:val="Brdtext"/>
      </w:pPr>
      <w:r>
        <w:t>I mars</w:t>
      </w:r>
      <w:r w:rsidR="00742FFA">
        <w:t xml:space="preserve"> </w:t>
      </w:r>
      <w:r w:rsidR="00410CB0" w:rsidRPr="00E01167">
        <w:t xml:space="preserve">2021 presenterade kommissionen en </w:t>
      </w:r>
      <w:r w:rsidR="00410CB0">
        <w:t xml:space="preserve">handlingsplan för genomförandet av </w:t>
      </w:r>
      <w:r w:rsidR="00743DB4">
        <w:t>den sociala pelaren. I denna f</w:t>
      </w:r>
      <w:r w:rsidR="00410CB0">
        <w:t xml:space="preserve">öreslog kommissionen </w:t>
      </w:r>
      <w:r w:rsidR="00E01167">
        <w:t>bl</w:t>
      </w:r>
      <w:r w:rsidR="00AF62A8">
        <w:t>.</w:t>
      </w:r>
      <w:r w:rsidR="00E01167">
        <w:t>a</w:t>
      </w:r>
      <w:r w:rsidR="00AF62A8">
        <w:t>.</w:t>
      </w:r>
      <w:r w:rsidR="00E01167">
        <w:t xml:space="preserve"> </w:t>
      </w:r>
      <w:r w:rsidR="00410CB0" w:rsidRPr="00983BE8">
        <w:t xml:space="preserve">tre </w:t>
      </w:r>
      <w:r w:rsidR="00743DB4">
        <w:t>EU-</w:t>
      </w:r>
      <w:r w:rsidR="00410CB0">
        <w:t>övergripande</w:t>
      </w:r>
      <w:r w:rsidR="00743DB4">
        <w:t xml:space="preserve"> </w:t>
      </w:r>
      <w:r w:rsidR="006A1336">
        <w:t xml:space="preserve">mål </w:t>
      </w:r>
      <w:r w:rsidR="00743DB4">
        <w:t xml:space="preserve">till </w:t>
      </w:r>
      <w:r w:rsidR="00410CB0" w:rsidRPr="00983BE8">
        <w:t xml:space="preserve">2030 </w:t>
      </w:r>
      <w:r w:rsidR="00410CB0">
        <w:t>avseende sysselsättning, utbildning och fattigdomsminskning</w:t>
      </w:r>
      <w:r w:rsidR="00743DB4">
        <w:t xml:space="preserve">, som Europeiska rådet därefter ställde sig bakom. </w:t>
      </w:r>
    </w:p>
    <w:p w14:paraId="1CB9650C" w14:textId="01E08764" w:rsidR="00B90BEF" w:rsidRPr="004E3FF4" w:rsidRDefault="00410CB0" w:rsidP="00B90BEF">
      <w:pPr>
        <w:pStyle w:val="Brdtext"/>
      </w:pPr>
      <w:r>
        <w:t xml:space="preserve">I </w:t>
      </w:r>
      <w:r w:rsidR="008910B4">
        <w:t xml:space="preserve">det nu aktuella </w:t>
      </w:r>
      <w:r>
        <w:t>meddelande</w:t>
      </w:r>
      <w:r w:rsidR="00D65CDF">
        <w:t>t</w:t>
      </w:r>
      <w:r>
        <w:t xml:space="preserve"> om den </w:t>
      </w:r>
      <w:r w:rsidR="00743DB4">
        <w:t>sociala pelaren</w:t>
      </w:r>
      <w:r>
        <w:t xml:space="preserve"> sammanfattar kommissionen utvecklingen avseende genomförande</w:t>
      </w:r>
      <w:r w:rsidR="00EF4644">
        <w:t>t</w:t>
      </w:r>
      <w:r>
        <w:t xml:space="preserve"> av handlingsplanen från 2021 och måluppfyllnad av de EU-övergripande målen om sysselsättning, utbildning och fattigdomsminskning fram till 2030.</w:t>
      </w:r>
      <w:r w:rsidR="00E01167">
        <w:t xml:space="preserve"> </w:t>
      </w:r>
      <w:r w:rsidR="00B90BEF">
        <w:t>Kommissionen konstaterar bl</w:t>
      </w:r>
      <w:r w:rsidR="00AF62A8">
        <w:t>.</w:t>
      </w:r>
      <w:r w:rsidR="00B90BEF">
        <w:t>a</w:t>
      </w:r>
      <w:r w:rsidR="00AF62A8">
        <w:t>.</w:t>
      </w:r>
      <w:r w:rsidR="00B90BEF">
        <w:t xml:space="preserve"> att unionen är på god väg att nå sysselsättningsmålet</w:t>
      </w:r>
      <w:r w:rsidR="003F5DF4">
        <w:t>,</w:t>
      </w:r>
      <w:r w:rsidR="00B90BEF">
        <w:t xml:space="preserve"> men att det krävs </w:t>
      </w:r>
      <w:r w:rsidR="00B90BEF">
        <w:lastRenderedPageBreak/>
        <w:t xml:space="preserve">väsentligt </w:t>
      </w:r>
      <w:r w:rsidR="000B0F5C">
        <w:t>fler</w:t>
      </w:r>
      <w:r w:rsidR="00B90BEF">
        <w:t xml:space="preserve"> åtgärder för att nå målen om utbildning och fattigdomsminskning. </w:t>
      </w:r>
      <w:r w:rsidR="006A1336">
        <w:t>Kommissionen</w:t>
      </w:r>
      <w:r w:rsidR="00B90BEF">
        <w:t xml:space="preserve"> identifierar </w:t>
      </w:r>
      <w:r w:rsidR="00E01167">
        <w:t>vidare</w:t>
      </w:r>
      <w:r w:rsidR="00B90BEF">
        <w:t xml:space="preserve"> tre områden inom vilka de menar att ett starkare genomförande av pelaren behövs; i)</w:t>
      </w:r>
      <w:r w:rsidR="00EF4644">
        <w:t> </w:t>
      </w:r>
      <w:r w:rsidR="00B90BEF">
        <w:t xml:space="preserve">levnadskostnader och ekonomisk överkomlighet, ii) artificiell intelligens – framtidens arbetsliv och delat välstånd samt iii) ojämlikhet, rättvisa och lika möjligheter. Kommissionen aviserar i meddelandet ett antal åtgärder och initiativ </w:t>
      </w:r>
      <w:r w:rsidR="00972637">
        <w:t xml:space="preserve">som </w:t>
      </w:r>
      <w:r w:rsidR="00B90BEF">
        <w:t>de</w:t>
      </w:r>
      <w:r w:rsidR="00972637">
        <w:t>n</w:t>
      </w:r>
      <w:r w:rsidR="00B90BEF">
        <w:t xml:space="preserve"> avser vidta och uppmanar samtidigt alla berörda aktörer att intensifiera sina ansträngningar att förverkliga den sociala pelarens 20 principer och att nå de EU-övergripande målen om sysselsättning, utbildning och fattigdomsminskning till 2030. </w:t>
      </w:r>
    </w:p>
    <w:p w14:paraId="5E072E0A" w14:textId="254F325F" w:rsidR="00281732" w:rsidRPr="00377D58" w:rsidRDefault="009D0793" w:rsidP="007D542F">
      <w:pPr>
        <w:pStyle w:val="Brdtext"/>
      </w:pPr>
      <w:bookmarkStart w:id="2" w:name="_Toc93996729"/>
      <w:bookmarkEnd w:id="1"/>
      <w:r>
        <w:t>Regeringen anser att i</w:t>
      </w:r>
      <w:r w:rsidR="00281732" w:rsidRPr="00377D58">
        <w:t xml:space="preserve">nitiativ och åtgärder inom det sysselsättnings- och socialpolitiska området bör ha ett tydligt EU-mervärde och bidra till att stärka Europas konkurrenskraft. Mycket har redan gjorts för att genomföra den sociala pelaren, inte minst genom integrering i den europeiska planeringsterminen. Fokus bör ligga på att </w:t>
      </w:r>
      <w:r w:rsidR="00EF4644">
        <w:t>genomföra</w:t>
      </w:r>
      <w:r w:rsidR="00EF4644" w:rsidRPr="00377D58">
        <w:t xml:space="preserve"> </w:t>
      </w:r>
      <w:r w:rsidR="00281732" w:rsidRPr="00377D58">
        <w:t xml:space="preserve">det som redan är på plats, inte på nya åtgärder. Utrymme ska ges för medlemsstaterna att utforma reformer utifrån nationell kontext. En central utgångspunkt för regeringen är respekt för fördelningen av befogenheter mellan EU och medlemsstaterna, nationella system avseende arbetsmarknad, sociala frågor och på skatte-och utbildningsområdet samt för principerna om subsidiaritet och proportionalitet. </w:t>
      </w:r>
    </w:p>
    <w:sdt>
      <w:sdtPr>
        <w:id w:val="181785833"/>
        <w:lock w:val="contentLocked"/>
        <w:placeholder>
          <w:docPart w:val="57CBFFE1BC154124803EE61ECC746206"/>
        </w:placeholder>
        <w:group/>
      </w:sdtPr>
      <w:sdtEndPr/>
      <w:sdtContent>
        <w:p w14:paraId="237DEB05" w14:textId="273EB493" w:rsidR="007D542F" w:rsidRDefault="007D542F" w:rsidP="00B84500">
          <w:pPr>
            <w:pStyle w:val="Rubrik1"/>
            <w:spacing w:before="720"/>
          </w:pPr>
          <w:r>
            <w:t>Förslaget</w:t>
          </w:r>
        </w:p>
        <w:bookmarkEnd w:id="2" w:displacedByCustomXml="next"/>
      </w:sdtContent>
    </w:sdt>
    <w:bookmarkStart w:id="3" w:name="_Toc93996730"/>
    <w:p w14:paraId="30ADEF11" w14:textId="4108D337" w:rsidR="007D542F" w:rsidRDefault="00E04A32" w:rsidP="007D542F">
      <w:pPr>
        <w:pStyle w:val="Rubrik2"/>
      </w:pPr>
      <w:sdt>
        <w:sdtPr>
          <w:id w:val="400485695"/>
          <w:lock w:val="contentLocked"/>
          <w:placeholder>
            <w:docPart w:val="57CBFFE1BC154124803EE61ECC746206"/>
          </w:placeholder>
          <w:group/>
        </w:sdtPr>
        <w:sdtEndPr/>
        <w:sdtContent>
          <w:r w:rsidR="007D542F">
            <w:t>Ärendets bakgrund</w:t>
          </w:r>
          <w:bookmarkEnd w:id="3"/>
        </w:sdtContent>
      </w:sdt>
    </w:p>
    <w:p w14:paraId="27BB56AD" w14:textId="4AF3E657" w:rsidR="00E16010" w:rsidRDefault="00E16010" w:rsidP="00E16010">
      <w:r>
        <w:t xml:space="preserve">Sociala frågor i bred mening har diskuterats och varit en del av EU:s politik sedan </w:t>
      </w:r>
      <w:r w:rsidRPr="00393EB6">
        <w:t xml:space="preserve">fördraget om upprättandet av </w:t>
      </w:r>
      <w:r>
        <w:t xml:space="preserve">den </w:t>
      </w:r>
      <w:r w:rsidRPr="00393EB6">
        <w:t>Europeiska ekonomiska gemenskapen</w:t>
      </w:r>
      <w:r>
        <w:t xml:space="preserve"> 1957 och antagandet av den Europeiska sociala stadgan 1961. Den första </w:t>
      </w:r>
      <w:r w:rsidR="002D4E3B">
        <w:t xml:space="preserve">förordningen om samordning av sociala trygghetssystem antogs redan 1958 </w:t>
      </w:r>
      <w:r w:rsidR="000208FF">
        <w:t>och</w:t>
      </w:r>
      <w:r w:rsidR="002D4E3B">
        <w:t xml:space="preserve"> den första </w:t>
      </w:r>
      <w:r>
        <w:t>förordningen om fri rörlighet för arbetstagare antogs 1968</w:t>
      </w:r>
      <w:r w:rsidR="002D4E3B">
        <w:t xml:space="preserve">. Dessa har </w:t>
      </w:r>
      <w:r>
        <w:t xml:space="preserve">sedan följts av bl.a.  arbetsmiljöregler, t.ex. arbetstidsdirektivet (1993), regler </w:t>
      </w:r>
      <w:r w:rsidR="003D38DE">
        <w:t xml:space="preserve">om </w:t>
      </w:r>
      <w:r>
        <w:t xml:space="preserve">utstationering av arbetstagare (1996) och regler </w:t>
      </w:r>
      <w:r w:rsidR="003D38DE">
        <w:t xml:space="preserve">om </w:t>
      </w:r>
      <w:r>
        <w:t>information och samråd av arbetstagare (2002). Genom Amsterdamfördraget 1997 infördes den öppna samordningsmetoden på sysselsättningsområdet och i och med Lissabonfördraget 2009 tydliggjordes att ”</w:t>
      </w:r>
      <w:r w:rsidRPr="00355B43">
        <w:rPr>
          <w:i/>
        </w:rPr>
        <w:t xml:space="preserve">Unionen ska verka för en hållbar </w:t>
      </w:r>
      <w:r w:rsidRPr="00355B43">
        <w:rPr>
          <w:i/>
        </w:rPr>
        <w:lastRenderedPageBreak/>
        <w:t>utveckling i Europa som bygger på välavvägd ekonomisk tillväxt och på prisstabilitet, på en social marknadsekonomi med hög konkurrenskraft där full sysselsättning och sociala framsteg eftersträvas, samt på en hög miljöskyddsnivå och en bättre miljö</w:t>
      </w:r>
      <w:r>
        <w:t xml:space="preserve">”. I följderna av finans-, statsskulds- och eurokrisen efterfrågade inte minst Europaparlamentet ett starkare fokus på sociala rättigheter, och Junckerkommissionens fokus på ett mer socialt Europa var åtminstone delvis en respons på detta. </w:t>
      </w:r>
    </w:p>
    <w:p w14:paraId="58F901EA" w14:textId="77777777" w:rsidR="00E16010" w:rsidRDefault="00E16010" w:rsidP="00E16010">
      <w:r>
        <w:t>Den 26 april 2017 presenterade kommis</w:t>
      </w:r>
      <w:r w:rsidRPr="000250C3">
        <w:t>sionen ett förslag till en europeisk pelare för sociala rättigheter</w:t>
      </w:r>
      <w:r>
        <w:t xml:space="preserve"> bestående av 20 principer i syfte att främja positiv utveckling i medlemsstaterna och uppåtgående social konvergens inom EU</w:t>
      </w:r>
      <w:r w:rsidRPr="000250C3">
        <w:t>.</w:t>
      </w:r>
      <w:r>
        <w:rPr>
          <w:rStyle w:val="Fotnotsreferens"/>
        </w:rPr>
        <w:footnoteReference w:id="1"/>
      </w:r>
      <w:r w:rsidRPr="000250C3">
        <w:t xml:space="preserve"> </w:t>
      </w:r>
    </w:p>
    <w:p w14:paraId="63CB4A64" w14:textId="57CC18F2" w:rsidR="00E16010" w:rsidRDefault="00E16010" w:rsidP="00E16010">
      <w:r w:rsidRPr="000250C3">
        <w:t>Efter att alla medlemsstater</w:t>
      </w:r>
      <w:r>
        <w:t xml:space="preserve"> gett sitt godkännande vid rådets möte för arbetsmarknads- och sociala frågor </w:t>
      </w:r>
      <w:r w:rsidRPr="000250C3">
        <w:t>den 23 oktober</w:t>
      </w:r>
      <w:r>
        <w:t xml:space="preserve"> 2017 undertecknades vid toppmötet för rättvisa jobb och tillväxt i Göteborg den 17 november 2017 ett gemensamt uttalande </w:t>
      </w:r>
      <w:r w:rsidRPr="001374D0">
        <w:t>om den europeiska pelaren för sociala rättigheter av Europeiska kommissionen, Europaparlamentet och Europeiska unionens råd</w:t>
      </w:r>
      <w:r>
        <w:t>, som bekräftade unionens och medlemsstaternas åtaganden att genomföra pelarens principer utifrån sina av fördragen givna respektive befogenheter.</w:t>
      </w:r>
      <w:r w:rsidR="00EB1EAA" w:rsidRPr="00EB1EAA">
        <w:t xml:space="preserve"> </w:t>
      </w:r>
      <w:r w:rsidR="00EB1EAA" w:rsidRPr="00722D00">
        <w:t>Pelaren omfattar 20 principer och rättigheter som ska bidra till rättvisa och väl</w:t>
      </w:r>
      <w:r w:rsidR="003D38DE">
        <w:t xml:space="preserve"> </w:t>
      </w:r>
      <w:r w:rsidR="00EB1EAA" w:rsidRPr="00722D00">
        <w:t xml:space="preserve">fungerande arbetsmarknader på tre områden: </w:t>
      </w:r>
      <w:r w:rsidR="00EB1EAA">
        <w:t>l</w:t>
      </w:r>
      <w:r w:rsidR="00EB1EAA" w:rsidRPr="00722D00">
        <w:t>ika möjligheter och tillgång till arbetsmarknaden</w:t>
      </w:r>
      <w:r w:rsidR="00EB1EAA">
        <w:t>, r</w:t>
      </w:r>
      <w:r w:rsidR="00EB1EAA" w:rsidRPr="00722D00">
        <w:t xml:space="preserve">ättvisa arbetsvillkor </w:t>
      </w:r>
      <w:r w:rsidR="00EB1EAA">
        <w:t>samt s</w:t>
      </w:r>
      <w:r w:rsidR="00EB1EAA" w:rsidRPr="00722D00">
        <w:t>ocial trygghet och inkludering</w:t>
      </w:r>
      <w:r w:rsidR="00EB1EAA">
        <w:t xml:space="preserve">. </w:t>
      </w:r>
    </w:p>
    <w:p w14:paraId="08F1DD1C" w14:textId="5A1B105D" w:rsidR="00E16010" w:rsidRPr="001531F4" w:rsidRDefault="00E16010" w:rsidP="00E16010">
      <w:r>
        <w:t>Den 13 mars 2018 presenterade kommissionen ett meddelande om övervakning av genomförandet av den europeiska pelaren för sociala rättigheter.</w:t>
      </w:r>
      <w:r w:rsidR="00233697">
        <w:rPr>
          <w:rStyle w:val="Fotnotsreferens"/>
        </w:rPr>
        <w:footnoteReference w:id="2"/>
      </w:r>
      <w:r w:rsidR="00233697">
        <w:t xml:space="preserve"> </w:t>
      </w:r>
      <w:r w:rsidRPr="001531F4">
        <w:t>Meddelandet utg</w:t>
      </w:r>
      <w:r>
        <w:t>jorde</w:t>
      </w:r>
      <w:r w:rsidRPr="001531F4">
        <w:t xml:space="preserve"> kommissionens svar på en uppmaning från Europeiska rådet i december 2017 att föreslå lämplig övervakning av genomförandet av den </w:t>
      </w:r>
      <w:r w:rsidR="00742FFA">
        <w:t>sociala</w:t>
      </w:r>
      <w:r w:rsidRPr="001531F4">
        <w:t xml:space="preserve"> pelaren. </w:t>
      </w:r>
    </w:p>
    <w:p w14:paraId="230EA1C0" w14:textId="5A256AB2" w:rsidR="00EB1EAA" w:rsidRDefault="00233697" w:rsidP="00EB1EAA">
      <w:pPr>
        <w:pStyle w:val="Brdtext"/>
      </w:pPr>
      <w:r>
        <w:t xml:space="preserve">Den 14 januari 2020 </w:t>
      </w:r>
      <w:r w:rsidR="004F4324">
        <w:t>presenterade kommissionen meddelande</w:t>
      </w:r>
      <w:r w:rsidR="008E7885">
        <w:t>t</w:t>
      </w:r>
      <w:r w:rsidR="004F4324">
        <w:t xml:space="preserve"> </w:t>
      </w:r>
      <w:r w:rsidR="00EB1EAA">
        <w:t>E</w:t>
      </w:r>
      <w:r w:rsidR="004F4324">
        <w:t>tt starkt socialt Europa för rättvis omställning.</w:t>
      </w:r>
      <w:r w:rsidR="004F4324">
        <w:rPr>
          <w:rStyle w:val="Fotnotsreferens"/>
        </w:rPr>
        <w:footnoteReference w:id="3"/>
      </w:r>
      <w:r w:rsidR="004F4324">
        <w:t xml:space="preserve"> </w:t>
      </w:r>
      <w:r w:rsidR="00EB1EAA">
        <w:t>I meddelandet beskr</w:t>
      </w:r>
      <w:r w:rsidR="000F4829">
        <w:t>e</w:t>
      </w:r>
      <w:r w:rsidR="00EB1EAA">
        <w:t xml:space="preserve">vs vägen mot en handlingsplan för att genomföra den </w:t>
      </w:r>
      <w:r w:rsidR="00742FFA">
        <w:t>sociala</w:t>
      </w:r>
      <w:r w:rsidR="00EB1EAA">
        <w:t xml:space="preserve"> pelaren</w:t>
      </w:r>
      <w:r w:rsidR="00B7394F">
        <w:t xml:space="preserve"> och det utgjorde starten på en </w:t>
      </w:r>
      <w:r w:rsidR="00EB1EAA">
        <w:t>bred diskussion</w:t>
      </w:r>
      <w:r w:rsidR="00B7394F">
        <w:t xml:space="preserve"> och ett offentligt samråd</w:t>
      </w:r>
      <w:r w:rsidR="00EB1EAA">
        <w:t>.</w:t>
      </w:r>
      <w:r w:rsidR="00A41CA5">
        <w:t xml:space="preserve"> </w:t>
      </w:r>
      <w:bookmarkStart w:id="4" w:name="_Hlk83033081"/>
      <w:r w:rsidR="00B7394F">
        <w:t xml:space="preserve">Utifrån detta samråd presenterade </w:t>
      </w:r>
      <w:r w:rsidR="00B7394F">
        <w:lastRenderedPageBreak/>
        <w:t>kommissionen d</w:t>
      </w:r>
      <w:r w:rsidR="00EB1EAA">
        <w:t xml:space="preserve">en 4 mars </w:t>
      </w:r>
      <w:r w:rsidR="00B7394F">
        <w:t>2021</w:t>
      </w:r>
      <w:r w:rsidR="00EB1EAA">
        <w:t xml:space="preserve"> ett meddelande om en handlingsplan för </w:t>
      </w:r>
      <w:r w:rsidR="003E1A60">
        <w:t xml:space="preserve">den </w:t>
      </w:r>
      <w:r w:rsidR="00167477">
        <w:t>europeiska</w:t>
      </w:r>
      <w:r w:rsidR="00EB1EAA">
        <w:t xml:space="preserve"> pelaren för sociala rättigheter.</w:t>
      </w:r>
      <w:r w:rsidR="001840ED">
        <w:rPr>
          <w:rStyle w:val="Fotnotsreferens"/>
        </w:rPr>
        <w:footnoteReference w:id="4"/>
      </w:r>
      <w:r w:rsidR="00EB1EAA">
        <w:t xml:space="preserve"> </w:t>
      </w:r>
    </w:p>
    <w:p w14:paraId="035FF747" w14:textId="1BF0B3EB" w:rsidR="00EB1EAA" w:rsidRDefault="00EB1EAA" w:rsidP="00EB1EAA">
      <w:pPr>
        <w:pStyle w:val="Brdtext"/>
      </w:pPr>
      <w:r>
        <w:t xml:space="preserve">I handlingsplanen föreslog kommissionen </w:t>
      </w:r>
      <w:r w:rsidRPr="00983BE8">
        <w:t xml:space="preserve">tre </w:t>
      </w:r>
      <w:r>
        <w:t xml:space="preserve">övergripande </w:t>
      </w:r>
      <w:r w:rsidRPr="00983BE8">
        <w:t xml:space="preserve">mål på EU-nivå som ska uppnås senast 2030 </w:t>
      </w:r>
      <w:r>
        <w:t xml:space="preserve">och </w:t>
      </w:r>
      <w:r w:rsidRPr="00983BE8">
        <w:t xml:space="preserve">som </w:t>
      </w:r>
      <w:r>
        <w:t xml:space="preserve">ska bidra </w:t>
      </w:r>
      <w:r w:rsidRPr="00983BE8">
        <w:t xml:space="preserve">till att </w:t>
      </w:r>
      <w:r>
        <w:t>vägleda</w:t>
      </w:r>
      <w:r w:rsidRPr="00983BE8">
        <w:t xml:space="preserve"> nationell politik och nationella reformer.</w:t>
      </w:r>
      <w:r>
        <w:t xml:space="preserve"> Stats- och regeringscheferna ställde sig bakom de övergripande målen vid det informella mötet i Porto i maj</w:t>
      </w:r>
      <w:r w:rsidR="00B7394F">
        <w:t xml:space="preserve"> 2021</w:t>
      </w:r>
      <w:r>
        <w:t>, vilket sedan bekräftades av Europeiska rådet den 24–25 juni</w:t>
      </w:r>
      <w:r w:rsidR="00B7394F">
        <w:t xml:space="preserve"> 2021</w:t>
      </w:r>
      <w:r>
        <w:t>. Målen är för</w:t>
      </w:r>
      <w:r w:rsidRPr="009053DA">
        <w:t xml:space="preserve"> områdena sysselsättning, kompetens och socialt skydd, </w:t>
      </w:r>
      <w:r>
        <w:t xml:space="preserve">och är </w:t>
      </w:r>
      <w:r w:rsidRPr="009053DA">
        <w:t>i överensstämmelse med FN:s mål för hållbar utveckling</w:t>
      </w:r>
      <w:r>
        <w:t>:</w:t>
      </w:r>
    </w:p>
    <w:p w14:paraId="139E1EEF" w14:textId="57F7AB3D" w:rsidR="00EB1EAA" w:rsidRDefault="00EB1EAA" w:rsidP="00EB1EAA">
      <w:pPr>
        <w:pStyle w:val="Brdtext"/>
        <w:numPr>
          <w:ilvl w:val="0"/>
          <w:numId w:val="44"/>
        </w:numPr>
        <w:spacing w:after="0"/>
        <w:ind w:left="714" w:hanging="357"/>
      </w:pPr>
      <w:r w:rsidRPr="00C86FA5">
        <w:t xml:space="preserve">Minst 78 </w:t>
      </w:r>
      <w:r w:rsidR="009A5982">
        <w:t>procent</w:t>
      </w:r>
      <w:r w:rsidRPr="00C86FA5">
        <w:t xml:space="preserve"> av befolkningen i åldern 20–64 år ska vara sysselsatt</w:t>
      </w:r>
      <w:r>
        <w:t>a</w:t>
      </w:r>
      <w:r w:rsidRPr="00C86FA5">
        <w:t xml:space="preserve"> 2030. </w:t>
      </w:r>
    </w:p>
    <w:p w14:paraId="34157CE2" w14:textId="53711D99" w:rsidR="00EB1EAA" w:rsidRDefault="00EB1EAA" w:rsidP="00EB1EAA">
      <w:pPr>
        <w:pStyle w:val="Brdtext"/>
        <w:numPr>
          <w:ilvl w:val="0"/>
          <w:numId w:val="44"/>
        </w:numPr>
        <w:spacing w:after="0"/>
        <w:ind w:left="714" w:hanging="357"/>
      </w:pPr>
      <w:r w:rsidRPr="00C86FA5">
        <w:t xml:space="preserve">Minst 60 </w:t>
      </w:r>
      <w:r w:rsidR="009A5982">
        <w:t>procent</w:t>
      </w:r>
      <w:r w:rsidRPr="00C86FA5">
        <w:t xml:space="preserve"> av alla vuxna ska delta i utbildning varje år</w:t>
      </w:r>
    </w:p>
    <w:p w14:paraId="3764BD93" w14:textId="77777777" w:rsidR="00EB1EAA" w:rsidRDefault="00EB1EAA" w:rsidP="00EB1EAA">
      <w:pPr>
        <w:pStyle w:val="Brdtext"/>
        <w:numPr>
          <w:ilvl w:val="0"/>
          <w:numId w:val="44"/>
        </w:numPr>
        <w:spacing w:after="0"/>
        <w:ind w:left="714" w:hanging="357"/>
      </w:pPr>
      <w:r w:rsidRPr="00C86FA5">
        <w:t>Minst 15 miljoner</w:t>
      </w:r>
      <w:r>
        <w:t xml:space="preserve"> personer </w:t>
      </w:r>
      <w:r w:rsidRPr="00C86FA5">
        <w:t>ska lyftas ur riskzonen för fattigdom eller social utestängning fram till 2030.</w:t>
      </w:r>
    </w:p>
    <w:p w14:paraId="2EC97137" w14:textId="77777777" w:rsidR="00EB1EAA" w:rsidRDefault="00EB1EAA" w:rsidP="00EB1EAA">
      <w:pPr>
        <w:pStyle w:val="Brdtext"/>
        <w:spacing w:after="0"/>
      </w:pPr>
    </w:p>
    <w:p w14:paraId="01092965" w14:textId="12F2E4A7" w:rsidR="00EB1EAA" w:rsidRDefault="00EB1EAA" w:rsidP="00EB1EAA">
      <w:pPr>
        <w:pStyle w:val="Brdtext"/>
      </w:pPr>
      <w:r>
        <w:t>Utöver dessa tre övergripande mål föresl</w:t>
      </w:r>
      <w:r w:rsidR="00ED35F9">
        <w:t>og</w:t>
      </w:r>
      <w:r>
        <w:t xml:space="preserve"> även kommissionen </w:t>
      </w:r>
      <w:r w:rsidRPr="00C40F2C">
        <w:t>ett konkret mål för att minska sysselsättningsgapet mellan kvinnor och män och om att öka tillgång till barnomsorg, i syfte att bättre kunna kombinera arbete och privatliv och verka för ökat kvinnligt arbetskraftsdeltagande.</w:t>
      </w:r>
      <w:r>
        <w:t xml:space="preserve"> Kommissionen föreslog även ett undermål för målet om minskad fattigdom som innebär att av de 15</w:t>
      </w:r>
      <w:r w:rsidR="00A955DD">
        <w:t> </w:t>
      </w:r>
      <w:r>
        <w:t xml:space="preserve">miljoner personer som ska lyftas ur </w:t>
      </w:r>
      <w:r w:rsidRPr="00C86FA5">
        <w:t>riskzonen för fattigdom eller social utestängning</w:t>
      </w:r>
      <w:r>
        <w:t xml:space="preserve"> bör minst 5 miljoner vara barn.</w:t>
      </w:r>
    </w:p>
    <w:p w14:paraId="29E6AC88" w14:textId="4866B380" w:rsidR="005C2F3D" w:rsidRPr="009928A4" w:rsidRDefault="00B7394F" w:rsidP="005C2F3D">
      <w:pPr>
        <w:pStyle w:val="Brdtext"/>
      </w:pPr>
      <w:r>
        <w:rPr>
          <w:rFonts w:cs="Arial"/>
        </w:rPr>
        <w:t xml:space="preserve">På uppmaning av kommissionen har </w:t>
      </w:r>
      <w:r w:rsidR="00EB1EAA">
        <w:rPr>
          <w:rFonts w:cs="Arial"/>
        </w:rPr>
        <w:t>medlemsstaterna fastställ</w:t>
      </w:r>
      <w:r>
        <w:rPr>
          <w:rFonts w:cs="Arial"/>
        </w:rPr>
        <w:t>t</w:t>
      </w:r>
      <w:r w:rsidR="00EB1EAA">
        <w:rPr>
          <w:rFonts w:cs="Arial"/>
        </w:rPr>
        <w:t xml:space="preserve"> nationella mål för att bidra till uppfyllelsen av de EU-övergripande målen. </w:t>
      </w:r>
      <w:r w:rsidR="005C2F3D" w:rsidRPr="00C93D65">
        <w:t>Sveriges nationella mål</w:t>
      </w:r>
      <w:r w:rsidR="005C2F3D">
        <w:t xml:space="preserve"> relaterat till dessa fastställdes i 2022 års ekonomiska vårproposition</w:t>
      </w:r>
      <w:r w:rsidR="005C2F3D">
        <w:rPr>
          <w:rStyle w:val="Fotnotsreferens"/>
        </w:rPr>
        <w:footnoteReference w:id="5"/>
      </w:r>
      <w:r w:rsidR="005C2F3D">
        <w:t xml:space="preserve">. </w:t>
      </w:r>
    </w:p>
    <w:p w14:paraId="1175972E" w14:textId="77777777" w:rsidR="005C2F3D" w:rsidRPr="00DB5703" w:rsidRDefault="005C2F3D" w:rsidP="005C2F3D">
      <w:pPr>
        <w:pStyle w:val="Liststycke"/>
        <w:numPr>
          <w:ilvl w:val="0"/>
          <w:numId w:val="45"/>
        </w:numPr>
        <w:spacing w:after="280"/>
      </w:pPr>
      <w:r w:rsidRPr="00DB5703">
        <w:t>Minst 82 procent av befolkningen i åldrarna 20–64 år ska vara sysselsatta 2030. Sysselsättningsgapet mellan kvinnor och män ska minska väsentligt genom en ökning av kvinnors sysselsättningsgrad, särskilt i gruppen utrikes födda kvinnor.</w:t>
      </w:r>
    </w:p>
    <w:p w14:paraId="67358069" w14:textId="77777777" w:rsidR="005C2F3D" w:rsidRPr="00DB5703" w:rsidRDefault="005C2F3D" w:rsidP="005C2F3D">
      <w:pPr>
        <w:pStyle w:val="Liststycke"/>
        <w:numPr>
          <w:ilvl w:val="0"/>
          <w:numId w:val="45"/>
        </w:numPr>
        <w:spacing w:after="280"/>
      </w:pPr>
      <w:r w:rsidRPr="00DB5703">
        <w:lastRenderedPageBreak/>
        <w:t xml:space="preserve">Minst 60 procent av alla vuxna ska delta i utbildning varje år. Av de deltagande bör minst 40 procent vara män och minst 40 procent kvinnor. </w:t>
      </w:r>
    </w:p>
    <w:p w14:paraId="0A8C2349" w14:textId="77777777" w:rsidR="005C2F3D" w:rsidRPr="0055125F" w:rsidRDefault="005C2F3D" w:rsidP="005C2F3D">
      <w:pPr>
        <w:pStyle w:val="Liststycke"/>
        <w:numPr>
          <w:ilvl w:val="0"/>
          <w:numId w:val="45"/>
        </w:numPr>
        <w:spacing w:after="0"/>
        <w:rPr>
          <w:rFonts w:ascii="Garamond" w:hAnsi="Garamond"/>
        </w:rPr>
      </w:pPr>
      <w:r w:rsidRPr="00DB5703">
        <w:t>Antalet kvinnor och män, flickor och pojkar som lever i risk för fattigdom eller social utestängning innan 2030 ska minska med minst 15 000 i förhållande till 2019 års nivå. Av dessa bör minst en tredjedel vara barn.</w:t>
      </w:r>
    </w:p>
    <w:p w14:paraId="3FA6BB17" w14:textId="3D326F4D" w:rsidR="00EB1EAA" w:rsidRDefault="00EB1EAA" w:rsidP="00281732">
      <w:pPr>
        <w:pStyle w:val="Brdtext"/>
        <w:spacing w:after="0"/>
      </w:pPr>
    </w:p>
    <w:p w14:paraId="4DF54284" w14:textId="6186DE66" w:rsidR="00EB1EAA" w:rsidRPr="00472EBA" w:rsidRDefault="00653DB1" w:rsidP="007D542F">
      <w:pPr>
        <w:pStyle w:val="Brdtext"/>
      </w:pPr>
      <w:r>
        <w:t>I kommissionens meddelande om den europeiska pelaren för sociala rättigheter</w:t>
      </w:r>
      <w:r w:rsidR="00F2094B">
        <w:t xml:space="preserve"> </w:t>
      </w:r>
      <w:r w:rsidR="0091092F">
        <w:t xml:space="preserve">som </w:t>
      </w:r>
      <w:r w:rsidR="00F2094B">
        <w:t>presentera</w:t>
      </w:r>
      <w:r w:rsidR="0091092F">
        <w:t>des</w:t>
      </w:r>
      <w:r w:rsidR="00F2094B">
        <w:t xml:space="preserve"> den 22 juli 2026</w:t>
      </w:r>
      <w:r>
        <w:t xml:space="preserve"> sammanfattar kommissionen utvecklingen avseende genomförande av handlingsplanen från 2021 och måluppfyllnad av de EU-övergripande målen om sysselsättning, utbildning och fattigdomsminskning fram till 2030. </w:t>
      </w:r>
      <w:bookmarkEnd w:id="4"/>
    </w:p>
    <w:p w14:paraId="2923DEC7" w14:textId="799D978B" w:rsidR="007D542F" w:rsidRDefault="00E04A32" w:rsidP="007D542F">
      <w:pPr>
        <w:pStyle w:val="Rubrik2"/>
      </w:pPr>
      <w:sdt>
        <w:sdtPr>
          <w:id w:val="-1352952988"/>
          <w:lock w:val="contentLocked"/>
          <w:placeholder>
            <w:docPart w:val="57CBFFE1BC154124803EE61ECC746206"/>
          </w:placeholder>
          <w:group/>
        </w:sdtPr>
        <w:sdtEndPr/>
        <w:sdtContent>
          <w:r w:rsidR="007D542F">
            <w:t>Förslagets innehåll</w:t>
          </w:r>
        </w:sdtContent>
      </w:sdt>
    </w:p>
    <w:p w14:paraId="60263CED" w14:textId="5E50EB92" w:rsidR="007D542F" w:rsidRDefault="00B54F8B" w:rsidP="007D542F">
      <w:pPr>
        <w:pStyle w:val="Brdtext"/>
      </w:pPr>
      <w:r>
        <w:t xml:space="preserve">Kommissionen lyfter i meddelandet fram att EU grundar sig i tron på att sociala framsteg och mänsklig värdighet utgör grunden för ett rättvist och motståndskraftigt samhälle. </w:t>
      </w:r>
      <w:r w:rsidDel="008E7885">
        <w:t xml:space="preserve">Den </w:t>
      </w:r>
      <w:r w:rsidR="00742FFA">
        <w:t xml:space="preserve">sociala </w:t>
      </w:r>
      <w:r w:rsidDel="008E7885">
        <w:t>pelaren har sedan 2017 varit det definierande ramverket, en gemensam kompass. Kommissionens handlingsplan från 2021 har varit instrumentell i att stödja genomförandet av pelarens 20 principer, både genom konkreta initiativ och genom etablerande av de EU-övergripande målen till 2030</w:t>
      </w:r>
      <w:r w:rsidR="003C6C46">
        <w:t>.</w:t>
      </w:r>
      <w:r>
        <w:t xml:space="preserve"> </w:t>
      </w:r>
      <w:r w:rsidR="008E7885">
        <w:t>S</w:t>
      </w:r>
      <w:r>
        <w:t>yftet med</w:t>
      </w:r>
      <w:r w:rsidDel="008E7885">
        <w:t xml:space="preserve"> </w:t>
      </w:r>
      <w:r>
        <w:t>meddelande</w:t>
      </w:r>
      <w:r w:rsidR="008E7885">
        <w:t>t</w:t>
      </w:r>
      <w:r>
        <w:t xml:space="preserve"> är att ytterligare </w:t>
      </w:r>
      <w:r w:rsidR="00994DA7">
        <w:t>fördjupa</w:t>
      </w:r>
      <w:r>
        <w:t xml:space="preserve"> genomförandet av den sociala pelaren</w:t>
      </w:r>
      <w:r w:rsidR="002B129D">
        <w:t>, för att stödja Europas välstånd och konkurrenskraft</w:t>
      </w:r>
      <w:r>
        <w:t xml:space="preserve">. Detta görs genom att </w:t>
      </w:r>
      <w:r w:rsidR="00D63A36">
        <w:t>följa upp framstegen till dags datum</w:t>
      </w:r>
      <w:r w:rsidR="002B129D">
        <w:t xml:space="preserve">, </w:t>
      </w:r>
      <w:r w:rsidR="00994DA7">
        <w:t>föreslå</w:t>
      </w:r>
      <w:r w:rsidR="002B129D">
        <w:t xml:space="preserve"> ytterligare</w:t>
      </w:r>
      <w:r w:rsidR="00D63A36">
        <w:t xml:space="preserve"> åtgärder </w:t>
      </w:r>
      <w:r w:rsidR="00994DA7">
        <w:t>som komple</w:t>
      </w:r>
      <w:r w:rsidR="002B129D">
        <w:t>ttering</w:t>
      </w:r>
      <w:r w:rsidR="00994DA7">
        <w:t xml:space="preserve"> till 2021 års handlingsplan</w:t>
      </w:r>
      <w:r w:rsidR="002B129D">
        <w:t xml:space="preserve"> </w:t>
      </w:r>
      <w:r w:rsidR="00994DA7">
        <w:t>samt peka ut en väg för fortsatt strategiska reflektioner</w:t>
      </w:r>
      <w:r w:rsidR="00D63A36">
        <w:t xml:space="preserve">. </w:t>
      </w:r>
    </w:p>
    <w:p w14:paraId="00658FF6" w14:textId="1D893926" w:rsidR="00461C91" w:rsidRPr="00461C91" w:rsidRDefault="00461C91" w:rsidP="007D542F">
      <w:pPr>
        <w:pStyle w:val="Brdtext"/>
        <w:rPr>
          <w:i/>
          <w:iCs/>
        </w:rPr>
      </w:pPr>
      <w:r w:rsidRPr="00461C91">
        <w:rPr>
          <w:i/>
          <w:iCs/>
        </w:rPr>
        <w:t>Framsteg sedan 2021 års handlingsplan avseende de sociala 2030-målen</w:t>
      </w:r>
    </w:p>
    <w:p w14:paraId="233329A1" w14:textId="06A8E0ED" w:rsidR="0098200A" w:rsidRDefault="00264F15" w:rsidP="0098200A">
      <w:pPr>
        <w:pStyle w:val="Brdtext"/>
        <w:spacing w:after="0"/>
      </w:pPr>
      <w:r>
        <w:t xml:space="preserve">Kommissionen konstaterar att EU är på god väg att nå sysselsättningsmålet att minst </w:t>
      </w:r>
      <w:r w:rsidRPr="00C86FA5">
        <w:t xml:space="preserve">78 </w:t>
      </w:r>
      <w:r w:rsidR="009A5982">
        <w:t>procent</w:t>
      </w:r>
      <w:r w:rsidRPr="00C86FA5">
        <w:t xml:space="preserve"> av befolkningen i åldern 20–64 år ska vara sysselsatt</w:t>
      </w:r>
      <w:r>
        <w:t xml:space="preserve">a år 2030. År 2025 </w:t>
      </w:r>
      <w:r w:rsidR="009C3CEB">
        <w:t>uppgick</w:t>
      </w:r>
      <w:r>
        <w:t xml:space="preserve"> sysselsättningen </w:t>
      </w:r>
      <w:r w:rsidR="009C3CEB">
        <w:t xml:space="preserve">till </w:t>
      </w:r>
      <w:r>
        <w:t>76,1</w:t>
      </w:r>
      <w:r w:rsidR="00B15FC3">
        <w:t xml:space="preserve"> </w:t>
      </w:r>
      <w:r w:rsidR="009A5982">
        <w:t>procent</w:t>
      </w:r>
      <w:r>
        <w:t xml:space="preserve">. </w:t>
      </w:r>
      <w:r w:rsidR="0098200A">
        <w:t>Samtidigt är målet om att mi</w:t>
      </w:r>
      <w:r w:rsidR="007571AA">
        <w:t>n</w:t>
      </w:r>
      <w:r w:rsidR="0098200A">
        <w:t xml:space="preserve">st </w:t>
      </w:r>
      <w:r w:rsidR="0098200A" w:rsidRPr="00C86FA5">
        <w:t xml:space="preserve">60 </w:t>
      </w:r>
      <w:r w:rsidR="009A5982">
        <w:t>procent</w:t>
      </w:r>
      <w:r w:rsidR="0098200A" w:rsidRPr="00C86FA5">
        <w:t xml:space="preserve"> av alla vuxna ska delta i utbildning varje år</w:t>
      </w:r>
      <w:r w:rsidR="0098200A">
        <w:t xml:space="preserve"> långt ifrån att uppnås. Andelen </w:t>
      </w:r>
      <w:r w:rsidR="009C3CEB">
        <w:t xml:space="preserve">uppgick, </w:t>
      </w:r>
      <w:r w:rsidR="0098200A">
        <w:t>enligt senaste mätning</w:t>
      </w:r>
      <w:r w:rsidR="00944699">
        <w:t>en</w:t>
      </w:r>
      <w:r w:rsidR="0098200A">
        <w:t xml:space="preserve"> (2022)</w:t>
      </w:r>
      <w:r w:rsidR="009C3CEB">
        <w:t>,</w:t>
      </w:r>
      <w:r w:rsidR="0098200A">
        <w:t xml:space="preserve"> </w:t>
      </w:r>
      <w:r w:rsidR="009C3CEB">
        <w:t xml:space="preserve">till </w:t>
      </w:r>
      <w:r w:rsidR="0098200A">
        <w:t>39,5</w:t>
      </w:r>
      <w:r w:rsidR="009A5982">
        <w:t xml:space="preserve"> procent</w:t>
      </w:r>
      <w:r w:rsidR="0098200A">
        <w:t>. Även för att nå målet om att m</w:t>
      </w:r>
      <w:r w:rsidR="0098200A" w:rsidRPr="00C86FA5">
        <w:t>inst 15 miljoner</w:t>
      </w:r>
      <w:r w:rsidR="0098200A">
        <w:t xml:space="preserve"> personer </w:t>
      </w:r>
      <w:r w:rsidR="0098200A" w:rsidRPr="00C86FA5">
        <w:t xml:space="preserve">ska lyftas ur riskzonen för fattigdom eller social utestängning </w:t>
      </w:r>
      <w:r w:rsidR="0098200A">
        <w:t xml:space="preserve">krävs väsentligt </w:t>
      </w:r>
      <w:r w:rsidR="000B0F5C">
        <w:t>fler</w:t>
      </w:r>
      <w:r w:rsidR="0098200A">
        <w:t xml:space="preserve"> åtgärder. Antalet</w:t>
      </w:r>
      <w:r w:rsidR="00944699">
        <w:t xml:space="preserve"> </w:t>
      </w:r>
      <w:r w:rsidR="0098200A">
        <w:lastRenderedPageBreak/>
        <w:t xml:space="preserve">hade </w:t>
      </w:r>
      <w:r w:rsidR="00B53D82">
        <w:t xml:space="preserve">2025 </w:t>
      </w:r>
      <w:r w:rsidR="0098200A" w:rsidDel="00944699">
        <w:t xml:space="preserve">endast </w:t>
      </w:r>
      <w:r w:rsidR="0098200A">
        <w:t xml:space="preserve">minskat med 3,5 miljoner personer </w:t>
      </w:r>
      <w:r w:rsidR="00944699" w:rsidRPr="00DB5703">
        <w:t>i förhållande till 2019 års nivå</w:t>
      </w:r>
      <w:r w:rsidR="0098200A" w:rsidDel="00944699">
        <w:t>.</w:t>
      </w:r>
    </w:p>
    <w:p w14:paraId="1A8CE289" w14:textId="77777777" w:rsidR="00B15FC3" w:rsidRDefault="00B15FC3" w:rsidP="0098200A">
      <w:pPr>
        <w:pStyle w:val="Brdtext"/>
        <w:spacing w:after="0"/>
      </w:pPr>
    </w:p>
    <w:p w14:paraId="33B0C128" w14:textId="79CC497E" w:rsidR="00461C91" w:rsidRDefault="0098200A" w:rsidP="0016387B">
      <w:pPr>
        <w:pStyle w:val="Brdtext"/>
        <w:spacing w:after="0"/>
      </w:pPr>
      <w:r>
        <w:t>Kommissionen menar att målen trots detta är möjliga att nå förutsatt än starkare ansträngningar. Kommissionen aviserar att de avser stärka uppföljningen av kvalitetsjobb baserat på det arbete som redan har påbörjats inom Sysselsättningskommittén</w:t>
      </w:r>
      <w:r w:rsidR="001C118A">
        <w:t xml:space="preserve"> och även </w:t>
      </w:r>
      <w:r>
        <w:t>initiera ett samråd med medlemsstaterna och andra relevanta aktörer om ett möjligt nytt EU-övergripande mål om kvalit</w:t>
      </w:r>
      <w:r w:rsidR="00A1270E">
        <w:t>ets</w:t>
      </w:r>
      <w:r>
        <w:t>jobb</w:t>
      </w:r>
      <w:r w:rsidR="001C118A">
        <w:t xml:space="preserve">. Vidare </w:t>
      </w:r>
      <w:r w:rsidR="007D4491">
        <w:t>avser</w:t>
      </w:r>
      <w:r w:rsidR="001C118A">
        <w:t xml:space="preserve"> kommissionen presentera en </w:t>
      </w:r>
      <w:r w:rsidR="00FC2739">
        <w:t>rätt</w:t>
      </w:r>
      <w:r w:rsidR="00795901">
        <w:t xml:space="preserve">sakt </w:t>
      </w:r>
      <w:r w:rsidR="003D08B1">
        <w:t xml:space="preserve">för </w:t>
      </w:r>
      <w:r w:rsidR="00795901">
        <w:t>sysselsättning av hög kvalitet</w:t>
      </w:r>
      <w:r w:rsidR="007D4491">
        <w:t xml:space="preserve"> </w:t>
      </w:r>
      <w:r w:rsidR="00985BF3">
        <w:t>(</w:t>
      </w:r>
      <w:r w:rsidR="003D08B1">
        <w:t>kvalitetsjobb</w:t>
      </w:r>
      <w:r w:rsidR="00985BF3">
        <w:t>)</w:t>
      </w:r>
      <w:r w:rsidR="007A0CFB">
        <w:rPr>
          <w:rStyle w:val="Fotnotsreferens"/>
        </w:rPr>
        <w:footnoteReference w:id="6"/>
      </w:r>
      <w:r w:rsidR="007D4491">
        <w:t>,</w:t>
      </w:r>
      <w:r w:rsidR="00795901">
        <w:t xml:space="preserve"> </w:t>
      </w:r>
      <w:r w:rsidR="001C118A">
        <w:t xml:space="preserve">och, såsom aviserat i </w:t>
      </w:r>
      <w:r w:rsidR="003D08B1">
        <w:t>EU:s strategi för bekämpning av fattigdom</w:t>
      </w:r>
      <w:r w:rsidR="003D08B1">
        <w:rPr>
          <w:rStyle w:val="Fotnotsreferens"/>
        </w:rPr>
        <w:footnoteReference w:id="7"/>
      </w:r>
      <w:r w:rsidR="003D08B1">
        <w:t xml:space="preserve"> </w:t>
      </w:r>
      <w:r w:rsidR="001C118A">
        <w:t>presentera förslag på nya indikatorer avseende olika dimensioner av fattigdom.</w:t>
      </w:r>
    </w:p>
    <w:p w14:paraId="4B51D4B1" w14:textId="77777777" w:rsidR="0016387B" w:rsidRDefault="0016387B" w:rsidP="0016387B">
      <w:pPr>
        <w:pStyle w:val="Brdtext"/>
        <w:spacing w:after="0"/>
      </w:pPr>
    </w:p>
    <w:p w14:paraId="775FBA00" w14:textId="77777777" w:rsidR="002023DC" w:rsidRPr="002023DC" w:rsidDel="003D08B1" w:rsidRDefault="002023DC" w:rsidP="007D542F">
      <w:pPr>
        <w:pStyle w:val="Brdtext"/>
        <w:rPr>
          <w:i/>
          <w:iCs/>
        </w:rPr>
      </w:pPr>
      <w:r w:rsidRPr="002023DC">
        <w:rPr>
          <w:i/>
          <w:iCs/>
        </w:rPr>
        <w:t>Genomförande av 2021 års handlingsplan</w:t>
      </w:r>
    </w:p>
    <w:p w14:paraId="4C6EF936" w14:textId="45E49E84" w:rsidR="002023DC" w:rsidRDefault="003D08B1" w:rsidP="007D542F">
      <w:pPr>
        <w:pStyle w:val="Brdtext"/>
      </w:pPr>
      <w:r>
        <w:t>H</w:t>
      </w:r>
      <w:r w:rsidR="0016387B">
        <w:t>andlingsplan</w:t>
      </w:r>
      <w:r>
        <w:t>en</w:t>
      </w:r>
      <w:r w:rsidR="0016387B">
        <w:t xml:space="preserve"> från 2021 om genomförande av den </w:t>
      </w:r>
      <w:r w:rsidR="00742FFA">
        <w:t>sociala</w:t>
      </w:r>
      <w:r w:rsidR="0016387B">
        <w:t xml:space="preserve"> pelaren innehöll 75 initiativ. Dessa har realiserats genom gemensamma ansträngningar av många aktörer, såsom EU:s institutioner, medlemsstaterna, arbetsmarknadens parter och civilsamhället. Uppföljning visar påtagliga framsteg sedan pelaren proklamerades 2017</w:t>
      </w:r>
      <w:r w:rsidR="004A09FC">
        <w:t>,</w:t>
      </w:r>
      <w:r w:rsidR="0016387B">
        <w:t xml:space="preserve"> men också kvarvarande luckor och brister i genomförandet. </w:t>
      </w:r>
    </w:p>
    <w:p w14:paraId="0F6EB949" w14:textId="4CBB49E5" w:rsidR="00264F15" w:rsidRPr="005B2B68" w:rsidRDefault="005B2B68" w:rsidP="007D542F">
      <w:pPr>
        <w:pStyle w:val="Brdtext"/>
        <w:rPr>
          <w:i/>
          <w:iCs/>
        </w:rPr>
      </w:pPr>
      <w:r w:rsidRPr="005B2B68">
        <w:rPr>
          <w:i/>
          <w:iCs/>
        </w:rPr>
        <w:t xml:space="preserve">Starkare genomförande </w:t>
      </w:r>
      <w:r w:rsidRPr="000D1FC1">
        <w:rPr>
          <w:i/>
          <w:iCs/>
        </w:rPr>
        <w:t xml:space="preserve">av </w:t>
      </w:r>
      <w:r w:rsidR="000D1FC1" w:rsidRPr="000D1FC1">
        <w:rPr>
          <w:i/>
          <w:iCs/>
        </w:rPr>
        <w:t>den europeiska pelaren för sociala rättigheter</w:t>
      </w:r>
    </w:p>
    <w:p w14:paraId="763BAEA2" w14:textId="1115C3C0" w:rsidR="005B2B68" w:rsidRDefault="0032603B" w:rsidP="007D542F">
      <w:pPr>
        <w:pStyle w:val="Brdtext"/>
      </w:pPr>
      <w:r>
        <w:t xml:space="preserve">Kommissionen identifierar i sitt meddelande tre områden inom vilka de menar att ett starkare genomförande av pelaren behövs. </w:t>
      </w:r>
    </w:p>
    <w:p w14:paraId="29ABA316" w14:textId="519EBCA9" w:rsidR="0032603B" w:rsidRDefault="0032603B" w:rsidP="0032603B">
      <w:pPr>
        <w:pStyle w:val="Brdtext"/>
        <w:numPr>
          <w:ilvl w:val="0"/>
          <w:numId w:val="46"/>
        </w:numPr>
      </w:pPr>
      <w:r>
        <w:t>Levnadskostnader och ekonomisk överkomlighet</w:t>
      </w:r>
    </w:p>
    <w:p w14:paraId="5806730C" w14:textId="2CF6633E" w:rsidR="0032603B" w:rsidRDefault="007A605E" w:rsidP="007A509D">
      <w:pPr>
        <w:pStyle w:val="Brdtext"/>
      </w:pPr>
      <w:r>
        <w:t xml:space="preserve">Kommissionen lyfter fram de utmaningar unionens medborgare upplever avseende levnadskostnader. Inte minst gäller detta tillgång till </w:t>
      </w:r>
      <w:r w:rsidR="00972637">
        <w:t xml:space="preserve">bostäder till </w:t>
      </w:r>
      <w:r>
        <w:t>överkomlig</w:t>
      </w:r>
      <w:r w:rsidR="00972637">
        <w:t xml:space="preserve"> kostnad</w:t>
      </w:r>
      <w:r>
        <w:t xml:space="preserve">. Även medborgares svårigheter att ha råd med mat och transporter framhävs. En central väg ut ur svårigheterna är, enligt kommissionen, åtgärder för </w:t>
      </w:r>
      <w:r w:rsidR="00C8635E">
        <w:t>att underlätta inträde</w:t>
      </w:r>
      <w:r w:rsidR="00A01B94">
        <w:t>t</w:t>
      </w:r>
      <w:r w:rsidR="00C8635E">
        <w:t xml:space="preserve"> på arbetsmarknaden och </w:t>
      </w:r>
      <w:r>
        <w:t>kvalitetsjobb</w:t>
      </w:r>
      <w:r w:rsidR="00066C4D">
        <w:t xml:space="preserve"> kombinerat med bättre tillgång till vissa </w:t>
      </w:r>
      <w:r w:rsidR="009A6F2F">
        <w:t>samhälls</w:t>
      </w:r>
      <w:r w:rsidR="00066C4D">
        <w:t>tjänster, bl</w:t>
      </w:r>
      <w:r w:rsidR="00AF62A8">
        <w:t>.</w:t>
      </w:r>
      <w:r w:rsidR="00066C4D">
        <w:t>a</w:t>
      </w:r>
      <w:r w:rsidR="00AF62A8">
        <w:t>.</w:t>
      </w:r>
      <w:r w:rsidR="00066C4D">
        <w:t xml:space="preserve"> </w:t>
      </w:r>
      <w:r w:rsidR="00066C4D">
        <w:lastRenderedPageBreak/>
        <w:t>barn- och äldreomsorg</w:t>
      </w:r>
      <w:r>
        <w:t xml:space="preserve">. </w:t>
      </w:r>
      <w:r w:rsidR="00C8635E">
        <w:t xml:space="preserve">Arbetsförmedlingarnas uppdrag samt social dialog lyfts fram som viktiga </w:t>
      </w:r>
      <w:r w:rsidR="009A6F2F">
        <w:t xml:space="preserve">verktyg </w:t>
      </w:r>
      <w:r w:rsidR="00C8635E">
        <w:t xml:space="preserve">i sammanhanget. </w:t>
      </w:r>
    </w:p>
    <w:p w14:paraId="149F646A" w14:textId="6F5B08D6" w:rsidR="00066C4D" w:rsidRDefault="00066C4D" w:rsidP="007A509D">
      <w:pPr>
        <w:pStyle w:val="Brdtext"/>
      </w:pPr>
      <w:r>
        <w:t>Kommissionen aviserar att de</w:t>
      </w:r>
      <w:r w:rsidR="00DB37FF">
        <w:t>, tillsammans med meddelandet,</w:t>
      </w:r>
      <w:r>
        <w:t xml:space="preserve"> lansera</w:t>
      </w:r>
      <w:r w:rsidR="00DB37FF">
        <w:t>r</w:t>
      </w:r>
      <w:r>
        <w:t xml:space="preserve"> ett första samråd med arbetsmarknadens parter om möjlig inriktning på EU-åtgärder för aktivering av personer </w:t>
      </w:r>
      <w:r w:rsidR="0089223A">
        <w:t>som möter betydande hinder för att träda in på arbetsmarknaden</w:t>
      </w:r>
      <w:r>
        <w:t xml:space="preserve">. </w:t>
      </w:r>
      <w:r w:rsidR="000B3B99">
        <w:t xml:space="preserve">I meddelandet </w:t>
      </w:r>
      <w:r w:rsidR="00BF3B2D">
        <w:t>omnämns</w:t>
      </w:r>
      <w:r w:rsidR="000B3B99">
        <w:t xml:space="preserve"> även</w:t>
      </w:r>
      <w:r>
        <w:t xml:space="preserve"> en </w:t>
      </w:r>
      <w:r w:rsidR="00E1715A">
        <w:t>rätts</w:t>
      </w:r>
      <w:r w:rsidR="00DB37FF">
        <w:t>a</w:t>
      </w:r>
      <w:r w:rsidR="00514D72">
        <w:t>kt</w:t>
      </w:r>
      <w:r w:rsidR="00514D72" w:rsidRPr="00514D72">
        <w:t xml:space="preserve"> om bostäder till överkomlig kostnad</w:t>
      </w:r>
      <w:r w:rsidR="00C8635E" w:rsidDel="00514D72">
        <w:t xml:space="preserve">, </w:t>
      </w:r>
      <w:r>
        <w:t xml:space="preserve">en </w:t>
      </w:r>
      <w:r w:rsidR="00DB37FF">
        <w:t>e</w:t>
      </w:r>
      <w:r w:rsidR="000B3B99">
        <w:t>uropeisk vård- och omsorgsgiv</w:t>
      </w:r>
      <w:r w:rsidR="00DB37FF">
        <w:t xml:space="preserve"> </w:t>
      </w:r>
      <w:r>
        <w:t xml:space="preserve">och en uppföljningsrapport avseende minimilönedirektivet. </w:t>
      </w:r>
    </w:p>
    <w:p w14:paraId="7C33D1D2" w14:textId="5DAB79F9" w:rsidR="0032603B" w:rsidRDefault="0032603B" w:rsidP="0032603B">
      <w:pPr>
        <w:pStyle w:val="Brdtext"/>
        <w:numPr>
          <w:ilvl w:val="0"/>
          <w:numId w:val="46"/>
        </w:numPr>
      </w:pPr>
      <w:r>
        <w:t>Artificiell intelligens</w:t>
      </w:r>
      <w:r w:rsidR="005D3247">
        <w:t xml:space="preserve"> </w:t>
      </w:r>
      <w:r w:rsidRPr="0032603B">
        <w:t>– framtidens arbetsliv och delat välstånd</w:t>
      </w:r>
    </w:p>
    <w:p w14:paraId="16D1257D" w14:textId="0F16B3AF" w:rsidR="00E13754" w:rsidRDefault="00E13754" w:rsidP="00066C4D">
      <w:pPr>
        <w:pStyle w:val="Brdtext"/>
      </w:pPr>
      <w:r>
        <w:t>Kommissionen konstaterar att AI förändrar arbetsmarknaden och samhället och att Europa måste anpassa sig till denna utveckling. Möjligheter behöver tas om hand</w:t>
      </w:r>
      <w:r w:rsidR="000B3B99">
        <w:t xml:space="preserve"> och</w:t>
      </w:r>
      <w:r w:rsidDel="000B3B99">
        <w:t xml:space="preserve"> </w:t>
      </w:r>
      <w:r>
        <w:t xml:space="preserve">potentiella negativa konsekvenser behöver hanteras. </w:t>
      </w:r>
      <w:r w:rsidR="000F1CF5">
        <w:t>Kommissionen lyfter bl</w:t>
      </w:r>
      <w:r w:rsidR="00AF62A8">
        <w:t>.</w:t>
      </w:r>
      <w:r w:rsidR="000F1CF5">
        <w:t>a</w:t>
      </w:r>
      <w:r w:rsidR="00AF62A8">
        <w:t>.</w:t>
      </w:r>
      <w:r w:rsidR="000F1CF5">
        <w:t xml:space="preserve"> fram AI</w:t>
      </w:r>
      <w:r w:rsidR="000B3B99">
        <w:t>:</w:t>
      </w:r>
      <w:r w:rsidR="000F1CF5">
        <w:t xml:space="preserve">s påverkan </w:t>
      </w:r>
      <w:r w:rsidR="000B3B99">
        <w:t xml:space="preserve">på </w:t>
      </w:r>
      <w:r w:rsidR="000F1CF5">
        <w:t xml:space="preserve">vilken kompetens som efterfrågas på arbetsmarknaden, hur arbete organiseras, </w:t>
      </w:r>
      <w:r w:rsidR="006C6CD2">
        <w:t>samhälls</w:t>
      </w:r>
      <w:r w:rsidR="000F1CF5">
        <w:t xml:space="preserve">tjänster </w:t>
      </w:r>
      <w:r w:rsidR="006C6CD2">
        <w:t xml:space="preserve">samt </w:t>
      </w:r>
      <w:r w:rsidR="000F1CF5">
        <w:t xml:space="preserve">lika möjligheter och social inkludering.  </w:t>
      </w:r>
    </w:p>
    <w:p w14:paraId="11E314D2" w14:textId="74F7F0AD" w:rsidR="00066C4D" w:rsidRDefault="006C6CD2" w:rsidP="00066C4D">
      <w:pPr>
        <w:pStyle w:val="Brdtext"/>
      </w:pPr>
      <w:r>
        <w:t>Vidare aviserar kommissionen</w:t>
      </w:r>
      <w:r w:rsidR="00E13754">
        <w:t xml:space="preserve"> att de avser skapa en högnivågrupp med uppdrag att analysera AI</w:t>
      </w:r>
      <w:r>
        <w:t>:</w:t>
      </w:r>
      <w:r w:rsidR="00E13754">
        <w:t xml:space="preserve">s </w:t>
      </w:r>
      <w:r w:rsidR="0026109E">
        <w:t xml:space="preserve">möjliga </w:t>
      </w:r>
      <w:r w:rsidR="00E13754">
        <w:t xml:space="preserve">påverkan på arbetsmarknaden. </w:t>
      </w:r>
      <w:r w:rsidR="000F1CF5">
        <w:t>K</w:t>
      </w:r>
      <w:r w:rsidR="00E13754">
        <w:t xml:space="preserve">ommissionen </w:t>
      </w:r>
      <w:r w:rsidR="000F1CF5">
        <w:t xml:space="preserve">ska även överväga </w:t>
      </w:r>
      <w:r w:rsidR="00E13754">
        <w:t xml:space="preserve">aktiviteter i syfte att stödja </w:t>
      </w:r>
      <w:r w:rsidR="000F1CF5">
        <w:t>lämplig</w:t>
      </w:r>
      <w:r w:rsidR="005C08C0">
        <w:t xml:space="preserve"> användning av</w:t>
      </w:r>
      <w:r w:rsidR="000F1CF5">
        <w:t xml:space="preserve"> </w:t>
      </w:r>
      <w:r w:rsidR="00E13754">
        <w:t xml:space="preserve">verktyg och metoder för algoritmisk styrning på arbetsplatser.   </w:t>
      </w:r>
    </w:p>
    <w:p w14:paraId="6BEB8789" w14:textId="5C9049EC" w:rsidR="0032603B" w:rsidRPr="0032603B" w:rsidRDefault="0032603B" w:rsidP="0032603B">
      <w:pPr>
        <w:pStyle w:val="Brdtext"/>
        <w:numPr>
          <w:ilvl w:val="0"/>
          <w:numId w:val="46"/>
        </w:numPr>
      </w:pPr>
      <w:r>
        <w:t>Ojämlikhet, rättvisa och lika möjligheter</w:t>
      </w:r>
    </w:p>
    <w:p w14:paraId="7996B36A" w14:textId="4E5CB31D" w:rsidR="00735FE2" w:rsidRDefault="00735FE2" w:rsidP="00735FE2">
      <w:pPr>
        <w:pStyle w:val="Brdtext"/>
      </w:pPr>
      <w:r>
        <w:t xml:space="preserve">Kommissionen understryker unionens engagemang i att minska ojämlikheter som undergräver social sammanhållning, ekonomisk motståndskraft och löftet till medborgarna om lika möjligheter för alla. Detta, menar </w:t>
      </w:r>
      <w:r w:rsidR="0026109E">
        <w:t>kommissionen</w:t>
      </w:r>
      <w:r>
        <w:t>, kräver åtgärder bortom ökat arbetskraftsdeltagande, högre sysselsättning och större inkomstspridning. Regionala och territoriella skillnader lyfts fram som problematiska. Utöver ojämlikheter kopplat till aspekter såsom kön, etnisk tillhörighet, sexuell läggning, och funktions</w:t>
      </w:r>
      <w:r w:rsidR="0026109E">
        <w:t>nedsättning</w:t>
      </w:r>
      <w:r>
        <w:t xml:space="preserve"> lyfts även ojämlikheter som uppstår till följd av klimat- och miljöpåverkan. Det</w:t>
      </w:r>
      <w:r w:rsidDel="00AE7571">
        <w:t xml:space="preserve"> </w:t>
      </w:r>
      <w:r w:rsidR="00AE7571">
        <w:t xml:space="preserve">beskrivs även </w:t>
      </w:r>
      <w:r>
        <w:t>att ojämlikheter ofta uppstår tidig</w:t>
      </w:r>
      <w:r w:rsidR="005D3247">
        <w:t>t</w:t>
      </w:r>
      <w:r>
        <w:t xml:space="preserve"> i livet och ackumuleras över tid. </w:t>
      </w:r>
    </w:p>
    <w:p w14:paraId="7D34F4CE" w14:textId="6CF4B69B" w:rsidR="0032603B" w:rsidRDefault="00735FE2" w:rsidP="00735FE2">
      <w:pPr>
        <w:pStyle w:val="Brdtext"/>
      </w:pPr>
      <w:r>
        <w:t xml:space="preserve">Kommissionen aviserar åtgärder för att stödja särskilt småföretagare inom ramen för genomförande av </w:t>
      </w:r>
      <w:r w:rsidR="00656E41">
        <w:t xml:space="preserve">direktivet om lönetransparens, </w:t>
      </w:r>
      <w:r w:rsidR="00212ABD">
        <w:t xml:space="preserve">inventeringen av </w:t>
      </w:r>
      <w:r w:rsidR="00656E41">
        <w:lastRenderedPageBreak/>
        <w:t xml:space="preserve">tillgängliga indikatorer för att följa utvecklingen av ojämlikhet och social mobilitet </w:t>
      </w:r>
      <w:r w:rsidR="00212ABD">
        <w:t>och att</w:t>
      </w:r>
      <w:r w:rsidR="00656E41">
        <w:t xml:space="preserve"> rådgivande stöd ska ges avseende</w:t>
      </w:r>
      <w:r w:rsidR="00AE7571" w:rsidRPr="00AE7571">
        <w:rPr>
          <w:rFonts w:ascii="Segoe UI" w:eastAsia="Times New Roman" w:hAnsi="Segoe UI" w:cs="Segoe UI"/>
          <w:sz w:val="21"/>
          <w:szCs w:val="21"/>
          <w:lang w:eastAsia="sv-SE"/>
        </w:rPr>
        <w:t xml:space="preserve"> </w:t>
      </w:r>
      <w:r w:rsidR="00AE7571" w:rsidRPr="00AE7571">
        <w:t>rekryteringsmetoder inom ramen för EU:s plattform för mångfaldsstadgo</w:t>
      </w:r>
      <w:r w:rsidR="00AE7571">
        <w:t>r</w:t>
      </w:r>
      <w:r w:rsidR="00656E41" w:rsidRPr="00AE7571">
        <w:t xml:space="preserve">. </w:t>
      </w:r>
      <w:r w:rsidR="00656E41">
        <w:t>Kommissionen ska vidare anta ett särskilt utbildningspaket till stöd för medlemsstaterna</w:t>
      </w:r>
      <w:r w:rsidR="00182A31">
        <w:t xml:space="preserve"> att förbättra skolresultaten samt en </w:t>
      </w:r>
      <w:r w:rsidR="002B09FE">
        <w:t>yrkesutbildningsstrategi.</w:t>
      </w:r>
      <w:r w:rsidR="00182A31">
        <w:t xml:space="preserve"> Vidare aviserar kommissionen </w:t>
      </w:r>
      <w:r w:rsidR="00656E41">
        <w:t xml:space="preserve">en strategi för rätten att stanna som ett sätt att komma tillrätta med territoriella skillnader genom förbättrad geografisk spridning av tillgång till grundläggande tjänster. </w:t>
      </w:r>
      <w:r w:rsidR="00182A31">
        <w:t>Slutligen meddelar kommissionen att EU</w:t>
      </w:r>
      <w:r w:rsidR="001D2BE0">
        <w:t>:</w:t>
      </w:r>
      <w:r w:rsidR="00182A31">
        <w:t>s ungdomsstrategi för perioden efter 2027 kommer syfta till att alla unga har möjligheter att uppnå sin fulla potential på ett rättvist och inkluderande sätt.</w:t>
      </w:r>
    </w:p>
    <w:p w14:paraId="0E064D1C" w14:textId="412F59D8" w:rsidR="0096528B" w:rsidRPr="0096528B" w:rsidRDefault="0096528B" w:rsidP="00735FE2">
      <w:pPr>
        <w:pStyle w:val="Brdtext"/>
        <w:rPr>
          <w:i/>
          <w:iCs/>
        </w:rPr>
      </w:pPr>
      <w:r w:rsidRPr="0096528B">
        <w:rPr>
          <w:i/>
          <w:iCs/>
        </w:rPr>
        <w:t>Sociala rättigheter görs till verklighet för alla – återlansering av samlad</w:t>
      </w:r>
      <w:r w:rsidR="00BA6CA0">
        <w:rPr>
          <w:i/>
          <w:iCs/>
        </w:rPr>
        <w:t>e</w:t>
      </w:r>
      <w:r w:rsidRPr="0096528B">
        <w:rPr>
          <w:i/>
          <w:iCs/>
        </w:rPr>
        <w:t xml:space="preserve"> ansträngning</w:t>
      </w:r>
      <w:r w:rsidR="00BA6CA0">
        <w:rPr>
          <w:i/>
          <w:iCs/>
        </w:rPr>
        <w:t>ar</w:t>
      </w:r>
    </w:p>
    <w:p w14:paraId="3D4FDB3D" w14:textId="5E62B103" w:rsidR="00CE796A" w:rsidRDefault="00867477" w:rsidP="00C67F40">
      <w:pPr>
        <w:pStyle w:val="Brdtext"/>
      </w:pPr>
      <w:r>
        <w:t xml:space="preserve">Kommissionen </w:t>
      </w:r>
      <w:r w:rsidR="002C653B">
        <w:t xml:space="preserve">lyfter fram </w:t>
      </w:r>
      <w:r w:rsidR="00262A8A">
        <w:t>vikten av att EU</w:t>
      </w:r>
      <w:r w:rsidR="00C30908">
        <w:t>:</w:t>
      </w:r>
      <w:r w:rsidR="00262A8A">
        <w:t>s sociala regelverk bibehålls effektivt, tillgängligt och enkelt att genomföra, samtidigt som sociala rättigheter och standard</w:t>
      </w:r>
      <w:r w:rsidR="00EF0003">
        <w:t>er</w:t>
      </w:r>
      <w:r w:rsidR="00262A8A">
        <w:t xml:space="preserve"> upprätthålls. </w:t>
      </w:r>
      <w:r w:rsidR="00EF0003">
        <w:t xml:space="preserve">Kommissionen bekräftar sitt åtagande att minska administrativ börda samtidigt som sociala standarder bevaras. </w:t>
      </w:r>
      <w:r w:rsidR="00340A52">
        <w:t>Det kommande</w:t>
      </w:r>
      <w:r w:rsidR="007D4491">
        <w:t xml:space="preserve"> paketet för rättvis rörlighet för arbetskraft</w:t>
      </w:r>
      <w:r w:rsidR="00340A52">
        <w:t xml:space="preserve"> </w:t>
      </w:r>
      <w:r w:rsidR="00CE796A">
        <w:t>kommer enligt kommissionen att bidra till detta genom enklare, mer rättvisa och effektiva regelverk för arbetskraftens rörlighet samtidigt som den ska stödja en väl</w:t>
      </w:r>
      <w:r w:rsidR="00D12AA0">
        <w:t xml:space="preserve"> </w:t>
      </w:r>
      <w:r w:rsidR="00CE796A">
        <w:t xml:space="preserve">fungerande inre marknad. </w:t>
      </w:r>
    </w:p>
    <w:p w14:paraId="5C503CC5" w14:textId="4AC18488" w:rsidR="00C67F40" w:rsidRDefault="00CE796A" w:rsidP="00C67F40">
      <w:pPr>
        <w:pStyle w:val="Brdtext"/>
      </w:pPr>
      <w:r>
        <w:t>Utöver redan nämnda initiativ av</w:t>
      </w:r>
      <w:r w:rsidR="0010008B">
        <w:t xml:space="preserve">ser </w:t>
      </w:r>
      <w:r>
        <w:t xml:space="preserve">kommissionen även </w:t>
      </w:r>
      <w:r w:rsidR="0010008B">
        <w:t>se över genomförandet av</w:t>
      </w:r>
      <w:r>
        <w:t xml:space="preserve"> direktivet om </w:t>
      </w:r>
      <w:r w:rsidR="00BA6CA0" w:rsidRPr="00370B3D">
        <w:t>tydliga och förutsägbara arbetsvillkor i Europeiska unionen</w:t>
      </w:r>
      <w:r w:rsidR="0010008B">
        <w:t xml:space="preserve"> (arbetsvillkorsdirektivet)</w:t>
      </w:r>
      <w:r>
        <w:t xml:space="preserve">. Kommissionen </w:t>
      </w:r>
      <w:r w:rsidR="00C67F40">
        <w:t xml:space="preserve">meddelar </w:t>
      </w:r>
      <w:r w:rsidR="00340A52">
        <w:t xml:space="preserve">även </w:t>
      </w:r>
      <w:r w:rsidR="00C67F40">
        <w:t>att de avser stärka samarbetet med arbetsmarknadens parter och fortsätta dialogen med civilsamhället.</w:t>
      </w:r>
    </w:p>
    <w:p w14:paraId="74D41A84" w14:textId="4BB2242B" w:rsidR="004E3FF4" w:rsidRDefault="003F7FC4" w:rsidP="00735FE2">
      <w:pPr>
        <w:pStyle w:val="Brdtext"/>
      </w:pPr>
      <w:r>
        <w:t xml:space="preserve">För samordning, finansiering och uppföljning av sysselsättnings- och socialpolitiska prioriteringar understryker kommissionen den europeiska planeringsterminens roll, inklusive de riktlinjer och rekommendationer som är inbäddade i denna årsprocess. </w:t>
      </w:r>
      <w:r w:rsidR="00867477">
        <w:t xml:space="preserve">Kommissionen uppmanar vidare medlemsstaterna att optimera användningen av befintliga och framtida </w:t>
      </w:r>
      <w:r w:rsidR="00C30908">
        <w:t xml:space="preserve">verktyg </w:t>
      </w:r>
      <w:r w:rsidR="00867477">
        <w:t>för EU-finansiering för åtgärder på områden som har identifierats som prioriterade.</w:t>
      </w:r>
      <w:r w:rsidR="00471462">
        <w:t xml:space="preserve"> Medlemsstaterna uppmanas även använda nationella medel och undersöka möjligheterna </w:t>
      </w:r>
      <w:r w:rsidR="00332D69">
        <w:t xml:space="preserve">till </w:t>
      </w:r>
      <w:r w:rsidR="00471462">
        <w:t>privata investeringar till stöd för den önskade utvecklingen.</w:t>
      </w:r>
    </w:p>
    <w:p w14:paraId="3164B23F" w14:textId="5BB4FC9D" w:rsidR="004E3FF4" w:rsidRDefault="004E3FF4" w:rsidP="00735FE2">
      <w:pPr>
        <w:pStyle w:val="Brdtext"/>
        <w:rPr>
          <w:i/>
          <w:iCs/>
        </w:rPr>
      </w:pPr>
      <w:r w:rsidRPr="004E3FF4">
        <w:rPr>
          <w:i/>
          <w:iCs/>
        </w:rPr>
        <w:lastRenderedPageBreak/>
        <w:t>Slutsats</w:t>
      </w:r>
    </w:p>
    <w:p w14:paraId="2AE967AE" w14:textId="06DC4B1D" w:rsidR="00111DA2" w:rsidRDefault="00111DA2" w:rsidP="00111DA2">
      <w:pPr>
        <w:pStyle w:val="Brdtext"/>
      </w:pPr>
      <w:r>
        <w:t>Den sociala pelaren konstateras</w:t>
      </w:r>
      <w:r w:rsidR="0010008B">
        <w:t xml:space="preserve"> av kommissionen </w:t>
      </w:r>
      <w:r>
        <w:t>ha bevisat sitt värde som kompass för ett starkt och motståndskraftigt socialt Europa.</w:t>
      </w:r>
      <w:r w:rsidRPr="00111DA2">
        <w:t xml:space="preserve"> </w:t>
      </w:r>
      <w:r>
        <w:t>Dess fulla genomförande är, enligt kommissionen, av strategisk betydelse för bl</w:t>
      </w:r>
      <w:r w:rsidR="00AF62A8">
        <w:t>.</w:t>
      </w:r>
      <w:r>
        <w:t>a</w:t>
      </w:r>
      <w:r w:rsidR="00AF62A8">
        <w:t>.</w:t>
      </w:r>
      <w:r>
        <w:t xml:space="preserve"> konkurrenskraft särskilt i en tid av arbetsmarknader och samhälle</w:t>
      </w:r>
      <w:r w:rsidR="00A01B94">
        <w:t>n</w:t>
      </w:r>
      <w:r>
        <w:t xml:space="preserve"> i förändring.  </w:t>
      </w:r>
    </w:p>
    <w:p w14:paraId="00DC5E46" w14:textId="7CB40B05" w:rsidR="004E3FF4" w:rsidRPr="00472EBA" w:rsidRDefault="00111DA2" w:rsidP="00735FE2">
      <w:pPr>
        <w:pStyle w:val="Brdtext"/>
      </w:pPr>
      <w:r>
        <w:t>Kommissionen uppmanar alla berörda aktörer att intensifiera sina ansträngningar att förverkliga den sociala pelarens 20 principer och att nå de EU-övergripande målen om sysselsättning, utbildning och fattigdomsminskning till 2030. Många åtgärder har redan vidtagits för att pelarens 20 principer inte bara ska vara målsättningar utan också bli verklighet.</w:t>
      </w:r>
      <w:r w:rsidR="004A49B7">
        <w:t xml:space="preserve"> </w:t>
      </w:r>
      <w:r w:rsidR="00B513D7">
        <w:t xml:space="preserve">Pelaren konstateras vara lika aktuell idag som vid dess </w:t>
      </w:r>
      <w:r w:rsidR="00370B3D">
        <w:t>tillkomst</w:t>
      </w:r>
      <w:r w:rsidR="00B513D7">
        <w:t xml:space="preserve"> för snart tio år sedan. </w:t>
      </w:r>
    </w:p>
    <w:p w14:paraId="35FC38A0" w14:textId="4C6EB6DA" w:rsidR="007D542F" w:rsidRDefault="00E04A32" w:rsidP="007D542F">
      <w:pPr>
        <w:pStyle w:val="Rubrik2"/>
      </w:pPr>
      <w:sdt>
        <w:sdtPr>
          <w:id w:val="-2087607690"/>
          <w:lock w:val="contentLocked"/>
          <w:placeholder>
            <w:docPart w:val="57CBFFE1BC154124803EE61ECC746206"/>
          </w:placeholder>
          <w:group/>
        </w:sdtPr>
        <w:sdtEndPr/>
        <w:sdtContent>
          <w:r w:rsidR="007D542F">
            <w:t>Gällande svenska regler och förslagets effekt på dessa</w:t>
          </w:r>
        </w:sdtContent>
      </w:sdt>
    </w:p>
    <w:p w14:paraId="28151483" w14:textId="639D735A" w:rsidR="007D542F" w:rsidRPr="00472EBA" w:rsidRDefault="00A6464A" w:rsidP="007D542F">
      <w:pPr>
        <w:pStyle w:val="Brdtext"/>
      </w:pPr>
      <w:r>
        <w:t>Inte aktuellt då det är ett meddelande</w:t>
      </w:r>
      <w:r w:rsidR="00054C7E">
        <w:t xml:space="preserve">. </w:t>
      </w:r>
    </w:p>
    <w:p w14:paraId="4BC0BCE2" w14:textId="4E69A069" w:rsidR="007D542F" w:rsidRDefault="00E04A32" w:rsidP="007D542F">
      <w:pPr>
        <w:pStyle w:val="Rubrik2"/>
      </w:pPr>
      <w:sdt>
        <w:sdtPr>
          <w:id w:val="-1431199353"/>
          <w:lock w:val="contentLocked"/>
          <w:placeholder>
            <w:docPart w:val="57CBFFE1BC154124803EE61ECC746206"/>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C1AF508" w14:textId="4CF92CA2" w:rsidR="007D542F" w:rsidRPr="00472EBA" w:rsidRDefault="00054C7E" w:rsidP="007D542F">
      <w:pPr>
        <w:pStyle w:val="Brdtext"/>
      </w:pPr>
      <w:r>
        <w:t xml:space="preserve">Kommissionens meddelande innebär inte någon inverkan på varken EU-budgeten eller Sveriges budget.  </w:t>
      </w:r>
    </w:p>
    <w:sdt>
      <w:sdtPr>
        <w:id w:val="830331803"/>
        <w:lock w:val="contentLocked"/>
        <w:placeholder>
          <w:docPart w:val="57CBFFE1BC154124803EE61ECC746206"/>
        </w:placeholder>
        <w:group/>
      </w:sdtPr>
      <w:sdtEndPr/>
      <w:sdtContent>
        <w:p w14:paraId="7136FFF5" w14:textId="77777777" w:rsidR="007D542F" w:rsidRDefault="007D542F" w:rsidP="007D542F">
          <w:pPr>
            <w:pStyle w:val="Rubrik1"/>
          </w:pPr>
          <w:r>
            <w:t>Ståndpunkter</w:t>
          </w:r>
        </w:p>
      </w:sdtContent>
    </w:sdt>
    <w:p w14:paraId="7D748553" w14:textId="00A33E09" w:rsidR="0040048B" w:rsidRDefault="00E04A32" w:rsidP="007D542F">
      <w:pPr>
        <w:pStyle w:val="Rubrik2"/>
      </w:pPr>
      <w:sdt>
        <w:sdtPr>
          <w:id w:val="-1971895693"/>
          <w:lock w:val="contentLocked"/>
          <w:placeholder>
            <w:docPart w:val="0A5EF41F383946218BE2C4CBBBD5EAD6"/>
          </w:placeholder>
          <w:group/>
        </w:sdtPr>
        <w:sdtEndPr/>
        <w:sdtContent>
          <w:r w:rsidR="007D542F">
            <w:t>Preliminär svensk ståndpunkt</w:t>
          </w:r>
        </w:sdtContent>
      </w:sdt>
    </w:p>
    <w:p w14:paraId="68726805" w14:textId="625AEA5D" w:rsidR="00C6394F" w:rsidRPr="00281732" w:rsidRDefault="000A013B" w:rsidP="00C6394F">
      <w:pPr>
        <w:pStyle w:val="Brdtext"/>
      </w:pPr>
      <w:r>
        <w:t>Regeringen anser att i</w:t>
      </w:r>
      <w:r w:rsidR="00C6394F" w:rsidRPr="00281732">
        <w:t xml:space="preserve">nitiativ och åtgärder inom det sysselsättnings- och socialpolitiska området bör ha ett tydligt EU-mervärde och bidra till att stärka Europas konkurrenskraft. </w:t>
      </w:r>
    </w:p>
    <w:p w14:paraId="4780795B" w14:textId="54DDD776" w:rsidR="008E54FE" w:rsidRPr="00C6394F" w:rsidRDefault="00C6394F" w:rsidP="007D542F">
      <w:pPr>
        <w:pStyle w:val="Brdtext"/>
      </w:pPr>
      <w:r w:rsidRPr="00281732">
        <w:t xml:space="preserve">Mycket har redan gjorts för att genomföra den sociala pelaren, inte minst genom integrering i den europeiska planeringsterminen. Fokus bör ligga på att </w:t>
      </w:r>
      <w:r w:rsidR="00E573A0">
        <w:t>genomföra</w:t>
      </w:r>
      <w:r w:rsidR="00E573A0" w:rsidRPr="00281732">
        <w:t xml:space="preserve"> </w:t>
      </w:r>
      <w:r w:rsidRPr="00281732">
        <w:t xml:space="preserve">det som redan är på plats, inte på nya åtgärder. Utrymme ska ges för medlemsstaterna att utforma reformer utifrån nationell kontext. </w:t>
      </w:r>
    </w:p>
    <w:p w14:paraId="41CD2CD4" w14:textId="376EE74A" w:rsidR="00C6394F" w:rsidRDefault="00C6394F" w:rsidP="007D542F">
      <w:pPr>
        <w:pStyle w:val="Brdtext"/>
      </w:pPr>
      <w:r w:rsidRPr="00281732">
        <w:t xml:space="preserve">En central utgångspunkt för regeringen är respekt för fördelningen av befogenheter mellan EU och medlemsstaterna, nationella system avseende </w:t>
      </w:r>
      <w:r w:rsidRPr="00281732">
        <w:lastRenderedPageBreak/>
        <w:t xml:space="preserve">arbetsmarknad, sociala frågor och på skatte-och utbildningsområdet samt för principerna om subsidiaritet och proportionalitet. </w:t>
      </w:r>
    </w:p>
    <w:p w14:paraId="0A8525F6" w14:textId="77777777" w:rsidR="008F257E" w:rsidRDefault="002C18D8" w:rsidP="007D542F">
      <w:pPr>
        <w:pStyle w:val="Brdtext"/>
      </w:pPr>
      <w:r w:rsidRPr="00C6394F">
        <w:t>Vad gäller de initiativ som kommissionen aviserar i syfte att bidra till genomförandet och uppföljningen av den sociala pelaren avser regeringen ta ställning till dessa och återkomma till riksdagen i sedvanlig ordning, om så inte redan skett.</w:t>
      </w:r>
    </w:p>
    <w:p w14:paraId="72956639" w14:textId="25AF61DA" w:rsidR="002C18D8" w:rsidRPr="00472EBA" w:rsidRDefault="001C7D9D" w:rsidP="007D542F">
      <w:pPr>
        <w:pStyle w:val="Brdtext"/>
      </w:pPr>
      <w:r w:rsidRPr="001C7D9D">
        <w:t xml:space="preserve">Sverige har </w:t>
      </w:r>
      <w:r w:rsidR="00C30ABD">
        <w:t>generellt</w:t>
      </w:r>
      <w:r>
        <w:t xml:space="preserve"> </w:t>
      </w:r>
      <w:r w:rsidRPr="001C7D9D">
        <w:t>en mycket budgetrestriktiv linje, vilket bland annat innebär att budgetramens omfattning bör förbli oförändrad och att nya initiativ, åtaganden eller ambitionshöjningar bör finansieras genom omprioriteringar i den fleråriga budgetramen</w:t>
      </w:r>
      <w:r>
        <w:t>.</w:t>
      </w:r>
    </w:p>
    <w:p w14:paraId="7896D2C3" w14:textId="6A270B99" w:rsidR="007D542F" w:rsidRDefault="00E04A32" w:rsidP="007D542F">
      <w:pPr>
        <w:pStyle w:val="Rubrik2"/>
      </w:pPr>
      <w:sdt>
        <w:sdtPr>
          <w:id w:val="1941718165"/>
          <w:lock w:val="contentLocked"/>
          <w:placeholder>
            <w:docPart w:val="57CBFFE1BC154124803EE61ECC746206"/>
          </w:placeholder>
          <w:group/>
        </w:sdtPr>
        <w:sdtEndPr/>
        <w:sdtContent>
          <w:r w:rsidR="007D542F">
            <w:t>Medlemsstaternas ståndpunkter</w:t>
          </w:r>
        </w:sdtContent>
      </w:sdt>
    </w:p>
    <w:p w14:paraId="4D206884" w14:textId="6B1C1E0E" w:rsidR="007D542F" w:rsidRPr="00472EBA" w:rsidRDefault="00054C7E" w:rsidP="007D542F">
      <w:pPr>
        <w:pStyle w:val="Brdtext"/>
      </w:pPr>
      <w:r>
        <w:t>Medlemsstaternas ståndpunkter om meddelandet är ännu inte kända. När den sociala pelaren presenterades 2017 kunde alla medlemsstater ställa sig bakom de 20 principerna som den innefattar</w:t>
      </w:r>
      <w:r w:rsidR="006C5611">
        <w:t xml:space="preserve">. Det råder fortsatt brett stöd för pelarens 20 principer och för de EU-övergripande målen om sysselsättning, utbildning och fattigdomsminskning till 2030. Medlemsstaterna har dock olika syn på vilka konkreta åtgärder som är lämpliga för att uppnå dessa. </w:t>
      </w:r>
    </w:p>
    <w:p w14:paraId="6F567C86" w14:textId="76F4CBAA" w:rsidR="007D542F" w:rsidRDefault="00E04A32" w:rsidP="007D542F">
      <w:pPr>
        <w:pStyle w:val="Rubrik2"/>
      </w:pPr>
      <w:sdt>
        <w:sdtPr>
          <w:id w:val="-1927257506"/>
          <w:lock w:val="contentLocked"/>
          <w:placeholder>
            <w:docPart w:val="57CBFFE1BC154124803EE61ECC746206"/>
          </w:placeholder>
          <w:group/>
        </w:sdtPr>
        <w:sdtEndPr/>
        <w:sdtContent>
          <w:r w:rsidR="007D542F">
            <w:t>Institutionernas ståndpunkter</w:t>
          </w:r>
        </w:sdtContent>
      </w:sdt>
    </w:p>
    <w:p w14:paraId="63F40216" w14:textId="1F6C4A54" w:rsidR="007D542F" w:rsidRPr="00472EBA" w:rsidRDefault="006C5611" w:rsidP="007D542F">
      <w:pPr>
        <w:pStyle w:val="Brdtext"/>
      </w:pPr>
      <w:r>
        <w:t xml:space="preserve">Institutionernas ståndpunkter om meddelandet är ännu inte kända. </w:t>
      </w:r>
    </w:p>
    <w:p w14:paraId="2300E4EE" w14:textId="283625DB" w:rsidR="007D542F" w:rsidRDefault="00E04A32" w:rsidP="007D542F">
      <w:pPr>
        <w:pStyle w:val="Rubrik2"/>
      </w:pPr>
      <w:sdt>
        <w:sdtPr>
          <w:id w:val="-497725553"/>
          <w:lock w:val="contentLocked"/>
          <w:placeholder>
            <w:docPart w:val="57CBFFE1BC154124803EE61ECC746206"/>
          </w:placeholder>
          <w:group/>
        </w:sdtPr>
        <w:sdtEndPr/>
        <w:sdtContent>
          <w:r w:rsidR="007D542F">
            <w:t xml:space="preserve">Remissinstansernas och </w:t>
          </w:r>
          <w:r w:rsidR="004B795E">
            <w:t xml:space="preserve">andra </w:t>
          </w:r>
          <w:r w:rsidR="007D542F">
            <w:t>intressenters ståndpunkter</w:t>
          </w:r>
        </w:sdtContent>
      </w:sdt>
    </w:p>
    <w:p w14:paraId="745B3741" w14:textId="51A1E75D" w:rsidR="007D542F" w:rsidRPr="00472EBA" w:rsidRDefault="006C5611" w:rsidP="007D542F">
      <w:pPr>
        <w:pStyle w:val="Brdtext"/>
      </w:pPr>
      <w:r>
        <w:t xml:space="preserve">Förslaget har inte remitterats. </w:t>
      </w:r>
    </w:p>
    <w:sdt>
      <w:sdtPr>
        <w:id w:val="511343921"/>
        <w:lock w:val="contentLocked"/>
        <w:placeholder>
          <w:docPart w:val="57CBFFE1BC154124803EE61ECC746206"/>
        </w:placeholder>
        <w:group/>
      </w:sdtPr>
      <w:sdtEndPr/>
      <w:sdtContent>
        <w:p w14:paraId="6A63ACAD" w14:textId="77777777" w:rsidR="007D542F" w:rsidRDefault="007D542F" w:rsidP="007D542F">
          <w:pPr>
            <w:pStyle w:val="Rubrik1"/>
          </w:pPr>
          <w:r>
            <w:t>Förslagets förutsättningar</w:t>
          </w:r>
        </w:p>
      </w:sdtContent>
    </w:sdt>
    <w:p w14:paraId="0CE450A0" w14:textId="40570804" w:rsidR="007D542F" w:rsidRDefault="00E04A32" w:rsidP="007D542F">
      <w:pPr>
        <w:pStyle w:val="Rubrik2"/>
      </w:pPr>
      <w:sdt>
        <w:sdtPr>
          <w:id w:val="1163133293"/>
          <w:lock w:val="contentLocked"/>
          <w:placeholder>
            <w:docPart w:val="57CBFFE1BC154124803EE61ECC746206"/>
          </w:placeholder>
          <w:group/>
        </w:sdtPr>
        <w:sdtEndPr/>
        <w:sdtContent>
          <w:r w:rsidR="007D542F">
            <w:t>Rättslig grund och beslutsförfarande</w:t>
          </w:r>
        </w:sdtContent>
      </w:sdt>
    </w:p>
    <w:p w14:paraId="2DF5D38E" w14:textId="6C623A4E" w:rsidR="007D542F" w:rsidRPr="00472EBA" w:rsidRDefault="006C5611" w:rsidP="007D542F">
      <w:pPr>
        <w:pStyle w:val="Brdtext"/>
      </w:pPr>
      <w:r>
        <w:t xml:space="preserve">Inte aktuellt då det inte rör sig om lagstiftningsförslag. </w:t>
      </w:r>
    </w:p>
    <w:p w14:paraId="4AC1C8B9" w14:textId="65DB69E7" w:rsidR="007D542F" w:rsidRDefault="00E04A32" w:rsidP="007D542F">
      <w:pPr>
        <w:pStyle w:val="Rubrik2"/>
      </w:pPr>
      <w:sdt>
        <w:sdtPr>
          <w:id w:val="-463277102"/>
          <w:lock w:val="contentLocked"/>
          <w:placeholder>
            <w:docPart w:val="57CBFFE1BC154124803EE61ECC746206"/>
          </w:placeholder>
          <w:group/>
        </w:sdtPr>
        <w:sdtEndPr/>
        <w:sdtContent>
          <w:r w:rsidR="007D542F">
            <w:t>Subsidiaritets- och proportionalitetsprincipe</w:t>
          </w:r>
          <w:r w:rsidR="00F02290">
            <w:t>r</w:t>
          </w:r>
          <w:r w:rsidR="007D542F">
            <w:t>n</w:t>
          </w:r>
          <w:r w:rsidR="00F02290">
            <w:t>a</w:t>
          </w:r>
        </w:sdtContent>
      </w:sdt>
    </w:p>
    <w:p w14:paraId="073E4EC2" w14:textId="5E5D701E" w:rsidR="007D542F" w:rsidRPr="00472EBA" w:rsidRDefault="006C5611" w:rsidP="007D542F">
      <w:pPr>
        <w:pStyle w:val="Brdtext"/>
      </w:pPr>
      <w:r>
        <w:t xml:space="preserve">Subsidiaritets- och proportionalitetsavvägningar är för närvarande inte aktuella. </w:t>
      </w:r>
    </w:p>
    <w:sdt>
      <w:sdtPr>
        <w:id w:val="211079442"/>
        <w:lock w:val="contentLocked"/>
        <w:placeholder>
          <w:docPart w:val="57CBFFE1BC154124803EE61ECC746206"/>
        </w:placeholder>
        <w:group/>
      </w:sdtPr>
      <w:sdtEndPr/>
      <w:sdtContent>
        <w:p w14:paraId="7C600B04" w14:textId="77777777" w:rsidR="007D542F" w:rsidRDefault="007D542F" w:rsidP="007D542F">
          <w:pPr>
            <w:pStyle w:val="Rubrik1"/>
          </w:pPr>
          <w:r>
            <w:t>Övrigt</w:t>
          </w:r>
        </w:p>
      </w:sdtContent>
    </w:sdt>
    <w:p w14:paraId="0B938E8B" w14:textId="2D7AA4B3" w:rsidR="007D542F" w:rsidRDefault="00E04A32" w:rsidP="007D542F">
      <w:pPr>
        <w:pStyle w:val="Rubrik2"/>
      </w:pPr>
      <w:sdt>
        <w:sdtPr>
          <w:id w:val="-1578510440"/>
          <w:lock w:val="contentLocked"/>
          <w:placeholder>
            <w:docPart w:val="57CBFFE1BC154124803EE61ECC746206"/>
          </w:placeholder>
          <w:group/>
        </w:sdtPr>
        <w:sdtEndPr/>
        <w:sdtContent>
          <w:r w:rsidR="007D542F">
            <w:t>Fortsatt behandling av ärendet</w:t>
          </w:r>
        </w:sdtContent>
      </w:sdt>
    </w:p>
    <w:p w14:paraId="36D0282A" w14:textId="0674FA0B" w:rsidR="007D542F" w:rsidRDefault="007B65B4" w:rsidP="007D542F">
      <w:pPr>
        <w:pStyle w:val="Brdtext"/>
      </w:pPr>
      <w:r>
        <w:t>-</w:t>
      </w:r>
    </w:p>
    <w:p w14:paraId="6AA1998A" w14:textId="550D4270" w:rsidR="007D542F" w:rsidRDefault="00E04A32" w:rsidP="007D542F">
      <w:pPr>
        <w:pStyle w:val="Rubrik2"/>
      </w:pPr>
      <w:sdt>
        <w:sdtPr>
          <w:id w:val="839665539"/>
          <w:lock w:val="contentLocked"/>
          <w:placeholder>
            <w:docPart w:val="57CBFFE1BC154124803EE61ECC746206"/>
          </w:placeholder>
          <w:group/>
        </w:sdtPr>
        <w:sdtEndPr/>
        <w:sdtContent>
          <w:r w:rsidR="007D542F">
            <w:t>Fackuttryck</w:t>
          </w:r>
          <w:r w:rsidR="00821540">
            <w:t xml:space="preserve"> och </w:t>
          </w:r>
          <w:r w:rsidR="007D542F">
            <w:t>termer</w:t>
          </w:r>
        </w:sdtContent>
      </w:sdt>
    </w:p>
    <w:p w14:paraId="548C2B82" w14:textId="19929C3B" w:rsidR="007D542F" w:rsidRDefault="007B65B4" w:rsidP="00A45A84">
      <w:pPr>
        <w:pStyle w:val="Brdtext"/>
      </w:pPr>
      <w:r>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BE1C91" w14:textId="77777777" w:rsidR="00E04A32" w:rsidRDefault="00E04A32" w:rsidP="00A87A54">
      <w:pPr>
        <w:spacing w:after="0" w:line="240" w:lineRule="auto"/>
      </w:pPr>
      <w:r>
        <w:separator/>
      </w:r>
    </w:p>
  </w:endnote>
  <w:endnote w:type="continuationSeparator" w:id="0">
    <w:p w14:paraId="2C773742" w14:textId="77777777" w:rsidR="00E04A32" w:rsidRDefault="00E04A3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ACFD75"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53893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3F3BD"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091A0F" w14:textId="77777777" w:rsidR="00E04A32" w:rsidRDefault="00E04A32" w:rsidP="00A87A54">
      <w:pPr>
        <w:spacing w:after="0" w:line="240" w:lineRule="auto"/>
      </w:pPr>
      <w:r>
        <w:separator/>
      </w:r>
    </w:p>
  </w:footnote>
  <w:footnote w:type="continuationSeparator" w:id="0">
    <w:p w14:paraId="5A90AADC" w14:textId="77777777" w:rsidR="00E04A32" w:rsidRDefault="00E04A32" w:rsidP="00A87A54">
      <w:pPr>
        <w:spacing w:after="0" w:line="240" w:lineRule="auto"/>
      </w:pPr>
      <w:r>
        <w:continuationSeparator/>
      </w:r>
    </w:p>
  </w:footnote>
  <w:footnote w:id="1">
    <w:p w14:paraId="1563B7CC" w14:textId="767329F2" w:rsidR="00E16010" w:rsidRPr="007B65B4" w:rsidRDefault="00E16010" w:rsidP="00E16010">
      <w:pPr>
        <w:pStyle w:val="Fotnotstext"/>
      </w:pPr>
      <w:r>
        <w:rPr>
          <w:rStyle w:val="Fotnotsreferens"/>
        </w:rPr>
        <w:footnoteRef/>
      </w:r>
      <w:r w:rsidRPr="007B65B4">
        <w:t xml:space="preserve"> </w:t>
      </w:r>
      <w:r w:rsidR="00B15FC3" w:rsidRPr="007B65B4">
        <w:t>Fa</w:t>
      </w:r>
      <w:r w:rsidRPr="007B65B4">
        <w:t>ktapromemoria 2016/17:FPM89</w:t>
      </w:r>
      <w:r w:rsidR="003D38DE" w:rsidRPr="007B65B4">
        <w:t>.</w:t>
      </w:r>
    </w:p>
  </w:footnote>
  <w:footnote w:id="2">
    <w:p w14:paraId="753F6B6C" w14:textId="698644CE" w:rsidR="00233697" w:rsidRPr="007B65B4" w:rsidRDefault="00233697">
      <w:pPr>
        <w:pStyle w:val="Fotnotstext"/>
      </w:pPr>
      <w:r>
        <w:rPr>
          <w:rStyle w:val="Fotnotsreferens"/>
        </w:rPr>
        <w:footnoteRef/>
      </w:r>
      <w:r w:rsidRPr="007B65B4">
        <w:t xml:space="preserve"> Faktapromemoria 2017/18:FPM70</w:t>
      </w:r>
      <w:r w:rsidR="003D38DE" w:rsidRPr="007B65B4">
        <w:t>.</w:t>
      </w:r>
    </w:p>
  </w:footnote>
  <w:footnote w:id="3">
    <w:p w14:paraId="090CC619" w14:textId="674C0BA1" w:rsidR="004F4324" w:rsidRPr="007B65B4" w:rsidRDefault="004F4324">
      <w:pPr>
        <w:pStyle w:val="Fotnotstext"/>
      </w:pPr>
      <w:r>
        <w:rPr>
          <w:rStyle w:val="Fotnotsreferens"/>
        </w:rPr>
        <w:footnoteRef/>
      </w:r>
      <w:r w:rsidRPr="007B65B4">
        <w:t xml:space="preserve"> Faktapromemoria 2019/20:FPM16</w:t>
      </w:r>
      <w:r w:rsidR="003D38DE" w:rsidRPr="007B65B4">
        <w:t>.</w:t>
      </w:r>
    </w:p>
  </w:footnote>
  <w:footnote w:id="4">
    <w:p w14:paraId="2D91A3A5" w14:textId="2FFE49B7" w:rsidR="001840ED" w:rsidRPr="007B65B4" w:rsidRDefault="001840ED">
      <w:pPr>
        <w:pStyle w:val="Fotnotstext"/>
      </w:pPr>
      <w:r>
        <w:rPr>
          <w:rStyle w:val="Fotnotsreferens"/>
        </w:rPr>
        <w:footnoteRef/>
      </w:r>
      <w:r w:rsidRPr="007B65B4">
        <w:t xml:space="preserve"> </w:t>
      </w:r>
      <w:bookmarkStart w:id="5" w:name="_Hlk239354524"/>
      <w:r w:rsidR="00B15FC3" w:rsidRPr="007B65B4">
        <w:t>F</w:t>
      </w:r>
      <w:r w:rsidR="005A0DDF" w:rsidRPr="007B65B4">
        <w:t>aktapromemoria 2020/21:FPM92</w:t>
      </w:r>
      <w:r w:rsidR="003D38DE" w:rsidRPr="007B65B4">
        <w:t>.</w:t>
      </w:r>
      <w:r w:rsidR="005A0DDF" w:rsidRPr="007B65B4">
        <w:t xml:space="preserve"> </w:t>
      </w:r>
      <w:bookmarkEnd w:id="5"/>
    </w:p>
  </w:footnote>
  <w:footnote w:id="5">
    <w:p w14:paraId="2A1F5CFE" w14:textId="2A797DF9" w:rsidR="005C2F3D" w:rsidRDefault="005C2F3D">
      <w:pPr>
        <w:pStyle w:val="Fotnotstext"/>
      </w:pPr>
      <w:r>
        <w:rPr>
          <w:rStyle w:val="Fotnotsreferens"/>
        </w:rPr>
        <w:footnoteRef/>
      </w:r>
      <w:r>
        <w:t xml:space="preserve"> </w:t>
      </w:r>
      <w:r w:rsidR="00AF6E61">
        <w:t xml:space="preserve"> Se </w:t>
      </w:r>
      <w:r>
        <w:t>2022 års ekonomiska vårproposition Prop. 2021/22:200</w:t>
      </w:r>
      <w:r w:rsidR="003D38DE">
        <w:t>.</w:t>
      </w:r>
    </w:p>
  </w:footnote>
  <w:footnote w:id="6">
    <w:p w14:paraId="5D6040FD" w14:textId="51C20660" w:rsidR="007A0CFB" w:rsidRPr="00281732" w:rsidRDefault="007A0CFB">
      <w:pPr>
        <w:pStyle w:val="Fotnotstext"/>
        <w:rPr>
          <w:lang w:val="es-ES"/>
        </w:rPr>
      </w:pPr>
      <w:r>
        <w:rPr>
          <w:rStyle w:val="Fotnotsreferens"/>
        </w:rPr>
        <w:footnoteRef/>
      </w:r>
      <w:r w:rsidRPr="00281732">
        <w:rPr>
          <w:lang w:val="es-ES"/>
        </w:rPr>
        <w:t xml:space="preserve"> </w:t>
      </w:r>
      <w:proofErr w:type="spellStart"/>
      <w:r w:rsidRPr="00281732">
        <w:rPr>
          <w:lang w:val="es-ES"/>
        </w:rPr>
        <w:t>Faktapromemoria</w:t>
      </w:r>
      <w:proofErr w:type="spellEnd"/>
      <w:r w:rsidRPr="00281732">
        <w:rPr>
          <w:lang w:val="es-ES"/>
        </w:rPr>
        <w:t xml:space="preserve"> 2025/26:F</w:t>
      </w:r>
      <w:r>
        <w:rPr>
          <w:lang w:val="es-ES"/>
        </w:rPr>
        <w:t>PM53</w:t>
      </w:r>
      <w:r w:rsidR="006E5E1F">
        <w:rPr>
          <w:lang w:val="es-ES"/>
        </w:rPr>
        <w:t>.</w:t>
      </w:r>
    </w:p>
  </w:footnote>
  <w:footnote w:id="7">
    <w:p w14:paraId="17E9F7AD" w14:textId="2956D151" w:rsidR="003D08B1" w:rsidRPr="00281732" w:rsidRDefault="003D08B1">
      <w:pPr>
        <w:pStyle w:val="Fotnotstext"/>
        <w:rPr>
          <w:lang w:val="es-ES"/>
        </w:rPr>
      </w:pPr>
      <w:r>
        <w:rPr>
          <w:rStyle w:val="Fotnotsreferens"/>
        </w:rPr>
        <w:footnoteRef/>
      </w:r>
      <w:r w:rsidRPr="00281732">
        <w:rPr>
          <w:lang w:val="es-ES"/>
        </w:rPr>
        <w:t xml:space="preserve"> </w:t>
      </w:r>
      <w:proofErr w:type="spellStart"/>
      <w:r w:rsidRPr="00281732">
        <w:rPr>
          <w:lang w:val="es-ES"/>
        </w:rPr>
        <w:t>Faktapromemoria</w:t>
      </w:r>
      <w:proofErr w:type="spellEnd"/>
      <w:r w:rsidRPr="00281732">
        <w:rPr>
          <w:lang w:val="es-ES"/>
        </w:rPr>
        <w:t xml:space="preserve"> 2025/26:FPM95</w:t>
      </w:r>
      <w:r w:rsidR="00A01B94">
        <w:rPr>
          <w:lang w:val="es-ES"/>
        </w:rPr>
        <w:t>.</w:t>
      </w:r>
      <w:r w:rsidRPr="00281732">
        <w:rPr>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F5016A"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924EB5" w14:textId="7D6BDA91" w:rsidR="003C3720" w:rsidRDefault="00E04A32" w:rsidP="00CD3BFC">
    <w:pPr>
      <w:pStyle w:val="Sidhuvud"/>
      <w:spacing w:before="240"/>
      <w:jc w:val="right"/>
    </w:pPr>
    <w:sdt>
      <w:sdtPr>
        <w:alias w:val="Ar"/>
        <w:tag w:val="Ar"/>
        <w:id w:val="375123316"/>
        <w:placeholder>
          <w:docPart w:val="3BEF04B14FCB4B48BF24CD9FC21E1B19"/>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DC625D">
          <w:t>2025/26</w:t>
        </w:r>
      </w:sdtContent>
    </w:sdt>
    <w:r w:rsidR="0009572A">
      <w:t>:</w:t>
    </w:r>
    <w:r w:rsidR="00002B4B">
      <w:t>FPM</w:t>
    </w:r>
    <w:sdt>
      <w:sdtPr>
        <w:alias w:val="FPMNummer"/>
        <w:tag w:val="FPMNummer"/>
        <w:id w:val="-2000957076"/>
        <w:placeholder>
          <w:docPart w:val="FD258E0449154F0399599DAE96D111B6"/>
        </w:placeholder>
        <w:dataBinding w:prefixMappings="xmlns:ns0='http://rk.se/faktapm' " w:xpath="/ns0:faktaPM[1]/ns0:Nr[1]" w:storeItemID="{0B9A7431-9D19-4C2A-8E12-639802D7B40B}"/>
        <w:text/>
      </w:sdtPr>
      <w:sdtEndPr/>
      <w:sdtContent>
        <w:r w:rsidR="00DC625D">
          <w:t>115</w:t>
        </w:r>
      </w:sdtContent>
    </w:sdt>
  </w:p>
  <w:p w14:paraId="57E23D9C"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1F08E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3C9409A"/>
    <w:multiLevelType w:val="hybridMultilevel"/>
    <w:tmpl w:val="14344ECC"/>
    <w:lvl w:ilvl="0" w:tplc="9216DAB6">
      <w:start w:val="1"/>
      <w:numFmt w:val="lowerRoman"/>
      <w:lvlText w:val="%1)"/>
      <w:lvlJc w:val="left"/>
      <w:pPr>
        <w:ind w:left="1080" w:hanging="72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1455D31"/>
    <w:multiLevelType w:val="hybridMultilevel"/>
    <w:tmpl w:val="C39CDE56"/>
    <w:lvl w:ilvl="0" w:tplc="041D000B">
      <w:start w:val="1"/>
      <w:numFmt w:val="bullet"/>
      <w:lvlText w:val=""/>
      <w:lvlJc w:val="left"/>
      <w:pPr>
        <w:ind w:left="720" w:hanging="360"/>
      </w:pPr>
      <w:rPr>
        <w:rFonts w:ascii="Wingdings" w:hAnsi="Wingdings"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3" w15:restartNumberingAfterBreak="0">
    <w:nsid w:val="348522EF"/>
    <w:multiLevelType w:val="multilevel"/>
    <w:tmpl w:val="1B563932"/>
    <w:numStyleLink w:val="RKNumreradlista"/>
  </w:abstractNum>
  <w:abstractNum w:abstractNumId="24"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D3D0E02"/>
    <w:multiLevelType w:val="multilevel"/>
    <w:tmpl w:val="1B563932"/>
    <w:numStyleLink w:val="RKNumreradlista"/>
  </w:abstractNum>
  <w:abstractNum w:abstractNumId="26"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7"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270774A"/>
    <w:multiLevelType w:val="multilevel"/>
    <w:tmpl w:val="1B563932"/>
    <w:numStyleLink w:val="RKNumreradlista"/>
  </w:abstractNum>
  <w:abstractNum w:abstractNumId="29" w15:restartNumberingAfterBreak="0">
    <w:nsid w:val="4C84297C"/>
    <w:multiLevelType w:val="multilevel"/>
    <w:tmpl w:val="1B563932"/>
    <w:numStyleLink w:val="RKNumreradlista"/>
  </w:abstractNum>
  <w:abstractNum w:abstractNumId="30" w15:restartNumberingAfterBreak="0">
    <w:nsid w:val="4D904BDB"/>
    <w:multiLevelType w:val="multilevel"/>
    <w:tmpl w:val="1B563932"/>
    <w:numStyleLink w:val="RKNumreradlista"/>
  </w:abstractNum>
  <w:abstractNum w:abstractNumId="31" w15:restartNumberingAfterBreak="0">
    <w:nsid w:val="4DAD38FF"/>
    <w:multiLevelType w:val="multilevel"/>
    <w:tmpl w:val="1B563932"/>
    <w:numStyleLink w:val="RKNumreradlista"/>
  </w:abstractNum>
  <w:abstractNum w:abstractNumId="32" w15:restartNumberingAfterBreak="0">
    <w:nsid w:val="53A05A92"/>
    <w:multiLevelType w:val="multilevel"/>
    <w:tmpl w:val="1B563932"/>
    <w:numStyleLink w:val="RKNumreradlista"/>
  </w:abstractNum>
  <w:abstractNum w:abstractNumId="33" w15:restartNumberingAfterBreak="0">
    <w:nsid w:val="58D81BCC"/>
    <w:multiLevelType w:val="hybridMultilevel"/>
    <w:tmpl w:val="2B0023C4"/>
    <w:lvl w:ilvl="0" w:tplc="271CB498">
      <w:start w:val="1"/>
      <w:numFmt w:val="bullet"/>
      <w:lvlText w:val=""/>
      <w:lvlJc w:val="left"/>
      <w:pPr>
        <w:ind w:left="720" w:hanging="360"/>
      </w:pPr>
      <w:rPr>
        <w:rFonts w:ascii="Wingdings" w:hAnsi="Wingdings" w:hint="default"/>
      </w:rPr>
    </w:lvl>
    <w:lvl w:ilvl="1" w:tplc="CD2CC8DA">
      <w:start w:val="1"/>
      <w:numFmt w:val="bullet"/>
      <w:lvlText w:val="o"/>
      <w:lvlJc w:val="left"/>
      <w:pPr>
        <w:ind w:left="1440" w:hanging="360"/>
      </w:pPr>
      <w:rPr>
        <w:rFonts w:ascii="Courier New" w:hAnsi="Courier New" w:cs="Courier New" w:hint="default"/>
      </w:rPr>
    </w:lvl>
    <w:lvl w:ilvl="2" w:tplc="EF32E082">
      <w:start w:val="1"/>
      <w:numFmt w:val="bullet"/>
      <w:lvlText w:val=""/>
      <w:lvlJc w:val="left"/>
      <w:pPr>
        <w:ind w:left="2160" w:hanging="360"/>
      </w:pPr>
      <w:rPr>
        <w:rFonts w:ascii="Wingdings" w:hAnsi="Wingdings" w:hint="default"/>
      </w:rPr>
    </w:lvl>
    <w:lvl w:ilvl="3" w:tplc="6D42F638">
      <w:start w:val="1"/>
      <w:numFmt w:val="bullet"/>
      <w:lvlText w:val=""/>
      <w:lvlJc w:val="left"/>
      <w:pPr>
        <w:ind w:left="2880" w:hanging="360"/>
      </w:pPr>
      <w:rPr>
        <w:rFonts w:ascii="Symbol" w:hAnsi="Symbol" w:hint="default"/>
      </w:rPr>
    </w:lvl>
    <w:lvl w:ilvl="4" w:tplc="83BEA7F8">
      <w:start w:val="1"/>
      <w:numFmt w:val="bullet"/>
      <w:lvlText w:val="o"/>
      <w:lvlJc w:val="left"/>
      <w:pPr>
        <w:ind w:left="3600" w:hanging="360"/>
      </w:pPr>
      <w:rPr>
        <w:rFonts w:ascii="Courier New" w:hAnsi="Courier New" w:cs="Courier New" w:hint="default"/>
      </w:rPr>
    </w:lvl>
    <w:lvl w:ilvl="5" w:tplc="8166AFA6">
      <w:start w:val="1"/>
      <w:numFmt w:val="bullet"/>
      <w:lvlText w:val=""/>
      <w:lvlJc w:val="left"/>
      <w:pPr>
        <w:ind w:left="4320" w:hanging="360"/>
      </w:pPr>
      <w:rPr>
        <w:rFonts w:ascii="Wingdings" w:hAnsi="Wingdings" w:hint="default"/>
      </w:rPr>
    </w:lvl>
    <w:lvl w:ilvl="6" w:tplc="205A773E">
      <w:start w:val="1"/>
      <w:numFmt w:val="bullet"/>
      <w:lvlText w:val=""/>
      <w:lvlJc w:val="left"/>
      <w:pPr>
        <w:ind w:left="5040" w:hanging="360"/>
      </w:pPr>
      <w:rPr>
        <w:rFonts w:ascii="Symbol" w:hAnsi="Symbol" w:hint="default"/>
      </w:rPr>
    </w:lvl>
    <w:lvl w:ilvl="7" w:tplc="2634F14A">
      <w:start w:val="1"/>
      <w:numFmt w:val="bullet"/>
      <w:lvlText w:val="o"/>
      <w:lvlJc w:val="left"/>
      <w:pPr>
        <w:ind w:left="5760" w:hanging="360"/>
      </w:pPr>
      <w:rPr>
        <w:rFonts w:ascii="Courier New" w:hAnsi="Courier New" w:cs="Courier New" w:hint="default"/>
      </w:rPr>
    </w:lvl>
    <w:lvl w:ilvl="8" w:tplc="48509594">
      <w:start w:val="1"/>
      <w:numFmt w:val="bullet"/>
      <w:lvlText w:val=""/>
      <w:lvlJc w:val="left"/>
      <w:pPr>
        <w:ind w:left="6480" w:hanging="360"/>
      </w:pPr>
      <w:rPr>
        <w:rFonts w:ascii="Wingdings" w:hAnsi="Wingdings" w:hint="default"/>
      </w:rPr>
    </w:lvl>
  </w:abstractNum>
  <w:abstractNum w:abstractNumId="34" w15:restartNumberingAfterBreak="0">
    <w:nsid w:val="5C6843F9"/>
    <w:multiLevelType w:val="multilevel"/>
    <w:tmpl w:val="1A20A4CA"/>
    <w:numStyleLink w:val="RKPunktlista"/>
  </w:abstractNum>
  <w:abstractNum w:abstractNumId="35" w15:restartNumberingAfterBreak="0">
    <w:nsid w:val="61AC437A"/>
    <w:multiLevelType w:val="multilevel"/>
    <w:tmpl w:val="E2FEA49E"/>
    <w:numStyleLink w:val="RKNumreraderubriker"/>
  </w:abstractNum>
  <w:abstractNum w:abstractNumId="36" w15:restartNumberingAfterBreak="0">
    <w:nsid w:val="64780D1B"/>
    <w:multiLevelType w:val="multilevel"/>
    <w:tmpl w:val="1B563932"/>
    <w:numStyleLink w:val="RKNumreradlista"/>
  </w:abstractNum>
  <w:abstractNum w:abstractNumId="37" w15:restartNumberingAfterBreak="0">
    <w:nsid w:val="664239C2"/>
    <w:multiLevelType w:val="multilevel"/>
    <w:tmpl w:val="1A20A4CA"/>
    <w:numStyleLink w:val="RKPunktlista"/>
  </w:abstractNum>
  <w:abstractNum w:abstractNumId="38" w15:restartNumberingAfterBreak="0">
    <w:nsid w:val="6AA87A6A"/>
    <w:multiLevelType w:val="multilevel"/>
    <w:tmpl w:val="186C6512"/>
    <w:numStyleLink w:val="Strecklistan"/>
  </w:abstractNum>
  <w:abstractNum w:abstractNumId="39" w15:restartNumberingAfterBreak="0">
    <w:nsid w:val="6D8C68B4"/>
    <w:multiLevelType w:val="multilevel"/>
    <w:tmpl w:val="1B563932"/>
    <w:numStyleLink w:val="RKNumreradlista"/>
  </w:abstractNum>
  <w:abstractNum w:abstractNumId="40"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1" w15:restartNumberingAfterBreak="0">
    <w:nsid w:val="74466A28"/>
    <w:multiLevelType w:val="multilevel"/>
    <w:tmpl w:val="1A20A4CA"/>
    <w:numStyleLink w:val="RKPunktlista"/>
  </w:abstractNum>
  <w:abstractNum w:abstractNumId="42" w15:restartNumberingAfterBreak="0">
    <w:nsid w:val="76322898"/>
    <w:multiLevelType w:val="multilevel"/>
    <w:tmpl w:val="186C6512"/>
    <w:numStyleLink w:val="Strecklistan"/>
  </w:abstractNum>
  <w:abstractNum w:abstractNumId="43" w15:restartNumberingAfterBreak="0">
    <w:nsid w:val="7F577925"/>
    <w:multiLevelType w:val="hybridMultilevel"/>
    <w:tmpl w:val="1B1AF33A"/>
    <w:lvl w:ilvl="0" w:tplc="EB20BF58">
      <w:start w:val="1"/>
      <w:numFmt w:val="lowerRoman"/>
      <w:lvlText w:val="%1)"/>
      <w:lvlJc w:val="left"/>
      <w:pPr>
        <w:ind w:left="1080" w:hanging="72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num w:numId="1" w16cid:durableId="1083721450">
    <w:abstractNumId w:val="27"/>
  </w:num>
  <w:num w:numId="2" w16cid:durableId="894582452">
    <w:abstractNumId w:val="35"/>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4"/>
  </w:num>
  <w:num w:numId="8" w16cid:durableId="1384938303">
    <w:abstractNumId w:val="21"/>
  </w:num>
  <w:num w:numId="9" w16cid:durableId="1020282935">
    <w:abstractNumId w:val="12"/>
  </w:num>
  <w:num w:numId="10" w16cid:durableId="1649896835">
    <w:abstractNumId w:val="18"/>
  </w:num>
  <w:num w:numId="11" w16cid:durableId="791707506">
    <w:abstractNumId w:val="23"/>
  </w:num>
  <w:num w:numId="12" w16cid:durableId="2097172316">
    <w:abstractNumId w:val="40"/>
  </w:num>
  <w:num w:numId="13" w16cid:durableId="2000574598">
    <w:abstractNumId w:val="32"/>
  </w:num>
  <w:num w:numId="14" w16cid:durableId="1173687943">
    <w:abstractNumId w:val="13"/>
  </w:num>
  <w:num w:numId="15" w16cid:durableId="1012222012">
    <w:abstractNumId w:val="11"/>
  </w:num>
  <w:num w:numId="16" w16cid:durableId="1150712875">
    <w:abstractNumId w:val="37"/>
  </w:num>
  <w:num w:numId="17" w16cid:durableId="61565523">
    <w:abstractNumId w:val="34"/>
  </w:num>
  <w:num w:numId="18" w16cid:durableId="1331177026">
    <w:abstractNumId w:val="10"/>
  </w:num>
  <w:num w:numId="19" w16cid:durableId="1979602978">
    <w:abstractNumId w:val="2"/>
  </w:num>
  <w:num w:numId="20" w16cid:durableId="2104182597">
    <w:abstractNumId w:val="6"/>
  </w:num>
  <w:num w:numId="21" w16cid:durableId="1412854799">
    <w:abstractNumId w:val="20"/>
  </w:num>
  <w:num w:numId="22" w16cid:durableId="1568419271">
    <w:abstractNumId w:val="15"/>
  </w:num>
  <w:num w:numId="23" w16cid:durableId="878972240">
    <w:abstractNumId w:val="29"/>
  </w:num>
  <w:num w:numId="24" w16cid:durableId="1945113755">
    <w:abstractNumId w:val="30"/>
  </w:num>
  <w:num w:numId="25" w16cid:durableId="2022782225">
    <w:abstractNumId w:val="41"/>
  </w:num>
  <w:num w:numId="26" w16cid:durableId="1708604007">
    <w:abstractNumId w:val="25"/>
  </w:num>
  <w:num w:numId="27" w16cid:durableId="77214407">
    <w:abstractNumId w:val="38"/>
  </w:num>
  <w:num w:numId="28" w16cid:durableId="2078701937">
    <w:abstractNumId w:val="19"/>
  </w:num>
  <w:num w:numId="29" w16cid:durableId="522325351">
    <w:abstractNumId w:val="17"/>
  </w:num>
  <w:num w:numId="30" w16cid:durableId="2127773429">
    <w:abstractNumId w:val="39"/>
  </w:num>
  <w:num w:numId="31" w16cid:durableId="1548295441">
    <w:abstractNumId w:val="16"/>
  </w:num>
  <w:num w:numId="32" w16cid:durableId="55517868">
    <w:abstractNumId w:val="31"/>
  </w:num>
  <w:num w:numId="33" w16cid:durableId="600182025">
    <w:abstractNumId w:val="36"/>
  </w:num>
  <w:num w:numId="34" w16cid:durableId="470756272">
    <w:abstractNumId w:val="42"/>
  </w:num>
  <w:num w:numId="35" w16cid:durableId="98574183">
    <w:abstractNumId w:val="28"/>
  </w:num>
  <w:num w:numId="36" w16cid:durableId="760835605">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9"/>
  </w:num>
  <w:num w:numId="38" w16cid:durableId="657345140">
    <w:abstractNumId w:val="26"/>
  </w:num>
  <w:num w:numId="39" w16cid:durableId="429088090">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318923989">
    <w:abstractNumId w:val="22"/>
  </w:num>
  <w:num w:numId="45" w16cid:durableId="1214200299">
    <w:abstractNumId w:val="33"/>
  </w:num>
  <w:num w:numId="46" w16cid:durableId="1825268972">
    <w:abstractNumId w:val="43"/>
  </w:num>
  <w:num w:numId="47" w16cid:durableId="1553885726">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9-11"/>
    <w:docVar w:name="Ar" w:val="2025/26"/>
    <w:docVar w:name="Dep" w:val="Arbetsmarknadsdepartementet"/>
    <w:docVar w:name="GDB1" w:val="KOM (2026) 650"/>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EN OCH REGIONKOMMITTEN Meddelande om den Europeiska pelaren för sociala rättigheter"/>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KOM (2026) 650"/>
    <w:docVar w:name="Nr" w:val="115"/>
    <w:docVar w:name="Rub" w:val="Meddelande om den europeiska pelaren för sociala rättigheter"/>
    <w:docVar w:name="UppDat" w:val="2026-09-11"/>
    <w:docVar w:name="Utsk" w:val="Arbetsmarknadsutskottet"/>
  </w:docVars>
  <w:rsids>
    <w:rsidRoot w:val="0089719D"/>
    <w:rsid w:val="00000290"/>
    <w:rsid w:val="00001068"/>
    <w:rsid w:val="00001A1A"/>
    <w:rsid w:val="0000276A"/>
    <w:rsid w:val="000027F7"/>
    <w:rsid w:val="00002B4B"/>
    <w:rsid w:val="0000412C"/>
    <w:rsid w:val="00004D5C"/>
    <w:rsid w:val="00005F68"/>
    <w:rsid w:val="000062AD"/>
    <w:rsid w:val="00006CA7"/>
    <w:rsid w:val="00007980"/>
    <w:rsid w:val="000128EB"/>
    <w:rsid w:val="00012B00"/>
    <w:rsid w:val="00014EF6"/>
    <w:rsid w:val="00016730"/>
    <w:rsid w:val="00017197"/>
    <w:rsid w:val="0001725B"/>
    <w:rsid w:val="00017265"/>
    <w:rsid w:val="000203B0"/>
    <w:rsid w:val="000205ED"/>
    <w:rsid w:val="000208FF"/>
    <w:rsid w:val="0002213F"/>
    <w:rsid w:val="000241FA"/>
    <w:rsid w:val="00024737"/>
    <w:rsid w:val="00025992"/>
    <w:rsid w:val="00026711"/>
    <w:rsid w:val="0002708E"/>
    <w:rsid w:val="0002763D"/>
    <w:rsid w:val="00030DEF"/>
    <w:rsid w:val="0003679E"/>
    <w:rsid w:val="00036966"/>
    <w:rsid w:val="00041EDC"/>
    <w:rsid w:val="00042CE5"/>
    <w:rsid w:val="0004352E"/>
    <w:rsid w:val="00044319"/>
    <w:rsid w:val="00044C69"/>
    <w:rsid w:val="000469CF"/>
    <w:rsid w:val="00051341"/>
    <w:rsid w:val="0005264F"/>
    <w:rsid w:val="00052840"/>
    <w:rsid w:val="00053CAA"/>
    <w:rsid w:val="00053E25"/>
    <w:rsid w:val="00054C7E"/>
    <w:rsid w:val="00055875"/>
    <w:rsid w:val="00057FE0"/>
    <w:rsid w:val="000620FD"/>
    <w:rsid w:val="000631D7"/>
    <w:rsid w:val="00063B81"/>
    <w:rsid w:val="00063DCB"/>
    <w:rsid w:val="000647D2"/>
    <w:rsid w:val="00064B8B"/>
    <w:rsid w:val="000656A1"/>
    <w:rsid w:val="00066BC9"/>
    <w:rsid w:val="00066C4D"/>
    <w:rsid w:val="000675A3"/>
    <w:rsid w:val="0007033C"/>
    <w:rsid w:val="000707E9"/>
    <w:rsid w:val="00072C86"/>
    <w:rsid w:val="00072FFC"/>
    <w:rsid w:val="00073B75"/>
    <w:rsid w:val="000745EF"/>
    <w:rsid w:val="000757FC"/>
    <w:rsid w:val="00075FF0"/>
    <w:rsid w:val="00076667"/>
    <w:rsid w:val="000769B8"/>
    <w:rsid w:val="00080631"/>
    <w:rsid w:val="00082374"/>
    <w:rsid w:val="00083FB2"/>
    <w:rsid w:val="000862E0"/>
    <w:rsid w:val="000873C3"/>
    <w:rsid w:val="00087B13"/>
    <w:rsid w:val="000902C7"/>
    <w:rsid w:val="00091D62"/>
    <w:rsid w:val="00093408"/>
    <w:rsid w:val="00093BBF"/>
    <w:rsid w:val="0009435C"/>
    <w:rsid w:val="0009572A"/>
    <w:rsid w:val="00096DF5"/>
    <w:rsid w:val="000A013B"/>
    <w:rsid w:val="000A13CA"/>
    <w:rsid w:val="000A456A"/>
    <w:rsid w:val="000A5E43"/>
    <w:rsid w:val="000B0F5C"/>
    <w:rsid w:val="000B3B99"/>
    <w:rsid w:val="000B56A9"/>
    <w:rsid w:val="000B5E2C"/>
    <w:rsid w:val="000C61D1"/>
    <w:rsid w:val="000D1FC1"/>
    <w:rsid w:val="000D22C8"/>
    <w:rsid w:val="000D31A9"/>
    <w:rsid w:val="000D370F"/>
    <w:rsid w:val="000D5449"/>
    <w:rsid w:val="000D7110"/>
    <w:rsid w:val="000D7D18"/>
    <w:rsid w:val="000E12D9"/>
    <w:rsid w:val="000E431B"/>
    <w:rsid w:val="000E59A9"/>
    <w:rsid w:val="000E638A"/>
    <w:rsid w:val="000E6472"/>
    <w:rsid w:val="000E64CB"/>
    <w:rsid w:val="000F00B8"/>
    <w:rsid w:val="000F1CF5"/>
    <w:rsid w:val="000F1EA7"/>
    <w:rsid w:val="000F2084"/>
    <w:rsid w:val="000F2A8A"/>
    <w:rsid w:val="000F3A92"/>
    <w:rsid w:val="000F4829"/>
    <w:rsid w:val="000F5B1D"/>
    <w:rsid w:val="000F6462"/>
    <w:rsid w:val="0010008B"/>
    <w:rsid w:val="001008B0"/>
    <w:rsid w:val="00101DE6"/>
    <w:rsid w:val="001042E5"/>
    <w:rsid w:val="001055DA"/>
    <w:rsid w:val="00106F29"/>
    <w:rsid w:val="0011007C"/>
    <w:rsid w:val="00111DA2"/>
    <w:rsid w:val="00113168"/>
    <w:rsid w:val="0011413E"/>
    <w:rsid w:val="00114902"/>
    <w:rsid w:val="00116BC4"/>
    <w:rsid w:val="001175C1"/>
    <w:rsid w:val="0012033A"/>
    <w:rsid w:val="00121002"/>
    <w:rsid w:val="00121EA2"/>
    <w:rsid w:val="00121FFC"/>
    <w:rsid w:val="0012208C"/>
    <w:rsid w:val="00122D16"/>
    <w:rsid w:val="001235D9"/>
    <w:rsid w:val="001242F3"/>
    <w:rsid w:val="0012582E"/>
    <w:rsid w:val="00125B5E"/>
    <w:rsid w:val="001262EA"/>
    <w:rsid w:val="00126408"/>
    <w:rsid w:val="00126E6B"/>
    <w:rsid w:val="00130EC3"/>
    <w:rsid w:val="001318F5"/>
    <w:rsid w:val="001331B1"/>
    <w:rsid w:val="00133CB0"/>
    <w:rsid w:val="00134837"/>
    <w:rsid w:val="00135111"/>
    <w:rsid w:val="00137327"/>
    <w:rsid w:val="001428E2"/>
    <w:rsid w:val="001431C6"/>
    <w:rsid w:val="00143478"/>
    <w:rsid w:val="00143E09"/>
    <w:rsid w:val="00152EC9"/>
    <w:rsid w:val="00156CD9"/>
    <w:rsid w:val="001573AF"/>
    <w:rsid w:val="00160B48"/>
    <w:rsid w:val="0016294F"/>
    <w:rsid w:val="0016387B"/>
    <w:rsid w:val="00164463"/>
    <w:rsid w:val="00167477"/>
    <w:rsid w:val="00167FA8"/>
    <w:rsid w:val="0017099B"/>
    <w:rsid w:val="00170CE4"/>
    <w:rsid w:val="00170E3E"/>
    <w:rsid w:val="0017300E"/>
    <w:rsid w:val="00173126"/>
    <w:rsid w:val="001733AA"/>
    <w:rsid w:val="00176A26"/>
    <w:rsid w:val="00176BD2"/>
    <w:rsid w:val="001774F8"/>
    <w:rsid w:val="0018096C"/>
    <w:rsid w:val="00180BE1"/>
    <w:rsid w:val="001813DF"/>
    <w:rsid w:val="00182A31"/>
    <w:rsid w:val="001840ED"/>
    <w:rsid w:val="001857B5"/>
    <w:rsid w:val="00187E1F"/>
    <w:rsid w:val="0019051C"/>
    <w:rsid w:val="0019127B"/>
    <w:rsid w:val="00192350"/>
    <w:rsid w:val="00192E34"/>
    <w:rsid w:val="0019308B"/>
    <w:rsid w:val="001941B9"/>
    <w:rsid w:val="0019516C"/>
    <w:rsid w:val="00195806"/>
    <w:rsid w:val="0019628B"/>
    <w:rsid w:val="00196C02"/>
    <w:rsid w:val="00197A8A"/>
    <w:rsid w:val="001A1B33"/>
    <w:rsid w:val="001A2A61"/>
    <w:rsid w:val="001A55B7"/>
    <w:rsid w:val="001A7A13"/>
    <w:rsid w:val="001B0B48"/>
    <w:rsid w:val="001B4824"/>
    <w:rsid w:val="001C118A"/>
    <w:rsid w:val="001C1C7D"/>
    <w:rsid w:val="001C2377"/>
    <w:rsid w:val="001C2731"/>
    <w:rsid w:val="001C4566"/>
    <w:rsid w:val="001C4980"/>
    <w:rsid w:val="001C5DC9"/>
    <w:rsid w:val="001C6B85"/>
    <w:rsid w:val="001C71A9"/>
    <w:rsid w:val="001C7D9D"/>
    <w:rsid w:val="001C7EF1"/>
    <w:rsid w:val="001D12FC"/>
    <w:rsid w:val="001D1DD3"/>
    <w:rsid w:val="001D2BE0"/>
    <w:rsid w:val="001D3805"/>
    <w:rsid w:val="001D3851"/>
    <w:rsid w:val="001D512F"/>
    <w:rsid w:val="001D761A"/>
    <w:rsid w:val="001E0B6B"/>
    <w:rsid w:val="001E0BD5"/>
    <w:rsid w:val="001E1A13"/>
    <w:rsid w:val="001E20CC"/>
    <w:rsid w:val="001E38CF"/>
    <w:rsid w:val="001E3C02"/>
    <w:rsid w:val="001E3D83"/>
    <w:rsid w:val="001E5DF7"/>
    <w:rsid w:val="001E6477"/>
    <w:rsid w:val="001E72EE"/>
    <w:rsid w:val="001E7A49"/>
    <w:rsid w:val="001F0629"/>
    <w:rsid w:val="001F0736"/>
    <w:rsid w:val="001F3081"/>
    <w:rsid w:val="001F4302"/>
    <w:rsid w:val="001F50BE"/>
    <w:rsid w:val="001F525B"/>
    <w:rsid w:val="001F6BBE"/>
    <w:rsid w:val="001F75B2"/>
    <w:rsid w:val="00201498"/>
    <w:rsid w:val="00201801"/>
    <w:rsid w:val="002023DC"/>
    <w:rsid w:val="00204079"/>
    <w:rsid w:val="00204D98"/>
    <w:rsid w:val="002063D6"/>
    <w:rsid w:val="00207CF0"/>
    <w:rsid w:val="002102FD"/>
    <w:rsid w:val="00210DAC"/>
    <w:rsid w:val="002116FE"/>
    <w:rsid w:val="00211B4E"/>
    <w:rsid w:val="00211E2A"/>
    <w:rsid w:val="00212ABD"/>
    <w:rsid w:val="00213204"/>
    <w:rsid w:val="00213258"/>
    <w:rsid w:val="002161F5"/>
    <w:rsid w:val="0021657C"/>
    <w:rsid w:val="002207C7"/>
    <w:rsid w:val="0022187E"/>
    <w:rsid w:val="00222258"/>
    <w:rsid w:val="00223AD6"/>
    <w:rsid w:val="00224367"/>
    <w:rsid w:val="00225448"/>
    <w:rsid w:val="0022666A"/>
    <w:rsid w:val="00227E43"/>
    <w:rsid w:val="002315F5"/>
    <w:rsid w:val="00232EC3"/>
    <w:rsid w:val="00233697"/>
    <w:rsid w:val="00233D52"/>
    <w:rsid w:val="00237147"/>
    <w:rsid w:val="00237DA2"/>
    <w:rsid w:val="00242AD1"/>
    <w:rsid w:val="0024412C"/>
    <w:rsid w:val="00244659"/>
    <w:rsid w:val="0024537C"/>
    <w:rsid w:val="00246FF8"/>
    <w:rsid w:val="002479CD"/>
    <w:rsid w:val="00251616"/>
    <w:rsid w:val="00253CC8"/>
    <w:rsid w:val="00254C90"/>
    <w:rsid w:val="00254DDC"/>
    <w:rsid w:val="00260D2D"/>
    <w:rsid w:val="0026109E"/>
    <w:rsid w:val="00261975"/>
    <w:rsid w:val="00262A8A"/>
    <w:rsid w:val="00264503"/>
    <w:rsid w:val="00264F15"/>
    <w:rsid w:val="00271D00"/>
    <w:rsid w:val="00271EDC"/>
    <w:rsid w:val="00272CA4"/>
    <w:rsid w:val="00274AA3"/>
    <w:rsid w:val="00275872"/>
    <w:rsid w:val="00281106"/>
    <w:rsid w:val="00281732"/>
    <w:rsid w:val="00282263"/>
    <w:rsid w:val="00282417"/>
    <w:rsid w:val="00282D27"/>
    <w:rsid w:val="002833C9"/>
    <w:rsid w:val="00287E31"/>
    <w:rsid w:val="00287F0D"/>
    <w:rsid w:val="00292420"/>
    <w:rsid w:val="002963B6"/>
    <w:rsid w:val="00296670"/>
    <w:rsid w:val="00296B7A"/>
    <w:rsid w:val="00296B82"/>
    <w:rsid w:val="002974DC"/>
    <w:rsid w:val="002A0CB3"/>
    <w:rsid w:val="002A226D"/>
    <w:rsid w:val="002A29C2"/>
    <w:rsid w:val="002A39EF"/>
    <w:rsid w:val="002A422F"/>
    <w:rsid w:val="002A5B08"/>
    <w:rsid w:val="002A6394"/>
    <w:rsid w:val="002A6820"/>
    <w:rsid w:val="002B00E5"/>
    <w:rsid w:val="002B09FE"/>
    <w:rsid w:val="002B129D"/>
    <w:rsid w:val="002B6849"/>
    <w:rsid w:val="002C0A56"/>
    <w:rsid w:val="002C18D8"/>
    <w:rsid w:val="002C1D37"/>
    <w:rsid w:val="002C2A30"/>
    <w:rsid w:val="002C3C31"/>
    <w:rsid w:val="002C4348"/>
    <w:rsid w:val="002C44BF"/>
    <w:rsid w:val="002C468B"/>
    <w:rsid w:val="002C476F"/>
    <w:rsid w:val="002C5B48"/>
    <w:rsid w:val="002C653B"/>
    <w:rsid w:val="002D014F"/>
    <w:rsid w:val="002D2647"/>
    <w:rsid w:val="002D4298"/>
    <w:rsid w:val="002D4829"/>
    <w:rsid w:val="002D4E3B"/>
    <w:rsid w:val="002D5F1C"/>
    <w:rsid w:val="002D6541"/>
    <w:rsid w:val="002E150B"/>
    <w:rsid w:val="002E27A7"/>
    <w:rsid w:val="002E2C89"/>
    <w:rsid w:val="002E3609"/>
    <w:rsid w:val="002E378D"/>
    <w:rsid w:val="002E4D3F"/>
    <w:rsid w:val="002E4EB2"/>
    <w:rsid w:val="002E5668"/>
    <w:rsid w:val="002E58A7"/>
    <w:rsid w:val="002E61A5"/>
    <w:rsid w:val="002F13C9"/>
    <w:rsid w:val="002F204A"/>
    <w:rsid w:val="002F3675"/>
    <w:rsid w:val="002F59E0"/>
    <w:rsid w:val="002F66A6"/>
    <w:rsid w:val="002F7FAD"/>
    <w:rsid w:val="00300342"/>
    <w:rsid w:val="00303F0E"/>
    <w:rsid w:val="0030414B"/>
    <w:rsid w:val="00304401"/>
    <w:rsid w:val="003050DB"/>
    <w:rsid w:val="00307E77"/>
    <w:rsid w:val="00310561"/>
    <w:rsid w:val="00310F17"/>
    <w:rsid w:val="00311D8C"/>
    <w:rsid w:val="0031273D"/>
    <w:rsid w:val="003128E2"/>
    <w:rsid w:val="00313BB7"/>
    <w:rsid w:val="003153D9"/>
    <w:rsid w:val="003172B4"/>
    <w:rsid w:val="00320EA7"/>
    <w:rsid w:val="00321621"/>
    <w:rsid w:val="00323EF7"/>
    <w:rsid w:val="003240E1"/>
    <w:rsid w:val="00325F89"/>
    <w:rsid w:val="0032603B"/>
    <w:rsid w:val="00326263"/>
    <w:rsid w:val="00326C03"/>
    <w:rsid w:val="00327474"/>
    <w:rsid w:val="003277B5"/>
    <w:rsid w:val="00332D69"/>
    <w:rsid w:val="0033319F"/>
    <w:rsid w:val="00333C5F"/>
    <w:rsid w:val="003342B4"/>
    <w:rsid w:val="00336940"/>
    <w:rsid w:val="00336CD1"/>
    <w:rsid w:val="00337F36"/>
    <w:rsid w:val="003405F9"/>
    <w:rsid w:val="00340A52"/>
    <w:rsid w:val="00340DE0"/>
    <w:rsid w:val="00341F47"/>
    <w:rsid w:val="0034210D"/>
    <w:rsid w:val="00342327"/>
    <w:rsid w:val="0034250B"/>
    <w:rsid w:val="00342EE1"/>
    <w:rsid w:val="00344234"/>
    <w:rsid w:val="0034750A"/>
    <w:rsid w:val="00347C69"/>
    <w:rsid w:val="00347E11"/>
    <w:rsid w:val="003503DD"/>
    <w:rsid w:val="00350696"/>
    <w:rsid w:val="00350C92"/>
    <w:rsid w:val="00350ED0"/>
    <w:rsid w:val="0035266C"/>
    <w:rsid w:val="003528CB"/>
    <w:rsid w:val="003542C5"/>
    <w:rsid w:val="00360397"/>
    <w:rsid w:val="00364EFF"/>
    <w:rsid w:val="00365461"/>
    <w:rsid w:val="00367A05"/>
    <w:rsid w:val="00367EDA"/>
    <w:rsid w:val="00370311"/>
    <w:rsid w:val="003706D0"/>
    <w:rsid w:val="00370B3D"/>
    <w:rsid w:val="003716DE"/>
    <w:rsid w:val="00377D58"/>
    <w:rsid w:val="00380663"/>
    <w:rsid w:val="003807B5"/>
    <w:rsid w:val="00380941"/>
    <w:rsid w:val="00382D3A"/>
    <w:rsid w:val="003853E3"/>
    <w:rsid w:val="0038587E"/>
    <w:rsid w:val="00386B49"/>
    <w:rsid w:val="00386EFA"/>
    <w:rsid w:val="00390335"/>
    <w:rsid w:val="00390D1C"/>
    <w:rsid w:val="00392D39"/>
    <w:rsid w:val="00392ED4"/>
    <w:rsid w:val="00393680"/>
    <w:rsid w:val="00394D4C"/>
    <w:rsid w:val="003953B3"/>
    <w:rsid w:val="00395D9F"/>
    <w:rsid w:val="00397034"/>
    <w:rsid w:val="00397242"/>
    <w:rsid w:val="003A07A5"/>
    <w:rsid w:val="003A1315"/>
    <w:rsid w:val="003A2E73"/>
    <w:rsid w:val="003A3071"/>
    <w:rsid w:val="003A3A54"/>
    <w:rsid w:val="003A5686"/>
    <w:rsid w:val="003A5969"/>
    <w:rsid w:val="003A5C58"/>
    <w:rsid w:val="003B0C81"/>
    <w:rsid w:val="003B201F"/>
    <w:rsid w:val="003C073D"/>
    <w:rsid w:val="003C36FA"/>
    <w:rsid w:val="003C3720"/>
    <w:rsid w:val="003C6C46"/>
    <w:rsid w:val="003C7BE0"/>
    <w:rsid w:val="003D08B1"/>
    <w:rsid w:val="003D0DD3"/>
    <w:rsid w:val="003D17EF"/>
    <w:rsid w:val="003D3535"/>
    <w:rsid w:val="003D38DE"/>
    <w:rsid w:val="003D4246"/>
    <w:rsid w:val="003D4CA1"/>
    <w:rsid w:val="003D4D9F"/>
    <w:rsid w:val="003D6C46"/>
    <w:rsid w:val="003D7B03"/>
    <w:rsid w:val="003E1A60"/>
    <w:rsid w:val="003E2179"/>
    <w:rsid w:val="003E30BD"/>
    <w:rsid w:val="003E38CE"/>
    <w:rsid w:val="003E3DCE"/>
    <w:rsid w:val="003E5A50"/>
    <w:rsid w:val="003E6020"/>
    <w:rsid w:val="003E7CA0"/>
    <w:rsid w:val="003F0947"/>
    <w:rsid w:val="003F1F1F"/>
    <w:rsid w:val="003F2278"/>
    <w:rsid w:val="003F299F"/>
    <w:rsid w:val="003F2F1D"/>
    <w:rsid w:val="003F3762"/>
    <w:rsid w:val="003F3B20"/>
    <w:rsid w:val="003F59B4"/>
    <w:rsid w:val="003F5DF4"/>
    <w:rsid w:val="003F6B53"/>
    <w:rsid w:val="003F6B92"/>
    <w:rsid w:val="003F7FC4"/>
    <w:rsid w:val="0040048B"/>
    <w:rsid w:val="004008FB"/>
    <w:rsid w:val="0040090E"/>
    <w:rsid w:val="00403D11"/>
    <w:rsid w:val="00404DB4"/>
    <w:rsid w:val="0040527C"/>
    <w:rsid w:val="004060B1"/>
    <w:rsid w:val="00410388"/>
    <w:rsid w:val="0041093C"/>
    <w:rsid w:val="00410CB0"/>
    <w:rsid w:val="0041223B"/>
    <w:rsid w:val="004137EE"/>
    <w:rsid w:val="00413A4E"/>
    <w:rsid w:val="00415163"/>
    <w:rsid w:val="00415273"/>
    <w:rsid w:val="004157BE"/>
    <w:rsid w:val="0042068E"/>
    <w:rsid w:val="004217F0"/>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1C91"/>
    <w:rsid w:val="004625D5"/>
    <w:rsid w:val="0046337E"/>
    <w:rsid w:val="004634C8"/>
    <w:rsid w:val="00463FA4"/>
    <w:rsid w:val="00464CA1"/>
    <w:rsid w:val="004660C8"/>
    <w:rsid w:val="00467DEF"/>
    <w:rsid w:val="00470BED"/>
    <w:rsid w:val="00471462"/>
    <w:rsid w:val="00472EBA"/>
    <w:rsid w:val="004735B6"/>
    <w:rsid w:val="004735F0"/>
    <w:rsid w:val="004745D7"/>
    <w:rsid w:val="00474676"/>
    <w:rsid w:val="0047511B"/>
    <w:rsid w:val="0047537A"/>
    <w:rsid w:val="00475B99"/>
    <w:rsid w:val="00477628"/>
    <w:rsid w:val="00480A8A"/>
    <w:rsid w:val="00480EC3"/>
    <w:rsid w:val="0048317E"/>
    <w:rsid w:val="0048408C"/>
    <w:rsid w:val="00485601"/>
    <w:rsid w:val="004865B8"/>
    <w:rsid w:val="00486C0D"/>
    <w:rsid w:val="00487B96"/>
    <w:rsid w:val="004911D9"/>
    <w:rsid w:val="00491796"/>
    <w:rsid w:val="00493416"/>
    <w:rsid w:val="0049423C"/>
    <w:rsid w:val="004951AB"/>
    <w:rsid w:val="0049768A"/>
    <w:rsid w:val="004A09FC"/>
    <w:rsid w:val="004A1319"/>
    <w:rsid w:val="004A1A22"/>
    <w:rsid w:val="004A33C6"/>
    <w:rsid w:val="004A49B7"/>
    <w:rsid w:val="004A64B5"/>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417"/>
    <w:rsid w:val="004C5686"/>
    <w:rsid w:val="004C70EE"/>
    <w:rsid w:val="004C7A21"/>
    <w:rsid w:val="004D14E4"/>
    <w:rsid w:val="004D5EDC"/>
    <w:rsid w:val="004D766C"/>
    <w:rsid w:val="004E0FA8"/>
    <w:rsid w:val="004E1DE3"/>
    <w:rsid w:val="004E251B"/>
    <w:rsid w:val="004E25CD"/>
    <w:rsid w:val="004E2A4B"/>
    <w:rsid w:val="004E3FF4"/>
    <w:rsid w:val="004E4419"/>
    <w:rsid w:val="004E4F1F"/>
    <w:rsid w:val="004E5125"/>
    <w:rsid w:val="004E6D22"/>
    <w:rsid w:val="004F0448"/>
    <w:rsid w:val="004F1EA0"/>
    <w:rsid w:val="004F22A4"/>
    <w:rsid w:val="004F363F"/>
    <w:rsid w:val="004F4021"/>
    <w:rsid w:val="004F4324"/>
    <w:rsid w:val="004F5640"/>
    <w:rsid w:val="004F6525"/>
    <w:rsid w:val="004F6FE2"/>
    <w:rsid w:val="004F79F2"/>
    <w:rsid w:val="005011D9"/>
    <w:rsid w:val="0050238B"/>
    <w:rsid w:val="00502FFF"/>
    <w:rsid w:val="00505905"/>
    <w:rsid w:val="0051063D"/>
    <w:rsid w:val="00511A1B"/>
    <w:rsid w:val="00511A68"/>
    <w:rsid w:val="005121C0"/>
    <w:rsid w:val="00513E7D"/>
    <w:rsid w:val="00514A67"/>
    <w:rsid w:val="00514D72"/>
    <w:rsid w:val="00515921"/>
    <w:rsid w:val="00520A46"/>
    <w:rsid w:val="00521192"/>
    <w:rsid w:val="0052127C"/>
    <w:rsid w:val="00526AEB"/>
    <w:rsid w:val="005302E0"/>
    <w:rsid w:val="00531EB7"/>
    <w:rsid w:val="00534BF6"/>
    <w:rsid w:val="00534E52"/>
    <w:rsid w:val="0053525A"/>
    <w:rsid w:val="005365B6"/>
    <w:rsid w:val="00543A45"/>
    <w:rsid w:val="00544738"/>
    <w:rsid w:val="005456E4"/>
    <w:rsid w:val="00547B89"/>
    <w:rsid w:val="00551027"/>
    <w:rsid w:val="005527F1"/>
    <w:rsid w:val="00554877"/>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763B4"/>
    <w:rsid w:val="00580964"/>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0DDF"/>
    <w:rsid w:val="005A2022"/>
    <w:rsid w:val="005A2FB7"/>
    <w:rsid w:val="005A3272"/>
    <w:rsid w:val="005A4317"/>
    <w:rsid w:val="005A5193"/>
    <w:rsid w:val="005A6034"/>
    <w:rsid w:val="005A6EEC"/>
    <w:rsid w:val="005A7AC1"/>
    <w:rsid w:val="005B0037"/>
    <w:rsid w:val="005B115A"/>
    <w:rsid w:val="005B2B68"/>
    <w:rsid w:val="005B3ADC"/>
    <w:rsid w:val="005B4273"/>
    <w:rsid w:val="005B537F"/>
    <w:rsid w:val="005C081D"/>
    <w:rsid w:val="005C08C0"/>
    <w:rsid w:val="005C120D"/>
    <w:rsid w:val="005C15B3"/>
    <w:rsid w:val="005C2F3D"/>
    <w:rsid w:val="005C46D7"/>
    <w:rsid w:val="005C6F80"/>
    <w:rsid w:val="005D07C2"/>
    <w:rsid w:val="005D2342"/>
    <w:rsid w:val="005D3247"/>
    <w:rsid w:val="005D45E6"/>
    <w:rsid w:val="005D6F15"/>
    <w:rsid w:val="005E2F29"/>
    <w:rsid w:val="005E400D"/>
    <w:rsid w:val="005E49D4"/>
    <w:rsid w:val="005E4D77"/>
    <w:rsid w:val="005E4E79"/>
    <w:rsid w:val="005E5CE7"/>
    <w:rsid w:val="005E790C"/>
    <w:rsid w:val="005F08C5"/>
    <w:rsid w:val="005F29B4"/>
    <w:rsid w:val="005F621D"/>
    <w:rsid w:val="005F6EB0"/>
    <w:rsid w:val="00601634"/>
    <w:rsid w:val="0060318C"/>
    <w:rsid w:val="0060384A"/>
    <w:rsid w:val="00604782"/>
    <w:rsid w:val="00605718"/>
    <w:rsid w:val="00605C66"/>
    <w:rsid w:val="00606310"/>
    <w:rsid w:val="00607814"/>
    <w:rsid w:val="00610D87"/>
    <w:rsid w:val="00610E88"/>
    <w:rsid w:val="00613827"/>
    <w:rsid w:val="006153B7"/>
    <w:rsid w:val="006175D7"/>
    <w:rsid w:val="006208E5"/>
    <w:rsid w:val="006218B3"/>
    <w:rsid w:val="00622BAB"/>
    <w:rsid w:val="006273E4"/>
    <w:rsid w:val="00631F82"/>
    <w:rsid w:val="006323C5"/>
    <w:rsid w:val="006338D8"/>
    <w:rsid w:val="00633B59"/>
    <w:rsid w:val="00634EF4"/>
    <w:rsid w:val="006357D0"/>
    <w:rsid w:val="00635813"/>
    <w:rsid w:val="006358C8"/>
    <w:rsid w:val="00640DCE"/>
    <w:rsid w:val="0064133A"/>
    <w:rsid w:val="006416D1"/>
    <w:rsid w:val="00647FD7"/>
    <w:rsid w:val="00650080"/>
    <w:rsid w:val="0065030E"/>
    <w:rsid w:val="00651D3B"/>
    <w:rsid w:val="00651F17"/>
    <w:rsid w:val="0065382D"/>
    <w:rsid w:val="00653DB1"/>
    <w:rsid w:val="00654B4D"/>
    <w:rsid w:val="0065559D"/>
    <w:rsid w:val="00655A40"/>
    <w:rsid w:val="00656E41"/>
    <w:rsid w:val="00657D11"/>
    <w:rsid w:val="00660D84"/>
    <w:rsid w:val="00660EBF"/>
    <w:rsid w:val="0066133A"/>
    <w:rsid w:val="00663196"/>
    <w:rsid w:val="0066378C"/>
    <w:rsid w:val="00663EC7"/>
    <w:rsid w:val="0066661D"/>
    <w:rsid w:val="006700F0"/>
    <w:rsid w:val="006706EA"/>
    <w:rsid w:val="00670A48"/>
    <w:rsid w:val="00672F6F"/>
    <w:rsid w:val="00674C2F"/>
    <w:rsid w:val="00674C8B"/>
    <w:rsid w:val="00681FDC"/>
    <w:rsid w:val="006844A2"/>
    <w:rsid w:val="00685C94"/>
    <w:rsid w:val="006873F2"/>
    <w:rsid w:val="00691AEE"/>
    <w:rsid w:val="0069523C"/>
    <w:rsid w:val="006962CA"/>
    <w:rsid w:val="00696A95"/>
    <w:rsid w:val="006A09DA"/>
    <w:rsid w:val="006A1336"/>
    <w:rsid w:val="006A1835"/>
    <w:rsid w:val="006A2625"/>
    <w:rsid w:val="006A386D"/>
    <w:rsid w:val="006A5E92"/>
    <w:rsid w:val="006B0DB6"/>
    <w:rsid w:val="006B3FAD"/>
    <w:rsid w:val="006B4A30"/>
    <w:rsid w:val="006B5618"/>
    <w:rsid w:val="006B6E76"/>
    <w:rsid w:val="006B7569"/>
    <w:rsid w:val="006C28EE"/>
    <w:rsid w:val="006C3EFA"/>
    <w:rsid w:val="006C4FF1"/>
    <w:rsid w:val="006C5611"/>
    <w:rsid w:val="006C5C02"/>
    <w:rsid w:val="006C6CD2"/>
    <w:rsid w:val="006D2998"/>
    <w:rsid w:val="006D3188"/>
    <w:rsid w:val="006D46E8"/>
    <w:rsid w:val="006D4CA3"/>
    <w:rsid w:val="006D5159"/>
    <w:rsid w:val="006D6779"/>
    <w:rsid w:val="006D7F15"/>
    <w:rsid w:val="006E08FC"/>
    <w:rsid w:val="006E167E"/>
    <w:rsid w:val="006E1B38"/>
    <w:rsid w:val="006E5E1F"/>
    <w:rsid w:val="006F0938"/>
    <w:rsid w:val="006F2588"/>
    <w:rsid w:val="006F78A0"/>
    <w:rsid w:val="00705DDD"/>
    <w:rsid w:val="0070770D"/>
    <w:rsid w:val="00710A6C"/>
    <w:rsid w:val="00710D98"/>
    <w:rsid w:val="00711CE9"/>
    <w:rsid w:val="00711EA7"/>
    <w:rsid w:val="00712266"/>
    <w:rsid w:val="00712593"/>
    <w:rsid w:val="00712D82"/>
    <w:rsid w:val="00716B08"/>
    <w:rsid w:val="00716E22"/>
    <w:rsid w:val="007171AB"/>
    <w:rsid w:val="007213D0"/>
    <w:rsid w:val="007219C0"/>
    <w:rsid w:val="00721D8B"/>
    <w:rsid w:val="007228A4"/>
    <w:rsid w:val="0072347F"/>
    <w:rsid w:val="00731C75"/>
    <w:rsid w:val="00732599"/>
    <w:rsid w:val="00735FE2"/>
    <w:rsid w:val="00737A15"/>
    <w:rsid w:val="00742FFA"/>
    <w:rsid w:val="00743DB4"/>
    <w:rsid w:val="00743E09"/>
    <w:rsid w:val="00744FCC"/>
    <w:rsid w:val="00747B9C"/>
    <w:rsid w:val="00750C93"/>
    <w:rsid w:val="00751B91"/>
    <w:rsid w:val="00753D43"/>
    <w:rsid w:val="00754947"/>
    <w:rsid w:val="00754E24"/>
    <w:rsid w:val="007571AA"/>
    <w:rsid w:val="00757B3B"/>
    <w:rsid w:val="007618C5"/>
    <w:rsid w:val="00764FA6"/>
    <w:rsid w:val="00765294"/>
    <w:rsid w:val="00771DFA"/>
    <w:rsid w:val="007720D9"/>
    <w:rsid w:val="00773075"/>
    <w:rsid w:val="00773F36"/>
    <w:rsid w:val="00774E94"/>
    <w:rsid w:val="00775BF6"/>
    <w:rsid w:val="00776254"/>
    <w:rsid w:val="007769FC"/>
    <w:rsid w:val="00776C04"/>
    <w:rsid w:val="00777419"/>
    <w:rsid w:val="00777C9B"/>
    <w:rsid w:val="00777CFF"/>
    <w:rsid w:val="00780A0F"/>
    <w:rsid w:val="00780A94"/>
    <w:rsid w:val="007815BC"/>
    <w:rsid w:val="00782B3F"/>
    <w:rsid w:val="00782E3C"/>
    <w:rsid w:val="00785292"/>
    <w:rsid w:val="007900CC"/>
    <w:rsid w:val="00792A66"/>
    <w:rsid w:val="00795901"/>
    <w:rsid w:val="0079641B"/>
    <w:rsid w:val="00797A90"/>
    <w:rsid w:val="007A0CFB"/>
    <w:rsid w:val="007A1856"/>
    <w:rsid w:val="007A1887"/>
    <w:rsid w:val="007A509D"/>
    <w:rsid w:val="007A5220"/>
    <w:rsid w:val="007A605E"/>
    <w:rsid w:val="007A629C"/>
    <w:rsid w:val="007A6348"/>
    <w:rsid w:val="007B023C"/>
    <w:rsid w:val="007B03CC"/>
    <w:rsid w:val="007B2F08"/>
    <w:rsid w:val="007B65B4"/>
    <w:rsid w:val="007B670F"/>
    <w:rsid w:val="007B6E9C"/>
    <w:rsid w:val="007C14B4"/>
    <w:rsid w:val="007C33AF"/>
    <w:rsid w:val="007C44FF"/>
    <w:rsid w:val="007C6456"/>
    <w:rsid w:val="007C7BDB"/>
    <w:rsid w:val="007D18E9"/>
    <w:rsid w:val="007D2FF5"/>
    <w:rsid w:val="007D4491"/>
    <w:rsid w:val="007D4BCF"/>
    <w:rsid w:val="007D542F"/>
    <w:rsid w:val="007D6C91"/>
    <w:rsid w:val="007D73AB"/>
    <w:rsid w:val="007D790E"/>
    <w:rsid w:val="007E2675"/>
    <w:rsid w:val="007E2712"/>
    <w:rsid w:val="007E3563"/>
    <w:rsid w:val="007E4645"/>
    <w:rsid w:val="007E4A9C"/>
    <w:rsid w:val="007E5516"/>
    <w:rsid w:val="007E7EE2"/>
    <w:rsid w:val="007F06CA"/>
    <w:rsid w:val="007F0DD0"/>
    <w:rsid w:val="007F11A5"/>
    <w:rsid w:val="007F23B0"/>
    <w:rsid w:val="007F61D0"/>
    <w:rsid w:val="007F66A4"/>
    <w:rsid w:val="00800DD8"/>
    <w:rsid w:val="008015D4"/>
    <w:rsid w:val="0080228F"/>
    <w:rsid w:val="00802E2B"/>
    <w:rsid w:val="00804C1B"/>
    <w:rsid w:val="00804EB2"/>
    <w:rsid w:val="0080595A"/>
    <w:rsid w:val="0080608A"/>
    <w:rsid w:val="00806DA8"/>
    <w:rsid w:val="008150A6"/>
    <w:rsid w:val="00815A8F"/>
    <w:rsid w:val="008162F6"/>
    <w:rsid w:val="00816EF3"/>
    <w:rsid w:val="00817098"/>
    <w:rsid w:val="008178E6"/>
    <w:rsid w:val="00821540"/>
    <w:rsid w:val="00821D66"/>
    <w:rsid w:val="0082249C"/>
    <w:rsid w:val="008237FB"/>
    <w:rsid w:val="00824CCE"/>
    <w:rsid w:val="00830B7B"/>
    <w:rsid w:val="00832661"/>
    <w:rsid w:val="00833482"/>
    <w:rsid w:val="008349AA"/>
    <w:rsid w:val="0083736C"/>
    <w:rsid w:val="008375D5"/>
    <w:rsid w:val="00841486"/>
    <w:rsid w:val="0084204B"/>
    <w:rsid w:val="00842BC9"/>
    <w:rsid w:val="008431AF"/>
    <w:rsid w:val="0084476E"/>
    <w:rsid w:val="00845137"/>
    <w:rsid w:val="00845B9F"/>
    <w:rsid w:val="008504F6"/>
    <w:rsid w:val="00850732"/>
    <w:rsid w:val="00851739"/>
    <w:rsid w:val="0085240E"/>
    <w:rsid w:val="00852484"/>
    <w:rsid w:val="008573B9"/>
    <w:rsid w:val="0085782D"/>
    <w:rsid w:val="00863BB7"/>
    <w:rsid w:val="0086531B"/>
    <w:rsid w:val="00867477"/>
    <w:rsid w:val="00870866"/>
    <w:rsid w:val="00872F81"/>
    <w:rsid w:val="008730FD"/>
    <w:rsid w:val="00873DA1"/>
    <w:rsid w:val="00874EED"/>
    <w:rsid w:val="00875DDD"/>
    <w:rsid w:val="0088178C"/>
    <w:rsid w:val="00881BC6"/>
    <w:rsid w:val="00884056"/>
    <w:rsid w:val="008848F6"/>
    <w:rsid w:val="008860CC"/>
    <w:rsid w:val="00886EEE"/>
    <w:rsid w:val="00887F86"/>
    <w:rsid w:val="00890876"/>
    <w:rsid w:val="008910B4"/>
    <w:rsid w:val="00891929"/>
    <w:rsid w:val="00892050"/>
    <w:rsid w:val="0089223A"/>
    <w:rsid w:val="0089249A"/>
    <w:rsid w:val="00893029"/>
    <w:rsid w:val="0089514A"/>
    <w:rsid w:val="00895C2A"/>
    <w:rsid w:val="0089719D"/>
    <w:rsid w:val="008A03E9"/>
    <w:rsid w:val="008A0A0D"/>
    <w:rsid w:val="008A0F87"/>
    <w:rsid w:val="008A32D9"/>
    <w:rsid w:val="008A3961"/>
    <w:rsid w:val="008A4CEA"/>
    <w:rsid w:val="008A5224"/>
    <w:rsid w:val="008A5DC7"/>
    <w:rsid w:val="008A68D0"/>
    <w:rsid w:val="008A7506"/>
    <w:rsid w:val="008A7D14"/>
    <w:rsid w:val="008B1603"/>
    <w:rsid w:val="008B20ED"/>
    <w:rsid w:val="008B5041"/>
    <w:rsid w:val="008B6135"/>
    <w:rsid w:val="008B7BEB"/>
    <w:rsid w:val="008C02B8"/>
    <w:rsid w:val="008C4538"/>
    <w:rsid w:val="008C4FA0"/>
    <w:rsid w:val="008C562B"/>
    <w:rsid w:val="008C6717"/>
    <w:rsid w:val="008C7DE1"/>
    <w:rsid w:val="008D0305"/>
    <w:rsid w:val="008D0A21"/>
    <w:rsid w:val="008D2D6B"/>
    <w:rsid w:val="008D3090"/>
    <w:rsid w:val="008D3245"/>
    <w:rsid w:val="008D4306"/>
    <w:rsid w:val="008D4508"/>
    <w:rsid w:val="008D4DC4"/>
    <w:rsid w:val="008D5BCA"/>
    <w:rsid w:val="008D5E79"/>
    <w:rsid w:val="008D7CAF"/>
    <w:rsid w:val="008E02EE"/>
    <w:rsid w:val="008E54FE"/>
    <w:rsid w:val="008E65A8"/>
    <w:rsid w:val="008E6972"/>
    <w:rsid w:val="008E77D6"/>
    <w:rsid w:val="008E7885"/>
    <w:rsid w:val="008F02AA"/>
    <w:rsid w:val="008F15DB"/>
    <w:rsid w:val="008F257E"/>
    <w:rsid w:val="008F2A90"/>
    <w:rsid w:val="008F50A5"/>
    <w:rsid w:val="00902C36"/>
    <w:rsid w:val="0090353E"/>
    <w:rsid w:val="009036E7"/>
    <w:rsid w:val="0090605F"/>
    <w:rsid w:val="00907069"/>
    <w:rsid w:val="00907944"/>
    <w:rsid w:val="00907A8F"/>
    <w:rsid w:val="0091017A"/>
    <w:rsid w:val="0091053B"/>
    <w:rsid w:val="0091092F"/>
    <w:rsid w:val="00912158"/>
    <w:rsid w:val="00912945"/>
    <w:rsid w:val="00912CBD"/>
    <w:rsid w:val="009144EE"/>
    <w:rsid w:val="00915D4C"/>
    <w:rsid w:val="0092135B"/>
    <w:rsid w:val="00922097"/>
    <w:rsid w:val="009279B2"/>
    <w:rsid w:val="0093051D"/>
    <w:rsid w:val="00935814"/>
    <w:rsid w:val="00944699"/>
    <w:rsid w:val="0094502D"/>
    <w:rsid w:val="009458D3"/>
    <w:rsid w:val="00945AE0"/>
    <w:rsid w:val="00946561"/>
    <w:rsid w:val="00946B39"/>
    <w:rsid w:val="00947013"/>
    <w:rsid w:val="0095062C"/>
    <w:rsid w:val="009546CB"/>
    <w:rsid w:val="00954F39"/>
    <w:rsid w:val="00955BE8"/>
    <w:rsid w:val="00955DE9"/>
    <w:rsid w:val="00956EA9"/>
    <w:rsid w:val="009641DA"/>
    <w:rsid w:val="0096528B"/>
    <w:rsid w:val="00966E40"/>
    <w:rsid w:val="00971BC4"/>
    <w:rsid w:val="009723F4"/>
    <w:rsid w:val="00972637"/>
    <w:rsid w:val="00973084"/>
    <w:rsid w:val="00973422"/>
    <w:rsid w:val="00973CBD"/>
    <w:rsid w:val="00974520"/>
    <w:rsid w:val="00974B59"/>
    <w:rsid w:val="00975341"/>
    <w:rsid w:val="0097653D"/>
    <w:rsid w:val="00976675"/>
    <w:rsid w:val="00977A0D"/>
    <w:rsid w:val="00977B21"/>
    <w:rsid w:val="00980553"/>
    <w:rsid w:val="0098156C"/>
    <w:rsid w:val="009819E4"/>
    <w:rsid w:val="0098200A"/>
    <w:rsid w:val="00984EA2"/>
    <w:rsid w:val="00985BF3"/>
    <w:rsid w:val="00986CC3"/>
    <w:rsid w:val="0099068E"/>
    <w:rsid w:val="00991ED4"/>
    <w:rsid w:val="009920AA"/>
    <w:rsid w:val="00992943"/>
    <w:rsid w:val="009931B3"/>
    <w:rsid w:val="009947E6"/>
    <w:rsid w:val="00994DA7"/>
    <w:rsid w:val="00995A3F"/>
    <w:rsid w:val="00996279"/>
    <w:rsid w:val="009965F7"/>
    <w:rsid w:val="009A0866"/>
    <w:rsid w:val="009A4D0A"/>
    <w:rsid w:val="009A5982"/>
    <w:rsid w:val="009A6156"/>
    <w:rsid w:val="009A6F2F"/>
    <w:rsid w:val="009A759C"/>
    <w:rsid w:val="009B14F2"/>
    <w:rsid w:val="009B2B2B"/>
    <w:rsid w:val="009B2F70"/>
    <w:rsid w:val="009B4594"/>
    <w:rsid w:val="009B4DEC"/>
    <w:rsid w:val="009B65C2"/>
    <w:rsid w:val="009C06E7"/>
    <w:rsid w:val="009C2459"/>
    <w:rsid w:val="009C255A"/>
    <w:rsid w:val="009C2B46"/>
    <w:rsid w:val="009C3CEB"/>
    <w:rsid w:val="009C4448"/>
    <w:rsid w:val="009C610D"/>
    <w:rsid w:val="009C642A"/>
    <w:rsid w:val="009C6D10"/>
    <w:rsid w:val="009D0793"/>
    <w:rsid w:val="009D10E5"/>
    <w:rsid w:val="009D2A20"/>
    <w:rsid w:val="009D2DC4"/>
    <w:rsid w:val="009D301B"/>
    <w:rsid w:val="009D3060"/>
    <w:rsid w:val="009D3CFF"/>
    <w:rsid w:val="009D43F3"/>
    <w:rsid w:val="009D47C4"/>
    <w:rsid w:val="009D4E9F"/>
    <w:rsid w:val="009D5D40"/>
    <w:rsid w:val="009D6B1B"/>
    <w:rsid w:val="009D7397"/>
    <w:rsid w:val="009E01B5"/>
    <w:rsid w:val="009E0681"/>
    <w:rsid w:val="009E107B"/>
    <w:rsid w:val="009E18D6"/>
    <w:rsid w:val="009E1D90"/>
    <w:rsid w:val="009E1F39"/>
    <w:rsid w:val="009E2917"/>
    <w:rsid w:val="009E3775"/>
    <w:rsid w:val="009E4DCA"/>
    <w:rsid w:val="009E53C8"/>
    <w:rsid w:val="009E5B02"/>
    <w:rsid w:val="009E7B92"/>
    <w:rsid w:val="009E7F45"/>
    <w:rsid w:val="009F19C0"/>
    <w:rsid w:val="009F2CDD"/>
    <w:rsid w:val="009F505F"/>
    <w:rsid w:val="00A00AE4"/>
    <w:rsid w:val="00A00D24"/>
    <w:rsid w:val="00A0129C"/>
    <w:rsid w:val="00A01B94"/>
    <w:rsid w:val="00A01F5C"/>
    <w:rsid w:val="00A023D5"/>
    <w:rsid w:val="00A050AB"/>
    <w:rsid w:val="00A1270E"/>
    <w:rsid w:val="00A12A69"/>
    <w:rsid w:val="00A2019A"/>
    <w:rsid w:val="00A21091"/>
    <w:rsid w:val="00A222BA"/>
    <w:rsid w:val="00A23493"/>
    <w:rsid w:val="00A2416A"/>
    <w:rsid w:val="00A30E06"/>
    <w:rsid w:val="00A314E0"/>
    <w:rsid w:val="00A31EC8"/>
    <w:rsid w:val="00A3270B"/>
    <w:rsid w:val="00A333A9"/>
    <w:rsid w:val="00A33680"/>
    <w:rsid w:val="00A34DDA"/>
    <w:rsid w:val="00A379E4"/>
    <w:rsid w:val="00A41CA5"/>
    <w:rsid w:val="00A42F07"/>
    <w:rsid w:val="00A42F2D"/>
    <w:rsid w:val="00A43B02"/>
    <w:rsid w:val="00A43F38"/>
    <w:rsid w:val="00A44680"/>
    <w:rsid w:val="00A44946"/>
    <w:rsid w:val="00A45A84"/>
    <w:rsid w:val="00A46B85"/>
    <w:rsid w:val="00A47FC1"/>
    <w:rsid w:val="00A50585"/>
    <w:rsid w:val="00A506F1"/>
    <w:rsid w:val="00A5156E"/>
    <w:rsid w:val="00A53E57"/>
    <w:rsid w:val="00A548EA"/>
    <w:rsid w:val="00A56667"/>
    <w:rsid w:val="00A56824"/>
    <w:rsid w:val="00A572DA"/>
    <w:rsid w:val="00A5760F"/>
    <w:rsid w:val="00A60D45"/>
    <w:rsid w:val="00A61F6D"/>
    <w:rsid w:val="00A625F3"/>
    <w:rsid w:val="00A6464A"/>
    <w:rsid w:val="00A65996"/>
    <w:rsid w:val="00A662CB"/>
    <w:rsid w:val="00A67276"/>
    <w:rsid w:val="00A67588"/>
    <w:rsid w:val="00A677F1"/>
    <w:rsid w:val="00A67840"/>
    <w:rsid w:val="00A7164F"/>
    <w:rsid w:val="00A71A9E"/>
    <w:rsid w:val="00A72C9C"/>
    <w:rsid w:val="00A7382D"/>
    <w:rsid w:val="00A743AC"/>
    <w:rsid w:val="00A75544"/>
    <w:rsid w:val="00A75AB7"/>
    <w:rsid w:val="00A833B9"/>
    <w:rsid w:val="00A8483F"/>
    <w:rsid w:val="00A861B2"/>
    <w:rsid w:val="00A870B0"/>
    <w:rsid w:val="00A8728A"/>
    <w:rsid w:val="00A87A54"/>
    <w:rsid w:val="00A955DD"/>
    <w:rsid w:val="00AA105C"/>
    <w:rsid w:val="00AA12EF"/>
    <w:rsid w:val="00AA1809"/>
    <w:rsid w:val="00AA1FFE"/>
    <w:rsid w:val="00AA3F2E"/>
    <w:rsid w:val="00AA72F4"/>
    <w:rsid w:val="00AB10E7"/>
    <w:rsid w:val="00AB4D25"/>
    <w:rsid w:val="00AB5033"/>
    <w:rsid w:val="00AB5298"/>
    <w:rsid w:val="00AB5519"/>
    <w:rsid w:val="00AB6313"/>
    <w:rsid w:val="00AB6F47"/>
    <w:rsid w:val="00AB71DD"/>
    <w:rsid w:val="00AC0CFB"/>
    <w:rsid w:val="00AC15C5"/>
    <w:rsid w:val="00AC2337"/>
    <w:rsid w:val="00AC24FB"/>
    <w:rsid w:val="00AC59D3"/>
    <w:rsid w:val="00AC6C62"/>
    <w:rsid w:val="00AD0E75"/>
    <w:rsid w:val="00AD3EA4"/>
    <w:rsid w:val="00AD602F"/>
    <w:rsid w:val="00AE66CF"/>
    <w:rsid w:val="00AE7571"/>
    <w:rsid w:val="00AE77EB"/>
    <w:rsid w:val="00AE7BD8"/>
    <w:rsid w:val="00AE7D02"/>
    <w:rsid w:val="00AF0BB7"/>
    <w:rsid w:val="00AF0BDE"/>
    <w:rsid w:val="00AF0EDE"/>
    <w:rsid w:val="00AF12AE"/>
    <w:rsid w:val="00AF36DC"/>
    <w:rsid w:val="00AF4853"/>
    <w:rsid w:val="00AF53B9"/>
    <w:rsid w:val="00AF62A8"/>
    <w:rsid w:val="00AF6E61"/>
    <w:rsid w:val="00AF73AD"/>
    <w:rsid w:val="00B00702"/>
    <w:rsid w:val="00B0110B"/>
    <w:rsid w:val="00B0234E"/>
    <w:rsid w:val="00B0336D"/>
    <w:rsid w:val="00B05C4C"/>
    <w:rsid w:val="00B06751"/>
    <w:rsid w:val="00B06B65"/>
    <w:rsid w:val="00B07931"/>
    <w:rsid w:val="00B104AD"/>
    <w:rsid w:val="00B13241"/>
    <w:rsid w:val="00B13699"/>
    <w:rsid w:val="00B136A7"/>
    <w:rsid w:val="00B13D19"/>
    <w:rsid w:val="00B149E2"/>
    <w:rsid w:val="00B14E3B"/>
    <w:rsid w:val="00B15FC3"/>
    <w:rsid w:val="00B2131A"/>
    <w:rsid w:val="00B2169D"/>
    <w:rsid w:val="00B21CBB"/>
    <w:rsid w:val="00B25081"/>
    <w:rsid w:val="00B251E8"/>
    <w:rsid w:val="00B252F4"/>
    <w:rsid w:val="00B259DA"/>
    <w:rsid w:val="00B2606D"/>
    <w:rsid w:val="00B263C0"/>
    <w:rsid w:val="00B26E46"/>
    <w:rsid w:val="00B3014A"/>
    <w:rsid w:val="00B30C69"/>
    <w:rsid w:val="00B316CA"/>
    <w:rsid w:val="00B31BFB"/>
    <w:rsid w:val="00B3528F"/>
    <w:rsid w:val="00B357AB"/>
    <w:rsid w:val="00B36056"/>
    <w:rsid w:val="00B41704"/>
    <w:rsid w:val="00B41F72"/>
    <w:rsid w:val="00B4484D"/>
    <w:rsid w:val="00B44E90"/>
    <w:rsid w:val="00B45324"/>
    <w:rsid w:val="00B45370"/>
    <w:rsid w:val="00B47018"/>
    <w:rsid w:val="00B47956"/>
    <w:rsid w:val="00B513D7"/>
    <w:rsid w:val="00B517E1"/>
    <w:rsid w:val="00B53D82"/>
    <w:rsid w:val="00B54CBB"/>
    <w:rsid w:val="00B54F85"/>
    <w:rsid w:val="00B54F8B"/>
    <w:rsid w:val="00B556E8"/>
    <w:rsid w:val="00B55E70"/>
    <w:rsid w:val="00B57707"/>
    <w:rsid w:val="00B60238"/>
    <w:rsid w:val="00B631A1"/>
    <w:rsid w:val="00B640A8"/>
    <w:rsid w:val="00B64962"/>
    <w:rsid w:val="00B64C10"/>
    <w:rsid w:val="00B66AC0"/>
    <w:rsid w:val="00B70F81"/>
    <w:rsid w:val="00B71634"/>
    <w:rsid w:val="00B73091"/>
    <w:rsid w:val="00B735A4"/>
    <w:rsid w:val="00B7394F"/>
    <w:rsid w:val="00B75139"/>
    <w:rsid w:val="00B80840"/>
    <w:rsid w:val="00B815FC"/>
    <w:rsid w:val="00B81623"/>
    <w:rsid w:val="00B81960"/>
    <w:rsid w:val="00B82A05"/>
    <w:rsid w:val="00B84409"/>
    <w:rsid w:val="00B84500"/>
    <w:rsid w:val="00B84E2D"/>
    <w:rsid w:val="00B8746A"/>
    <w:rsid w:val="00B90BEF"/>
    <w:rsid w:val="00B9277F"/>
    <w:rsid w:val="00B927C9"/>
    <w:rsid w:val="00B949E3"/>
    <w:rsid w:val="00B95216"/>
    <w:rsid w:val="00B95245"/>
    <w:rsid w:val="00B952B7"/>
    <w:rsid w:val="00B961ED"/>
    <w:rsid w:val="00B96EFA"/>
    <w:rsid w:val="00B97CCF"/>
    <w:rsid w:val="00BA3F43"/>
    <w:rsid w:val="00BA5541"/>
    <w:rsid w:val="00BA61AC"/>
    <w:rsid w:val="00BA6CA0"/>
    <w:rsid w:val="00BB03E5"/>
    <w:rsid w:val="00BB17B0"/>
    <w:rsid w:val="00BB28BF"/>
    <w:rsid w:val="00BB2F42"/>
    <w:rsid w:val="00BB4AC0"/>
    <w:rsid w:val="00BB5683"/>
    <w:rsid w:val="00BB5EB6"/>
    <w:rsid w:val="00BC04F4"/>
    <w:rsid w:val="00BC112B"/>
    <w:rsid w:val="00BC17DF"/>
    <w:rsid w:val="00BC3F7E"/>
    <w:rsid w:val="00BC6426"/>
    <w:rsid w:val="00BC6832"/>
    <w:rsid w:val="00BD0826"/>
    <w:rsid w:val="00BD0EB6"/>
    <w:rsid w:val="00BD15AB"/>
    <w:rsid w:val="00BD181D"/>
    <w:rsid w:val="00BD1B09"/>
    <w:rsid w:val="00BD4D7E"/>
    <w:rsid w:val="00BE0567"/>
    <w:rsid w:val="00BE18F0"/>
    <w:rsid w:val="00BE1BAF"/>
    <w:rsid w:val="00BE302F"/>
    <w:rsid w:val="00BE3210"/>
    <w:rsid w:val="00BE350E"/>
    <w:rsid w:val="00BE3E56"/>
    <w:rsid w:val="00BE4BF7"/>
    <w:rsid w:val="00BE56A7"/>
    <w:rsid w:val="00BE5B88"/>
    <w:rsid w:val="00BE62F6"/>
    <w:rsid w:val="00BE638E"/>
    <w:rsid w:val="00BF27B2"/>
    <w:rsid w:val="00BF3B2D"/>
    <w:rsid w:val="00BF4F06"/>
    <w:rsid w:val="00BF534E"/>
    <w:rsid w:val="00BF5717"/>
    <w:rsid w:val="00BF5C91"/>
    <w:rsid w:val="00BF66D2"/>
    <w:rsid w:val="00C01348"/>
    <w:rsid w:val="00C01585"/>
    <w:rsid w:val="00C01832"/>
    <w:rsid w:val="00C02CAD"/>
    <w:rsid w:val="00C05470"/>
    <w:rsid w:val="00C056CC"/>
    <w:rsid w:val="00C0764A"/>
    <w:rsid w:val="00C108A2"/>
    <w:rsid w:val="00C1410E"/>
    <w:rsid w:val="00C141C6"/>
    <w:rsid w:val="00C15663"/>
    <w:rsid w:val="00C156CA"/>
    <w:rsid w:val="00C16508"/>
    <w:rsid w:val="00C166F4"/>
    <w:rsid w:val="00C16F5A"/>
    <w:rsid w:val="00C201BA"/>
    <w:rsid w:val="00C2071A"/>
    <w:rsid w:val="00C20ACB"/>
    <w:rsid w:val="00C23703"/>
    <w:rsid w:val="00C23731"/>
    <w:rsid w:val="00C26068"/>
    <w:rsid w:val="00C26DF9"/>
    <w:rsid w:val="00C271A8"/>
    <w:rsid w:val="00C3050C"/>
    <w:rsid w:val="00C30908"/>
    <w:rsid w:val="00C30ABD"/>
    <w:rsid w:val="00C31F15"/>
    <w:rsid w:val="00C32067"/>
    <w:rsid w:val="00C33741"/>
    <w:rsid w:val="00C346AD"/>
    <w:rsid w:val="00C36E3A"/>
    <w:rsid w:val="00C37A77"/>
    <w:rsid w:val="00C37B83"/>
    <w:rsid w:val="00C41141"/>
    <w:rsid w:val="00C42605"/>
    <w:rsid w:val="00C449AD"/>
    <w:rsid w:val="00C44E30"/>
    <w:rsid w:val="00C461E6"/>
    <w:rsid w:val="00C50045"/>
    <w:rsid w:val="00C50771"/>
    <w:rsid w:val="00C508BE"/>
    <w:rsid w:val="00C55FE8"/>
    <w:rsid w:val="00C61C7F"/>
    <w:rsid w:val="00C62E85"/>
    <w:rsid w:val="00C6394F"/>
    <w:rsid w:val="00C63EC4"/>
    <w:rsid w:val="00C64CD9"/>
    <w:rsid w:val="00C66E3B"/>
    <w:rsid w:val="00C670F8"/>
    <w:rsid w:val="00C6780B"/>
    <w:rsid w:val="00C67F40"/>
    <w:rsid w:val="00C705EF"/>
    <w:rsid w:val="00C73A90"/>
    <w:rsid w:val="00C76D49"/>
    <w:rsid w:val="00C80AD4"/>
    <w:rsid w:val="00C80B5E"/>
    <w:rsid w:val="00C82055"/>
    <w:rsid w:val="00C82413"/>
    <w:rsid w:val="00C8359D"/>
    <w:rsid w:val="00C85FE1"/>
    <w:rsid w:val="00C8630A"/>
    <w:rsid w:val="00C8635E"/>
    <w:rsid w:val="00C9061B"/>
    <w:rsid w:val="00C93D65"/>
    <w:rsid w:val="00C93EBA"/>
    <w:rsid w:val="00C95B75"/>
    <w:rsid w:val="00C974F5"/>
    <w:rsid w:val="00C97A19"/>
    <w:rsid w:val="00C97EF0"/>
    <w:rsid w:val="00CA0BD8"/>
    <w:rsid w:val="00CA2FD7"/>
    <w:rsid w:val="00CA6344"/>
    <w:rsid w:val="00CA69E3"/>
    <w:rsid w:val="00CA6B28"/>
    <w:rsid w:val="00CA72BB"/>
    <w:rsid w:val="00CA7FF5"/>
    <w:rsid w:val="00CB0531"/>
    <w:rsid w:val="00CB07E5"/>
    <w:rsid w:val="00CB09E0"/>
    <w:rsid w:val="00CB0A70"/>
    <w:rsid w:val="00CB1C14"/>
    <w:rsid w:val="00CB1E7C"/>
    <w:rsid w:val="00CB2EA1"/>
    <w:rsid w:val="00CB2F84"/>
    <w:rsid w:val="00CB3E75"/>
    <w:rsid w:val="00CB3E81"/>
    <w:rsid w:val="00CB43F1"/>
    <w:rsid w:val="00CB4E5A"/>
    <w:rsid w:val="00CB581E"/>
    <w:rsid w:val="00CB6A8A"/>
    <w:rsid w:val="00CB6EDE"/>
    <w:rsid w:val="00CC41BA"/>
    <w:rsid w:val="00CC6AAA"/>
    <w:rsid w:val="00CD09EF"/>
    <w:rsid w:val="00CD1550"/>
    <w:rsid w:val="00CD17C1"/>
    <w:rsid w:val="00CD1C6C"/>
    <w:rsid w:val="00CD21B1"/>
    <w:rsid w:val="00CD2C8F"/>
    <w:rsid w:val="00CD3587"/>
    <w:rsid w:val="00CD37F1"/>
    <w:rsid w:val="00CD3BFC"/>
    <w:rsid w:val="00CD4565"/>
    <w:rsid w:val="00CD5ADE"/>
    <w:rsid w:val="00CD6169"/>
    <w:rsid w:val="00CD6D76"/>
    <w:rsid w:val="00CD73AD"/>
    <w:rsid w:val="00CE1C01"/>
    <w:rsid w:val="00CE20BC"/>
    <w:rsid w:val="00CE26C6"/>
    <w:rsid w:val="00CE39E1"/>
    <w:rsid w:val="00CE5908"/>
    <w:rsid w:val="00CE76E5"/>
    <w:rsid w:val="00CE796A"/>
    <w:rsid w:val="00CF0A29"/>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2AA0"/>
    <w:rsid w:val="00D13433"/>
    <w:rsid w:val="00D13D8A"/>
    <w:rsid w:val="00D172C9"/>
    <w:rsid w:val="00D20DA7"/>
    <w:rsid w:val="00D211AF"/>
    <w:rsid w:val="00D249A5"/>
    <w:rsid w:val="00D258EA"/>
    <w:rsid w:val="00D275B7"/>
    <w:rsid w:val="00D2793F"/>
    <w:rsid w:val="00D279D8"/>
    <w:rsid w:val="00D27C8E"/>
    <w:rsid w:val="00D3026A"/>
    <w:rsid w:val="00D32D62"/>
    <w:rsid w:val="00D3621B"/>
    <w:rsid w:val="00D36A23"/>
    <w:rsid w:val="00D36E44"/>
    <w:rsid w:val="00D40205"/>
    <w:rsid w:val="00D40C72"/>
    <w:rsid w:val="00D41021"/>
    <w:rsid w:val="00D4141B"/>
    <w:rsid w:val="00D4145D"/>
    <w:rsid w:val="00D425CC"/>
    <w:rsid w:val="00D4460B"/>
    <w:rsid w:val="00D458F0"/>
    <w:rsid w:val="00D4621F"/>
    <w:rsid w:val="00D50668"/>
    <w:rsid w:val="00D50B3B"/>
    <w:rsid w:val="00D51C1C"/>
    <w:rsid w:val="00D51FCC"/>
    <w:rsid w:val="00D528B5"/>
    <w:rsid w:val="00D5467F"/>
    <w:rsid w:val="00D55837"/>
    <w:rsid w:val="00D567F9"/>
    <w:rsid w:val="00D56A9F"/>
    <w:rsid w:val="00D57BA2"/>
    <w:rsid w:val="00D60F51"/>
    <w:rsid w:val="00D60FAC"/>
    <w:rsid w:val="00D6248B"/>
    <w:rsid w:val="00D63A36"/>
    <w:rsid w:val="00D65CDF"/>
    <w:rsid w:val="00D65E33"/>
    <w:rsid w:val="00D65E43"/>
    <w:rsid w:val="00D6730A"/>
    <w:rsid w:val="00D674A6"/>
    <w:rsid w:val="00D67C54"/>
    <w:rsid w:val="00D708FC"/>
    <w:rsid w:val="00D7168E"/>
    <w:rsid w:val="00D72719"/>
    <w:rsid w:val="00D73F9D"/>
    <w:rsid w:val="00D7432E"/>
    <w:rsid w:val="00D74B7C"/>
    <w:rsid w:val="00D76068"/>
    <w:rsid w:val="00D76B01"/>
    <w:rsid w:val="00D804A2"/>
    <w:rsid w:val="00D81295"/>
    <w:rsid w:val="00D84704"/>
    <w:rsid w:val="00D84BF9"/>
    <w:rsid w:val="00D8517D"/>
    <w:rsid w:val="00D9180C"/>
    <w:rsid w:val="00D91912"/>
    <w:rsid w:val="00D9215B"/>
    <w:rsid w:val="00D921FD"/>
    <w:rsid w:val="00D93714"/>
    <w:rsid w:val="00D94034"/>
    <w:rsid w:val="00D95424"/>
    <w:rsid w:val="00D961B1"/>
    <w:rsid w:val="00D96717"/>
    <w:rsid w:val="00DA4084"/>
    <w:rsid w:val="00DA56ED"/>
    <w:rsid w:val="00DA5A54"/>
    <w:rsid w:val="00DA5C0D"/>
    <w:rsid w:val="00DB17EA"/>
    <w:rsid w:val="00DB2828"/>
    <w:rsid w:val="00DB37FF"/>
    <w:rsid w:val="00DB423C"/>
    <w:rsid w:val="00DB4E26"/>
    <w:rsid w:val="00DB714B"/>
    <w:rsid w:val="00DC0ABD"/>
    <w:rsid w:val="00DC1025"/>
    <w:rsid w:val="00DC10F6"/>
    <w:rsid w:val="00DC115D"/>
    <w:rsid w:val="00DC1EB8"/>
    <w:rsid w:val="00DC3E45"/>
    <w:rsid w:val="00DC4598"/>
    <w:rsid w:val="00DC625D"/>
    <w:rsid w:val="00DD0722"/>
    <w:rsid w:val="00DD0B3D"/>
    <w:rsid w:val="00DD212F"/>
    <w:rsid w:val="00DE18F5"/>
    <w:rsid w:val="00DE3468"/>
    <w:rsid w:val="00DE3AFD"/>
    <w:rsid w:val="00DE73D2"/>
    <w:rsid w:val="00DF5878"/>
    <w:rsid w:val="00DF5BFB"/>
    <w:rsid w:val="00DF5CD6"/>
    <w:rsid w:val="00E01167"/>
    <w:rsid w:val="00E019AB"/>
    <w:rsid w:val="00E022DA"/>
    <w:rsid w:val="00E032A1"/>
    <w:rsid w:val="00E03BCB"/>
    <w:rsid w:val="00E04A32"/>
    <w:rsid w:val="00E105C5"/>
    <w:rsid w:val="00E124DC"/>
    <w:rsid w:val="00E12EB5"/>
    <w:rsid w:val="00E13754"/>
    <w:rsid w:val="00E14F7F"/>
    <w:rsid w:val="00E15A41"/>
    <w:rsid w:val="00E16010"/>
    <w:rsid w:val="00E16825"/>
    <w:rsid w:val="00E1715A"/>
    <w:rsid w:val="00E21C23"/>
    <w:rsid w:val="00E21EA8"/>
    <w:rsid w:val="00E22605"/>
    <w:rsid w:val="00E22D68"/>
    <w:rsid w:val="00E247D9"/>
    <w:rsid w:val="00E25285"/>
    <w:rsid w:val="00E258D8"/>
    <w:rsid w:val="00E26DDF"/>
    <w:rsid w:val="00E270E5"/>
    <w:rsid w:val="00E30167"/>
    <w:rsid w:val="00E32C2B"/>
    <w:rsid w:val="00E33493"/>
    <w:rsid w:val="00E345FB"/>
    <w:rsid w:val="00E37922"/>
    <w:rsid w:val="00E406DF"/>
    <w:rsid w:val="00E4103E"/>
    <w:rsid w:val="00E415D3"/>
    <w:rsid w:val="00E42BCA"/>
    <w:rsid w:val="00E469E4"/>
    <w:rsid w:val="00E475C3"/>
    <w:rsid w:val="00E509B0"/>
    <w:rsid w:val="00E50B11"/>
    <w:rsid w:val="00E54246"/>
    <w:rsid w:val="00E55141"/>
    <w:rsid w:val="00E55D8E"/>
    <w:rsid w:val="00E573A0"/>
    <w:rsid w:val="00E6641E"/>
    <w:rsid w:val="00E66F18"/>
    <w:rsid w:val="00E70856"/>
    <w:rsid w:val="00E727DE"/>
    <w:rsid w:val="00E74A30"/>
    <w:rsid w:val="00E77778"/>
    <w:rsid w:val="00E77B7E"/>
    <w:rsid w:val="00E77BA8"/>
    <w:rsid w:val="00E80FC8"/>
    <w:rsid w:val="00E8139F"/>
    <w:rsid w:val="00E82DF1"/>
    <w:rsid w:val="00E84754"/>
    <w:rsid w:val="00E85DBA"/>
    <w:rsid w:val="00E90CAA"/>
    <w:rsid w:val="00E93339"/>
    <w:rsid w:val="00E95A68"/>
    <w:rsid w:val="00E96532"/>
    <w:rsid w:val="00E973A0"/>
    <w:rsid w:val="00EA1688"/>
    <w:rsid w:val="00EA1782"/>
    <w:rsid w:val="00EA1AFC"/>
    <w:rsid w:val="00EA2317"/>
    <w:rsid w:val="00EA30A5"/>
    <w:rsid w:val="00EA3A7D"/>
    <w:rsid w:val="00EA4C83"/>
    <w:rsid w:val="00EB0A37"/>
    <w:rsid w:val="00EB0DE5"/>
    <w:rsid w:val="00EB1EAA"/>
    <w:rsid w:val="00EB483D"/>
    <w:rsid w:val="00EB5D06"/>
    <w:rsid w:val="00EB5DFF"/>
    <w:rsid w:val="00EB763D"/>
    <w:rsid w:val="00EB7EC2"/>
    <w:rsid w:val="00EB7FE4"/>
    <w:rsid w:val="00EC0A92"/>
    <w:rsid w:val="00EC1DA0"/>
    <w:rsid w:val="00EC20D0"/>
    <w:rsid w:val="00EC329B"/>
    <w:rsid w:val="00EC495D"/>
    <w:rsid w:val="00EC5EB9"/>
    <w:rsid w:val="00EC6006"/>
    <w:rsid w:val="00EC71A6"/>
    <w:rsid w:val="00EC73EB"/>
    <w:rsid w:val="00ED35F9"/>
    <w:rsid w:val="00ED592E"/>
    <w:rsid w:val="00ED5D06"/>
    <w:rsid w:val="00ED6ABD"/>
    <w:rsid w:val="00ED6D1A"/>
    <w:rsid w:val="00ED72E1"/>
    <w:rsid w:val="00EE1369"/>
    <w:rsid w:val="00EE3C0F"/>
    <w:rsid w:val="00EE5EB8"/>
    <w:rsid w:val="00EE66E5"/>
    <w:rsid w:val="00EE6810"/>
    <w:rsid w:val="00EE773B"/>
    <w:rsid w:val="00EF0003"/>
    <w:rsid w:val="00EF07FE"/>
    <w:rsid w:val="00EF0CED"/>
    <w:rsid w:val="00EF1601"/>
    <w:rsid w:val="00EF21FE"/>
    <w:rsid w:val="00EF2A7F"/>
    <w:rsid w:val="00EF2D58"/>
    <w:rsid w:val="00EF37C2"/>
    <w:rsid w:val="00EF3E0A"/>
    <w:rsid w:val="00EF4644"/>
    <w:rsid w:val="00EF4803"/>
    <w:rsid w:val="00EF5127"/>
    <w:rsid w:val="00F02290"/>
    <w:rsid w:val="00F02A5E"/>
    <w:rsid w:val="00F03EAC"/>
    <w:rsid w:val="00F04B7C"/>
    <w:rsid w:val="00F04E1E"/>
    <w:rsid w:val="00F077C9"/>
    <w:rsid w:val="00F078B5"/>
    <w:rsid w:val="00F11173"/>
    <w:rsid w:val="00F14024"/>
    <w:rsid w:val="00F14FA3"/>
    <w:rsid w:val="00F15DB1"/>
    <w:rsid w:val="00F2094B"/>
    <w:rsid w:val="00F21516"/>
    <w:rsid w:val="00F24297"/>
    <w:rsid w:val="00F2564A"/>
    <w:rsid w:val="00F25761"/>
    <w:rsid w:val="00F259D7"/>
    <w:rsid w:val="00F3090B"/>
    <w:rsid w:val="00F313E2"/>
    <w:rsid w:val="00F32482"/>
    <w:rsid w:val="00F32D05"/>
    <w:rsid w:val="00F34619"/>
    <w:rsid w:val="00F34BFC"/>
    <w:rsid w:val="00F35263"/>
    <w:rsid w:val="00F35E34"/>
    <w:rsid w:val="00F403BF"/>
    <w:rsid w:val="00F4342F"/>
    <w:rsid w:val="00F4508C"/>
    <w:rsid w:val="00F45227"/>
    <w:rsid w:val="00F466EE"/>
    <w:rsid w:val="00F5045C"/>
    <w:rsid w:val="00F520C7"/>
    <w:rsid w:val="00F53AEA"/>
    <w:rsid w:val="00F547AF"/>
    <w:rsid w:val="00F55AC7"/>
    <w:rsid w:val="00F55FC9"/>
    <w:rsid w:val="00F563CD"/>
    <w:rsid w:val="00F5663B"/>
    <w:rsid w:val="00F5674D"/>
    <w:rsid w:val="00F603EC"/>
    <w:rsid w:val="00F6392C"/>
    <w:rsid w:val="00F63C21"/>
    <w:rsid w:val="00F64256"/>
    <w:rsid w:val="00F64CE9"/>
    <w:rsid w:val="00F66093"/>
    <w:rsid w:val="00F66518"/>
    <w:rsid w:val="00F66657"/>
    <w:rsid w:val="00F6751E"/>
    <w:rsid w:val="00F6782B"/>
    <w:rsid w:val="00F70848"/>
    <w:rsid w:val="00F70973"/>
    <w:rsid w:val="00F713C1"/>
    <w:rsid w:val="00F73A60"/>
    <w:rsid w:val="00F8015D"/>
    <w:rsid w:val="00F829C7"/>
    <w:rsid w:val="00F834AA"/>
    <w:rsid w:val="00F83C9F"/>
    <w:rsid w:val="00F848D6"/>
    <w:rsid w:val="00F859AE"/>
    <w:rsid w:val="00F868FA"/>
    <w:rsid w:val="00F9071F"/>
    <w:rsid w:val="00F91077"/>
    <w:rsid w:val="00F922B2"/>
    <w:rsid w:val="00F943C8"/>
    <w:rsid w:val="00F96B28"/>
    <w:rsid w:val="00FA1564"/>
    <w:rsid w:val="00FA41B4"/>
    <w:rsid w:val="00FA5DDD"/>
    <w:rsid w:val="00FA6255"/>
    <w:rsid w:val="00FA723B"/>
    <w:rsid w:val="00FA7644"/>
    <w:rsid w:val="00FB0647"/>
    <w:rsid w:val="00FB1FA3"/>
    <w:rsid w:val="00FB23A8"/>
    <w:rsid w:val="00FB2F7A"/>
    <w:rsid w:val="00FB43A8"/>
    <w:rsid w:val="00FB4D12"/>
    <w:rsid w:val="00FB5279"/>
    <w:rsid w:val="00FB62AE"/>
    <w:rsid w:val="00FC069A"/>
    <w:rsid w:val="00FC08A9"/>
    <w:rsid w:val="00FC0BA0"/>
    <w:rsid w:val="00FC216E"/>
    <w:rsid w:val="00FC2739"/>
    <w:rsid w:val="00FC35B5"/>
    <w:rsid w:val="00FC7600"/>
    <w:rsid w:val="00FD0385"/>
    <w:rsid w:val="00FD0B7B"/>
    <w:rsid w:val="00FD1A46"/>
    <w:rsid w:val="00FD4C08"/>
    <w:rsid w:val="00FD50D0"/>
    <w:rsid w:val="00FD6002"/>
    <w:rsid w:val="00FD6529"/>
    <w:rsid w:val="00FD7E30"/>
    <w:rsid w:val="00FE101B"/>
    <w:rsid w:val="00FE1DCC"/>
    <w:rsid w:val="00FE1DD4"/>
    <w:rsid w:val="00FE2B19"/>
    <w:rsid w:val="00FE30F9"/>
    <w:rsid w:val="00FF0474"/>
    <w:rsid w:val="00FF0538"/>
    <w:rsid w:val="00FF2505"/>
    <w:rsid w:val="00FF5B88"/>
    <w:rsid w:val="00FF65C3"/>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8558DD7"/>
  <w15:docId w15:val="{4EECE932-C609-468C-9EC2-B3E3EAAF82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semiHidden/>
    <w:rsid w:val="00E022DA"/>
    <w:rPr>
      <w:rFonts w:asciiTheme="majorHAnsi" w:hAnsiTheme="majorHAnsi" w:cstheme="majorHAnsi"/>
      <w:spacing w:val="6"/>
      <w:sz w:val="14"/>
      <w:szCs w:val="20"/>
    </w:rPr>
  </w:style>
  <w:style w:type="character" w:styleId="Fotnotsreferens">
    <w:name w:val="footnote reference"/>
    <w:basedOn w:val="Standardstycketeckensnitt"/>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aliases w:val="Dot pt,F5 List Paragraph,List Paragraph1,No Spacing1,List Paragraph Char Char Char,Indicator Text,Numbered Para 1,MAIN CONTENT,Colorful List - Accent 11,Bullet 1,Bullet Points,Párrafo de lista,Recommendation,List Paragraph2,OBC Bullet,Bullets"/>
    <w:basedOn w:val="Normal"/>
    <w:link w:val="ListstyckeChar"/>
    <w:uiPriority w:val="34"/>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character" w:customStyle="1" w:styleId="ListstyckeChar">
    <w:name w:val="Liststycke Char"/>
    <w:aliases w:val="Dot pt Char,F5 List Paragraph Char,List Paragraph1 Char,No Spacing1 Char,List Paragraph Char Char Char Char,Indicator Text Char,Numbered Para 1 Char,MAIN CONTENT Char,Colorful List - Accent 11 Char,Bullet 1 Char,Bullet Points Char"/>
    <w:basedOn w:val="Standardstycketeckensnitt"/>
    <w:link w:val="Liststycke"/>
    <w:uiPriority w:val="34"/>
    <w:qFormat/>
    <w:locked/>
    <w:rsid w:val="005C2F3D"/>
  </w:style>
  <w:style w:type="character" w:customStyle="1" w:styleId="y2iqfc">
    <w:name w:val="y2iqfc"/>
    <w:basedOn w:val="Standardstycketeckensnitt"/>
    <w:rsid w:val="0032603B"/>
  </w:style>
  <w:style w:type="paragraph" w:styleId="Revision">
    <w:name w:val="Revision"/>
    <w:hidden/>
    <w:uiPriority w:val="99"/>
    <w:semiHidden/>
    <w:rsid w:val="008E7885"/>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7787158">
      <w:bodyDiv w:val="1"/>
      <w:marLeft w:val="0"/>
      <w:marRight w:val="0"/>
      <w:marTop w:val="0"/>
      <w:marBottom w:val="0"/>
      <w:divBdr>
        <w:top w:val="none" w:sz="0" w:space="0" w:color="auto"/>
        <w:left w:val="none" w:sz="0" w:space="0" w:color="auto"/>
        <w:bottom w:val="none" w:sz="0" w:space="0" w:color="auto"/>
        <w:right w:val="none" w:sz="0" w:space="0" w:color="auto"/>
      </w:divBdr>
    </w:div>
    <w:div w:id="248781424">
      <w:bodyDiv w:val="1"/>
      <w:marLeft w:val="0"/>
      <w:marRight w:val="0"/>
      <w:marTop w:val="0"/>
      <w:marBottom w:val="0"/>
      <w:divBdr>
        <w:top w:val="none" w:sz="0" w:space="0" w:color="auto"/>
        <w:left w:val="none" w:sz="0" w:space="0" w:color="auto"/>
        <w:bottom w:val="none" w:sz="0" w:space="0" w:color="auto"/>
        <w:right w:val="none" w:sz="0" w:space="0" w:color="auto"/>
      </w:divBdr>
    </w:div>
    <w:div w:id="356078736">
      <w:bodyDiv w:val="1"/>
      <w:marLeft w:val="0"/>
      <w:marRight w:val="0"/>
      <w:marTop w:val="0"/>
      <w:marBottom w:val="0"/>
      <w:divBdr>
        <w:top w:val="none" w:sz="0" w:space="0" w:color="auto"/>
        <w:left w:val="none" w:sz="0" w:space="0" w:color="auto"/>
        <w:bottom w:val="none" w:sz="0" w:space="0" w:color="auto"/>
        <w:right w:val="none" w:sz="0" w:space="0" w:color="auto"/>
      </w:divBdr>
    </w:div>
    <w:div w:id="394159926">
      <w:bodyDiv w:val="1"/>
      <w:marLeft w:val="0"/>
      <w:marRight w:val="0"/>
      <w:marTop w:val="0"/>
      <w:marBottom w:val="0"/>
      <w:divBdr>
        <w:top w:val="none" w:sz="0" w:space="0" w:color="auto"/>
        <w:left w:val="none" w:sz="0" w:space="0" w:color="auto"/>
        <w:bottom w:val="none" w:sz="0" w:space="0" w:color="auto"/>
        <w:right w:val="none" w:sz="0" w:space="0" w:color="auto"/>
      </w:divBdr>
    </w:div>
    <w:div w:id="569972094">
      <w:bodyDiv w:val="1"/>
      <w:marLeft w:val="0"/>
      <w:marRight w:val="0"/>
      <w:marTop w:val="0"/>
      <w:marBottom w:val="0"/>
      <w:divBdr>
        <w:top w:val="none" w:sz="0" w:space="0" w:color="auto"/>
        <w:left w:val="none" w:sz="0" w:space="0" w:color="auto"/>
        <w:bottom w:val="none" w:sz="0" w:space="0" w:color="auto"/>
        <w:right w:val="none" w:sz="0" w:space="0" w:color="auto"/>
      </w:divBdr>
    </w:div>
    <w:div w:id="778379008">
      <w:bodyDiv w:val="1"/>
      <w:marLeft w:val="0"/>
      <w:marRight w:val="0"/>
      <w:marTop w:val="0"/>
      <w:marBottom w:val="0"/>
      <w:divBdr>
        <w:top w:val="none" w:sz="0" w:space="0" w:color="auto"/>
        <w:left w:val="none" w:sz="0" w:space="0" w:color="auto"/>
        <w:bottom w:val="none" w:sz="0" w:space="0" w:color="auto"/>
        <w:right w:val="none" w:sz="0" w:space="0" w:color="auto"/>
      </w:divBdr>
      <w:divsChild>
        <w:div w:id="1183013809">
          <w:marLeft w:val="0"/>
          <w:marRight w:val="0"/>
          <w:marTop w:val="0"/>
          <w:marBottom w:val="0"/>
          <w:divBdr>
            <w:top w:val="none" w:sz="0" w:space="0" w:color="auto"/>
            <w:left w:val="none" w:sz="0" w:space="0" w:color="auto"/>
            <w:bottom w:val="none" w:sz="0" w:space="0" w:color="auto"/>
            <w:right w:val="none" w:sz="0" w:space="0" w:color="auto"/>
          </w:divBdr>
        </w:div>
      </w:divsChild>
    </w:div>
    <w:div w:id="967473762">
      <w:bodyDiv w:val="1"/>
      <w:marLeft w:val="0"/>
      <w:marRight w:val="0"/>
      <w:marTop w:val="0"/>
      <w:marBottom w:val="0"/>
      <w:divBdr>
        <w:top w:val="none" w:sz="0" w:space="0" w:color="auto"/>
        <w:left w:val="none" w:sz="0" w:space="0" w:color="auto"/>
        <w:bottom w:val="none" w:sz="0" w:space="0" w:color="auto"/>
        <w:right w:val="none" w:sz="0" w:space="0" w:color="auto"/>
      </w:divBdr>
    </w:div>
    <w:div w:id="1028683717">
      <w:bodyDiv w:val="1"/>
      <w:marLeft w:val="0"/>
      <w:marRight w:val="0"/>
      <w:marTop w:val="0"/>
      <w:marBottom w:val="0"/>
      <w:divBdr>
        <w:top w:val="none" w:sz="0" w:space="0" w:color="auto"/>
        <w:left w:val="none" w:sz="0" w:space="0" w:color="auto"/>
        <w:bottom w:val="none" w:sz="0" w:space="0" w:color="auto"/>
        <w:right w:val="none" w:sz="0" w:space="0" w:color="auto"/>
      </w:divBdr>
    </w:div>
    <w:div w:id="1286429385">
      <w:bodyDiv w:val="1"/>
      <w:marLeft w:val="0"/>
      <w:marRight w:val="0"/>
      <w:marTop w:val="0"/>
      <w:marBottom w:val="0"/>
      <w:divBdr>
        <w:top w:val="none" w:sz="0" w:space="0" w:color="auto"/>
        <w:left w:val="none" w:sz="0" w:space="0" w:color="auto"/>
        <w:bottom w:val="none" w:sz="0" w:space="0" w:color="auto"/>
        <w:right w:val="none" w:sz="0" w:space="0" w:color="auto"/>
      </w:divBdr>
    </w:div>
    <w:div w:id="1352415192">
      <w:bodyDiv w:val="1"/>
      <w:marLeft w:val="0"/>
      <w:marRight w:val="0"/>
      <w:marTop w:val="0"/>
      <w:marBottom w:val="0"/>
      <w:divBdr>
        <w:top w:val="none" w:sz="0" w:space="0" w:color="auto"/>
        <w:left w:val="none" w:sz="0" w:space="0" w:color="auto"/>
        <w:bottom w:val="none" w:sz="0" w:space="0" w:color="auto"/>
        <w:right w:val="none" w:sz="0" w:space="0" w:color="auto"/>
      </w:divBdr>
    </w:div>
    <w:div w:id="1358508578">
      <w:bodyDiv w:val="1"/>
      <w:marLeft w:val="0"/>
      <w:marRight w:val="0"/>
      <w:marTop w:val="0"/>
      <w:marBottom w:val="0"/>
      <w:divBdr>
        <w:top w:val="none" w:sz="0" w:space="0" w:color="auto"/>
        <w:left w:val="none" w:sz="0" w:space="0" w:color="auto"/>
        <w:bottom w:val="none" w:sz="0" w:space="0" w:color="auto"/>
        <w:right w:val="none" w:sz="0" w:space="0" w:color="auto"/>
      </w:divBdr>
      <w:divsChild>
        <w:div w:id="1228226690">
          <w:marLeft w:val="0"/>
          <w:marRight w:val="0"/>
          <w:marTop w:val="0"/>
          <w:marBottom w:val="0"/>
          <w:divBdr>
            <w:top w:val="none" w:sz="0" w:space="0" w:color="auto"/>
            <w:left w:val="none" w:sz="0" w:space="0" w:color="auto"/>
            <w:bottom w:val="none" w:sz="0" w:space="0" w:color="auto"/>
            <w:right w:val="none" w:sz="0" w:space="0" w:color="auto"/>
          </w:divBdr>
        </w:div>
      </w:divsChild>
    </w:div>
    <w:div w:id="1543781584">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464809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7CBFFE1BC154124803EE61ECC746206"/>
        <w:category>
          <w:name w:val="Allmänt"/>
          <w:gallery w:val="placeholder"/>
        </w:category>
        <w:types>
          <w:type w:val="bbPlcHdr"/>
        </w:types>
        <w:behaviors>
          <w:behavior w:val="content"/>
        </w:behaviors>
        <w:guid w:val="{A83251B1-A9D6-4DAE-A497-681719E31B38}"/>
      </w:docPartPr>
      <w:docPartBody>
        <w:p w:rsidR="00744B12" w:rsidRDefault="00744B12">
          <w:pPr>
            <w:pStyle w:val="57CBFFE1BC154124803EE61ECC746206"/>
          </w:pPr>
          <w:r w:rsidRPr="00FC36B9">
            <w:rPr>
              <w:rStyle w:val="Platshllartext"/>
            </w:rPr>
            <w:t>Klicka eller tryck här för att ange text.</w:t>
          </w:r>
        </w:p>
      </w:docPartBody>
    </w:docPart>
    <w:docPart>
      <w:docPartPr>
        <w:name w:val="FD258E0449154F0399599DAE96D111B6"/>
        <w:category>
          <w:name w:val="Allmänt"/>
          <w:gallery w:val="placeholder"/>
        </w:category>
        <w:types>
          <w:type w:val="bbPlcHdr"/>
        </w:types>
        <w:behaviors>
          <w:behavior w:val="content"/>
        </w:behaviors>
        <w:guid w:val="{EC52E653-A0FF-4048-88B2-69D9A12F6EC0}"/>
      </w:docPartPr>
      <w:docPartBody>
        <w:p w:rsidR="00744B12" w:rsidRDefault="00744B12">
          <w:pPr>
            <w:pStyle w:val="FD258E0449154F0399599DAE96D111B6"/>
          </w:pPr>
          <w:r>
            <w:rPr>
              <w:rStyle w:val="Platshllartext"/>
            </w:rPr>
            <w:t>(sätts av SB)</w:t>
          </w:r>
        </w:p>
      </w:docPartBody>
    </w:docPart>
    <w:docPart>
      <w:docPartPr>
        <w:name w:val="08365A43576D4397899D5B0D2B5130C0"/>
        <w:category>
          <w:name w:val="Allmänt"/>
          <w:gallery w:val="placeholder"/>
        </w:category>
        <w:types>
          <w:type w:val="bbPlcHdr"/>
        </w:types>
        <w:behaviors>
          <w:behavior w:val="content"/>
        </w:behaviors>
        <w:guid w:val="{2DE19506-C9FF-4DD4-A359-534A3A35558D}"/>
      </w:docPartPr>
      <w:docPartBody>
        <w:p w:rsidR="00744B12" w:rsidRDefault="00744B12">
          <w:pPr>
            <w:pStyle w:val="08365A43576D4397899D5B0D2B5130C0"/>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F7D0101E659E4BBA9AC0C82C866984A3"/>
        <w:category>
          <w:name w:val="Allmänt"/>
          <w:gallery w:val="placeholder"/>
        </w:category>
        <w:types>
          <w:type w:val="bbPlcHdr"/>
        </w:types>
        <w:behaviors>
          <w:behavior w:val="content"/>
        </w:behaviors>
        <w:guid w:val="{4063B591-F14D-49A5-A4CA-58BE32C9F837}"/>
      </w:docPartPr>
      <w:docPartBody>
        <w:p w:rsidR="00744B12" w:rsidRDefault="00744B12">
          <w:pPr>
            <w:pStyle w:val="F7D0101E659E4BBA9AC0C82C866984A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DE4D819F39E47B0AA618720FF8A9128"/>
        <w:category>
          <w:name w:val="Allmänt"/>
          <w:gallery w:val="placeholder"/>
        </w:category>
        <w:types>
          <w:type w:val="bbPlcHdr"/>
        </w:types>
        <w:behaviors>
          <w:behavior w:val="content"/>
        </w:behaviors>
        <w:guid w:val="{EF950EB4-03C3-4C8E-BEB3-918267CEA2A5}"/>
      </w:docPartPr>
      <w:docPartBody>
        <w:p w:rsidR="00744B12" w:rsidRDefault="00744B12">
          <w:pPr>
            <w:pStyle w:val="1DE4D819F39E47B0AA618720FF8A9128"/>
          </w:pPr>
          <w:r>
            <w:rPr>
              <w:rStyle w:val="Platshllartext"/>
            </w:rPr>
            <w:t>Klicka här och v</w:t>
          </w:r>
          <w:r w:rsidRPr="00D31416">
            <w:rPr>
              <w:rStyle w:val="Platshllartext"/>
            </w:rPr>
            <w:t xml:space="preserve">älj ett </w:t>
          </w:r>
          <w:r>
            <w:rPr>
              <w:rStyle w:val="Platshllartext"/>
            </w:rPr>
            <w:t>departement.</w:t>
          </w:r>
        </w:p>
      </w:docPartBody>
    </w:docPart>
    <w:docPart>
      <w:docPartPr>
        <w:name w:val="3F5397F365004DA8A6BE5EF7CAA2C497"/>
        <w:category>
          <w:name w:val="Allmänt"/>
          <w:gallery w:val="placeholder"/>
        </w:category>
        <w:types>
          <w:type w:val="bbPlcHdr"/>
        </w:types>
        <w:behaviors>
          <w:behavior w:val="content"/>
        </w:behaviors>
        <w:guid w:val="{2C922AE2-70E3-4AD8-8096-F12DDCB4C9A2}"/>
      </w:docPartPr>
      <w:docPartBody>
        <w:p w:rsidR="00744B12" w:rsidRDefault="00744B12">
          <w:pPr>
            <w:pStyle w:val="3F5397F365004DA8A6BE5EF7CAA2C49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0F2ACDE588D40DDADE76097ADE997CA"/>
        <w:category>
          <w:name w:val="Allmänt"/>
          <w:gallery w:val="placeholder"/>
        </w:category>
        <w:types>
          <w:type w:val="bbPlcHdr"/>
        </w:types>
        <w:behaviors>
          <w:behavior w:val="content"/>
        </w:behaviors>
        <w:guid w:val="{3E91829E-9681-4878-A2D7-20A8A7D19D50}"/>
      </w:docPartPr>
      <w:docPartBody>
        <w:p w:rsidR="00744B12" w:rsidRDefault="00744B12">
          <w:pPr>
            <w:pStyle w:val="B0F2ACDE588D40DDADE76097ADE997C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BEF04B14FCB4B48BF24CD9FC21E1B19"/>
        <w:category>
          <w:name w:val="Allmänt"/>
          <w:gallery w:val="placeholder"/>
        </w:category>
        <w:types>
          <w:type w:val="bbPlcHdr"/>
        </w:types>
        <w:behaviors>
          <w:behavior w:val="content"/>
        </w:behaviors>
        <w:guid w:val="{B7CE5BBC-24B1-417F-ABC3-045CD2F6A9B7}"/>
      </w:docPartPr>
      <w:docPartBody>
        <w:p w:rsidR="00744B12" w:rsidRDefault="00744B12">
          <w:pPr>
            <w:pStyle w:val="3BEF04B14FCB4B48BF24CD9FC21E1B1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2A8DB929538444EB062E0A001B4D9F9"/>
        <w:category>
          <w:name w:val="Allmänt"/>
          <w:gallery w:val="placeholder"/>
        </w:category>
        <w:types>
          <w:type w:val="bbPlcHdr"/>
        </w:types>
        <w:behaviors>
          <w:behavior w:val="content"/>
        </w:behaviors>
        <w:guid w:val="{50971D8D-C150-46A7-9877-68B3FD06DD00}"/>
      </w:docPartPr>
      <w:docPartBody>
        <w:p w:rsidR="00C71B1A" w:rsidRDefault="00744B12">
          <w:pPr>
            <w:pStyle w:val="A2A8DB929538444EB062E0A001B4D9F9"/>
          </w:pPr>
          <w:r w:rsidRPr="00FC36B9">
            <w:rPr>
              <w:rStyle w:val="Platshllartext"/>
            </w:rPr>
            <w:t>Klicka eller tryck här för att ange text.</w:t>
          </w:r>
        </w:p>
      </w:docPartBody>
    </w:docPart>
    <w:docPart>
      <w:docPartPr>
        <w:name w:val="0A5EF41F383946218BE2C4CBBBD5EAD6"/>
        <w:category>
          <w:name w:val="Allmänt"/>
          <w:gallery w:val="placeholder"/>
        </w:category>
        <w:types>
          <w:type w:val="bbPlcHdr"/>
        </w:types>
        <w:behaviors>
          <w:behavior w:val="content"/>
        </w:behaviors>
        <w:guid w:val="{AEFA5909-3261-4764-B9B2-E672632C9BBC}"/>
      </w:docPartPr>
      <w:docPartBody>
        <w:p w:rsidR="00C71B1A" w:rsidRDefault="00744B12">
          <w:pPr>
            <w:pStyle w:val="0A5EF41F383946218BE2C4CBBBD5EAD6"/>
          </w:pPr>
          <w:r w:rsidRPr="00FC36B9">
            <w:rPr>
              <w:rStyle w:val="Platshllartext"/>
            </w:rPr>
            <w:t>Klicka eller tryck här för att ange text.</w:t>
          </w:r>
        </w:p>
      </w:docPartBody>
    </w:docPart>
    <w:docPart>
      <w:docPartPr>
        <w:name w:val="4673D38C8F3F452DBFC9C85E4F76222F"/>
        <w:category>
          <w:name w:val="Allmänt"/>
          <w:gallery w:val="placeholder"/>
        </w:category>
        <w:types>
          <w:type w:val="bbPlcHdr"/>
        </w:types>
        <w:behaviors>
          <w:behavior w:val="content"/>
        </w:behaviors>
        <w:guid w:val="{6ACCD414-4359-4C02-8D39-7F794D2D799A}"/>
      </w:docPartPr>
      <w:docPartBody>
        <w:p w:rsidR="005A3F85" w:rsidRDefault="00A11FE2">
          <w:r w:rsidRPr="006A0B6B">
            <w:rPr>
              <w:rStyle w:val="Platshllartext"/>
            </w:rPr>
            <w:t xml:space="preserve"> </w:t>
          </w:r>
        </w:p>
      </w:docPartBody>
    </w:docPart>
    <w:docPart>
      <w:docPartPr>
        <w:name w:val="94E04DECC5D64DB681D9F002150BDE1B"/>
        <w:category>
          <w:name w:val="Allmänt"/>
          <w:gallery w:val="placeholder"/>
        </w:category>
        <w:types>
          <w:type w:val="bbPlcHdr"/>
        </w:types>
        <w:behaviors>
          <w:behavior w:val="content"/>
        </w:behaviors>
        <w:guid w:val="{859C94B2-396B-47FE-B044-E6E27E6A0EFB}"/>
      </w:docPartPr>
      <w:docPartBody>
        <w:p w:rsidR="005A3F85" w:rsidRDefault="00A11FE2">
          <w:r w:rsidRPr="006A0B6B">
            <w:rPr>
              <w:rStyle w:val="Platshllartext"/>
            </w:rPr>
            <w:t xml:space="preserve"> </w:t>
          </w:r>
        </w:p>
      </w:docPartBody>
    </w:docPart>
    <w:docPart>
      <w:docPartPr>
        <w:name w:val="07BAA24890724F99ADABFBB4431919E8"/>
        <w:category>
          <w:name w:val="Allmänt"/>
          <w:gallery w:val="placeholder"/>
        </w:category>
        <w:types>
          <w:type w:val="bbPlcHdr"/>
        </w:types>
        <w:behaviors>
          <w:behavior w:val="content"/>
        </w:behaviors>
        <w:guid w:val="{64FCD207-B780-4F53-ABDF-16495C61F608}"/>
      </w:docPartPr>
      <w:docPartBody>
        <w:p w:rsidR="005A3F85" w:rsidRDefault="00A11FE2">
          <w:r w:rsidRPr="006A0B6B">
            <w:rPr>
              <w:rStyle w:val="Platshllartext"/>
            </w:rPr>
            <w:t xml:space="preserve"> </w:t>
          </w:r>
        </w:p>
      </w:docPartBody>
    </w:docPart>
    <w:docPart>
      <w:docPartPr>
        <w:name w:val="5636F722EB2446158F52062A836781AA"/>
        <w:category>
          <w:name w:val="Allmänt"/>
          <w:gallery w:val="placeholder"/>
        </w:category>
        <w:types>
          <w:type w:val="bbPlcHdr"/>
        </w:types>
        <w:behaviors>
          <w:behavior w:val="content"/>
        </w:behaviors>
        <w:guid w:val="{4E622232-E48E-4754-8253-2E4AE4C6C839}"/>
      </w:docPartPr>
      <w:docPartBody>
        <w:p w:rsidR="005A3F85" w:rsidRDefault="00A11FE2">
          <w:r w:rsidRPr="006A0B6B">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4B12"/>
    <w:rsid w:val="00064B8B"/>
    <w:rsid w:val="00176BD2"/>
    <w:rsid w:val="001C2377"/>
    <w:rsid w:val="002A5B08"/>
    <w:rsid w:val="003C073D"/>
    <w:rsid w:val="005808AF"/>
    <w:rsid w:val="005A3F85"/>
    <w:rsid w:val="00681FDC"/>
    <w:rsid w:val="00744B12"/>
    <w:rsid w:val="00751C70"/>
    <w:rsid w:val="007B6E9C"/>
    <w:rsid w:val="0083736C"/>
    <w:rsid w:val="00850732"/>
    <w:rsid w:val="00872F81"/>
    <w:rsid w:val="0089249A"/>
    <w:rsid w:val="008B2CF6"/>
    <w:rsid w:val="008E6972"/>
    <w:rsid w:val="00914DA9"/>
    <w:rsid w:val="0098156C"/>
    <w:rsid w:val="009B14F2"/>
    <w:rsid w:val="009D3060"/>
    <w:rsid w:val="00A11FE2"/>
    <w:rsid w:val="00A34DDA"/>
    <w:rsid w:val="00B25081"/>
    <w:rsid w:val="00B57707"/>
    <w:rsid w:val="00B735A4"/>
    <w:rsid w:val="00C02CAD"/>
    <w:rsid w:val="00C71B1A"/>
    <w:rsid w:val="00E019AB"/>
    <w:rsid w:val="00E63668"/>
    <w:rsid w:val="00E95A68"/>
    <w:rsid w:val="00F4508C"/>
    <w:rsid w:val="00F868FA"/>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11FE2"/>
    <w:rPr>
      <w:noProof w:val="0"/>
      <w:color w:val="808080"/>
    </w:rPr>
  </w:style>
  <w:style w:type="paragraph" w:customStyle="1" w:styleId="57CBFFE1BC154124803EE61ECC746206">
    <w:name w:val="57CBFFE1BC154124803EE61ECC746206"/>
  </w:style>
  <w:style w:type="paragraph" w:customStyle="1" w:styleId="2227E423953B4DCCB763F3C36DB2117A">
    <w:name w:val="2227E423953B4DCCB763F3C36DB2117A"/>
  </w:style>
  <w:style w:type="paragraph" w:customStyle="1" w:styleId="FD258E0449154F0399599DAE96D111B6">
    <w:name w:val="FD258E0449154F0399599DAE96D111B6"/>
  </w:style>
  <w:style w:type="paragraph" w:customStyle="1" w:styleId="6AFC8ACED8F14A19ADF331D7FD03BD22">
    <w:name w:val="6AFC8ACED8F14A19ADF331D7FD03BD22"/>
  </w:style>
  <w:style w:type="paragraph" w:customStyle="1" w:styleId="08365A43576D4397899D5B0D2B5130C0">
    <w:name w:val="08365A43576D4397899D5B0D2B5130C0"/>
  </w:style>
  <w:style w:type="paragraph" w:customStyle="1" w:styleId="F7D0101E659E4BBA9AC0C82C866984A3">
    <w:name w:val="F7D0101E659E4BBA9AC0C82C866984A3"/>
  </w:style>
  <w:style w:type="paragraph" w:customStyle="1" w:styleId="1DE4D819F39E47B0AA618720FF8A9128">
    <w:name w:val="1DE4D819F39E47B0AA618720FF8A9128"/>
  </w:style>
  <w:style w:type="paragraph" w:customStyle="1" w:styleId="3F5397F365004DA8A6BE5EF7CAA2C497">
    <w:name w:val="3F5397F365004DA8A6BE5EF7CAA2C497"/>
  </w:style>
  <w:style w:type="paragraph" w:customStyle="1" w:styleId="CCEB4019C1064786A28F11E16043A014">
    <w:name w:val="CCEB4019C1064786A28F11E16043A014"/>
  </w:style>
  <w:style w:type="paragraph" w:customStyle="1" w:styleId="B0F2ACDE588D40DDADE76097ADE997CA">
    <w:name w:val="B0F2ACDE588D40DDADE76097ADE997CA"/>
  </w:style>
  <w:style w:type="paragraph" w:customStyle="1" w:styleId="A2A8DB929538444EB062E0A001B4D9F9">
    <w:name w:val="A2A8DB929538444EB062E0A001B4D9F9"/>
  </w:style>
  <w:style w:type="paragraph" w:customStyle="1" w:styleId="0A5EF41F383946218BE2C4CBBBD5EAD6">
    <w:name w:val="0A5EF41F383946218BE2C4CBBBD5EAD6"/>
  </w:style>
  <w:style w:type="paragraph" w:customStyle="1" w:styleId="3BEF04B14FCB4B48BF24CD9FC21E1B19">
    <w:name w:val="3BEF04B14FCB4B48BF24CD9FC21E1B1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faktaPM xmlns="http://rk.se/faktapm">
  <Titel>Meddelande om den europeiska pelaren för sociala rättigheter</Titel>
  <Ar>2025/26</Ar>
  <Nr>115</Nr>
  <UppDat>2026-09-11</UppDat>
  <Rub/>
  <Dep>Arbetsmarknadsdepartementet</Dep>
  <Utsk>Arbetsmarknadsutskottet</Utsk>
  <AnkDat>2026-09-11</AnkDat>
  <Egenskap1/>
  <Egenskap2/>
  <Egenskap3/>
  <DepLista>
    <Item>
      <itemnr/>
      <Departementsnamn>Arbetsmarknadsdepartementet</Departementsnamn>
    </Item>
  </DepLista>
  <DokLista>
    <DokItem>
      <Beteckning>KOM (2026) 650</Beteckning>
      <Celexnummer>52026DC0650</Celexnummer>
      <DokTitel>MEDDELANDE FRÅN KOMMISSIONEN TILL EUROPAPARLAMENTET, RÅDET, EUROPEISKA EKONOMISKA OCH SOCIALA KOMMITTEN OCH REGIONKOMMITTEN Meddelande om den Europeiska pelaren för sociala rättigheter</DokTitel>
    </DokItem>
  </DokLista>
  <GDB1>KOM (2026) 650</GDB1>
  <GDT1>MEDDELANDE FRÅN KOMMISSIONEN TILL EUROPAPARLAMENTET, RÅDET, EUROPEISKA EKONOMISKA OCH SOCIALA KOMMITTEN OCH REGIONKOMMITTEN Meddelande om den Europeiska pelaren för sociala rättigheter</GDT1>
  <GDTWeb>KOM (2026) 650</GDTWeb>
  <Typ>FPM</Typ>
  <Dokumenttyp>FaktaPM</Dokumenttyp>
  <Epostadress>ma0502aa</Epostadress>
</faktaPM>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2026-05-27</HeaderDate>
    <Office/>
    <Dnr>A2026/</Dnr>
    <ParagrafNr/>
    <DocumentTitle/>
    <VisitingAddress/>
    <Extra1/>
    <Extra2/>
    <Extra3/>
    <Number/>
    <Recipient/>
    <SenderText/>
    <DocNumber/>
    <Doclanguage>1053</Doclanguage>
    <Appendix/>
    <LogotypeName/>
  </BaseInfo>
</DocumentInfo>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70E87D62-3D4F-4E4C-9D28-77C7250A84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E986BE3-8F2D-4B6F-9E17-5F6CDA4DBB85}">
  <ds:schemaRefs>
    <ds:schemaRef ds:uri="http://schemas.microsoft.com/office/2006/metadata/customXsn"/>
  </ds:schemaRefs>
</ds:datastoreItem>
</file>

<file path=customXml/itemProps5.xml><?xml version="1.0" encoding="utf-8"?>
<ds:datastoreItem xmlns:ds="http://schemas.openxmlformats.org/officeDocument/2006/customXml" ds:itemID="{EC252C43-55D6-4624-B988-066819109F04}">
  <ds:schemaRefs>
    <ds:schemaRef ds:uri="http://lp/documentinfo/RK"/>
  </ds:schemaRefs>
</ds:datastoreItem>
</file>

<file path=customXml/itemProps6.xml><?xml version="1.0" encoding="utf-8"?>
<ds:datastoreItem xmlns:ds="http://schemas.openxmlformats.org/officeDocument/2006/customXml" ds:itemID="{2931F3F5-8FE0-471F-AF1B-1D961B2B11B3}">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http://schemas.microsoft.com/sharepoint/v4"/>
  </ds:schemaRefs>
</ds:datastoreItem>
</file>

<file path=customXml/itemProps7.xml><?xml version="1.0" encoding="utf-8"?>
<ds:datastoreItem xmlns:ds="http://schemas.openxmlformats.org/officeDocument/2006/customXml" ds:itemID="{9FA0B2C7-C87E-47EC-AA91-D7AECBDBE1C2}">
  <ds:schemaRefs>
    <ds:schemaRef ds:uri="Microsoft.SharePoint.Taxonomy.ContentTypeSync"/>
  </ds:schemaRefs>
</ds:datastoreItem>
</file>

<file path=customXml/itemProps8.xml><?xml version="1.0" encoding="utf-8"?>
<ds:datastoreItem xmlns:ds="http://schemas.openxmlformats.org/officeDocument/2006/customXml" ds:itemID="{3B2B7A64-E479-4BFD-B415-51FD6C08C57C}">
  <ds:schemaRefs>
    <ds:schemaRef ds:uri="http://schemas.microsoft.com/sharepoint/v3/contenttype/forms"/>
  </ds:schemaRefs>
</ds:datastoreItem>
</file>

<file path=customXml/itemProps9.xml><?xml version="1.0" encoding="utf-8"?>
<ds:datastoreItem xmlns:ds="http://schemas.openxmlformats.org/officeDocument/2006/customXml" ds:itemID="{B2D9EA4E-BE58-4155-AAE9-E41B9B79CE5F}">
  <ds:schemaRefs>
    <ds:schemaRef ds:uri="http://schemas.microsoft.com/sharepoint/event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11</Pages>
  <Words>2606</Words>
  <Characters>16707</Characters>
  <Application>Microsoft Office Word</Application>
  <DocSecurity>0</DocSecurity>
  <Lines>303</Lines>
  <Paragraphs>97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19216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FPM_202526__115</dc:title>
  <dc:subject/>
  <dc:creator>Ulrika Hall</dc:creator>
  <cp:keywords/>
  <dc:description/>
  <cp:lastModifiedBy>Maria Sundin</cp:lastModifiedBy>
  <cp:revision>2</cp:revision>
  <cp:lastPrinted>2026-09-11T10:05:00Z</cp:lastPrinted>
  <dcterms:created xsi:type="dcterms:W3CDTF">2026-09-11T10:12:00Z</dcterms:created>
  <dcterms:modified xsi:type="dcterms:W3CDTF">2026-09-11T10:12:00Z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_dlc_DocIdItemGuid">
    <vt:lpwstr>6882678f-b104-4e98-ad94-855665b11262</vt:lpwstr>
  </property>
  <property fmtid="{D5CDD505-2E9C-101B-9397-08002B2CF9AE}" pid="8" name="GDB1">
    <vt:lpwstr>KOM (2026) 650</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Meddelande om den europeiska pelaren för sociala rättigheter</vt:lpwstr>
  </property>
  <property fmtid="{D5CDD505-2E9C-101B-9397-08002B2CF9AE}" pid="22" name="Ar">
    <vt:lpwstr>2025/26</vt:lpwstr>
  </property>
  <property fmtid="{D5CDD505-2E9C-101B-9397-08002B2CF9AE}" pid="23" name="Nr">
    <vt:lpwstr>115</vt:lpwstr>
  </property>
  <property fmtid="{D5CDD505-2E9C-101B-9397-08002B2CF9AE}" pid="24" name="UppDat">
    <vt:lpwstr>2026-09-11</vt:lpwstr>
  </property>
  <property fmtid="{D5CDD505-2E9C-101B-9397-08002B2CF9AE}" pid="25" name="Dep">
    <vt:lpwstr>Arbetsmarknadsdepartementet</vt:lpwstr>
  </property>
  <property fmtid="{D5CDD505-2E9C-101B-9397-08002B2CF9AE}" pid="26" name="GDT1">
    <vt:lpwstr>MEDDELANDE FRÅN KOMMISSIONEN TILL EUROPAPARLAMENTET, RÅDET, EUROPEISKA EKONOMISKA OCH SOCIALA KOMMITTEN OCH REGIONKOMMITTEN Meddelande om den Europeiska pelaren för sociala rättigheter</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2026-09-11</vt:lpwstr>
  </property>
  <property fmtid="{D5CDD505-2E9C-101B-9397-08002B2CF9AE}" pid="41" name="Utsk">
    <vt:lpwstr>Arbetsmarknadsutskottet</vt:lpwstr>
  </property>
  <property fmtid="{D5CDD505-2E9C-101B-9397-08002B2CF9AE}" pid="42" name="Dokumenttyp">
    <vt:lpwstr>FaktaPM</vt:lpwstr>
  </property>
  <property fmtid="{D5CDD505-2E9C-101B-9397-08002B2CF9AE}" pid="43" name="Epostadress">
    <vt:lpwstr>ma0502aa</vt:lpwstr>
  </property>
</Properties>
</file>