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315663D0ABFC4AE7A84CD5C2FC359674"/>
        </w:placeholder>
        <w:group/>
      </w:sdtPr>
      <w:sdtEndPr>
        <w:rPr>
          <w:b w:val="0"/>
        </w:rPr>
      </w:sdtEndPr>
      <w:sdtContent>
        <w:p w14:paraId="11B07E4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9FE8D6D" wp14:editId="1584661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AE92F41" w14:textId="3AC4740D" w:rsidR="00907069" w:rsidRDefault="00C85FE1" w:rsidP="001C2731">
          <w:pPr>
            <w:pStyle w:val="Sidhuvud"/>
            <w:ind w:left="3969" w:right="-567"/>
          </w:pPr>
          <w:r>
            <w:t>Riksdagså</w:t>
          </w:r>
          <w:r w:rsidR="00907069">
            <w:t xml:space="preserve">r: </w:t>
          </w:r>
          <w:sdt>
            <w:sdtPr>
              <w:alias w:val="Ar"/>
              <w:tag w:val="Ar"/>
              <w:id w:val="-280807286"/>
              <w:placeholder>
                <w:docPart w:val="1033D19925C44481ACCD31D634AF5D0C"/>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3A361B">
                <w:t>2025/26</w:t>
              </w:r>
            </w:sdtContent>
          </w:sdt>
        </w:p>
        <w:p w14:paraId="1EC692B4" w14:textId="558D5EF6"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5228D1CD5FB4514B0BEBD715EAED1EE"/>
              </w:placeholder>
              <w:dataBinding w:prefixMappings="xmlns:ns0='http://rk.se/faktapm' " w:xpath="/ns0:faktaPM[1]/ns0:Nr[1]" w:storeItemID="{0B9A7431-9D19-4C2A-8E12-639802D7B40B}"/>
              <w:text/>
            </w:sdtPr>
            <w:sdtEndPr/>
            <w:sdtContent>
              <w:r w:rsidR="003A361B">
                <w:t>110</w:t>
              </w:r>
            </w:sdtContent>
          </w:sdt>
        </w:p>
        <w:sdt>
          <w:sdtPr>
            <w:alias w:val="Datum"/>
            <w:tag w:val="Datum"/>
            <w:id w:val="-363979562"/>
            <w:placeholder>
              <w:docPart w:val="2AF6499BB2DB495B8CAB4BB7846C27BF"/>
            </w:placeholder>
            <w:dataBinding w:prefixMappings="xmlns:ns0='http://rk.se/faktapm' " w:xpath="/ns0:faktaPM[1]/ns0:UppDat[1]" w:storeItemID="{0B9A7431-9D19-4C2A-8E12-639802D7B40B}"/>
            <w:date w:fullDate="2026-08-31T00:00:00Z">
              <w:dateFormat w:val="yyyy-MM-dd"/>
              <w:lid w:val="sv-SE"/>
              <w:storeMappedDataAs w:val="dateTime"/>
              <w:calendar w:val="gregorian"/>
            </w:date>
          </w:sdtPr>
          <w:sdtEndPr/>
          <w:sdtContent>
            <w:p w14:paraId="42F6BECF" w14:textId="5BD6E298" w:rsidR="00907069" w:rsidRDefault="003A361B" w:rsidP="001C2731">
              <w:pPr>
                <w:pStyle w:val="Sidhuvud"/>
                <w:spacing w:after="960"/>
                <w:ind w:left="3969" w:right="-567"/>
              </w:pPr>
              <w:r>
                <w:t>2026-08-31</w:t>
              </w:r>
            </w:p>
          </w:sdtContent>
        </w:sdt>
      </w:sdtContent>
    </w:sdt>
    <w:p w14:paraId="0F02E69D" w14:textId="275C4478" w:rsidR="007D542F" w:rsidRDefault="007854D2" w:rsidP="007D542F">
      <w:pPr>
        <w:pStyle w:val="Rubrik"/>
      </w:pPr>
      <w:sdt>
        <w:sdtPr>
          <w:id w:val="886605850"/>
          <w:lock w:val="contentLocked"/>
          <w:placeholder>
            <w:docPart w:val="315663D0ABFC4AE7A84CD5C2FC359674"/>
          </w:placeholder>
          <w:group/>
        </w:sdtPr>
        <w:sdtEndPr/>
        <w:sdtContent>
          <w:sdt>
            <w:sdtPr>
              <w:id w:val="-1141882450"/>
              <w:placeholder>
                <w:docPart w:val="A7B377C0C18247DBA2D51446283C51D9"/>
              </w:placeholder>
              <w:dataBinding w:prefixMappings="xmlns:ns0='http://rk.se/faktapm' " w:xpath="/ns0:faktaPM[1]/ns0:Titel[1]" w:storeItemID="{0B9A7431-9D19-4C2A-8E12-639802D7B40B}"/>
              <w:text/>
            </w:sdtPr>
            <w:sdtEndPr/>
            <w:sdtContent>
              <w:r w:rsidR="00A321A9">
                <w:t xml:space="preserve"> </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815FDCF7E315427A8CD6438302B7C2CA"/>
            </w:placeholder>
            <w15:repeatingSectionItem/>
          </w:sdtPr>
          <w:sdtEndPr/>
          <w:sdtContent>
            <w:p w14:paraId="7D55DF96" w14:textId="0070BEE6" w:rsidR="007D542F" w:rsidRDefault="007854D2" w:rsidP="007D542F">
              <w:pPr>
                <w:pStyle w:val="Brdtext"/>
              </w:pPr>
              <w:sdt>
                <w:sdtPr>
                  <w:rPr>
                    <w:rStyle w:val="Departement"/>
                  </w:rPr>
                  <w:id w:val="19440330"/>
                  <w:placeholder>
                    <w:docPart w:val="FB7D1D9DC53A440BAD819CC14980088A"/>
                  </w:placeholder>
                  <w:dataBinding w:prefixMappings="xmlns:ns0='http://rk.se/faktapm' " w:xpath="/ns0:faktaPM[1]/ns0:DepLista[1]/ns0:Item[1]/ns0:Departementsnamn[1]" w:storeItemID="{0B9A7431-9D19-4C2A-8E12-639802D7B40B}"/>
                  <w:comboBox w:lastValue="Försvar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291903">
                    <w:rPr>
                      <w:rStyle w:val="Departement"/>
                    </w:rPr>
                    <w:t>Försvarsdepartementet</w:t>
                  </w:r>
                </w:sdtContent>
              </w:sdt>
              <w:r w:rsidR="007D542F">
                <w:t xml:space="preserve"> </w:t>
              </w:r>
            </w:p>
          </w:sdtContent>
        </w:sdt>
      </w:sdtContent>
    </w:sdt>
    <w:bookmarkStart w:id="0" w:name="_Toc93996727"/>
    <w:p w14:paraId="626F736D" w14:textId="77777777" w:rsidR="007D542F" w:rsidRDefault="007854D2" w:rsidP="00AC59D3">
      <w:pPr>
        <w:pStyle w:val="Rubrik2utannumrering"/>
      </w:pPr>
      <w:sdt>
        <w:sdtPr>
          <w:id w:val="-208794150"/>
          <w:lock w:val="contentLocked"/>
          <w:placeholder>
            <w:docPart w:val="315663D0ABFC4AE7A84CD5C2FC359674"/>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815FDCF7E315427A8CD6438302B7C2CA"/>
            </w:placeholder>
            <w15:repeatingSectionItem/>
          </w:sdtPr>
          <w:sdtEndPr/>
          <w:sdtContent>
            <w:p w14:paraId="68AC1934" w14:textId="1FC6A054" w:rsidR="00390335" w:rsidRDefault="007854D2" w:rsidP="002F204A">
              <w:pPr>
                <w:pStyle w:val="Brdtext"/>
                <w:tabs>
                  <w:tab w:val="clear" w:pos="1701"/>
                  <w:tab w:val="clear" w:pos="3600"/>
                  <w:tab w:val="left" w:pos="2835"/>
                </w:tabs>
                <w:spacing w:after="80"/>
                <w:ind w:left="2835" w:hanging="2835"/>
              </w:pPr>
              <w:sdt>
                <w:sdtPr>
                  <w:id w:val="-1666781584"/>
                  <w:placeholder>
                    <w:docPart w:val="285F6339A0674DD7853F4DF8AB6CBA43"/>
                  </w:placeholder>
                  <w:dataBinding w:prefixMappings="xmlns:ns0='http://rk.se/faktapm' " w:xpath="/ns0:faktaPM[1]/ns0:DokLista[1]/ns0:DokItem[1]/ns0:Beteckning[1]" w:storeItemID="{0B9A7431-9D19-4C2A-8E12-639802D7B40B}"/>
                  <w:text/>
                </w:sdtPr>
                <w:sdtEndPr/>
                <w:sdtContent>
                  <w:r w:rsidR="008E2D54">
                    <w:t>COM(2026) 577</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419D334832AB4913B6B456C8530F8A6C"/>
                  </w:placeholder>
                  <w:dataBinding w:prefixMappings="xmlns:ns0='http://rk.se/faktapm' " w:xpath="/ns0:faktaPM[1]/ns0:DokLista[1]/ns0:DokItem[1]/ns0:Celexnummer[1]" w:storeItemID="{0B9A7431-9D19-4C2A-8E12-639802D7B40B}"/>
                  <w:text/>
                </w:sdtPr>
                <w:sdtEndPr/>
                <w:sdtContent>
                  <w:r w:rsidR="003A361B" w:rsidRPr="003A361B">
                    <w:t>52026DC0577</w:t>
                  </w:r>
                </w:sdtContent>
              </w:sdt>
            </w:p>
            <w:p w14:paraId="2D4FBC5B" w14:textId="55238BE2" w:rsidR="007D542F" w:rsidRPr="008E2D54" w:rsidRDefault="007854D2" w:rsidP="00390335">
              <w:pPr>
                <w:pStyle w:val="Brdtext"/>
                <w:tabs>
                  <w:tab w:val="clear" w:pos="1701"/>
                  <w:tab w:val="clear" w:pos="3600"/>
                </w:tabs>
              </w:pPr>
              <w:sdt>
                <w:sdtPr>
                  <w:id w:val="-1736688595"/>
                  <w:placeholder>
                    <w:docPart w:val="32333A14C7F347FFBBF818026171D893"/>
                  </w:placeholder>
                  <w:dataBinding w:prefixMappings="xmlns:ns0='http://rk.se/faktapm' " w:xpath="/ns0:faktaPM[1]/ns0:DokLista[1]/ns0:DokItem[1]/ns0:DokTitel[1]" w:storeItemID="{0B9A7431-9D19-4C2A-8E12-639802D7B40B}"/>
                  <w:text/>
                </w:sdtPr>
                <w:sdtEndPr/>
                <w:sdtContent>
                  <w:r w:rsidR="008E2D54" w:rsidRPr="008E2D54">
                    <w:t xml:space="preserve">Meddelande från kommissionen till Europaparlamentet, rådet, Europeiska och sociala kommittén samt Regionkommittén. </w:t>
                  </w:r>
                  <w:bookmarkStart w:id="1" w:name="_Hlk237514965"/>
                  <w:r w:rsidR="008E2D54" w:rsidRPr="008E2D54">
                    <w:t xml:space="preserve">Handlingsplan för cybersäkerhet och artificiell intelligens </w:t>
                  </w:r>
                </w:sdtContent>
              </w:sdt>
            </w:p>
            <w:bookmarkEnd w:id="1" w:displacedByCustomXml="next"/>
          </w:sdtContent>
        </w:sdt>
      </w:sdtContent>
    </w:sdt>
    <w:bookmarkStart w:id="2" w:name="_Toc93996728"/>
    <w:p w14:paraId="66F9A814" w14:textId="77777777" w:rsidR="007D542F" w:rsidRDefault="007854D2" w:rsidP="00721D8B">
      <w:pPr>
        <w:pStyle w:val="Rubrik1utannumrering"/>
      </w:pPr>
      <w:sdt>
        <w:sdtPr>
          <w:id w:val="1122497011"/>
          <w:lock w:val="contentLocked"/>
          <w:placeholder>
            <w:docPart w:val="315663D0ABFC4AE7A84CD5C2FC359674"/>
          </w:placeholder>
          <w:group/>
        </w:sdtPr>
        <w:sdtEndPr/>
        <w:sdtContent>
          <w:r w:rsidR="007D542F">
            <w:t>Sammanfattning</w:t>
          </w:r>
          <w:bookmarkEnd w:id="2"/>
        </w:sdtContent>
      </w:sdt>
    </w:p>
    <w:p w14:paraId="402AC7A9" w14:textId="5A30FA7B" w:rsidR="004A2894" w:rsidRPr="004A2894" w:rsidRDefault="00531A49" w:rsidP="004A2894">
      <w:pPr>
        <w:spacing w:before="100" w:beforeAutospacing="1" w:after="100" w:afterAutospacing="1" w:line="240" w:lineRule="auto"/>
      </w:pPr>
      <w:bookmarkStart w:id="3" w:name="_Toc93996729"/>
      <w:r>
        <w:t>H</w:t>
      </w:r>
      <w:r w:rsidR="004A2894" w:rsidRPr="004A2894">
        <w:t>andlingsplan för cybersäkerhet och artificiell intelligens</w:t>
      </w:r>
      <w:r w:rsidR="00922CC2">
        <w:t xml:space="preserve"> (AI)</w:t>
      </w:r>
      <w:r>
        <w:t xml:space="preserve"> </w:t>
      </w:r>
      <w:r w:rsidR="004A2894" w:rsidRPr="004A2894">
        <w:t xml:space="preserve">syftar till att göra Europa bättre rustat för </w:t>
      </w:r>
      <w:r w:rsidR="004A2894">
        <w:t>att såväl tillvarata</w:t>
      </w:r>
      <w:r w:rsidR="004A2894" w:rsidRPr="004A2894">
        <w:t xml:space="preserve"> möjligheterna </w:t>
      </w:r>
      <w:r w:rsidR="004A2894">
        <w:t>som bemöta</w:t>
      </w:r>
      <w:r w:rsidR="004A2894" w:rsidRPr="004A2894">
        <w:t xml:space="preserve"> riskerna med avancerad AI. </w:t>
      </w:r>
      <w:r>
        <w:t>I p</w:t>
      </w:r>
      <w:r w:rsidR="004A2894">
        <w:t>lanen betona</w:t>
      </w:r>
      <w:r>
        <w:t>s</w:t>
      </w:r>
      <w:r w:rsidR="004A2894">
        <w:t xml:space="preserve"> att </w:t>
      </w:r>
      <w:r w:rsidR="004A2894" w:rsidRPr="004A2894">
        <w:t xml:space="preserve">AI kan </w:t>
      </w:r>
      <w:r w:rsidR="00E116A9">
        <w:t xml:space="preserve">användas för att </w:t>
      </w:r>
      <w:r w:rsidR="004A2894" w:rsidRPr="004A2894">
        <w:t>stärka cybersäkerheten genom att snabbt upptäcka sårbarheter, förebygga cyberattacker och skydda kritisk infrastruktur. Samtidigt kan tekniken utnyttjas av angripare för att automatisera attacker och hitta säkerhetsbrister i mycket större skala och hastighet</w:t>
      </w:r>
      <w:r w:rsidR="00E116A9">
        <w:t xml:space="preserve"> än tidigare</w:t>
      </w:r>
      <w:r w:rsidR="004A2894" w:rsidRPr="004A2894">
        <w:t>.</w:t>
      </w:r>
    </w:p>
    <w:p w14:paraId="443A68F3" w14:textId="134783E1" w:rsidR="004A2894" w:rsidRDefault="004A2894" w:rsidP="004A2894">
      <w:pPr>
        <w:spacing w:before="100" w:beforeAutospacing="1" w:after="100" w:afterAutospacing="1" w:line="240" w:lineRule="auto"/>
      </w:pPr>
      <w:r w:rsidRPr="004A2894">
        <w:t xml:space="preserve">Handlingsplanen har tre huvudmål: att främja en säker och ansvarsfull användning av avancerad AI, </w:t>
      </w:r>
      <w:r w:rsidR="00CF5D8D">
        <w:t xml:space="preserve">att </w:t>
      </w:r>
      <w:r w:rsidRPr="004A2894">
        <w:t>stärka EU</w:t>
      </w:r>
      <w:r w:rsidR="00CF5D8D">
        <w:t>:s</w:t>
      </w:r>
      <w:r w:rsidRPr="004A2894">
        <w:t xml:space="preserve"> cybersäkerhet och motståndskraft samt öka Europas egen AI-kapacitet inom cybersäkerhet</w:t>
      </w:r>
      <w:r w:rsidR="00CF5D8D">
        <w:t>sområdet</w:t>
      </w:r>
      <w:r w:rsidRPr="004A2894">
        <w:t xml:space="preserve">. I planen föreslås bland annat att möjligheterna att testa och utvärdera avancerade AI-modeller </w:t>
      </w:r>
      <w:r w:rsidR="00CF5D8D">
        <w:t xml:space="preserve">innan driftsättning </w:t>
      </w:r>
      <w:r w:rsidRPr="004A2894">
        <w:t xml:space="preserve">ska förbättras, att en säker testplattform för kritiska sektorer ska skapas samt att samarbetet kring cybersäkerhet </w:t>
      </w:r>
      <w:r w:rsidR="00720449">
        <w:t xml:space="preserve">inom ramen för EU:s cybersäkerhetsbyrå </w:t>
      </w:r>
      <w:proofErr w:type="spellStart"/>
      <w:r w:rsidR="00720449">
        <w:t>Enisa</w:t>
      </w:r>
      <w:proofErr w:type="spellEnd"/>
      <w:r w:rsidR="00720449">
        <w:t xml:space="preserve"> </w:t>
      </w:r>
      <w:r w:rsidRPr="004A2894">
        <w:t xml:space="preserve">ska stärkas. </w:t>
      </w:r>
      <w:r>
        <w:t>Handlingsp</w:t>
      </w:r>
      <w:r w:rsidRPr="004A2894">
        <w:t xml:space="preserve">lanen betonar </w:t>
      </w:r>
      <w:r>
        <w:t xml:space="preserve">också </w:t>
      </w:r>
      <w:r w:rsidRPr="004A2894">
        <w:t>att befintliga rege</w:t>
      </w:r>
      <w:r w:rsidR="003C6AD9">
        <w:t>lverk</w:t>
      </w:r>
      <w:r w:rsidRPr="004A2894">
        <w:t>, som AI-förordningen, NIS2-direktivet, cyberresiliens</w:t>
      </w:r>
      <w:r w:rsidR="00E90DC6">
        <w:t>förordning</w:t>
      </w:r>
      <w:r w:rsidRPr="004A2894">
        <w:t>en och cybersolidarite</w:t>
      </w:r>
      <w:r w:rsidR="00A12AAC">
        <w:t>tsförordningen</w:t>
      </w:r>
      <w:r w:rsidRPr="004A2894">
        <w:t xml:space="preserve"> ska genomföras och användas mer effektivt.</w:t>
      </w:r>
    </w:p>
    <w:p w14:paraId="0D7FE5DD" w14:textId="77777777" w:rsidR="00E116A9" w:rsidRDefault="00922CC2" w:rsidP="004A2894">
      <w:pPr>
        <w:spacing w:before="100" w:beforeAutospacing="1" w:after="100" w:afterAutospacing="1" w:line="240" w:lineRule="auto"/>
      </w:pPr>
      <w:r>
        <w:t>Regeringen välkomnar</w:t>
      </w:r>
      <w:r w:rsidRPr="00922CC2">
        <w:t xml:space="preserve"> initiativ</w:t>
      </w:r>
      <w:r>
        <w:t>et</w:t>
      </w:r>
      <w:r w:rsidRPr="00922CC2">
        <w:t xml:space="preserve"> till en handlingsplan gällande cybersäkerhet</w:t>
      </w:r>
      <w:r>
        <w:t xml:space="preserve"> och AI</w:t>
      </w:r>
      <w:r w:rsidRPr="00922CC2">
        <w:t xml:space="preserve">. </w:t>
      </w:r>
    </w:p>
    <w:p w14:paraId="09D54AF5" w14:textId="4A60E3EA" w:rsidR="00922CC2" w:rsidRPr="004A2894" w:rsidRDefault="00922CC2" w:rsidP="004A2894">
      <w:pPr>
        <w:spacing w:before="100" w:beforeAutospacing="1" w:after="100" w:afterAutospacing="1" w:line="240" w:lineRule="auto"/>
      </w:pPr>
      <w:r w:rsidRPr="00922CC2">
        <w:lastRenderedPageBreak/>
        <w:t xml:space="preserve">Regeringen delar </w:t>
      </w:r>
      <w:r w:rsidR="007F3690">
        <w:t>kommissionens</w:t>
      </w:r>
      <w:r w:rsidRPr="00922CC2">
        <w:t xml:space="preserve"> bedömning att AI snabbt förändrar cyberhotbilden genom att göra det enklare och snabbare att identifiera, utveckla och utnyttja sårbarheter. Att stärka samhällets motståndskraft mot dessa hot är därför en prioriterad fråga för regeringen. </w:t>
      </w:r>
    </w:p>
    <w:p w14:paraId="33EEA9CA" w14:textId="1888BDB0" w:rsidR="00931044" w:rsidRPr="004A2894" w:rsidRDefault="003066B3" w:rsidP="004A2894">
      <w:pPr>
        <w:spacing w:before="100" w:beforeAutospacing="1" w:after="100" w:afterAutospacing="1" w:line="240" w:lineRule="auto"/>
      </w:pPr>
      <w:r>
        <w:t xml:space="preserve">Regeringen anser att </w:t>
      </w:r>
      <w:r w:rsidR="00931044" w:rsidRPr="006E214F">
        <w:t xml:space="preserve">EU-samarbetet </w:t>
      </w:r>
      <w:r>
        <w:t xml:space="preserve">bör </w:t>
      </w:r>
      <w:r w:rsidR="00931044" w:rsidRPr="006E214F">
        <w:t xml:space="preserve">utformas så att medlemsstaternas nationella kapacitet fortsatt kan utvecklas och användas. Regeringen anser därför att en ordning där tillgången till avancerade AI-modeller i huvudsak centraliseras till </w:t>
      </w:r>
      <w:proofErr w:type="spellStart"/>
      <w:r w:rsidR="00931044" w:rsidRPr="006E214F">
        <w:t>E</w:t>
      </w:r>
      <w:r w:rsidR="00931044">
        <w:t>nisa</w:t>
      </w:r>
      <w:proofErr w:type="spellEnd"/>
      <w:r w:rsidR="00931044" w:rsidRPr="006E214F">
        <w:t xml:space="preserve"> bör undvikas.</w:t>
      </w:r>
    </w:p>
    <w:sdt>
      <w:sdtPr>
        <w:id w:val="181785833"/>
        <w:lock w:val="contentLocked"/>
        <w:placeholder>
          <w:docPart w:val="315663D0ABFC4AE7A84CD5C2FC359674"/>
        </w:placeholder>
        <w:group/>
      </w:sdtPr>
      <w:sdtEndPr/>
      <w:sdtContent>
        <w:p w14:paraId="4E65EB59" w14:textId="77777777" w:rsidR="007D542F" w:rsidRDefault="007D542F" w:rsidP="00B84500">
          <w:pPr>
            <w:pStyle w:val="Rubrik1"/>
            <w:spacing w:before="720"/>
          </w:pPr>
          <w:r>
            <w:t>Förslaget</w:t>
          </w:r>
        </w:p>
        <w:bookmarkEnd w:id="3" w:displacedByCustomXml="next"/>
      </w:sdtContent>
    </w:sdt>
    <w:bookmarkStart w:id="4" w:name="_Toc93996730"/>
    <w:p w14:paraId="37029F48" w14:textId="77777777" w:rsidR="007D542F" w:rsidRDefault="007854D2" w:rsidP="007D542F">
      <w:pPr>
        <w:pStyle w:val="Rubrik2"/>
      </w:pPr>
      <w:sdt>
        <w:sdtPr>
          <w:id w:val="400485695"/>
          <w:lock w:val="contentLocked"/>
          <w:placeholder>
            <w:docPart w:val="315663D0ABFC4AE7A84CD5C2FC359674"/>
          </w:placeholder>
          <w:group/>
        </w:sdtPr>
        <w:sdtEndPr/>
        <w:sdtContent>
          <w:r w:rsidR="007D542F">
            <w:t>Ärendets bakgrund</w:t>
          </w:r>
          <w:bookmarkEnd w:id="4"/>
        </w:sdtContent>
      </w:sdt>
    </w:p>
    <w:p w14:paraId="34A2D27A" w14:textId="5BBBB850" w:rsidR="00531A49" w:rsidRDefault="00531A49" w:rsidP="00531A49">
      <w:pPr>
        <w:pStyle w:val="Brdtext"/>
      </w:pPr>
      <w:r w:rsidRPr="00531A49">
        <w:t>Handlingsplan för cybersäkerhet och artificiell intelligens</w:t>
      </w:r>
      <w:r w:rsidR="0039313C">
        <w:t xml:space="preserve"> presenteras mot bakgrund av den snabba utvecklingen av avancerade AI-modeller och de</w:t>
      </w:r>
      <w:r w:rsidR="00E90DC6">
        <w:t>ra</w:t>
      </w:r>
      <w:r w:rsidR="0039313C">
        <w:t>s ökande betydelse för cybersäkerhetsområdet</w:t>
      </w:r>
      <w:r>
        <w:t xml:space="preserve">. I handlingsplanen anges att befintliga åtgärder och initiativ </w:t>
      </w:r>
      <w:r w:rsidR="0039313C">
        <w:t>inom området</w:t>
      </w:r>
      <w:r>
        <w:t xml:space="preserve"> behöver kompletteras med insatser som stärker EU:s beredskap och förmåga att hantera AI-relaterade cyberhot.</w:t>
      </w:r>
    </w:p>
    <w:p w14:paraId="2067532F" w14:textId="27E38DB3" w:rsidR="00531A49" w:rsidRDefault="00531A49" w:rsidP="00531A49">
      <w:pPr>
        <w:pStyle w:val="Brdtext"/>
      </w:pPr>
      <w:r>
        <w:t>Handlingsplanen presenterar mot denna bakgrund ett antal åtgärder för att stärka EU:s förmåga att bedöma och hantera risker med avancerad AI, främja en säker användning av AI inom cybersäkerhetsområdet samt stödja utvecklingen av europeisk kompetens och teknisk kapacitet.</w:t>
      </w:r>
    </w:p>
    <w:p w14:paraId="0855966B" w14:textId="18651CA9" w:rsidR="0039313C" w:rsidRDefault="0039313C" w:rsidP="00531A49">
      <w:pPr>
        <w:pStyle w:val="Brdtext"/>
      </w:pPr>
      <w:r>
        <w:t>Kommissionen presenterade handlingsplanen 7 juli 2026.</w:t>
      </w:r>
    </w:p>
    <w:p w14:paraId="358160EA" w14:textId="77777777" w:rsidR="007D542F" w:rsidRDefault="007854D2" w:rsidP="007D542F">
      <w:pPr>
        <w:pStyle w:val="Rubrik2"/>
      </w:pPr>
      <w:sdt>
        <w:sdtPr>
          <w:id w:val="-1352952988"/>
          <w:lock w:val="contentLocked"/>
          <w:placeholder>
            <w:docPart w:val="315663D0ABFC4AE7A84CD5C2FC359674"/>
          </w:placeholder>
          <w:group/>
        </w:sdtPr>
        <w:sdtEndPr/>
        <w:sdtContent>
          <w:r w:rsidR="007D542F">
            <w:t>Förslagets innehåll</w:t>
          </w:r>
        </w:sdtContent>
      </w:sdt>
    </w:p>
    <w:p w14:paraId="31388EFC" w14:textId="5F138410" w:rsidR="00531A49" w:rsidRDefault="00531A49" w:rsidP="00463895">
      <w:pPr>
        <w:pStyle w:val="Brdtext"/>
      </w:pPr>
      <w:r w:rsidRPr="00260EF4">
        <w:t>En central utgångspunkt i handlingsplanen är att avancerad AI både kan stärka cybersäkerheten och skapa nya säkerhetsrisker. AI kan bland annat bidra till att snabbare upptäcka och hantera säkerhetsbrister och cyberangrepp, men kan samtidigt användas av angripare för att genomföra mer omfattande och avancerade angrepp.</w:t>
      </w:r>
      <w:r w:rsidR="00463895">
        <w:t xml:space="preserve"> </w:t>
      </w:r>
    </w:p>
    <w:p w14:paraId="44AC3AA1" w14:textId="49CD754E" w:rsidR="00463895" w:rsidRDefault="00463895" w:rsidP="00463895">
      <w:pPr>
        <w:pStyle w:val="Brdtext"/>
      </w:pPr>
      <w:r w:rsidRPr="00463895">
        <w:t>Handlingsplanen innehåller nio så kallade nyckelåtgärder, fördelade på tre huvudområden</w:t>
      </w:r>
      <w:r w:rsidR="00A1599C">
        <w:t>:</w:t>
      </w:r>
    </w:p>
    <w:p w14:paraId="1E51FFD1" w14:textId="16617C3C" w:rsidR="00463895" w:rsidRDefault="00463895" w:rsidP="00463895">
      <w:pPr>
        <w:pStyle w:val="Brdtext"/>
      </w:pPr>
      <w:r>
        <w:lastRenderedPageBreak/>
        <w:t>1. Testning och säker användning av avancerad AI:</w:t>
      </w:r>
    </w:p>
    <w:p w14:paraId="4ACFB9C9" w14:textId="03DDFDFB" w:rsidR="00463895" w:rsidRDefault="00463895" w:rsidP="003350B5">
      <w:pPr>
        <w:pStyle w:val="Brdtext"/>
        <w:numPr>
          <w:ilvl w:val="0"/>
          <w:numId w:val="45"/>
        </w:numPr>
      </w:pPr>
      <w:r>
        <w:t xml:space="preserve">Europeisk kapacitet för utvärdering av AI-modeller ska </w:t>
      </w:r>
      <w:r w:rsidR="00A12AAC">
        <w:t>utvecklas</w:t>
      </w:r>
      <w:r>
        <w:t xml:space="preserve"> med särskild kompetens inom cybersäkerhet (2027).</w:t>
      </w:r>
    </w:p>
    <w:p w14:paraId="1E172B17" w14:textId="63CA84C0" w:rsidR="00463895" w:rsidRDefault="00463895" w:rsidP="003350B5">
      <w:pPr>
        <w:pStyle w:val="Brdtext"/>
        <w:numPr>
          <w:ilvl w:val="0"/>
          <w:numId w:val="45"/>
        </w:numPr>
      </w:pPr>
      <w:r>
        <w:t xml:space="preserve">Kommissionen och </w:t>
      </w:r>
      <w:r w:rsidR="00A12AAC">
        <w:t>EU:s cybersäkerhetsmyndighet</w:t>
      </w:r>
      <w:r w:rsidR="003A361B">
        <w:t xml:space="preserve"> </w:t>
      </w:r>
      <w:proofErr w:type="spellStart"/>
      <w:r>
        <w:t>Enisa</w:t>
      </w:r>
      <w:proofErr w:type="spellEnd"/>
      <w:r>
        <w:t xml:space="preserve"> ska ta fram en europeisk modell för hur myndigheter, företag och andra relevanta aktörer kan få säker och snabb tillgång till avancerade AI-modeller för cybersäkerhet (2026).</w:t>
      </w:r>
    </w:p>
    <w:p w14:paraId="79DCC760" w14:textId="3A3B6A45" w:rsidR="00463895" w:rsidRDefault="00463895" w:rsidP="003350B5">
      <w:pPr>
        <w:pStyle w:val="Brdtext"/>
        <w:numPr>
          <w:ilvl w:val="0"/>
          <w:numId w:val="45"/>
        </w:numPr>
      </w:pPr>
      <w:proofErr w:type="spellStart"/>
      <w:r>
        <w:t>Enisa</w:t>
      </w:r>
      <w:proofErr w:type="spellEnd"/>
      <w:r>
        <w:t xml:space="preserve"> och kommissionens gemensamma forskningscentrum (JRC) ska utveckla en säker europeisk testmiljö där AI-modeller kan prövas för cybersäkerhetsändamål. </w:t>
      </w:r>
      <w:r w:rsidR="003C6AD9">
        <w:t>I första hand ska b</w:t>
      </w:r>
      <w:r>
        <w:t>efintliga så kallade cyberövningsmiljöer byggas ut och användas (2026).</w:t>
      </w:r>
    </w:p>
    <w:p w14:paraId="25D9ACA8" w14:textId="77777777" w:rsidR="00463895" w:rsidRDefault="00463895" w:rsidP="00463895">
      <w:pPr>
        <w:pStyle w:val="Brdtext"/>
      </w:pPr>
      <w:r>
        <w:t>2. Stärkt beredskap och snabbare hantering av säkerhetsbrister</w:t>
      </w:r>
    </w:p>
    <w:p w14:paraId="2AC16965" w14:textId="5881FA94" w:rsidR="00463895" w:rsidRDefault="00463895" w:rsidP="003350B5">
      <w:pPr>
        <w:pStyle w:val="Brdtext"/>
        <w:numPr>
          <w:ilvl w:val="0"/>
          <w:numId w:val="45"/>
        </w:numPr>
      </w:pPr>
      <w:proofErr w:type="spellStart"/>
      <w:r>
        <w:t>Enisa</w:t>
      </w:r>
      <w:proofErr w:type="spellEnd"/>
      <w:r>
        <w:t xml:space="preserve"> ska ta fram vägledning, rekommendationer och goda exempel för skydd mot AI-drivna cyberhot och för säker användning av AI i cybersäkerhetsarbetet.</w:t>
      </w:r>
    </w:p>
    <w:p w14:paraId="58F522A7" w14:textId="0D76F016" w:rsidR="00463895" w:rsidRDefault="00463895" w:rsidP="003350B5">
      <w:pPr>
        <w:pStyle w:val="Brdtext"/>
        <w:numPr>
          <w:ilvl w:val="0"/>
          <w:numId w:val="45"/>
        </w:numPr>
      </w:pPr>
      <w:r>
        <w:t xml:space="preserve">Kommissionen, medlemsstaterna, </w:t>
      </w:r>
      <w:proofErr w:type="spellStart"/>
      <w:r>
        <w:t>Enisa</w:t>
      </w:r>
      <w:proofErr w:type="spellEnd"/>
      <w:r>
        <w:t xml:space="preserve"> och näringslivet ska se över befintliga arbetssätt för att upptäcka, prioritera och åtgärda säkerhetsbrister snabbare.</w:t>
      </w:r>
    </w:p>
    <w:p w14:paraId="4F3F4E23" w14:textId="26E53A2F" w:rsidR="00463895" w:rsidRDefault="00463895" w:rsidP="003350B5">
      <w:pPr>
        <w:pStyle w:val="Brdtext"/>
        <w:numPr>
          <w:ilvl w:val="0"/>
          <w:numId w:val="45"/>
        </w:numPr>
      </w:pPr>
      <w:proofErr w:type="spellStart"/>
      <w:r>
        <w:t>Enisa</w:t>
      </w:r>
      <w:proofErr w:type="spellEnd"/>
      <w:r>
        <w:t xml:space="preserve"> ska tillsammans med medlemsstaterna, EU-institutionerna, näringsliv och utvecklare av öppen programvara genomföra ett pilotprojekt för att stärka säkerheten i viktig öppen programvara, bland annat genom att använda AI för att identifiera och åtgärda säkerhetsbrister.</w:t>
      </w:r>
    </w:p>
    <w:p w14:paraId="4AA57D04" w14:textId="77777777" w:rsidR="00463895" w:rsidRDefault="00463895" w:rsidP="00463895">
      <w:pPr>
        <w:pStyle w:val="Brdtext"/>
      </w:pPr>
      <w:r>
        <w:t>3. Europeisk AI-kapacitet, investeringar och kompetens</w:t>
      </w:r>
    </w:p>
    <w:p w14:paraId="49B9D64C" w14:textId="6B53B5C1" w:rsidR="00463895" w:rsidRDefault="00463895" w:rsidP="003350B5">
      <w:pPr>
        <w:pStyle w:val="Brdtext"/>
        <w:numPr>
          <w:ilvl w:val="0"/>
          <w:numId w:val="45"/>
        </w:numPr>
      </w:pPr>
      <w:r>
        <w:t xml:space="preserve">Kommissionen ska tillsammans med EU:s </w:t>
      </w:r>
      <w:r w:rsidR="00B72F3A">
        <w:t>kompetens</w:t>
      </w:r>
      <w:r>
        <w:t>centrum</w:t>
      </w:r>
      <w:r w:rsidR="00D55F13">
        <w:t xml:space="preserve"> </w:t>
      </w:r>
      <w:r w:rsidR="00F83E6E">
        <w:t xml:space="preserve">för cybersäkerhet </w:t>
      </w:r>
      <w:r w:rsidR="00D55F13">
        <w:t xml:space="preserve">(ECCC) </w:t>
      </w:r>
      <w:r>
        <w:t xml:space="preserve">och </w:t>
      </w:r>
      <w:proofErr w:type="spellStart"/>
      <w:r>
        <w:t>Enisa</w:t>
      </w:r>
      <w:proofErr w:type="spellEnd"/>
      <w:r>
        <w:t xml:space="preserve"> starta en europeisk satsning på AI-baserade cybersäkerhetslösningar, bland annat för att förbättra möjligheterna att snabbt åtgärda säkerhetsbrister.</w:t>
      </w:r>
    </w:p>
    <w:p w14:paraId="795F0543" w14:textId="024E3BF1" w:rsidR="00463895" w:rsidRDefault="00463895" w:rsidP="003350B5">
      <w:pPr>
        <w:pStyle w:val="Brdtext"/>
        <w:numPr>
          <w:ilvl w:val="0"/>
          <w:numId w:val="45"/>
        </w:numPr>
      </w:pPr>
      <w:r>
        <w:lastRenderedPageBreak/>
        <w:t>Medlemsstaterna ska få möjlighet att använda så kallade AI</w:t>
      </w:r>
      <w:r w:rsidR="00CF7D64">
        <w:t>-fabriker</w:t>
      </w:r>
      <w:r>
        <w:t xml:space="preserve"> och deras </w:t>
      </w:r>
      <w:r w:rsidR="0067303D">
        <w:t xml:space="preserve">kompetens </w:t>
      </w:r>
      <w:r>
        <w:t>för att utveckla, testa och använda AI för cybersäkerhet</w:t>
      </w:r>
      <w:r w:rsidR="00D55F13">
        <w:t>sändamål</w:t>
      </w:r>
      <w:r>
        <w:t>.</w:t>
      </w:r>
    </w:p>
    <w:p w14:paraId="4D59CB82" w14:textId="4F528F29" w:rsidR="00463895" w:rsidRDefault="00463895" w:rsidP="003350B5">
      <w:pPr>
        <w:pStyle w:val="Brdtext"/>
        <w:numPr>
          <w:ilvl w:val="0"/>
          <w:numId w:val="45"/>
        </w:numPr>
      </w:pPr>
      <w:r>
        <w:t xml:space="preserve">Kommissionen ska </w:t>
      </w:r>
      <w:r w:rsidR="003066B3">
        <w:t xml:space="preserve">under 2026 </w:t>
      </w:r>
      <w:r>
        <w:t>tillsammans med medlemsstater och näringsliv ta fram utbildningar för cybersäkerhetspersonal om användning av AI.</w:t>
      </w:r>
    </w:p>
    <w:p w14:paraId="25BDBF6B" w14:textId="2D4AE4B3" w:rsidR="00463895" w:rsidRDefault="00A1599C" w:rsidP="00463895">
      <w:pPr>
        <w:pStyle w:val="Brdtext"/>
      </w:pPr>
      <w:r>
        <w:t xml:space="preserve">Utöver dessa tre huvudområden </w:t>
      </w:r>
      <w:r w:rsidR="00463895">
        <w:t>betonas stärkt internationellt samarbete med likasinnade länder och organisationer, bland annat inom G7, FN och NATO, kring exempelvis gemensamma metoder för att bedöma avancerade AI-modeller, skydd av samhällsviktig infrastruktur och hantering av säkerhetsbrister.</w:t>
      </w:r>
    </w:p>
    <w:p w14:paraId="3D9AC5F4" w14:textId="77777777" w:rsidR="007D542F" w:rsidRDefault="007854D2" w:rsidP="007D542F">
      <w:pPr>
        <w:pStyle w:val="Rubrik2"/>
      </w:pPr>
      <w:sdt>
        <w:sdtPr>
          <w:id w:val="-2087607690"/>
          <w:lock w:val="contentLocked"/>
          <w:placeholder>
            <w:docPart w:val="315663D0ABFC4AE7A84CD5C2FC359674"/>
          </w:placeholder>
          <w:group/>
        </w:sdtPr>
        <w:sdtEndPr/>
        <w:sdtContent>
          <w:r w:rsidR="007D542F">
            <w:t>Gällande svenska regler och förslagets effekt på dessa</w:t>
          </w:r>
        </w:sdtContent>
      </w:sdt>
    </w:p>
    <w:p w14:paraId="75A9019F" w14:textId="0E01E414" w:rsidR="007D542F" w:rsidRPr="00472EBA" w:rsidRDefault="008E2D54" w:rsidP="007D542F">
      <w:pPr>
        <w:pStyle w:val="Brdtext"/>
      </w:pPr>
      <w:r>
        <w:t xml:space="preserve">Meddelandet utgör inte bindande lagstiftning och har därför ingen omedelbar effekt på svenska regelverk. </w:t>
      </w:r>
    </w:p>
    <w:p w14:paraId="6FB024C0" w14:textId="77777777" w:rsidR="007D542F" w:rsidRDefault="007854D2" w:rsidP="007D542F">
      <w:pPr>
        <w:pStyle w:val="Rubrik2"/>
      </w:pPr>
      <w:sdt>
        <w:sdtPr>
          <w:id w:val="-1431199353"/>
          <w:lock w:val="contentLocked"/>
          <w:placeholder>
            <w:docPart w:val="315663D0ABFC4AE7A84CD5C2FC359674"/>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37EBA7B" w14:textId="7A3E0312" w:rsidR="007D542F" w:rsidRPr="00472EBA" w:rsidRDefault="008E2D54" w:rsidP="007D542F">
      <w:pPr>
        <w:pStyle w:val="Brdtext"/>
      </w:pPr>
      <w:r>
        <w:t>Meddelandet har inga omedelbara budgetära effekter nationellt eller på EU-nivå eftersom det inte utgör bindande lagstiftning</w:t>
      </w:r>
      <w:r w:rsidR="007457BE">
        <w:t>.</w:t>
      </w:r>
    </w:p>
    <w:sdt>
      <w:sdtPr>
        <w:id w:val="830331803"/>
        <w:lock w:val="contentLocked"/>
        <w:placeholder>
          <w:docPart w:val="315663D0ABFC4AE7A84CD5C2FC359674"/>
        </w:placeholder>
        <w:group/>
      </w:sdtPr>
      <w:sdtEndPr/>
      <w:sdtContent>
        <w:p w14:paraId="3FC4EDB4" w14:textId="77777777" w:rsidR="007D542F" w:rsidRDefault="007D542F" w:rsidP="007D542F">
          <w:pPr>
            <w:pStyle w:val="Rubrik1"/>
          </w:pPr>
          <w:r>
            <w:t>Ståndpunkter</w:t>
          </w:r>
        </w:p>
      </w:sdtContent>
    </w:sdt>
    <w:p w14:paraId="00DFF740" w14:textId="77777777" w:rsidR="007D542F" w:rsidRDefault="007854D2" w:rsidP="007D542F">
      <w:pPr>
        <w:pStyle w:val="Rubrik2"/>
      </w:pPr>
      <w:sdt>
        <w:sdtPr>
          <w:id w:val="-483085086"/>
          <w:lock w:val="contentLocked"/>
          <w:placeholder>
            <w:docPart w:val="315663D0ABFC4AE7A84CD5C2FC359674"/>
          </w:placeholder>
          <w:group/>
        </w:sdtPr>
        <w:sdtEndPr/>
        <w:sdtContent>
          <w:r w:rsidR="007D542F">
            <w:t>Preliminär svensk ståndpunkt</w:t>
          </w:r>
        </w:sdtContent>
      </w:sdt>
    </w:p>
    <w:p w14:paraId="217C9B43" w14:textId="77777777" w:rsidR="00833E38" w:rsidRDefault="00D81EB0" w:rsidP="00D81EB0">
      <w:pPr>
        <w:pStyle w:val="Brdtext"/>
      </w:pPr>
      <w:r>
        <w:t>Regeringen välkomnar att kommissionen tar initiativ till en handlingsplan för AI och cybersäkerhet. AI-utvecklingen förändrar förutsättningarna för cybersäkerhetsarbetet och ställer ökade krav på både offentlig och privat sektor. Regeringen anser att handlingsplanen kan bidra till att stärka EU:s förmåga att möta den förändrade hotbilden</w:t>
      </w:r>
      <w:r w:rsidR="00833E38">
        <w:t>.</w:t>
      </w:r>
    </w:p>
    <w:p w14:paraId="2D589A94" w14:textId="14153D69" w:rsidR="00D81EB0" w:rsidRDefault="00D81EB0" w:rsidP="00D81EB0">
      <w:pPr>
        <w:pStyle w:val="Brdtext"/>
      </w:pPr>
      <w:r>
        <w:t xml:space="preserve">Regeringen betonar vikten av att nya EU-initiativ stärker, snarare än belastar, befintlig kapacitet. Mot bakgrund av det nuvarande säkerhetsläget är det viktigt att nya samordnings- och stödstrukturer inte medför ytterligare resursbelastning eller sker på bekostnad av medlemsstaternas operativa förmåga. </w:t>
      </w:r>
      <w:r w:rsidR="00833E38">
        <w:t xml:space="preserve">Regeringen instämmer därför i ansatsen att fokus i första hand bör ligga på genomförande </w:t>
      </w:r>
      <w:r w:rsidR="00833E38">
        <w:lastRenderedPageBreak/>
        <w:t xml:space="preserve">och operativ effekt, och att föreslagna </w:t>
      </w:r>
      <w:r>
        <w:t>EU</w:t>
      </w:r>
      <w:r w:rsidR="00833E38">
        <w:t>-gemensamma</w:t>
      </w:r>
      <w:r>
        <w:t xml:space="preserve"> </w:t>
      </w:r>
      <w:r w:rsidR="00833E38">
        <w:t>åtgärder</w:t>
      </w:r>
      <w:r>
        <w:t xml:space="preserve"> så långt som möjligt </w:t>
      </w:r>
      <w:r w:rsidR="00833E38">
        <w:t xml:space="preserve">bör </w:t>
      </w:r>
      <w:r>
        <w:t>bygga</w:t>
      </w:r>
      <w:r w:rsidR="00833E38">
        <w:t xml:space="preserve"> </w:t>
      </w:r>
      <w:r>
        <w:t>vidare på befintliga strukturer och bidra till att effektivisera det arbete som redan bedrivs nationellt.</w:t>
      </w:r>
    </w:p>
    <w:p w14:paraId="2403B3CA" w14:textId="7F780B44" w:rsidR="006E214F" w:rsidRDefault="006E214F" w:rsidP="00D81EB0">
      <w:pPr>
        <w:pStyle w:val="Brdtext"/>
      </w:pPr>
      <w:r>
        <w:t xml:space="preserve">Regeringen välkomnar kommissionens ambition att snabbt etablera gemensamma strukturer för testning och utvärdering av avancerade AI-modeller med fokus på cybersäkerhet. Det är angeläget att arbetet leder till praktiskt användbara resultat och att gemensamma standarder, processer och arbetssätt utvecklas. </w:t>
      </w:r>
    </w:p>
    <w:p w14:paraId="1D8BE7F8" w14:textId="3B553108" w:rsidR="006E214F" w:rsidRDefault="006E214F" w:rsidP="00D81EB0">
      <w:pPr>
        <w:pStyle w:val="Brdtext"/>
      </w:pPr>
      <w:r w:rsidRPr="006E214F">
        <w:t xml:space="preserve">Regeringen anser att </w:t>
      </w:r>
      <w:r w:rsidR="00011DF3">
        <w:t>k</w:t>
      </w:r>
      <w:r>
        <w:t xml:space="preserve">ommissionen och </w:t>
      </w:r>
      <w:proofErr w:type="spellStart"/>
      <w:r w:rsidRPr="006E214F">
        <w:t>E</w:t>
      </w:r>
      <w:r>
        <w:t>nisa</w:t>
      </w:r>
      <w:proofErr w:type="spellEnd"/>
      <w:r w:rsidRPr="006E214F">
        <w:t xml:space="preserve"> bör ha en stödjande och samordnande roll i arbetet med testning av avancerade AI-modeller. Det är viktigt att tillvarata den expertis som finns i medlemsstaterna och skapa förutsättningar för kunskapsdelning och gemensamma arbetssätt. Samtidigt bör EU-samarbetet utformas så att medlemsstaternas nationella kapacitet fortsatt kan utvecklas och användas. Regeringen anser därför att en ordning där tillgången till avancerade AI-modeller i huvudsak centraliseras till </w:t>
      </w:r>
      <w:proofErr w:type="spellStart"/>
      <w:r w:rsidRPr="006E214F">
        <w:t>E</w:t>
      </w:r>
      <w:r>
        <w:t>nisa</w:t>
      </w:r>
      <w:proofErr w:type="spellEnd"/>
      <w:r w:rsidRPr="006E214F">
        <w:t xml:space="preserve"> bör undvikas.</w:t>
      </w:r>
    </w:p>
    <w:p w14:paraId="2D8F9071" w14:textId="4E46C72A" w:rsidR="006E214F" w:rsidRDefault="006E214F" w:rsidP="00D81EB0">
      <w:pPr>
        <w:pStyle w:val="Brdtext"/>
      </w:pPr>
      <w:r>
        <w:t>Regeringen anser att åtgärder för att stärka motståndskraften bör ges hög prioritet. Det finns därför behov av att prioritera konkreta åtgärder för att minska befintliga säkerhetsbrister</w:t>
      </w:r>
      <w:r w:rsidR="00461BAD">
        <w:t>.</w:t>
      </w:r>
    </w:p>
    <w:p w14:paraId="35C92C1B" w14:textId="722C020B" w:rsidR="00D81EB0" w:rsidRDefault="00D81EB0" w:rsidP="00D81EB0">
      <w:pPr>
        <w:pStyle w:val="Brdtext"/>
      </w:pPr>
      <w:r>
        <w:t xml:space="preserve">Regeringen instämmer i behovet av </w:t>
      </w:r>
      <w:r w:rsidR="00855E30">
        <w:t>en stark</w:t>
      </w:r>
      <w:r>
        <w:t xml:space="preserve"> europeisk kapacitet inom AI och cybersäkerhet. AI kan ge försvarare bättre förutsättningar att upptäcka, analysera och hantera cyberhot</w:t>
      </w:r>
      <w:r w:rsidR="00E857B3">
        <w:t>.</w:t>
      </w:r>
      <w:r>
        <w:t xml:space="preserve"> </w:t>
      </w:r>
      <w:r w:rsidR="00E857B3">
        <w:t>S</w:t>
      </w:r>
      <w:r>
        <w:t xml:space="preserve">amtidigt </w:t>
      </w:r>
      <w:r w:rsidR="00E857B3">
        <w:t xml:space="preserve">innebär utvecklingen </w:t>
      </w:r>
      <w:r>
        <w:t>att angripare kan agera snabbare och i större skala. Det är därför angeläget att Europa utvecklar förmåga att använda AI i cybersäkerhetsarbetet i samma takt som hotbilden utvecklas. En stärkt europeisk kapacitet är även viktig för att minska strategiska beroenden och bidra till långsiktig säkerhet i EU.</w:t>
      </w:r>
    </w:p>
    <w:p w14:paraId="6D085420" w14:textId="0D178089" w:rsidR="00D81EB0" w:rsidRDefault="00D81EB0" w:rsidP="007D542F">
      <w:pPr>
        <w:pStyle w:val="Brdtext"/>
      </w:pPr>
      <w:r>
        <w:t xml:space="preserve">Regeringen </w:t>
      </w:r>
      <w:r w:rsidR="00833E38">
        <w:t>välkomnar åtgärder som syftar till att</w:t>
      </w:r>
      <w:r>
        <w:t xml:space="preserve"> främja kunskapsutbyte, innovation och samverkan mellan offentliga och privata aktörer</w:t>
      </w:r>
      <w:r w:rsidR="00833E38">
        <w:t xml:space="preserve"> inom AI och cybersäkerhet</w:t>
      </w:r>
      <w:r>
        <w:t>. Sådana initiativ bör samtidigt utformas med tydligt ansvarstagande och med utgångspunkt i befintliga strukturer, för att undvika överlappande insatser</w:t>
      </w:r>
      <w:r w:rsidR="00161126">
        <w:t>, ökade kostnader</w:t>
      </w:r>
      <w:r>
        <w:t xml:space="preserve"> och onödig administration.</w:t>
      </w:r>
    </w:p>
    <w:p w14:paraId="2B1CF219" w14:textId="3F990958" w:rsidR="007D542F" w:rsidRPr="00472EBA" w:rsidRDefault="0039313C" w:rsidP="007D542F">
      <w:pPr>
        <w:pStyle w:val="Brdtext"/>
      </w:pPr>
      <w:r w:rsidRPr="0039313C">
        <w:lastRenderedPageBreak/>
        <w:t>Kostnader som förslagen kan leda till för den nationella budgeten ska finansieras i linje med de principer om neutralitet för statens budget som riksdagen beslutat om (prop. 1994/95:40, bet. 1994/95FiU5, rskr. 1994/95:67). Utgiftsdrivande åtgärder för EU-budgeten ska finansieras genom omprioriteringar inom den befintliga fleråriga budgetramen (MFF). Det är viktigt för regeringen att förhandlingen av nästa fleråriga budgetram inte föregrips.</w:t>
      </w:r>
    </w:p>
    <w:p w14:paraId="10806421" w14:textId="77777777" w:rsidR="007D542F" w:rsidRDefault="007854D2" w:rsidP="007D542F">
      <w:pPr>
        <w:pStyle w:val="Rubrik2"/>
      </w:pPr>
      <w:sdt>
        <w:sdtPr>
          <w:id w:val="1941718165"/>
          <w:lock w:val="contentLocked"/>
          <w:placeholder>
            <w:docPart w:val="315663D0ABFC4AE7A84CD5C2FC359674"/>
          </w:placeholder>
          <w:group/>
        </w:sdtPr>
        <w:sdtEndPr/>
        <w:sdtContent>
          <w:r w:rsidR="007D542F">
            <w:t>Medlemsstaternas ståndpunkter</w:t>
          </w:r>
        </w:sdtContent>
      </w:sdt>
    </w:p>
    <w:p w14:paraId="288E0A10" w14:textId="7B92DDE9" w:rsidR="007D542F" w:rsidRPr="00472EBA" w:rsidRDefault="0039313C" w:rsidP="007D542F">
      <w:pPr>
        <w:pStyle w:val="Brdtext"/>
      </w:pPr>
      <w:r>
        <w:t xml:space="preserve">Medlemsstaternas ståndpunkter är ännu inte kända. </w:t>
      </w:r>
    </w:p>
    <w:p w14:paraId="6C24CF41" w14:textId="77777777" w:rsidR="007D542F" w:rsidRDefault="007854D2" w:rsidP="007D542F">
      <w:pPr>
        <w:pStyle w:val="Rubrik2"/>
      </w:pPr>
      <w:sdt>
        <w:sdtPr>
          <w:id w:val="-1927257506"/>
          <w:lock w:val="contentLocked"/>
          <w:placeholder>
            <w:docPart w:val="315663D0ABFC4AE7A84CD5C2FC359674"/>
          </w:placeholder>
          <w:group/>
        </w:sdtPr>
        <w:sdtEndPr/>
        <w:sdtContent>
          <w:r w:rsidR="007D542F">
            <w:t>Institutionernas ståndpunkter</w:t>
          </w:r>
        </w:sdtContent>
      </w:sdt>
    </w:p>
    <w:p w14:paraId="5B2FE517" w14:textId="4B6886C7" w:rsidR="007D542F" w:rsidRPr="00472EBA" w:rsidRDefault="00477EFC" w:rsidP="007D542F">
      <w:pPr>
        <w:pStyle w:val="Brdtext"/>
      </w:pPr>
      <w:r>
        <w:t xml:space="preserve">Institutionernas ståndpunkter är ännu inte kända. </w:t>
      </w:r>
    </w:p>
    <w:p w14:paraId="577477F3" w14:textId="77777777" w:rsidR="007D542F" w:rsidRDefault="007854D2" w:rsidP="007D542F">
      <w:pPr>
        <w:pStyle w:val="Rubrik2"/>
      </w:pPr>
      <w:sdt>
        <w:sdtPr>
          <w:id w:val="-497725553"/>
          <w:lock w:val="contentLocked"/>
          <w:placeholder>
            <w:docPart w:val="315663D0ABFC4AE7A84CD5C2FC359674"/>
          </w:placeholder>
          <w:group/>
        </w:sdtPr>
        <w:sdtEndPr/>
        <w:sdtContent>
          <w:r w:rsidR="007D542F">
            <w:t xml:space="preserve">Remissinstansernas och </w:t>
          </w:r>
          <w:r w:rsidR="004B795E">
            <w:t xml:space="preserve">andra </w:t>
          </w:r>
          <w:r w:rsidR="007D542F">
            <w:t>intressenters ståndpunkter</w:t>
          </w:r>
        </w:sdtContent>
      </w:sdt>
    </w:p>
    <w:p w14:paraId="2A2A81E4" w14:textId="73C3C6D8" w:rsidR="007D542F" w:rsidRPr="00472EBA" w:rsidRDefault="00477EFC" w:rsidP="007D542F">
      <w:pPr>
        <w:pStyle w:val="Brdtext"/>
      </w:pPr>
      <w:r>
        <w:t>Meddelandet har inte remitterats.</w:t>
      </w:r>
    </w:p>
    <w:sdt>
      <w:sdtPr>
        <w:id w:val="511343921"/>
        <w:lock w:val="contentLocked"/>
        <w:placeholder>
          <w:docPart w:val="315663D0ABFC4AE7A84CD5C2FC359674"/>
        </w:placeholder>
        <w:group/>
      </w:sdtPr>
      <w:sdtEndPr/>
      <w:sdtContent>
        <w:p w14:paraId="3BC5CEC9" w14:textId="77777777" w:rsidR="007D542F" w:rsidRDefault="007D542F" w:rsidP="007D542F">
          <w:pPr>
            <w:pStyle w:val="Rubrik1"/>
          </w:pPr>
          <w:r>
            <w:t>Förslagets förutsättningar</w:t>
          </w:r>
        </w:p>
      </w:sdtContent>
    </w:sdt>
    <w:p w14:paraId="2E9ACF62" w14:textId="77777777" w:rsidR="007D542F" w:rsidRDefault="007854D2" w:rsidP="007D542F">
      <w:pPr>
        <w:pStyle w:val="Rubrik2"/>
      </w:pPr>
      <w:sdt>
        <w:sdtPr>
          <w:id w:val="1163133293"/>
          <w:lock w:val="contentLocked"/>
          <w:placeholder>
            <w:docPart w:val="315663D0ABFC4AE7A84CD5C2FC359674"/>
          </w:placeholder>
          <w:group/>
        </w:sdtPr>
        <w:sdtEndPr/>
        <w:sdtContent>
          <w:r w:rsidR="007D542F">
            <w:t>Rättslig grund och beslutsförfarande</w:t>
          </w:r>
        </w:sdtContent>
      </w:sdt>
    </w:p>
    <w:p w14:paraId="0412BEB1" w14:textId="7D64CCFB" w:rsidR="007D542F" w:rsidRPr="00472EBA" w:rsidRDefault="00477EFC" w:rsidP="007D542F">
      <w:pPr>
        <w:pStyle w:val="Brdtext"/>
      </w:pPr>
      <w:r>
        <w:t xml:space="preserve">Ej tillämpligt. Kommissionens meddelande </w:t>
      </w:r>
      <w:r w:rsidR="00C65836">
        <w:t>informerar</w:t>
      </w:r>
      <w:r>
        <w:t xml:space="preserve"> endast om kommande politiska strategier och åtgärder. </w:t>
      </w:r>
    </w:p>
    <w:p w14:paraId="5E2A48D7" w14:textId="77777777" w:rsidR="007D542F" w:rsidRDefault="007854D2" w:rsidP="007D542F">
      <w:pPr>
        <w:pStyle w:val="Rubrik2"/>
      </w:pPr>
      <w:sdt>
        <w:sdtPr>
          <w:id w:val="-463277102"/>
          <w:lock w:val="contentLocked"/>
          <w:placeholder>
            <w:docPart w:val="315663D0ABFC4AE7A84CD5C2FC359674"/>
          </w:placeholder>
          <w:group/>
        </w:sdtPr>
        <w:sdtEndPr/>
        <w:sdtContent>
          <w:r w:rsidR="007D542F">
            <w:t>Subsidiaritets- och proportionalitetsprincipe</w:t>
          </w:r>
          <w:r w:rsidR="00F02290">
            <w:t>r</w:t>
          </w:r>
          <w:r w:rsidR="007D542F">
            <w:t>n</w:t>
          </w:r>
          <w:r w:rsidR="00F02290">
            <w:t>a</w:t>
          </w:r>
        </w:sdtContent>
      </w:sdt>
    </w:p>
    <w:p w14:paraId="17395752" w14:textId="5E883EF2" w:rsidR="007D542F" w:rsidRPr="00472EBA" w:rsidRDefault="00477EFC" w:rsidP="007D542F">
      <w:pPr>
        <w:pStyle w:val="Brdtext"/>
      </w:pPr>
      <w:r>
        <w:t xml:space="preserve">Ej tillämpligt. Kommissionens </w:t>
      </w:r>
      <w:r w:rsidR="00C65836">
        <w:t xml:space="preserve">handlingsplan </w:t>
      </w:r>
      <w:r>
        <w:t>avser ett meddelande som endast informerar om kommande politiska strategier och åtgärder.</w:t>
      </w:r>
    </w:p>
    <w:sdt>
      <w:sdtPr>
        <w:id w:val="211079442"/>
        <w:lock w:val="contentLocked"/>
        <w:placeholder>
          <w:docPart w:val="315663D0ABFC4AE7A84CD5C2FC359674"/>
        </w:placeholder>
        <w:group/>
      </w:sdtPr>
      <w:sdtEndPr/>
      <w:sdtContent>
        <w:p w14:paraId="0DD797E5" w14:textId="77777777" w:rsidR="007D542F" w:rsidRDefault="007D542F" w:rsidP="007D542F">
          <w:pPr>
            <w:pStyle w:val="Rubrik1"/>
          </w:pPr>
          <w:r>
            <w:t>Övrigt</w:t>
          </w:r>
        </w:p>
      </w:sdtContent>
    </w:sdt>
    <w:p w14:paraId="22EADB06" w14:textId="77777777" w:rsidR="007D542F" w:rsidRDefault="007854D2" w:rsidP="007D542F">
      <w:pPr>
        <w:pStyle w:val="Rubrik2"/>
      </w:pPr>
      <w:sdt>
        <w:sdtPr>
          <w:id w:val="-1578510440"/>
          <w:lock w:val="contentLocked"/>
          <w:placeholder>
            <w:docPart w:val="315663D0ABFC4AE7A84CD5C2FC359674"/>
          </w:placeholder>
          <w:group/>
        </w:sdtPr>
        <w:sdtEndPr/>
        <w:sdtContent>
          <w:r w:rsidR="007D542F">
            <w:t>Fortsatt behandling av ärendet</w:t>
          </w:r>
        </w:sdtContent>
      </w:sdt>
    </w:p>
    <w:p w14:paraId="26E13CD0" w14:textId="34822DA7" w:rsidR="007D542F" w:rsidRDefault="00477EFC" w:rsidP="007D542F">
      <w:pPr>
        <w:pStyle w:val="Brdtext"/>
      </w:pPr>
      <w:r>
        <w:t xml:space="preserve">Diskussioner förväntas i rådet, </w:t>
      </w:r>
      <w:proofErr w:type="gramStart"/>
      <w:r>
        <w:t>t.ex.</w:t>
      </w:r>
      <w:proofErr w:type="gramEnd"/>
      <w:r>
        <w:t xml:space="preserve"> </w:t>
      </w:r>
      <w:proofErr w:type="spellStart"/>
      <w:r>
        <w:t>Telekområdet</w:t>
      </w:r>
      <w:proofErr w:type="spellEnd"/>
      <w:r>
        <w:t xml:space="preserve">. </w:t>
      </w:r>
    </w:p>
    <w:p w14:paraId="29E6C3EB" w14:textId="77777777" w:rsidR="007D542F" w:rsidRDefault="007854D2" w:rsidP="007D542F">
      <w:pPr>
        <w:pStyle w:val="Rubrik2"/>
      </w:pPr>
      <w:sdt>
        <w:sdtPr>
          <w:id w:val="839665539"/>
          <w:lock w:val="contentLocked"/>
          <w:placeholder>
            <w:docPart w:val="315663D0ABFC4AE7A84CD5C2FC359674"/>
          </w:placeholder>
          <w:group/>
        </w:sdtPr>
        <w:sdtEndPr/>
        <w:sdtContent>
          <w:r w:rsidR="007D542F">
            <w:t>Fackuttryck</w:t>
          </w:r>
          <w:r w:rsidR="00821540">
            <w:t xml:space="preserve"> och </w:t>
          </w:r>
          <w:r w:rsidR="007D542F">
            <w:t>termer</w:t>
          </w:r>
        </w:sdtContent>
      </w:sdt>
    </w:p>
    <w:p w14:paraId="14F6C55F" w14:textId="496D1ECF" w:rsidR="007D542F" w:rsidRDefault="006E214F" w:rsidP="00A45A84">
      <w:pPr>
        <w:pStyle w:val="Brdtext"/>
      </w:pPr>
      <w:r>
        <w:t xml:space="preserve">AI-fabriker: </w:t>
      </w:r>
      <w:r w:rsidR="00FA0C22" w:rsidRPr="00FA0C22">
        <w:t xml:space="preserve">EU:s AI-fabriker (AI </w:t>
      </w:r>
      <w:proofErr w:type="spellStart"/>
      <w:r w:rsidR="00FA0C22" w:rsidRPr="00FA0C22">
        <w:t>Factories</w:t>
      </w:r>
      <w:proofErr w:type="spellEnd"/>
      <w:r w:rsidR="00FA0C22" w:rsidRPr="00FA0C22">
        <w:t xml:space="preserve">) är ett initiativ </w:t>
      </w:r>
      <w:r w:rsidR="00FA0C22">
        <w:t>som syftar till</w:t>
      </w:r>
      <w:r w:rsidR="00FA0C22" w:rsidRPr="00FA0C22">
        <w:t xml:space="preserve"> </w:t>
      </w:r>
      <w:r w:rsidR="00011DF3">
        <w:t xml:space="preserve">att </w:t>
      </w:r>
      <w:r w:rsidR="00FA0C22" w:rsidRPr="00FA0C22">
        <w:t>bygga upp ekosystem för artificiell intelligens.</w:t>
      </w:r>
      <w:r w:rsidR="00FA0C22">
        <w:t xml:space="preserve"> Se </w:t>
      </w:r>
      <w:proofErr w:type="gramStart"/>
      <w:r w:rsidR="00FA0C22">
        <w:t>bl.a.</w:t>
      </w:r>
      <w:proofErr w:type="gramEnd"/>
      <w:r w:rsidR="00FA0C22">
        <w:t xml:space="preserve"> </w:t>
      </w:r>
      <w:r w:rsidR="00FA0C22" w:rsidRPr="00FA0C22">
        <w:t xml:space="preserve">Faktapromemoria </w:t>
      </w:r>
      <w:r w:rsidR="00FA0C22" w:rsidRPr="00FA0C22">
        <w:rPr>
          <w:b/>
          <w:bCs/>
        </w:rPr>
        <w:t>2024/</w:t>
      </w:r>
      <w:proofErr w:type="gramStart"/>
      <w:r w:rsidR="00FA0C22" w:rsidRPr="00FA0C22">
        <w:rPr>
          <w:b/>
          <w:bCs/>
        </w:rPr>
        <w:t>25:FPM</w:t>
      </w:r>
      <w:proofErr w:type="gramEnd"/>
      <w:r w:rsidR="00FA0C22" w:rsidRPr="00FA0C22">
        <w:rPr>
          <w:b/>
          <w:bCs/>
        </w:rPr>
        <w:t>8</w:t>
      </w:r>
      <w:r w:rsidR="00FA0C22" w:rsidRPr="00FA0C22">
        <w:t xml:space="preserve"> </w:t>
      </w:r>
      <w:r w:rsidR="00FA0C22">
        <w:t xml:space="preserve">om </w:t>
      </w:r>
      <w:r w:rsidR="00FA0C22" w:rsidRPr="00FA0C22">
        <w:t xml:space="preserve">kommissionens meddelande </w:t>
      </w:r>
      <w:proofErr w:type="gramStart"/>
      <w:r w:rsidR="00FA0C22" w:rsidRPr="00FA0C22">
        <w:rPr>
          <w:b/>
          <w:bCs/>
        </w:rPr>
        <w:t>COM(</w:t>
      </w:r>
      <w:proofErr w:type="gramEnd"/>
      <w:r w:rsidR="00FA0C22" w:rsidRPr="00FA0C22">
        <w:rPr>
          <w:b/>
          <w:bCs/>
        </w:rPr>
        <w:t>2024) 490</w:t>
      </w:r>
      <w:r w:rsidR="00FA0C22" w:rsidRPr="00FA0C22">
        <w:t xml:space="preserve"> om det europeiska forskningsområdet (ERA)</w:t>
      </w:r>
      <w:r w:rsidR="00FA0C22">
        <w:t>.</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D559665" w14:textId="77777777" w:rsidR="007854D2" w:rsidRDefault="007854D2" w:rsidP="00A87A54">
      <w:pPr>
        <w:spacing w:after="0" w:line="240" w:lineRule="auto"/>
      </w:pPr>
      <w:r>
        <w:separator/>
      </w:r>
    </w:p>
  </w:endnote>
  <w:endnote w:type="continuationSeparator" w:id="0">
    <w:p w14:paraId="6EC9B7E2" w14:textId="77777777" w:rsidR="007854D2" w:rsidRDefault="007854D2"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E1162B"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3E137"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36B145"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156715" w14:textId="77777777" w:rsidR="007854D2" w:rsidRDefault="007854D2" w:rsidP="00A87A54">
      <w:pPr>
        <w:spacing w:after="0" w:line="240" w:lineRule="auto"/>
      </w:pPr>
      <w:r>
        <w:separator/>
      </w:r>
    </w:p>
  </w:footnote>
  <w:footnote w:type="continuationSeparator" w:id="0">
    <w:p w14:paraId="47371F8F" w14:textId="77777777" w:rsidR="007854D2" w:rsidRDefault="007854D2"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9D6464"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AAD140" w14:textId="086B5AAC" w:rsidR="003C3720" w:rsidRDefault="007854D2" w:rsidP="00CD3BFC">
    <w:pPr>
      <w:pStyle w:val="Sidhuvud"/>
      <w:spacing w:before="240"/>
      <w:jc w:val="right"/>
    </w:pPr>
    <w:sdt>
      <w:sdtPr>
        <w:alias w:val="Ar"/>
        <w:tag w:val="Ar"/>
        <w:id w:val="375123316"/>
        <w:placeholder>
          <w:docPart w:val="465DDC7F53B04FAD85525B5E45E7FD6E"/>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3A361B">
          <w:t>2025/26</w:t>
        </w:r>
      </w:sdtContent>
    </w:sdt>
    <w:r w:rsidR="0009572A">
      <w:t>:</w:t>
    </w:r>
    <w:r w:rsidR="00002B4B">
      <w:t>FPM</w:t>
    </w:r>
    <w:sdt>
      <w:sdtPr>
        <w:alias w:val="FPMNummer"/>
        <w:tag w:val="FPMNummer"/>
        <w:id w:val="-2000957076"/>
        <w:placeholder>
          <w:docPart w:val="98FA5C8F2D1F442FA00D390DB5002411"/>
        </w:placeholder>
        <w:dataBinding w:prefixMappings="xmlns:ns0='http://rk.se/faktapm' " w:xpath="/ns0:faktaPM[1]/ns0:Nr[1]" w:storeItemID="{0B9A7431-9D19-4C2A-8E12-639802D7B40B}"/>
        <w:text/>
      </w:sdtPr>
      <w:sdtEndPr/>
      <w:sdtContent>
        <w:r w:rsidR="003A361B">
          <w:t>110</w:t>
        </w:r>
      </w:sdtContent>
    </w:sdt>
  </w:p>
  <w:p w14:paraId="062A6E34"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95CF83"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5315454"/>
    <w:multiLevelType w:val="hybridMultilevel"/>
    <w:tmpl w:val="E16A285E"/>
    <w:lvl w:ilvl="0" w:tplc="82B4CF68">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15:restartNumberingAfterBreak="0">
    <w:nsid w:val="071E3DFF"/>
    <w:multiLevelType w:val="hybridMultilevel"/>
    <w:tmpl w:val="507046F8"/>
    <w:lvl w:ilvl="0" w:tplc="82B4CF68">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3" w15:restartNumberingAfterBreak="0">
    <w:nsid w:val="0A503F4C"/>
    <w:multiLevelType w:val="multilevel"/>
    <w:tmpl w:val="1A20A4CA"/>
    <w:numStyleLink w:val="RKPunktlista"/>
  </w:abstractNum>
  <w:abstractNum w:abstractNumId="14" w15:restartNumberingAfterBreak="0">
    <w:nsid w:val="0ED533F4"/>
    <w:multiLevelType w:val="multilevel"/>
    <w:tmpl w:val="1B563932"/>
    <w:numStyleLink w:val="RKNumreradlista"/>
  </w:abstractNum>
  <w:abstractNum w:abstractNumId="15"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151B5490"/>
    <w:multiLevelType w:val="multilevel"/>
    <w:tmpl w:val="1B563932"/>
    <w:numStyleLink w:val="RKNumreradlista"/>
  </w:abstractNum>
  <w:abstractNum w:abstractNumId="17" w15:restartNumberingAfterBreak="0">
    <w:nsid w:val="18BD3ED7"/>
    <w:multiLevelType w:val="hybridMultilevel"/>
    <w:tmpl w:val="F8CEB8E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8" w15:restartNumberingAfterBreak="0">
    <w:nsid w:val="1F88532F"/>
    <w:multiLevelType w:val="multilevel"/>
    <w:tmpl w:val="1B563932"/>
    <w:numStyleLink w:val="RKNumreradlista"/>
  </w:abstractNum>
  <w:abstractNum w:abstractNumId="19" w15:restartNumberingAfterBreak="0">
    <w:nsid w:val="2AB05199"/>
    <w:multiLevelType w:val="multilevel"/>
    <w:tmpl w:val="186C6512"/>
    <w:numStyleLink w:val="Strecklistan"/>
  </w:abstractNum>
  <w:abstractNum w:abstractNumId="20" w15:restartNumberingAfterBreak="0">
    <w:nsid w:val="2BE361F1"/>
    <w:multiLevelType w:val="multilevel"/>
    <w:tmpl w:val="1B563932"/>
    <w:numStyleLink w:val="RKNumreradlista"/>
  </w:abstractNum>
  <w:abstractNum w:abstractNumId="21" w15:restartNumberingAfterBreak="0">
    <w:nsid w:val="2C9B0453"/>
    <w:multiLevelType w:val="multilevel"/>
    <w:tmpl w:val="1A20A4CA"/>
    <w:numStyleLink w:val="RKPunktlista"/>
  </w:abstractNum>
  <w:abstractNum w:abstractNumId="22" w15:restartNumberingAfterBreak="0">
    <w:nsid w:val="2ECF6BA1"/>
    <w:multiLevelType w:val="multilevel"/>
    <w:tmpl w:val="1B563932"/>
    <w:numStyleLink w:val="RKNumreradlista"/>
  </w:abstractNum>
  <w:abstractNum w:abstractNumId="23" w15:restartNumberingAfterBreak="0">
    <w:nsid w:val="2F604539"/>
    <w:multiLevelType w:val="multilevel"/>
    <w:tmpl w:val="1B563932"/>
    <w:numStyleLink w:val="RKNumreradlista"/>
  </w:abstractNum>
  <w:abstractNum w:abstractNumId="24" w15:restartNumberingAfterBreak="0">
    <w:nsid w:val="348522EF"/>
    <w:multiLevelType w:val="multilevel"/>
    <w:tmpl w:val="1B563932"/>
    <w:numStyleLink w:val="RKNumreradlista"/>
  </w:abstractNum>
  <w:abstractNum w:abstractNumId="25"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D3D0E02"/>
    <w:multiLevelType w:val="multilevel"/>
    <w:tmpl w:val="1B563932"/>
    <w:numStyleLink w:val="RKNumreradlista"/>
  </w:abstractNum>
  <w:abstractNum w:abstractNumId="27"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8"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4270774A"/>
    <w:multiLevelType w:val="multilevel"/>
    <w:tmpl w:val="1B563932"/>
    <w:numStyleLink w:val="RKNumreradlista"/>
  </w:abstractNum>
  <w:abstractNum w:abstractNumId="30" w15:restartNumberingAfterBreak="0">
    <w:nsid w:val="4C84297C"/>
    <w:multiLevelType w:val="multilevel"/>
    <w:tmpl w:val="1B563932"/>
    <w:numStyleLink w:val="RKNumreradlista"/>
  </w:abstractNum>
  <w:abstractNum w:abstractNumId="31" w15:restartNumberingAfterBreak="0">
    <w:nsid w:val="4D904BDB"/>
    <w:multiLevelType w:val="multilevel"/>
    <w:tmpl w:val="1B563932"/>
    <w:numStyleLink w:val="RKNumreradlista"/>
  </w:abstractNum>
  <w:abstractNum w:abstractNumId="32" w15:restartNumberingAfterBreak="0">
    <w:nsid w:val="4DAD38FF"/>
    <w:multiLevelType w:val="multilevel"/>
    <w:tmpl w:val="1B563932"/>
    <w:numStyleLink w:val="RKNumreradlista"/>
  </w:abstractNum>
  <w:abstractNum w:abstractNumId="33" w15:restartNumberingAfterBreak="0">
    <w:nsid w:val="53A05A92"/>
    <w:multiLevelType w:val="multilevel"/>
    <w:tmpl w:val="1B563932"/>
    <w:numStyleLink w:val="RKNumreradlista"/>
  </w:abstractNum>
  <w:abstractNum w:abstractNumId="34" w15:restartNumberingAfterBreak="0">
    <w:nsid w:val="5C6843F9"/>
    <w:multiLevelType w:val="multilevel"/>
    <w:tmpl w:val="1A20A4CA"/>
    <w:numStyleLink w:val="RKPunktlista"/>
  </w:abstractNum>
  <w:abstractNum w:abstractNumId="35" w15:restartNumberingAfterBreak="0">
    <w:nsid w:val="5F9364EC"/>
    <w:multiLevelType w:val="hybridMultilevel"/>
    <w:tmpl w:val="7C1A52AA"/>
    <w:lvl w:ilvl="0" w:tplc="82B4CF68">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6" w15:restartNumberingAfterBreak="0">
    <w:nsid w:val="61AC437A"/>
    <w:multiLevelType w:val="multilevel"/>
    <w:tmpl w:val="E2FEA49E"/>
    <w:numStyleLink w:val="RKNumreraderubriker"/>
  </w:abstractNum>
  <w:abstractNum w:abstractNumId="37" w15:restartNumberingAfterBreak="0">
    <w:nsid w:val="64780D1B"/>
    <w:multiLevelType w:val="multilevel"/>
    <w:tmpl w:val="1B563932"/>
    <w:numStyleLink w:val="RKNumreradlista"/>
  </w:abstractNum>
  <w:abstractNum w:abstractNumId="38" w15:restartNumberingAfterBreak="0">
    <w:nsid w:val="664239C2"/>
    <w:multiLevelType w:val="multilevel"/>
    <w:tmpl w:val="1A20A4CA"/>
    <w:numStyleLink w:val="RKPunktlista"/>
  </w:abstractNum>
  <w:abstractNum w:abstractNumId="39" w15:restartNumberingAfterBreak="0">
    <w:nsid w:val="6AA87A6A"/>
    <w:multiLevelType w:val="multilevel"/>
    <w:tmpl w:val="186C6512"/>
    <w:numStyleLink w:val="Strecklistan"/>
  </w:abstractNum>
  <w:abstractNum w:abstractNumId="40" w15:restartNumberingAfterBreak="0">
    <w:nsid w:val="6D8C68B4"/>
    <w:multiLevelType w:val="multilevel"/>
    <w:tmpl w:val="1B563932"/>
    <w:numStyleLink w:val="RKNumreradlista"/>
  </w:abstractNum>
  <w:abstractNum w:abstractNumId="41"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2" w15:restartNumberingAfterBreak="0">
    <w:nsid w:val="74466A28"/>
    <w:multiLevelType w:val="multilevel"/>
    <w:tmpl w:val="1A20A4CA"/>
    <w:numStyleLink w:val="RKPunktlista"/>
  </w:abstractNum>
  <w:abstractNum w:abstractNumId="43" w15:restartNumberingAfterBreak="0">
    <w:nsid w:val="76322898"/>
    <w:multiLevelType w:val="multilevel"/>
    <w:tmpl w:val="186C6512"/>
    <w:numStyleLink w:val="Strecklistan"/>
  </w:abstractNum>
  <w:num w:numId="1" w16cid:durableId="1083721450">
    <w:abstractNumId w:val="28"/>
  </w:num>
  <w:num w:numId="2" w16cid:durableId="894582452">
    <w:abstractNumId w:val="36"/>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5"/>
  </w:num>
  <w:num w:numId="8" w16cid:durableId="1384938303">
    <w:abstractNumId w:val="23"/>
  </w:num>
  <w:num w:numId="9" w16cid:durableId="1020282935">
    <w:abstractNumId w:val="14"/>
  </w:num>
  <w:num w:numId="10" w16cid:durableId="1649896835">
    <w:abstractNumId w:val="20"/>
  </w:num>
  <w:num w:numId="11" w16cid:durableId="791707506">
    <w:abstractNumId w:val="24"/>
  </w:num>
  <w:num w:numId="12" w16cid:durableId="2097172316">
    <w:abstractNumId w:val="41"/>
  </w:num>
  <w:num w:numId="13" w16cid:durableId="2000574598">
    <w:abstractNumId w:val="33"/>
  </w:num>
  <w:num w:numId="14" w16cid:durableId="1173687943">
    <w:abstractNumId w:val="15"/>
  </w:num>
  <w:num w:numId="15" w16cid:durableId="1012222012">
    <w:abstractNumId w:val="13"/>
  </w:num>
  <w:num w:numId="16" w16cid:durableId="1150712875">
    <w:abstractNumId w:val="38"/>
  </w:num>
  <w:num w:numId="17" w16cid:durableId="61565523">
    <w:abstractNumId w:val="34"/>
  </w:num>
  <w:num w:numId="18" w16cid:durableId="1331177026">
    <w:abstractNumId w:val="10"/>
  </w:num>
  <w:num w:numId="19" w16cid:durableId="1979602978">
    <w:abstractNumId w:val="2"/>
  </w:num>
  <w:num w:numId="20" w16cid:durableId="2104182597">
    <w:abstractNumId w:val="6"/>
  </w:num>
  <w:num w:numId="21" w16cid:durableId="1412854799">
    <w:abstractNumId w:val="22"/>
  </w:num>
  <w:num w:numId="22" w16cid:durableId="1568419271">
    <w:abstractNumId w:val="16"/>
  </w:num>
  <w:num w:numId="23" w16cid:durableId="878972240">
    <w:abstractNumId w:val="30"/>
  </w:num>
  <w:num w:numId="24" w16cid:durableId="1945113755">
    <w:abstractNumId w:val="31"/>
  </w:num>
  <w:num w:numId="25" w16cid:durableId="2022782225">
    <w:abstractNumId w:val="42"/>
  </w:num>
  <w:num w:numId="26" w16cid:durableId="1708604007">
    <w:abstractNumId w:val="26"/>
  </w:num>
  <w:num w:numId="27" w16cid:durableId="77214407">
    <w:abstractNumId w:val="39"/>
  </w:num>
  <w:num w:numId="28" w16cid:durableId="2078701937">
    <w:abstractNumId w:val="21"/>
  </w:num>
  <w:num w:numId="29" w16cid:durableId="522325351">
    <w:abstractNumId w:val="19"/>
  </w:num>
  <w:num w:numId="30" w16cid:durableId="2127773429">
    <w:abstractNumId w:val="40"/>
  </w:num>
  <w:num w:numId="31" w16cid:durableId="1548295441">
    <w:abstractNumId w:val="18"/>
  </w:num>
  <w:num w:numId="32" w16cid:durableId="55517868">
    <w:abstractNumId w:val="32"/>
  </w:num>
  <w:num w:numId="33" w16cid:durableId="600182025">
    <w:abstractNumId w:val="37"/>
  </w:num>
  <w:num w:numId="34" w16cid:durableId="470756272">
    <w:abstractNumId w:val="43"/>
  </w:num>
  <w:num w:numId="35" w16cid:durableId="98574183">
    <w:abstractNumId w:val="29"/>
  </w:num>
  <w:num w:numId="36" w16cid:durableId="760835605">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21"/>
  </w:num>
  <w:num w:numId="38" w16cid:durableId="657345140">
    <w:abstractNumId w:val="27"/>
  </w:num>
  <w:num w:numId="39" w16cid:durableId="429088090">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588539897">
    <w:abstractNumId w:val="17"/>
  </w:num>
  <w:num w:numId="45" w16cid:durableId="1518275926">
    <w:abstractNumId w:val="35"/>
  </w:num>
  <w:num w:numId="46" w16cid:durableId="1393045113">
    <w:abstractNumId w:val="12"/>
  </w:num>
  <w:num w:numId="47" w16cid:durableId="1773821077">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8-31"/>
    <w:docVar w:name="Ar" w:val="2025/26"/>
    <w:docVar w:name="Dep" w:val="Försvarsdepartementet"/>
    <w:docVar w:name="GDB1" w:val="COM(2026) 577"/>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och sociala kommittén samt Regionkommittén. Handlingsplan för cybersäkerhet och artificiell intelligens"/>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577"/>
    <w:docVar w:name="Nr" w:val="110"/>
    <w:docVar w:name="Rub" w:val="Meddelande om handlingsplan för cybersäkerhet och artificiell intelligens"/>
    <w:docVar w:name="UppDat" w:val="2026-08-31"/>
    <w:docVar w:name="Utsk" w:val="Försvarsutskottet"/>
  </w:docVars>
  <w:rsids>
    <w:rsidRoot w:val="00291903"/>
    <w:rsid w:val="00000290"/>
    <w:rsid w:val="00001068"/>
    <w:rsid w:val="00002B4B"/>
    <w:rsid w:val="0000412C"/>
    <w:rsid w:val="00004D5C"/>
    <w:rsid w:val="00005F68"/>
    <w:rsid w:val="00006CA7"/>
    <w:rsid w:val="00011DF3"/>
    <w:rsid w:val="000128EB"/>
    <w:rsid w:val="00012B00"/>
    <w:rsid w:val="00014EF6"/>
    <w:rsid w:val="00016730"/>
    <w:rsid w:val="00017197"/>
    <w:rsid w:val="0001725B"/>
    <w:rsid w:val="00017265"/>
    <w:rsid w:val="000203B0"/>
    <w:rsid w:val="000205ED"/>
    <w:rsid w:val="0002213F"/>
    <w:rsid w:val="0002416D"/>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0D2C"/>
    <w:rsid w:val="00093408"/>
    <w:rsid w:val="00093BBF"/>
    <w:rsid w:val="0009435C"/>
    <w:rsid w:val="0009572A"/>
    <w:rsid w:val="00096DF5"/>
    <w:rsid w:val="000A13CA"/>
    <w:rsid w:val="000A232D"/>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1126"/>
    <w:rsid w:val="001616E4"/>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5A86"/>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4D1D"/>
    <w:rsid w:val="001E5DF7"/>
    <w:rsid w:val="001E6477"/>
    <w:rsid w:val="001E72EE"/>
    <w:rsid w:val="001F0629"/>
    <w:rsid w:val="001F0736"/>
    <w:rsid w:val="001F4302"/>
    <w:rsid w:val="001F50BE"/>
    <w:rsid w:val="001F525B"/>
    <w:rsid w:val="001F6BBE"/>
    <w:rsid w:val="00201498"/>
    <w:rsid w:val="00201BD4"/>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0EF4"/>
    <w:rsid w:val="00261975"/>
    <w:rsid w:val="002640C2"/>
    <w:rsid w:val="00264503"/>
    <w:rsid w:val="00271D00"/>
    <w:rsid w:val="00274AA3"/>
    <w:rsid w:val="00275872"/>
    <w:rsid w:val="00281106"/>
    <w:rsid w:val="00282263"/>
    <w:rsid w:val="00282417"/>
    <w:rsid w:val="00282D27"/>
    <w:rsid w:val="00284FEC"/>
    <w:rsid w:val="00287F0D"/>
    <w:rsid w:val="00291903"/>
    <w:rsid w:val="00292420"/>
    <w:rsid w:val="002963B6"/>
    <w:rsid w:val="00296B7A"/>
    <w:rsid w:val="002974DC"/>
    <w:rsid w:val="002A0CB3"/>
    <w:rsid w:val="002A39EF"/>
    <w:rsid w:val="002A422F"/>
    <w:rsid w:val="002A6394"/>
    <w:rsid w:val="002A6820"/>
    <w:rsid w:val="002B00E5"/>
    <w:rsid w:val="002B64DF"/>
    <w:rsid w:val="002B6849"/>
    <w:rsid w:val="002C0855"/>
    <w:rsid w:val="002C1D37"/>
    <w:rsid w:val="002C2A30"/>
    <w:rsid w:val="002C4348"/>
    <w:rsid w:val="002C468B"/>
    <w:rsid w:val="002C476F"/>
    <w:rsid w:val="002C5B48"/>
    <w:rsid w:val="002D014F"/>
    <w:rsid w:val="002D2647"/>
    <w:rsid w:val="002D4298"/>
    <w:rsid w:val="002D4829"/>
    <w:rsid w:val="002D6541"/>
    <w:rsid w:val="002E03FD"/>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066B3"/>
    <w:rsid w:val="00310561"/>
    <w:rsid w:val="00310F17"/>
    <w:rsid w:val="00311D8C"/>
    <w:rsid w:val="00311EE5"/>
    <w:rsid w:val="0031273D"/>
    <w:rsid w:val="003128E2"/>
    <w:rsid w:val="003153D9"/>
    <w:rsid w:val="003172B4"/>
    <w:rsid w:val="00320EA7"/>
    <w:rsid w:val="00321621"/>
    <w:rsid w:val="00323EF7"/>
    <w:rsid w:val="003240E1"/>
    <w:rsid w:val="00325F89"/>
    <w:rsid w:val="00326C03"/>
    <w:rsid w:val="00327474"/>
    <w:rsid w:val="003277B5"/>
    <w:rsid w:val="003342B4"/>
    <w:rsid w:val="003350B5"/>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4B"/>
    <w:rsid w:val="00364EFF"/>
    <w:rsid w:val="00365461"/>
    <w:rsid w:val="00367EDA"/>
    <w:rsid w:val="00370311"/>
    <w:rsid w:val="00380663"/>
    <w:rsid w:val="003807B5"/>
    <w:rsid w:val="003853E3"/>
    <w:rsid w:val="0038587E"/>
    <w:rsid w:val="00386B49"/>
    <w:rsid w:val="00390335"/>
    <w:rsid w:val="00392ED4"/>
    <w:rsid w:val="0039313C"/>
    <w:rsid w:val="00393680"/>
    <w:rsid w:val="00394D4C"/>
    <w:rsid w:val="003953B3"/>
    <w:rsid w:val="00395D9F"/>
    <w:rsid w:val="00397242"/>
    <w:rsid w:val="003A1315"/>
    <w:rsid w:val="003A2E73"/>
    <w:rsid w:val="003A3071"/>
    <w:rsid w:val="003A361B"/>
    <w:rsid w:val="003A3A54"/>
    <w:rsid w:val="003A5969"/>
    <w:rsid w:val="003A5C58"/>
    <w:rsid w:val="003B0C81"/>
    <w:rsid w:val="003B201F"/>
    <w:rsid w:val="003C36FA"/>
    <w:rsid w:val="003C3720"/>
    <w:rsid w:val="003C6AD9"/>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033"/>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1BAD"/>
    <w:rsid w:val="004625D5"/>
    <w:rsid w:val="004632CE"/>
    <w:rsid w:val="0046337E"/>
    <w:rsid w:val="004634C8"/>
    <w:rsid w:val="00463895"/>
    <w:rsid w:val="00464CA1"/>
    <w:rsid w:val="004660C8"/>
    <w:rsid w:val="00467DEF"/>
    <w:rsid w:val="00472EBA"/>
    <w:rsid w:val="004735B6"/>
    <w:rsid w:val="004735F0"/>
    <w:rsid w:val="004745D7"/>
    <w:rsid w:val="00474676"/>
    <w:rsid w:val="0047511B"/>
    <w:rsid w:val="0047537A"/>
    <w:rsid w:val="00475B99"/>
    <w:rsid w:val="00477628"/>
    <w:rsid w:val="00477EFC"/>
    <w:rsid w:val="00480A8A"/>
    <w:rsid w:val="00480EC3"/>
    <w:rsid w:val="0048317E"/>
    <w:rsid w:val="00485601"/>
    <w:rsid w:val="004865B8"/>
    <w:rsid w:val="00486C0D"/>
    <w:rsid w:val="00487B96"/>
    <w:rsid w:val="004911D9"/>
    <w:rsid w:val="00491796"/>
    <w:rsid w:val="00493416"/>
    <w:rsid w:val="0049423C"/>
    <w:rsid w:val="004951AB"/>
    <w:rsid w:val="0049768A"/>
    <w:rsid w:val="004A2894"/>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1D00"/>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1A49"/>
    <w:rsid w:val="00534E52"/>
    <w:rsid w:val="005365B6"/>
    <w:rsid w:val="00544738"/>
    <w:rsid w:val="005456E4"/>
    <w:rsid w:val="00545F68"/>
    <w:rsid w:val="00547B89"/>
    <w:rsid w:val="00551027"/>
    <w:rsid w:val="005527F1"/>
    <w:rsid w:val="00555725"/>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1FDF"/>
    <w:rsid w:val="005B3ADC"/>
    <w:rsid w:val="005B537F"/>
    <w:rsid w:val="005C120D"/>
    <w:rsid w:val="005C15B3"/>
    <w:rsid w:val="005C6F80"/>
    <w:rsid w:val="005C74EA"/>
    <w:rsid w:val="005D07C2"/>
    <w:rsid w:val="005D48B8"/>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5A49"/>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303D"/>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37CE"/>
    <w:rsid w:val="006C4FF1"/>
    <w:rsid w:val="006C5C02"/>
    <w:rsid w:val="006C5D42"/>
    <w:rsid w:val="006D2998"/>
    <w:rsid w:val="006D3188"/>
    <w:rsid w:val="006D5159"/>
    <w:rsid w:val="006D6779"/>
    <w:rsid w:val="006D7F15"/>
    <w:rsid w:val="006E08FC"/>
    <w:rsid w:val="006E1B38"/>
    <w:rsid w:val="006E214F"/>
    <w:rsid w:val="006E2EB4"/>
    <w:rsid w:val="006F2588"/>
    <w:rsid w:val="00705342"/>
    <w:rsid w:val="00710A6C"/>
    <w:rsid w:val="00710D98"/>
    <w:rsid w:val="00711CE9"/>
    <w:rsid w:val="00712266"/>
    <w:rsid w:val="00712593"/>
    <w:rsid w:val="00712D82"/>
    <w:rsid w:val="00716B08"/>
    <w:rsid w:val="00716E22"/>
    <w:rsid w:val="007171AB"/>
    <w:rsid w:val="00720449"/>
    <w:rsid w:val="007213D0"/>
    <w:rsid w:val="007219C0"/>
    <w:rsid w:val="00721D8B"/>
    <w:rsid w:val="007233BE"/>
    <w:rsid w:val="0072347F"/>
    <w:rsid w:val="00731C75"/>
    <w:rsid w:val="00732599"/>
    <w:rsid w:val="00743E09"/>
    <w:rsid w:val="00744FCC"/>
    <w:rsid w:val="007457BE"/>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854D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3690"/>
    <w:rsid w:val="007F61D0"/>
    <w:rsid w:val="007F68A5"/>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3E38"/>
    <w:rsid w:val="008349AA"/>
    <w:rsid w:val="008375D5"/>
    <w:rsid w:val="00841486"/>
    <w:rsid w:val="00842BC9"/>
    <w:rsid w:val="008431AF"/>
    <w:rsid w:val="0084476E"/>
    <w:rsid w:val="00845137"/>
    <w:rsid w:val="00845B9F"/>
    <w:rsid w:val="008504F6"/>
    <w:rsid w:val="0085236C"/>
    <w:rsid w:val="0085240E"/>
    <w:rsid w:val="00852484"/>
    <w:rsid w:val="00852C9B"/>
    <w:rsid w:val="00855E30"/>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2D54"/>
    <w:rsid w:val="008E45A3"/>
    <w:rsid w:val="008E65A8"/>
    <w:rsid w:val="008E77D6"/>
    <w:rsid w:val="009036E7"/>
    <w:rsid w:val="0090605F"/>
    <w:rsid w:val="00907069"/>
    <w:rsid w:val="00907A8F"/>
    <w:rsid w:val="0091053B"/>
    <w:rsid w:val="00912158"/>
    <w:rsid w:val="00912945"/>
    <w:rsid w:val="00912CBD"/>
    <w:rsid w:val="00914336"/>
    <w:rsid w:val="009144EE"/>
    <w:rsid w:val="00915D4C"/>
    <w:rsid w:val="0092135B"/>
    <w:rsid w:val="00922CC2"/>
    <w:rsid w:val="009279AD"/>
    <w:rsid w:val="009279B2"/>
    <w:rsid w:val="00931044"/>
    <w:rsid w:val="00935814"/>
    <w:rsid w:val="0094502D"/>
    <w:rsid w:val="00945C2A"/>
    <w:rsid w:val="00946561"/>
    <w:rsid w:val="00946B39"/>
    <w:rsid w:val="00947013"/>
    <w:rsid w:val="0095062C"/>
    <w:rsid w:val="009546CB"/>
    <w:rsid w:val="00956EA9"/>
    <w:rsid w:val="00966E40"/>
    <w:rsid w:val="00971BC4"/>
    <w:rsid w:val="0097202C"/>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1063"/>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3AF4"/>
    <w:rsid w:val="009E4DCA"/>
    <w:rsid w:val="009E53C8"/>
    <w:rsid w:val="009E5B02"/>
    <w:rsid w:val="009E7B92"/>
    <w:rsid w:val="009E7F45"/>
    <w:rsid w:val="009F19C0"/>
    <w:rsid w:val="009F2CDD"/>
    <w:rsid w:val="009F505F"/>
    <w:rsid w:val="00A00AE4"/>
    <w:rsid w:val="00A00D24"/>
    <w:rsid w:val="00A0129C"/>
    <w:rsid w:val="00A01F5C"/>
    <w:rsid w:val="00A0725C"/>
    <w:rsid w:val="00A12A69"/>
    <w:rsid w:val="00A12AAC"/>
    <w:rsid w:val="00A1599C"/>
    <w:rsid w:val="00A2019A"/>
    <w:rsid w:val="00A21091"/>
    <w:rsid w:val="00A222BA"/>
    <w:rsid w:val="00A23493"/>
    <w:rsid w:val="00A2416A"/>
    <w:rsid w:val="00A30E06"/>
    <w:rsid w:val="00A31EC8"/>
    <w:rsid w:val="00A321A9"/>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5BF"/>
    <w:rsid w:val="00A75AB7"/>
    <w:rsid w:val="00A833B9"/>
    <w:rsid w:val="00A8483F"/>
    <w:rsid w:val="00A870B0"/>
    <w:rsid w:val="00A8728A"/>
    <w:rsid w:val="00A87A54"/>
    <w:rsid w:val="00A972E3"/>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5FFA"/>
    <w:rsid w:val="00B06751"/>
    <w:rsid w:val="00B06B65"/>
    <w:rsid w:val="00B07931"/>
    <w:rsid w:val="00B12EBC"/>
    <w:rsid w:val="00B13241"/>
    <w:rsid w:val="00B13699"/>
    <w:rsid w:val="00B136A7"/>
    <w:rsid w:val="00B149E2"/>
    <w:rsid w:val="00B14E3B"/>
    <w:rsid w:val="00B2131A"/>
    <w:rsid w:val="00B2169D"/>
    <w:rsid w:val="00B21CBB"/>
    <w:rsid w:val="00B252F4"/>
    <w:rsid w:val="00B2606D"/>
    <w:rsid w:val="00B263C0"/>
    <w:rsid w:val="00B26E46"/>
    <w:rsid w:val="00B3080D"/>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40E"/>
    <w:rsid w:val="00B64962"/>
    <w:rsid w:val="00B66AC0"/>
    <w:rsid w:val="00B71634"/>
    <w:rsid w:val="00B72F3A"/>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0B3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5836"/>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947"/>
    <w:rsid w:val="00CA2FD7"/>
    <w:rsid w:val="00CA5A6E"/>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E40DF"/>
    <w:rsid w:val="00CF16D8"/>
    <w:rsid w:val="00CF1FD8"/>
    <w:rsid w:val="00CF20D0"/>
    <w:rsid w:val="00CF2777"/>
    <w:rsid w:val="00CF2D83"/>
    <w:rsid w:val="00CF44A1"/>
    <w:rsid w:val="00CF45F2"/>
    <w:rsid w:val="00CF4FDC"/>
    <w:rsid w:val="00CF5D8D"/>
    <w:rsid w:val="00CF6E13"/>
    <w:rsid w:val="00CF7776"/>
    <w:rsid w:val="00CF7D64"/>
    <w:rsid w:val="00D00E9E"/>
    <w:rsid w:val="00D0117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5F13"/>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1EB0"/>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16A9"/>
    <w:rsid w:val="00E124DC"/>
    <w:rsid w:val="00E12EB5"/>
    <w:rsid w:val="00E15A41"/>
    <w:rsid w:val="00E16825"/>
    <w:rsid w:val="00E22D68"/>
    <w:rsid w:val="00E247D9"/>
    <w:rsid w:val="00E24D8A"/>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857B3"/>
    <w:rsid w:val="00E90CAA"/>
    <w:rsid w:val="00E90DC6"/>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3F72"/>
    <w:rsid w:val="00EC5EB9"/>
    <w:rsid w:val="00EC6006"/>
    <w:rsid w:val="00EC71A6"/>
    <w:rsid w:val="00EC73EB"/>
    <w:rsid w:val="00ED22DC"/>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3E6E"/>
    <w:rsid w:val="00F848D6"/>
    <w:rsid w:val="00F859AE"/>
    <w:rsid w:val="00F9071F"/>
    <w:rsid w:val="00F922B2"/>
    <w:rsid w:val="00F943C8"/>
    <w:rsid w:val="00F96B28"/>
    <w:rsid w:val="00FA0C22"/>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 w:val="00FF6C8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E1C06EC"/>
  <w15:docId w15:val="{3A4ADEA3-F916-4CBE-9456-23D8F5792E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customStyle="1" w:styleId="isselectedend">
    <w:name w:val="isselectedend"/>
    <w:basedOn w:val="Normal"/>
    <w:rsid w:val="004A2894"/>
    <w:pPr>
      <w:spacing w:before="100" w:beforeAutospacing="1" w:after="100" w:afterAutospacing="1" w:line="240" w:lineRule="auto"/>
    </w:pPr>
    <w:rPr>
      <w:rFonts w:ascii="Times New Roman" w:eastAsia="Times New Roman" w:hAnsi="Times New Roman" w:cs="Times New Roman"/>
      <w:sz w:val="24"/>
      <w:szCs w:val="24"/>
      <w:lang w:eastAsia="sv-SE"/>
    </w:rPr>
  </w:style>
  <w:style w:type="paragraph" w:styleId="Revision">
    <w:name w:val="Revision"/>
    <w:hidden/>
    <w:uiPriority w:val="99"/>
    <w:semiHidden/>
    <w:rsid w:val="00090D2C"/>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3283242">
      <w:bodyDiv w:val="1"/>
      <w:marLeft w:val="0"/>
      <w:marRight w:val="0"/>
      <w:marTop w:val="0"/>
      <w:marBottom w:val="0"/>
      <w:divBdr>
        <w:top w:val="none" w:sz="0" w:space="0" w:color="auto"/>
        <w:left w:val="none" w:sz="0" w:space="0" w:color="auto"/>
        <w:bottom w:val="none" w:sz="0" w:space="0" w:color="auto"/>
        <w:right w:val="none" w:sz="0" w:space="0" w:color="auto"/>
      </w:divBdr>
    </w:div>
    <w:div w:id="221018353">
      <w:bodyDiv w:val="1"/>
      <w:marLeft w:val="0"/>
      <w:marRight w:val="0"/>
      <w:marTop w:val="0"/>
      <w:marBottom w:val="0"/>
      <w:divBdr>
        <w:top w:val="none" w:sz="0" w:space="0" w:color="auto"/>
        <w:left w:val="none" w:sz="0" w:space="0" w:color="auto"/>
        <w:bottom w:val="none" w:sz="0" w:space="0" w:color="auto"/>
        <w:right w:val="none" w:sz="0" w:space="0" w:color="auto"/>
      </w:divBdr>
    </w:div>
    <w:div w:id="892883233">
      <w:bodyDiv w:val="1"/>
      <w:marLeft w:val="0"/>
      <w:marRight w:val="0"/>
      <w:marTop w:val="0"/>
      <w:marBottom w:val="0"/>
      <w:divBdr>
        <w:top w:val="none" w:sz="0" w:space="0" w:color="auto"/>
        <w:left w:val="none" w:sz="0" w:space="0" w:color="auto"/>
        <w:bottom w:val="none" w:sz="0" w:space="0" w:color="auto"/>
        <w:right w:val="none" w:sz="0" w:space="0" w:color="auto"/>
      </w:divBdr>
      <w:divsChild>
        <w:div w:id="2117361168">
          <w:marLeft w:val="0"/>
          <w:marRight w:val="0"/>
          <w:marTop w:val="0"/>
          <w:marBottom w:val="0"/>
          <w:divBdr>
            <w:top w:val="none" w:sz="0" w:space="0" w:color="auto"/>
            <w:left w:val="none" w:sz="0" w:space="0" w:color="auto"/>
            <w:bottom w:val="none" w:sz="0" w:space="0" w:color="auto"/>
            <w:right w:val="none" w:sz="0" w:space="0" w:color="auto"/>
          </w:divBdr>
          <w:divsChild>
            <w:div w:id="1975255881">
              <w:marLeft w:val="0"/>
              <w:marRight w:val="0"/>
              <w:marTop w:val="0"/>
              <w:marBottom w:val="0"/>
              <w:divBdr>
                <w:top w:val="none" w:sz="0" w:space="0" w:color="auto"/>
                <w:left w:val="none" w:sz="0" w:space="0" w:color="auto"/>
                <w:bottom w:val="none" w:sz="0" w:space="0" w:color="auto"/>
                <w:right w:val="none" w:sz="0" w:space="0" w:color="auto"/>
              </w:divBdr>
              <w:divsChild>
                <w:div w:id="420225883">
                  <w:marLeft w:val="0"/>
                  <w:marRight w:val="0"/>
                  <w:marTop w:val="0"/>
                  <w:marBottom w:val="0"/>
                  <w:divBdr>
                    <w:top w:val="none" w:sz="0" w:space="0" w:color="auto"/>
                    <w:left w:val="none" w:sz="0" w:space="0" w:color="auto"/>
                    <w:bottom w:val="none" w:sz="0" w:space="0" w:color="auto"/>
                    <w:right w:val="none" w:sz="0" w:space="0" w:color="auto"/>
                  </w:divBdr>
                  <w:divsChild>
                    <w:div w:id="2019385718">
                      <w:marLeft w:val="0"/>
                      <w:marRight w:val="0"/>
                      <w:marTop w:val="0"/>
                      <w:marBottom w:val="0"/>
                      <w:divBdr>
                        <w:top w:val="none" w:sz="0" w:space="0" w:color="auto"/>
                        <w:left w:val="none" w:sz="0" w:space="0" w:color="auto"/>
                        <w:bottom w:val="none" w:sz="0" w:space="0" w:color="auto"/>
                        <w:right w:val="none" w:sz="0" w:space="0" w:color="auto"/>
                      </w:divBdr>
                      <w:divsChild>
                        <w:div w:id="486627344">
                          <w:marLeft w:val="0"/>
                          <w:marRight w:val="0"/>
                          <w:marTop w:val="0"/>
                          <w:marBottom w:val="0"/>
                          <w:divBdr>
                            <w:top w:val="none" w:sz="0" w:space="0" w:color="auto"/>
                            <w:left w:val="none" w:sz="0" w:space="0" w:color="auto"/>
                            <w:bottom w:val="none" w:sz="0" w:space="0" w:color="auto"/>
                            <w:right w:val="none" w:sz="0" w:space="0" w:color="auto"/>
                          </w:divBdr>
                          <w:divsChild>
                            <w:div w:id="1187254040">
                              <w:marLeft w:val="0"/>
                              <w:marRight w:val="0"/>
                              <w:marTop w:val="0"/>
                              <w:marBottom w:val="0"/>
                              <w:divBdr>
                                <w:top w:val="none" w:sz="0" w:space="0" w:color="auto"/>
                                <w:left w:val="none" w:sz="0" w:space="0" w:color="auto"/>
                                <w:bottom w:val="none" w:sz="0" w:space="0" w:color="auto"/>
                                <w:right w:val="none" w:sz="0" w:space="0" w:color="auto"/>
                              </w:divBdr>
                              <w:divsChild>
                                <w:div w:id="454375326">
                                  <w:marLeft w:val="0"/>
                                  <w:marRight w:val="0"/>
                                  <w:marTop w:val="0"/>
                                  <w:marBottom w:val="0"/>
                                  <w:divBdr>
                                    <w:top w:val="none" w:sz="0" w:space="0" w:color="auto"/>
                                    <w:left w:val="none" w:sz="0" w:space="0" w:color="auto"/>
                                    <w:bottom w:val="none" w:sz="0" w:space="0" w:color="auto"/>
                                    <w:right w:val="none" w:sz="0" w:space="0" w:color="auto"/>
                                  </w:divBdr>
                                  <w:divsChild>
                                    <w:div w:id="19917150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21119295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15663D0ABFC4AE7A84CD5C2FC359674"/>
        <w:category>
          <w:name w:val="Allmänt"/>
          <w:gallery w:val="placeholder"/>
        </w:category>
        <w:types>
          <w:type w:val="bbPlcHdr"/>
        </w:types>
        <w:behaviors>
          <w:behavior w:val="content"/>
        </w:behaviors>
        <w:guid w:val="{EA2E28FB-7506-4D11-8FBC-1738EDB69D16}"/>
      </w:docPartPr>
      <w:docPartBody>
        <w:p w:rsidR="00C93D57" w:rsidRDefault="00C93D57">
          <w:pPr>
            <w:pStyle w:val="315663D0ABFC4AE7A84CD5C2FC359674"/>
          </w:pPr>
          <w:r w:rsidRPr="00FC36B9">
            <w:rPr>
              <w:rStyle w:val="Platshllartext"/>
            </w:rPr>
            <w:t>Klicka eller tryck här för att ange text.</w:t>
          </w:r>
        </w:p>
      </w:docPartBody>
    </w:docPart>
    <w:docPart>
      <w:docPartPr>
        <w:name w:val="98FA5C8F2D1F442FA00D390DB5002411"/>
        <w:category>
          <w:name w:val="Allmänt"/>
          <w:gallery w:val="placeholder"/>
        </w:category>
        <w:types>
          <w:type w:val="bbPlcHdr"/>
        </w:types>
        <w:behaviors>
          <w:behavior w:val="content"/>
        </w:behaviors>
        <w:guid w:val="{D62E038B-1905-46FD-8CCD-FC2198CA4836}"/>
      </w:docPartPr>
      <w:docPartBody>
        <w:p w:rsidR="00C93D57" w:rsidRDefault="00C93D57">
          <w:pPr>
            <w:pStyle w:val="98FA5C8F2D1F442FA00D390DB5002411"/>
          </w:pPr>
          <w:r>
            <w:rPr>
              <w:rStyle w:val="Platshllartext"/>
            </w:rPr>
            <w:t>(sätts av SB)</w:t>
          </w:r>
        </w:p>
      </w:docPartBody>
    </w:docPart>
    <w:docPart>
      <w:docPartPr>
        <w:name w:val="A7B377C0C18247DBA2D51446283C51D9"/>
        <w:category>
          <w:name w:val="Allmänt"/>
          <w:gallery w:val="placeholder"/>
        </w:category>
        <w:types>
          <w:type w:val="bbPlcHdr"/>
        </w:types>
        <w:behaviors>
          <w:behavior w:val="content"/>
        </w:behaviors>
        <w:guid w:val="{6DAF3CF4-7C12-4E0A-A56E-C20CFD7F3941}"/>
      </w:docPartPr>
      <w:docPartBody>
        <w:p w:rsidR="00C93D57" w:rsidRDefault="00C93D57">
          <w:pPr>
            <w:pStyle w:val="A7B377C0C18247DBA2D51446283C51D9"/>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815FDCF7E315427A8CD6438302B7C2CA"/>
        <w:category>
          <w:name w:val="Allmänt"/>
          <w:gallery w:val="placeholder"/>
        </w:category>
        <w:types>
          <w:type w:val="bbPlcHdr"/>
        </w:types>
        <w:behaviors>
          <w:behavior w:val="content"/>
        </w:behaviors>
        <w:guid w:val="{5CB270F8-DA72-4197-97D0-8C8036D7CE14}"/>
      </w:docPartPr>
      <w:docPartBody>
        <w:p w:rsidR="00C93D57" w:rsidRDefault="00C93D57">
          <w:pPr>
            <w:pStyle w:val="815FDCF7E315427A8CD6438302B7C2CA"/>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FB7D1D9DC53A440BAD819CC14980088A"/>
        <w:category>
          <w:name w:val="Allmänt"/>
          <w:gallery w:val="placeholder"/>
        </w:category>
        <w:types>
          <w:type w:val="bbPlcHdr"/>
        </w:types>
        <w:behaviors>
          <w:behavior w:val="content"/>
        </w:behaviors>
        <w:guid w:val="{5E5BA23E-7EBF-4236-B159-83A49B1F9CF8}"/>
      </w:docPartPr>
      <w:docPartBody>
        <w:p w:rsidR="00C93D57" w:rsidRDefault="00C93D57">
          <w:pPr>
            <w:pStyle w:val="FB7D1D9DC53A440BAD819CC14980088A"/>
          </w:pPr>
          <w:r>
            <w:rPr>
              <w:rStyle w:val="Platshllartext"/>
            </w:rPr>
            <w:t>Klicka här och v</w:t>
          </w:r>
          <w:r w:rsidRPr="00D31416">
            <w:rPr>
              <w:rStyle w:val="Platshllartext"/>
            </w:rPr>
            <w:t xml:space="preserve">älj ett </w:t>
          </w:r>
          <w:r>
            <w:rPr>
              <w:rStyle w:val="Platshllartext"/>
            </w:rPr>
            <w:t>departement.</w:t>
          </w:r>
        </w:p>
      </w:docPartBody>
    </w:docPart>
    <w:docPart>
      <w:docPartPr>
        <w:name w:val="285F6339A0674DD7853F4DF8AB6CBA43"/>
        <w:category>
          <w:name w:val="Allmänt"/>
          <w:gallery w:val="placeholder"/>
        </w:category>
        <w:types>
          <w:type w:val="bbPlcHdr"/>
        </w:types>
        <w:behaviors>
          <w:behavior w:val="content"/>
        </w:behaviors>
        <w:guid w:val="{A74491A7-5151-4FE1-B507-7163EC28E9D4}"/>
      </w:docPartPr>
      <w:docPartBody>
        <w:p w:rsidR="00C93D57" w:rsidRDefault="00C93D57">
          <w:pPr>
            <w:pStyle w:val="285F6339A0674DD7853F4DF8AB6CBA4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2333A14C7F347FFBBF818026171D893"/>
        <w:category>
          <w:name w:val="Allmänt"/>
          <w:gallery w:val="placeholder"/>
        </w:category>
        <w:types>
          <w:type w:val="bbPlcHdr"/>
        </w:types>
        <w:behaviors>
          <w:behavior w:val="content"/>
        </w:behaviors>
        <w:guid w:val="{13EDC851-101B-45AC-94A9-BE7246E31081}"/>
      </w:docPartPr>
      <w:docPartBody>
        <w:p w:rsidR="00C93D57" w:rsidRDefault="00C93D57">
          <w:pPr>
            <w:pStyle w:val="32333A14C7F347FFBBF818026171D893"/>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465DDC7F53B04FAD85525B5E45E7FD6E"/>
        <w:category>
          <w:name w:val="Allmänt"/>
          <w:gallery w:val="placeholder"/>
        </w:category>
        <w:types>
          <w:type w:val="bbPlcHdr"/>
        </w:types>
        <w:behaviors>
          <w:behavior w:val="content"/>
        </w:behaviors>
        <w:guid w:val="{92D3E38C-CC23-44C6-B75A-A97604F83943}"/>
      </w:docPartPr>
      <w:docPartBody>
        <w:p w:rsidR="00C93D57" w:rsidRDefault="00C93D57">
          <w:pPr>
            <w:pStyle w:val="465DDC7F53B04FAD85525B5E45E7FD6E"/>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1033D19925C44481ACCD31D634AF5D0C"/>
        <w:category>
          <w:name w:val="Allmänt"/>
          <w:gallery w:val="placeholder"/>
        </w:category>
        <w:types>
          <w:type w:val="bbPlcHdr"/>
        </w:types>
        <w:behaviors>
          <w:behavior w:val="content"/>
        </w:behaviors>
        <w:guid w:val="{E62720E3-E9B4-414E-BDDE-FB0EA2B451C3}"/>
      </w:docPartPr>
      <w:docPartBody>
        <w:p w:rsidR="006C5E42" w:rsidRDefault="00032138">
          <w:r w:rsidRPr="009B1419">
            <w:rPr>
              <w:rStyle w:val="Platshllartext"/>
            </w:rPr>
            <w:t xml:space="preserve"> </w:t>
          </w:r>
        </w:p>
      </w:docPartBody>
    </w:docPart>
    <w:docPart>
      <w:docPartPr>
        <w:name w:val="55228D1CD5FB4514B0BEBD715EAED1EE"/>
        <w:category>
          <w:name w:val="Allmänt"/>
          <w:gallery w:val="placeholder"/>
        </w:category>
        <w:types>
          <w:type w:val="bbPlcHdr"/>
        </w:types>
        <w:behaviors>
          <w:behavior w:val="content"/>
        </w:behaviors>
        <w:guid w:val="{5381DE72-FC3E-4042-8AB5-4A492022B283}"/>
      </w:docPartPr>
      <w:docPartBody>
        <w:p w:rsidR="006C5E42" w:rsidRDefault="00032138">
          <w:r w:rsidRPr="009B1419">
            <w:rPr>
              <w:rStyle w:val="Platshllartext"/>
            </w:rPr>
            <w:t xml:space="preserve"> </w:t>
          </w:r>
        </w:p>
      </w:docPartBody>
    </w:docPart>
    <w:docPart>
      <w:docPartPr>
        <w:name w:val="2AF6499BB2DB495B8CAB4BB7846C27BF"/>
        <w:category>
          <w:name w:val="Allmänt"/>
          <w:gallery w:val="placeholder"/>
        </w:category>
        <w:types>
          <w:type w:val="bbPlcHdr"/>
        </w:types>
        <w:behaviors>
          <w:behavior w:val="content"/>
        </w:behaviors>
        <w:guid w:val="{AAECC245-FF98-4859-B851-49B7977F5408}"/>
      </w:docPartPr>
      <w:docPartBody>
        <w:p w:rsidR="006C5E42" w:rsidRDefault="00032138">
          <w:r w:rsidRPr="009B1419">
            <w:rPr>
              <w:rStyle w:val="Platshllartext"/>
            </w:rPr>
            <w:t xml:space="preserve"> </w:t>
          </w:r>
        </w:p>
      </w:docPartBody>
    </w:docPart>
    <w:docPart>
      <w:docPartPr>
        <w:name w:val="419D334832AB4913B6B456C8530F8A6C"/>
        <w:category>
          <w:name w:val="Allmänt"/>
          <w:gallery w:val="placeholder"/>
        </w:category>
        <w:types>
          <w:type w:val="bbPlcHdr"/>
        </w:types>
        <w:behaviors>
          <w:behavior w:val="content"/>
        </w:behaviors>
        <w:guid w:val="{F094D433-FC76-4C56-A3A1-1DA57F781844}"/>
      </w:docPartPr>
      <w:docPartBody>
        <w:p w:rsidR="006C5E42" w:rsidRDefault="00032138">
          <w:r w:rsidRPr="009B1419">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93D57"/>
    <w:rsid w:val="00032138"/>
    <w:rsid w:val="002640C2"/>
    <w:rsid w:val="002E03FD"/>
    <w:rsid w:val="00311EE5"/>
    <w:rsid w:val="003E7887"/>
    <w:rsid w:val="005B1FDF"/>
    <w:rsid w:val="006C5E42"/>
    <w:rsid w:val="007233BE"/>
    <w:rsid w:val="00993244"/>
    <w:rsid w:val="00A0725C"/>
    <w:rsid w:val="00B05FFA"/>
    <w:rsid w:val="00C93D57"/>
    <w:rsid w:val="00CF2777"/>
    <w:rsid w:val="00EC3F72"/>
    <w:rsid w:val="00FF6C8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32138"/>
    <w:rPr>
      <w:noProof w:val="0"/>
      <w:color w:val="808080"/>
    </w:rPr>
  </w:style>
  <w:style w:type="paragraph" w:customStyle="1" w:styleId="315663D0ABFC4AE7A84CD5C2FC359674">
    <w:name w:val="315663D0ABFC4AE7A84CD5C2FC359674"/>
  </w:style>
  <w:style w:type="paragraph" w:customStyle="1" w:styleId="EE0AEFFD2D564B1C92C1DBF92E621CA5">
    <w:name w:val="EE0AEFFD2D564B1C92C1DBF92E621CA5"/>
  </w:style>
  <w:style w:type="paragraph" w:customStyle="1" w:styleId="98FA5C8F2D1F442FA00D390DB5002411">
    <w:name w:val="98FA5C8F2D1F442FA00D390DB5002411"/>
  </w:style>
  <w:style w:type="paragraph" w:customStyle="1" w:styleId="6448B2AEA59B45ABA5564FCC459921A8">
    <w:name w:val="6448B2AEA59B45ABA5564FCC459921A8"/>
  </w:style>
  <w:style w:type="paragraph" w:customStyle="1" w:styleId="A7B377C0C18247DBA2D51446283C51D9">
    <w:name w:val="A7B377C0C18247DBA2D51446283C51D9"/>
  </w:style>
  <w:style w:type="paragraph" w:customStyle="1" w:styleId="815FDCF7E315427A8CD6438302B7C2CA">
    <w:name w:val="815FDCF7E315427A8CD6438302B7C2CA"/>
  </w:style>
  <w:style w:type="paragraph" w:customStyle="1" w:styleId="FB7D1D9DC53A440BAD819CC14980088A">
    <w:name w:val="FB7D1D9DC53A440BAD819CC14980088A"/>
  </w:style>
  <w:style w:type="paragraph" w:customStyle="1" w:styleId="285F6339A0674DD7853F4DF8AB6CBA43">
    <w:name w:val="285F6339A0674DD7853F4DF8AB6CBA43"/>
  </w:style>
  <w:style w:type="paragraph" w:customStyle="1" w:styleId="06DCD121B50A436494290E1B576EB914">
    <w:name w:val="06DCD121B50A436494290E1B576EB914"/>
  </w:style>
  <w:style w:type="paragraph" w:customStyle="1" w:styleId="32333A14C7F347FFBBF818026171D893">
    <w:name w:val="32333A14C7F347FFBBF818026171D893"/>
  </w:style>
  <w:style w:type="paragraph" w:customStyle="1" w:styleId="465DDC7F53B04FAD85525B5E45E7FD6E">
    <w:name w:val="465DDC7F53B04FAD85525B5E45E7FD6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2026-08-12</HeaderDate>
    <Office/>
    <Dnr>Fö2026/</Dnr>
    <ParagrafNr/>
    <DocumentTitle/>
    <VisitingAddress/>
    <Extra1/>
    <Extra2/>
    <Extra3/>
    <Number/>
    <Recipient/>
    <SenderText/>
    <DocNumber/>
    <Doclanguage>1053</Doclanguage>
    <Appendix/>
    <LogotypeName/>
  </BaseInfo>
</DocumentInfo>
</file>

<file path=customXml/item2.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faktaPM xmlns="http://rk.se/faktapm">
  <Titel>Meddelande om handlingsplan för cybersäkerhet och artificiell intelligens</Titel>
  <Ar>2025/26</Ar>
  <Nr>110</Nr>
  <UppDat>2026-08-31</UppDat>
  <Rub/>
  <Dep>Försvarsdepartementet</Dep>
  <Utsk>Försvarsutskottet</Utsk>
  <AnkDat>2026-08-31</AnkDat>
  <Egenskap1/>
  <Egenskap2/>
  <Egenskap3/>
  <DepLista>
    <Item>
      <itemnr/>
      <Departementsnamn>Försvarsdepartementet</Departementsnamn>
    </Item>
  </DepLista>
  <DokLista>
    <DokItem>
      <Beteckning>COM(2026) 577</Beteckning>
      <Celexnummer>52026DC0577</Celexnummer>
      <DokTitel>Meddelande från kommissionen till Europaparlamentet, rådet, Europeiska och sociala kommittén samt Regionkommittén. Handlingsplan för cybersäkerhet och artificiell intelligens </DokTitel>
    </DokItem>
  </DokLista>
  <GDB1>COM(2026) 577</GDB1>
  <GDT1>Meddelande från kommissionen till Europaparlamentet, rådet, Europeiska och sociala kommittén samt Regionkommittén. Handlingsplan för cybersäkerhet och artificiell intelligens </GDT1>
  <GDTWeb>COM(2026) 577</GDTWeb>
  <Typ>FPM</Typ>
  <Dokumenttyp>FaktaPM</Dokumenttyp>
  <Epostadress>ma0502aa</Epostadress>
</faktaPM>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customXsn xmlns="http://schemas.microsoft.com/office/2006/metadata/customXsn">
  <xsnLocation/>
  <cached>True</cached>
  <openByDefault>False</openByDefault>
  <xsnScope/>
</customXsn>
</file>

<file path=customXml/item9.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29EDF5-B17F-48AB-8244-D43E19782356}">
  <ds:schemaRefs>
    <ds:schemaRef ds:uri="http://lp/documentinfo/RK"/>
  </ds:schemaRefs>
</ds:datastoreItem>
</file>

<file path=customXml/itemProps2.xml><?xml version="1.0" encoding="utf-8"?>
<ds:datastoreItem xmlns:ds="http://schemas.openxmlformats.org/officeDocument/2006/customXml" ds:itemID="{F5081425-487B-48D7-A8B0-8C0420C5CE66}">
  <ds:schemaRefs>
    <ds:schemaRef ds:uri="http://schemas.microsoft.com/office/2006/metadata/properties"/>
    <ds:schemaRef ds:uri="http://schemas.microsoft.com/office/infopath/2007/PartnerControls"/>
    <ds:schemaRef ds:uri="cc625d36-bb37-4650-91b9-0c96159295ba"/>
    <ds:schemaRef ds:uri="4e9c2f0c-7bf8-49af-8356-cbf363fc78a7"/>
    <ds:schemaRef ds:uri="18f3d968-6251-40b0-9f11-012b293496c2"/>
    <ds:schemaRef ds:uri="http://schemas.microsoft.com/sharepoint/v4"/>
  </ds:schemaRefs>
</ds:datastoreItem>
</file>

<file path=customXml/itemProps3.xml><?xml version="1.0" encoding="utf-8"?>
<ds:datastoreItem xmlns:ds="http://schemas.openxmlformats.org/officeDocument/2006/customXml" ds:itemID="{8711928B-7356-4EB1-8C9B-69FD3C3FFA0D}">
  <ds:schemaRefs>
    <ds:schemaRef ds:uri="http://schemas.microsoft.com/sharepoint/v3/contenttype/forms"/>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E5699CD6-64F1-4D7F-B875-932914F1E472}">
  <ds:schemaRefs>
    <ds:schemaRef ds:uri="http://schemas.microsoft.com/sharepoint/events"/>
  </ds:schemaRefs>
</ds:datastoreItem>
</file>

<file path=customXml/itemProps6.xml><?xml version="1.0" encoding="utf-8"?>
<ds:datastoreItem xmlns:ds="http://schemas.openxmlformats.org/officeDocument/2006/customXml" ds:itemID="{A5CD16EC-0254-4B24-93DF-5A122921754A}">
  <ds:schemaRefs>
    <ds:schemaRef ds:uri="Microsoft.SharePoint.Taxonomy.ContentTypeSync"/>
  </ds:schemaRefs>
</ds:datastoreItem>
</file>

<file path=customXml/itemProps7.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8.xml><?xml version="1.0" encoding="utf-8"?>
<ds:datastoreItem xmlns:ds="http://schemas.openxmlformats.org/officeDocument/2006/customXml" ds:itemID="{A3E70846-6CC1-4C03-8C46-D6C5B35FB5AB}">
  <ds:schemaRefs>
    <ds:schemaRef ds:uri="http://schemas.microsoft.com/office/2006/metadata/customXsn"/>
  </ds:schemaRefs>
</ds:datastoreItem>
</file>

<file path=customXml/itemProps9.xml><?xml version="1.0" encoding="utf-8"?>
<ds:datastoreItem xmlns:ds="http://schemas.openxmlformats.org/officeDocument/2006/customXml" ds:itemID="{C8968705-06AA-426D-ACE7-759B5C298D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FaktaPM.dotm</Template>
  <TotalTime>0</TotalTime>
  <Pages>7</Pages>
  <Words>1309</Words>
  <Characters>8871</Characters>
  <Application>Microsoft Office Word</Application>
  <DocSecurity>0</DocSecurity>
  <Lines>176</Lines>
  <Paragraphs>65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10160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FPM_202526__110</dc:title>
  <dc:subject/>
  <dc:creator>SE</dc:creator>
  <cp:keywords/>
  <dc:description/>
  <cp:lastModifiedBy>Maria Sundin</cp:lastModifiedBy>
  <cp:revision>2</cp:revision>
  <cp:lastPrinted>2026-09-01T11:00:00Z</cp:lastPrinted>
  <dcterms:created xsi:type="dcterms:W3CDTF">2026-09-01T11:10:00Z</dcterms:created>
  <dcterms:modified xsi:type="dcterms:W3CDTF">2026-09-01T11:10:00Z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COM(2026) 577</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Meddelande om handlingsplan för cybersäkerhet och artificiell intelligens</vt:lpwstr>
  </property>
  <property fmtid="{D5CDD505-2E9C-101B-9397-08002B2CF9AE}" pid="21" name="Ar">
    <vt:lpwstr>2025/26</vt:lpwstr>
  </property>
  <property fmtid="{D5CDD505-2E9C-101B-9397-08002B2CF9AE}" pid="22" name="Nr">
    <vt:lpwstr>110</vt:lpwstr>
  </property>
  <property fmtid="{D5CDD505-2E9C-101B-9397-08002B2CF9AE}" pid="23" name="UppDat">
    <vt:lpwstr>2026-08-31</vt:lpwstr>
  </property>
  <property fmtid="{D5CDD505-2E9C-101B-9397-08002B2CF9AE}" pid="24" name="Dep">
    <vt:lpwstr>Försvarsdepartementet</vt:lpwstr>
  </property>
  <property fmtid="{D5CDD505-2E9C-101B-9397-08002B2CF9AE}" pid="25" name="GDT1">
    <vt:lpwstr>Meddelande från kommissionen till Europaparlamentet, rådet, Europeiska och sociala kommittén samt Regionkommittén. Handlingsplan för cybersäkerhet och artificiell intelligens </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2026-08-31</vt:lpwstr>
  </property>
  <property fmtid="{D5CDD505-2E9C-101B-9397-08002B2CF9AE}" pid="40" name="Utsk">
    <vt:lpwstr>Försvarsutskottet</vt:lpwstr>
  </property>
  <property fmtid="{D5CDD505-2E9C-101B-9397-08002B2CF9AE}" pid="41" name="Dokumenttyp">
    <vt:lpwstr>FaktaPM</vt:lpwstr>
  </property>
  <property fmtid="{D5CDD505-2E9C-101B-9397-08002B2CF9AE}" pid="42" name="Epostadress">
    <vt:lpwstr>ma0502aa</vt:lpwstr>
  </property>
</Properties>
</file>