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F224C5FD0E9748E2A6F0EFB6BB95EDEA"/>
        </w:placeholder>
        <w:group/>
      </w:sdtPr>
      <w:sdtEndPr>
        <w:rPr>
          <w:b w:val="0"/>
        </w:rPr>
      </w:sdtEndPr>
      <w:sdtContent>
        <w:p w14:paraId="03FFEE2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B33B830" wp14:editId="6A2DE4F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C60F769" w14:textId="2F5488BE" w:rsidR="00907069" w:rsidRDefault="00C85FE1" w:rsidP="001C2731">
          <w:pPr>
            <w:pStyle w:val="Sidhuvud"/>
            <w:ind w:left="3969" w:right="-567"/>
          </w:pPr>
          <w:r>
            <w:t>Riksdagså</w:t>
          </w:r>
          <w:r w:rsidR="00907069">
            <w:t xml:space="preserve">r: </w:t>
          </w:r>
          <w:sdt>
            <w:sdtPr>
              <w:alias w:val="Ar"/>
              <w:tag w:val="Ar"/>
              <w:id w:val="-280807286"/>
              <w:placeholder>
                <w:docPart w:val="8F1BD033FC6243EFA5FB9B31EE4F04BC"/>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B0446">
                <w:t>2024/25</w:t>
              </w:r>
            </w:sdtContent>
          </w:sdt>
        </w:p>
        <w:p w14:paraId="7F00406C" w14:textId="446398F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0255333DAABB46CC9070EC143F1F17CB"/>
              </w:placeholder>
              <w:dataBinding w:prefixMappings="xmlns:ns0='http://rk.se/faktapm' " w:xpath="/ns0:faktaPM[1]/ns0:Nr[1]" w:storeItemID="{0B9A7431-9D19-4C2A-8E12-639802D7B40B}"/>
              <w:text/>
            </w:sdtPr>
            <w:sdtEndPr/>
            <w:sdtContent>
              <w:r w:rsidR="003B0446">
                <w:t>15</w:t>
              </w:r>
            </w:sdtContent>
          </w:sdt>
        </w:p>
        <w:sdt>
          <w:sdtPr>
            <w:alias w:val="Datum"/>
            <w:tag w:val="Datum"/>
            <w:id w:val="-363979562"/>
            <w:placeholder>
              <w:docPart w:val="B22863D7543D42788A7ECE9B724A1CC8"/>
            </w:placeholder>
            <w:dataBinding w:prefixMappings="xmlns:ns0='http://rk.se/faktapm' " w:xpath="/ns0:faktaPM[1]/ns0:UppDat[1]" w:storeItemID="{0B9A7431-9D19-4C2A-8E12-639802D7B40B}"/>
            <w:date w:fullDate="2025-02-04T00:00:00Z">
              <w:dateFormat w:val="yyyy-MM-dd"/>
              <w:lid w:val="sv-SE"/>
              <w:storeMappedDataAs w:val="dateTime"/>
              <w:calendar w:val="gregorian"/>
            </w:date>
          </w:sdtPr>
          <w:sdtEndPr/>
          <w:sdtContent>
            <w:p w14:paraId="47B461CD" w14:textId="52FE5F17" w:rsidR="00907069" w:rsidRDefault="003B0446" w:rsidP="001C2731">
              <w:pPr>
                <w:pStyle w:val="Sidhuvud"/>
                <w:spacing w:after="960"/>
                <w:ind w:left="3969" w:right="-567"/>
              </w:pPr>
              <w:r>
                <w:t>2025-02-04</w:t>
              </w:r>
            </w:p>
          </w:sdtContent>
        </w:sdt>
      </w:sdtContent>
    </w:sdt>
    <w:p w14:paraId="6E18C4F8" w14:textId="3745AFC5" w:rsidR="007D542F" w:rsidRDefault="00011425" w:rsidP="007D542F">
      <w:pPr>
        <w:pStyle w:val="Rubrik"/>
      </w:pPr>
      <w:sdt>
        <w:sdtPr>
          <w:id w:val="886605850"/>
          <w:lock w:val="contentLocked"/>
          <w:placeholder>
            <w:docPart w:val="F224C5FD0E9748E2A6F0EFB6BB95EDEA"/>
          </w:placeholder>
          <w:group/>
        </w:sdtPr>
        <w:sdtEndPr/>
        <w:sdtContent>
          <w:sdt>
            <w:sdtPr>
              <w:id w:val="-1141882450"/>
              <w:placeholder>
                <w:docPart w:val="8C9DF621974E4D51A988896AE6E55896"/>
              </w:placeholder>
              <w:dataBinding w:prefixMappings="xmlns:ns0='http://rk.se/faktapm' " w:xpath="/ns0:faktaPM[1]/ns0:Titel[1]" w:storeItemID="{0B9A7431-9D19-4C2A-8E12-639802D7B40B}"/>
              <w:text/>
            </w:sdtPr>
            <w:sdtEndPr/>
            <w:sdtContent>
              <w:r w:rsidR="00DE3C12">
                <w:t>F</w:t>
              </w:r>
              <w:r w:rsidR="00DE3C12" w:rsidRPr="00DE3C12">
                <w:t>örordning om samarbete mellan tillsynsmyndighet</w:t>
              </w:r>
              <w:r w:rsidR="00DE3C12">
                <w:t xml:space="preserve">er ansvariga för tillsynen av direktiv om </w:t>
              </w:r>
              <w:r w:rsidR="00DE3C12" w:rsidRPr="00DE3C12">
                <w:t>otillbörliga handelsmetoder i jordbruks- och livsmedelskedjan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4328A9D903F412D92356F11AE3F0931"/>
            </w:placeholder>
            <w15:repeatingSectionItem/>
          </w:sdtPr>
          <w:sdtEndPr/>
          <w:sdtContent>
            <w:p w14:paraId="47495395" w14:textId="56289625" w:rsidR="007D542F" w:rsidRDefault="00011425" w:rsidP="007D542F">
              <w:pPr>
                <w:pStyle w:val="Brdtext"/>
              </w:pPr>
              <w:sdt>
                <w:sdtPr>
                  <w:rPr>
                    <w:rStyle w:val="Departement"/>
                  </w:rPr>
                  <w:id w:val="19440330"/>
                  <w:placeholder>
                    <w:docPart w:val="9ED669E242B74F1894A521595F7F5DB5"/>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DE3C12">
                    <w:rPr>
                      <w:rStyle w:val="Departement"/>
                    </w:rPr>
                    <w:t>Landsbygds- och infrastrukturdepartementet</w:t>
                  </w:r>
                </w:sdtContent>
              </w:sdt>
              <w:r w:rsidR="007D542F">
                <w:t xml:space="preserve"> </w:t>
              </w:r>
            </w:p>
          </w:sdtContent>
        </w:sdt>
      </w:sdtContent>
    </w:sdt>
    <w:bookmarkStart w:id="0" w:name="_Toc93996727"/>
    <w:p w14:paraId="63184DC6" w14:textId="77777777" w:rsidR="007D542F" w:rsidRDefault="00011425" w:rsidP="00AC59D3">
      <w:pPr>
        <w:pStyle w:val="Rubrik2utannumrering"/>
      </w:pPr>
      <w:sdt>
        <w:sdtPr>
          <w:id w:val="-208794150"/>
          <w:lock w:val="contentLocked"/>
          <w:placeholder>
            <w:docPart w:val="F224C5FD0E9748E2A6F0EFB6BB95EDE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4328A9D903F412D92356F11AE3F0931"/>
            </w:placeholder>
            <w15:repeatingSectionItem/>
          </w:sdtPr>
          <w:sdtEndPr/>
          <w:sdtContent>
            <w:p w14:paraId="366C8C2F" w14:textId="1F3885C7" w:rsidR="00390335" w:rsidRDefault="00011425" w:rsidP="002F204A">
              <w:pPr>
                <w:pStyle w:val="Brdtext"/>
                <w:tabs>
                  <w:tab w:val="clear" w:pos="1701"/>
                  <w:tab w:val="clear" w:pos="3600"/>
                  <w:tab w:val="left" w:pos="2835"/>
                </w:tabs>
                <w:spacing w:after="80"/>
                <w:ind w:left="2835" w:hanging="2835"/>
              </w:pPr>
              <w:sdt>
                <w:sdtPr>
                  <w:id w:val="-1666781584"/>
                  <w:placeholder>
                    <w:docPart w:val="4D128A9298A64B11B1B610DFBC206D79"/>
                  </w:placeholder>
                  <w:dataBinding w:prefixMappings="xmlns:ns0='http://rk.se/faktapm' " w:xpath="/ns0:faktaPM[1]/ns0:DokLista[1]/ns0:DokItem[1]/ns0:Beteckning[1]" w:storeItemID="{0B9A7431-9D19-4C2A-8E12-639802D7B40B}"/>
                  <w:text/>
                </w:sdtPr>
                <w:sdtEndPr/>
                <w:sdtContent>
                  <w:proofErr w:type="gramStart"/>
                  <w:r w:rsidR="002462F1" w:rsidRPr="002462F1">
                    <w:t>COM(</w:t>
                  </w:r>
                  <w:proofErr w:type="gramEnd"/>
                  <w:r w:rsidR="002462F1" w:rsidRPr="002462F1">
                    <w:t>2024) 576</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2FE62EBEDAB415ABD44B1263080B6F8"/>
                  </w:placeholder>
                  <w:dataBinding w:prefixMappings="xmlns:ns0='http://rk.se/faktapm' " w:xpath="/ns0:faktaPM[1]/ns0:DokLista[1]/ns0:DokItem[1]/ns0:Celexnummer[1]" w:storeItemID="{0B9A7431-9D19-4C2A-8E12-639802D7B40B}"/>
                  <w:text/>
                </w:sdtPr>
                <w:sdtEndPr/>
                <w:sdtContent>
                  <w:r w:rsidR="003B0446">
                    <w:t>52024PC0576</w:t>
                  </w:r>
                </w:sdtContent>
              </w:sdt>
            </w:p>
            <w:p w14:paraId="7D4AA616" w14:textId="6488E3B8" w:rsidR="007D542F" w:rsidRPr="006616EB" w:rsidRDefault="00011425" w:rsidP="00263E8F">
              <w:pPr>
                <w:pStyle w:val="Brdtext"/>
                <w:tabs>
                  <w:tab w:val="clear" w:pos="1701"/>
                  <w:tab w:val="clear" w:pos="3600"/>
                </w:tabs>
              </w:pPr>
              <w:sdt>
                <w:sdtPr>
                  <w:id w:val="-1736688595"/>
                  <w:placeholder>
                    <w:docPart w:val="9C14F756E31D4EEE937E9E9A19DCCD69"/>
                  </w:placeholder>
                  <w:dataBinding w:prefixMappings="xmlns:ns0='http://rk.se/faktapm' " w:xpath="/ns0:faktaPM[1]/ns0:DokLista[1]/ns0:DokItem[1]/ns0:DokTitel[1]" w:storeItemID="{0B9A7431-9D19-4C2A-8E12-639802D7B40B}"/>
                  <w:text/>
                </w:sdtPr>
                <w:sdtEndPr/>
                <w:sdtContent>
                  <w:r w:rsidR="006616EB" w:rsidRPr="006616EB">
                    <w:t>Europaparlamentets och rådets förordning om samarbete mellan tillsynsmyndigheter ansvariga för tillsynen av Direktiv (EU) 2019/633 om otillbörliga handelsmetoder</w:t>
                  </w:r>
                  <w:r w:rsidR="006616EB">
                    <w:t xml:space="preserve"> i</w:t>
                  </w:r>
                  <w:r w:rsidR="006616EB" w:rsidRPr="006616EB">
                    <w:t xml:space="preserve"> jordbruks- och livsmedelskedjan.</w:t>
                  </w:r>
                </w:sdtContent>
              </w:sdt>
            </w:p>
          </w:sdtContent>
        </w:sdt>
      </w:sdtContent>
    </w:sdt>
    <w:bookmarkStart w:id="1" w:name="_Toc93996728"/>
    <w:p w14:paraId="33D290FB" w14:textId="77777777" w:rsidR="007D542F" w:rsidRDefault="00011425" w:rsidP="00721D8B">
      <w:pPr>
        <w:pStyle w:val="Rubrik1utannumrering"/>
      </w:pPr>
      <w:sdt>
        <w:sdtPr>
          <w:id w:val="1122497011"/>
          <w:lock w:val="contentLocked"/>
          <w:placeholder>
            <w:docPart w:val="F224C5FD0E9748E2A6F0EFB6BB95EDEA"/>
          </w:placeholder>
          <w:group/>
        </w:sdtPr>
        <w:sdtEndPr/>
        <w:sdtContent>
          <w:r w:rsidR="007D542F">
            <w:t>Sammanfattning</w:t>
          </w:r>
          <w:bookmarkEnd w:id="1"/>
        </w:sdtContent>
      </w:sdt>
    </w:p>
    <w:p w14:paraId="3010B1BF" w14:textId="7A799D55" w:rsidR="007D542F" w:rsidRDefault="004747B1" w:rsidP="00BA5CE5">
      <w:pPr>
        <w:pStyle w:val="Brdtext"/>
      </w:pPr>
      <w:bookmarkStart w:id="2" w:name="_Toc93996729"/>
      <w:r w:rsidRPr="00BA5CE5">
        <w:t>Förslaget till förordning om gränsöverskridande samarbete fastställer vissa regler om samarbete och samordning av åtgärder mellan de tillsynsmyndigheter som av sina medlemsstater utsetts till ansvariga för verkställandet av förbud</w:t>
      </w:r>
      <w:r w:rsidR="00BA5CE5">
        <w:t>et</w:t>
      </w:r>
      <w:r w:rsidRPr="00BA5CE5">
        <w:t xml:space="preserve"> mot otillbörliga handelsmetoder mellan företag i jordbruks- och livsmedelskedjan.</w:t>
      </w:r>
      <w:r w:rsidR="00BA5CE5">
        <w:t xml:space="preserve"> </w:t>
      </w:r>
      <w:r w:rsidRPr="00BA5CE5">
        <w:t xml:space="preserve">Redan idag ska ansvarig tillsynsmyndighet samarbeta med Europeiska kommissionen och tillsynsmyndigheter i andra medlemsstater i Europeiska unionen och bistå dessa i utredningar. </w:t>
      </w:r>
      <w:r w:rsidR="00BA5CE5">
        <w:t>Bakgrunden till förslaget är dels att de politiska riktlinjerna för den nya kommissionen omfattar ett åtagande att stärka jordbrukarnas ställning och ge dem ett starkare skydd mot otillbörliga handelsmetoder</w:t>
      </w:r>
      <w:r w:rsidR="00C0739C">
        <w:t>,</w:t>
      </w:r>
      <w:r w:rsidR="00BA5CE5">
        <w:t xml:space="preserve"> dels att det har framkommit att de nationella tillsynsmyndigheterna upplever hinder mot ett effektivt gränsöverskridande samarbete. </w:t>
      </w:r>
      <w:r w:rsidRPr="00BA5CE5">
        <w:t xml:space="preserve">Regeringen ser positivt på att i vissa avseenden utöka samarbetet mellan de olika medlemsstaternas tillsynsmyndigheter för att stärka konkurrenskraften i livsmedelskedjan, men uppgifterna som tillsynsmyndigheterna åläggs behöver vara väl avvägda, rimliga och utgångspunkten är att eventuella kostnader för dessa ska rymmas inom befintliga ramar. </w:t>
      </w:r>
      <w:r w:rsidR="007D542F">
        <w:t xml:space="preserve">  </w:t>
      </w:r>
    </w:p>
    <w:sdt>
      <w:sdtPr>
        <w:id w:val="181785833"/>
        <w:lock w:val="contentLocked"/>
        <w:placeholder>
          <w:docPart w:val="F224C5FD0E9748E2A6F0EFB6BB95EDEA"/>
        </w:placeholder>
        <w:group/>
      </w:sdtPr>
      <w:sdtEndPr/>
      <w:sdtContent>
        <w:p w14:paraId="0B7FA795" w14:textId="77777777" w:rsidR="007D542F" w:rsidRDefault="007D542F" w:rsidP="00B84500">
          <w:pPr>
            <w:pStyle w:val="Rubrik1"/>
            <w:spacing w:before="720"/>
          </w:pPr>
          <w:r>
            <w:t>Förslaget</w:t>
          </w:r>
        </w:p>
        <w:bookmarkEnd w:id="2" w:displacedByCustomXml="next"/>
      </w:sdtContent>
    </w:sdt>
    <w:bookmarkStart w:id="3" w:name="_Toc93996730"/>
    <w:p w14:paraId="3B4CC5A3" w14:textId="77777777" w:rsidR="007D542F" w:rsidRDefault="00011425" w:rsidP="007D542F">
      <w:pPr>
        <w:pStyle w:val="Rubrik2"/>
      </w:pPr>
      <w:sdt>
        <w:sdtPr>
          <w:id w:val="400485695"/>
          <w:lock w:val="contentLocked"/>
          <w:placeholder>
            <w:docPart w:val="F224C5FD0E9748E2A6F0EFB6BB95EDEA"/>
          </w:placeholder>
          <w:group/>
        </w:sdtPr>
        <w:sdtEndPr/>
        <w:sdtContent>
          <w:r w:rsidR="007D542F">
            <w:t>Ärendets bakgrund</w:t>
          </w:r>
          <w:bookmarkEnd w:id="3"/>
        </w:sdtContent>
      </w:sdt>
    </w:p>
    <w:p w14:paraId="41072E1D" w14:textId="77777777" w:rsidR="00F713E5" w:rsidRDefault="00F64FC6" w:rsidP="0026208C">
      <w:pPr>
        <w:pStyle w:val="Brdtext"/>
      </w:pPr>
      <w:r>
        <w:t>Frågan om god affärssed och otillbörliga handelsmetoder (</w:t>
      </w:r>
      <w:proofErr w:type="spellStart"/>
      <w:r>
        <w:t>Unfair</w:t>
      </w:r>
      <w:proofErr w:type="spellEnd"/>
      <w:r>
        <w:t xml:space="preserve"> Trading</w:t>
      </w:r>
      <w:r w:rsidR="00F713E5">
        <w:t xml:space="preserve"> </w:t>
      </w:r>
      <w:proofErr w:type="spellStart"/>
      <w:r>
        <w:t>Practices</w:t>
      </w:r>
      <w:proofErr w:type="spellEnd"/>
      <w:r>
        <w:t xml:space="preserve"> – UTP) i livsmedelskedjan har diskuterats på EU-nivå sedan 2009</w:t>
      </w:r>
      <w:r w:rsidR="00F713E5">
        <w:t>.</w:t>
      </w:r>
    </w:p>
    <w:p w14:paraId="50EB544B" w14:textId="63AEB94A" w:rsidR="00B62EE3" w:rsidRDefault="00512264" w:rsidP="0026208C">
      <w:pPr>
        <w:pStyle w:val="Brdtext"/>
      </w:pPr>
      <w:r w:rsidRPr="00512264">
        <w:t>Europaparlamentets och rådets direktiv (EU) 2019/633 av den 17 april 2019 om otillbörliga handelsmetoder mellan företag i jordbruks- och livsmedelskedjan</w:t>
      </w:r>
      <w:r>
        <w:t xml:space="preserve"> </w:t>
      </w:r>
      <w:r w:rsidR="002E1009">
        <w:t>(</w:t>
      </w:r>
      <w:r w:rsidR="00F64FC6">
        <w:t>UTP-direktivet</w:t>
      </w:r>
      <w:r w:rsidR="006A19F3">
        <w:t xml:space="preserve">) </w:t>
      </w:r>
      <w:r w:rsidR="002E1009">
        <w:t xml:space="preserve">är ett direktiv </w:t>
      </w:r>
      <w:r w:rsidR="0026208C">
        <w:t xml:space="preserve">som syftar till att bekämpa otillbörliga handelsmetoder i förhållanden mellan köpare och säljare i jordbruks- och livsmedelskedjan. Direktivet innehåller en minimilista över </w:t>
      </w:r>
      <w:r w:rsidR="006A07B0">
        <w:t xml:space="preserve">de </w:t>
      </w:r>
      <w:r w:rsidR="0026208C">
        <w:t>otillbörliga handelsmetoder</w:t>
      </w:r>
      <w:r w:rsidR="006A07B0" w:rsidRPr="006A07B0">
        <w:t xml:space="preserve"> </w:t>
      </w:r>
      <w:r w:rsidR="006A07B0">
        <w:t>som är förbjudna</w:t>
      </w:r>
      <w:r w:rsidR="0026208C">
        <w:t xml:space="preserve">. </w:t>
      </w:r>
      <w:r w:rsidR="006A07B0">
        <w:t xml:space="preserve">Eftersom UTP-direktivet är ett så kallat minimidirektiv kan </w:t>
      </w:r>
      <w:r w:rsidR="00BF4229">
        <w:t>m</w:t>
      </w:r>
      <w:r w:rsidR="0026208C">
        <w:t>edlemsstaterna införa eller behålla nationella bestämmelser som ger ett starkare skydd än vad som följer av direktivet, så länge bestämmelserna är förenliga med den övriga EU-rätten.</w:t>
      </w:r>
      <w:r w:rsidR="00136218">
        <w:t xml:space="preserve"> I Sverige omfattas samtliga leverantörer av regelverket. </w:t>
      </w:r>
    </w:p>
    <w:p w14:paraId="6BC4B8F9" w14:textId="19159097" w:rsidR="00C33502" w:rsidRDefault="002E1009" w:rsidP="00136218">
      <w:r>
        <w:t xml:space="preserve">I UTP-direktivet finns </w:t>
      </w:r>
      <w:r w:rsidR="00C33502">
        <w:t xml:space="preserve">bl.a. </w:t>
      </w:r>
      <w:r w:rsidR="006A07B0" w:rsidRPr="00E84ED8">
        <w:rPr>
          <w:noProof/>
          <w:color w:val="000000" w:themeColor="text1"/>
        </w:rPr>
        <w:t>regler om tillsynsmyndigheternas befogenheter för att säkerställa att myndigheter</w:t>
      </w:r>
      <w:r w:rsidR="006A07B0">
        <w:rPr>
          <w:noProof/>
          <w:color w:val="000000" w:themeColor="text1"/>
        </w:rPr>
        <w:t>na</w:t>
      </w:r>
      <w:r w:rsidR="006A07B0" w:rsidRPr="00E84ED8">
        <w:rPr>
          <w:noProof/>
          <w:color w:val="000000" w:themeColor="text1"/>
        </w:rPr>
        <w:t xml:space="preserve"> kan göra utredningar, samla in information och kräva att en otillbörlig handelsmetod inte längre ska användas (artikel 6 i direktivet).</w:t>
      </w:r>
      <w:r w:rsidR="006A07B0">
        <w:rPr>
          <w:noProof/>
          <w:color w:val="000000" w:themeColor="text1"/>
        </w:rPr>
        <w:t xml:space="preserve"> Det finns också </w:t>
      </w:r>
      <w:r>
        <w:t xml:space="preserve">krav på </w:t>
      </w:r>
      <w:r w:rsidR="00BF4229">
        <w:t xml:space="preserve">att medlemsstaterna ska säkerställa att </w:t>
      </w:r>
      <w:r>
        <w:t>tillsynsmyndigheterna samarbetar effektivt med varandra</w:t>
      </w:r>
      <w:r w:rsidR="00BF4229">
        <w:t xml:space="preserve"> och med kommissionen</w:t>
      </w:r>
      <w:r>
        <w:t xml:space="preserve"> samt att de bistår varandra i utredningar som har en gränsöverskridande dimension (artikel 8</w:t>
      </w:r>
      <w:r w:rsidR="00BF4229">
        <w:t>.1</w:t>
      </w:r>
      <w:r>
        <w:t xml:space="preserve"> i direktivet). </w:t>
      </w:r>
    </w:p>
    <w:p w14:paraId="79FEC14A" w14:textId="4EED24DE" w:rsidR="00C33502" w:rsidRDefault="00C33502" w:rsidP="00994AB6">
      <w:pPr>
        <w:pStyle w:val="Brdtext"/>
      </w:pPr>
      <w:r>
        <w:t xml:space="preserve">På nationell nivå </w:t>
      </w:r>
      <w:r w:rsidR="00BF4229">
        <w:t>är</w:t>
      </w:r>
      <w:r>
        <w:t xml:space="preserve"> UTP-direktivet </w:t>
      </w:r>
      <w:r w:rsidR="00BF4229">
        <w:t>genomfört genom</w:t>
      </w:r>
      <w:r>
        <w:t xml:space="preserve"> lagen (2021:579) om förbud mot otillbörliga handelsmetoder. </w:t>
      </w:r>
      <w:r w:rsidR="00CD116F">
        <w:t>Lagen ska tillämpas på köpare av jordbruks- och livsmedelsprodukter om leverantören eller köparen är etablerad i Sverige</w:t>
      </w:r>
      <w:r w:rsidR="00B03F1F" w:rsidRPr="00B03F1F">
        <w:t xml:space="preserve"> och köparen har en årsomsättning som motsvarar mer än två miljoner euro eller är en myndighet som är etablerad i Europeiska unionen.</w:t>
      </w:r>
      <w:r w:rsidR="00CD116F">
        <w:t xml:space="preserve"> </w:t>
      </w:r>
      <w:r>
        <w:t>I Sverige är Konkurrensverket behörig myndighet att inleda och genomföra utredningar</w:t>
      </w:r>
      <w:r w:rsidR="00BF4229">
        <w:t xml:space="preserve"> om otillåtna handelsmetoder</w:t>
      </w:r>
      <w:r>
        <w:t xml:space="preserve">. </w:t>
      </w:r>
      <w:r w:rsidR="00BF4229">
        <w:t xml:space="preserve">Konkurrensverket har också ålagts att </w:t>
      </w:r>
      <w:r>
        <w:t>samarbeta med Europeiska kommissionen och tillsynsmyndigheter i andra medlemsstater i Europeiska unionen och bistå dessa i utredningar i den utsträckning som följer av artikel 8.1</w:t>
      </w:r>
      <w:r w:rsidR="00BF4229">
        <w:t> </w:t>
      </w:r>
      <w:r>
        <w:t>i UTP-direktivet</w:t>
      </w:r>
      <w:r w:rsidR="00BF4229">
        <w:t xml:space="preserve"> (6 § f</w:t>
      </w:r>
      <w:r w:rsidR="00BF4229" w:rsidRPr="00BF4229">
        <w:t>örordning</w:t>
      </w:r>
      <w:r w:rsidR="00BF4229">
        <w:t>en</w:t>
      </w:r>
      <w:r w:rsidR="00BF4229" w:rsidRPr="00BF4229">
        <w:t xml:space="preserve"> (2021:583) om förbud mot otillbörliga handelsmetoder vid köp av jordbruks- och livsmedelsprodukter</w:t>
      </w:r>
      <w:r w:rsidR="00BF4229">
        <w:t>)</w:t>
      </w:r>
      <w:r>
        <w:t>.</w:t>
      </w:r>
    </w:p>
    <w:p w14:paraId="455D6DDD" w14:textId="4A79293A" w:rsidR="003569E3" w:rsidRDefault="00F64FC6" w:rsidP="00F64FC6">
      <w:pPr>
        <w:pStyle w:val="Brdtext"/>
      </w:pPr>
      <w:r>
        <w:lastRenderedPageBreak/>
        <w:t xml:space="preserve">Redan i förhandlingen av </w:t>
      </w:r>
      <w:r w:rsidR="002E1009">
        <w:t>UTP-</w:t>
      </w:r>
      <w:r>
        <w:t xml:space="preserve">direktivet uppstod frågeställningar kring hur man skulle angripa </w:t>
      </w:r>
      <w:r w:rsidR="002E1009">
        <w:t>tillsynen av otillbörliga handelsmetoder med en gränsöverskridande dimension</w:t>
      </w:r>
      <w:r w:rsidR="003569E3">
        <w:t xml:space="preserve">, alltså då köpare och säljare befinner sig i olika länder. </w:t>
      </w:r>
      <w:r w:rsidR="00CD116F">
        <w:t xml:space="preserve">Enligt kommissionen har </w:t>
      </w:r>
      <w:r>
        <w:t xml:space="preserve">diskussioner i </w:t>
      </w:r>
      <w:r w:rsidR="006A07B0">
        <w:t xml:space="preserve">det så kallade </w:t>
      </w:r>
      <w:r>
        <w:t>EU-nätverket för tillsyn mot otillbörliga handelsmetoder (</w:t>
      </w:r>
      <w:proofErr w:type="spellStart"/>
      <w:r>
        <w:t>Unfair</w:t>
      </w:r>
      <w:proofErr w:type="spellEnd"/>
      <w:r>
        <w:t xml:space="preserve"> </w:t>
      </w:r>
      <w:proofErr w:type="spellStart"/>
      <w:r>
        <w:t>Trade</w:t>
      </w:r>
      <w:proofErr w:type="spellEnd"/>
      <w:r>
        <w:t xml:space="preserve"> </w:t>
      </w:r>
      <w:proofErr w:type="spellStart"/>
      <w:r>
        <w:t>Practices</w:t>
      </w:r>
      <w:proofErr w:type="spellEnd"/>
      <w:r>
        <w:t xml:space="preserve"> </w:t>
      </w:r>
      <w:proofErr w:type="spellStart"/>
      <w:r>
        <w:t>Enforcement</w:t>
      </w:r>
      <w:proofErr w:type="spellEnd"/>
      <w:r>
        <w:t xml:space="preserve"> Network, UTPEN) </w:t>
      </w:r>
      <w:r w:rsidR="00CD116F">
        <w:t>visat att</w:t>
      </w:r>
      <w:r w:rsidR="006A07B0">
        <w:t xml:space="preserve"> t</w:t>
      </w:r>
      <w:r w:rsidR="006A07B0" w:rsidRPr="006A07B0">
        <w:t xml:space="preserve">illsynsmyndigheternas erfarenheter </w:t>
      </w:r>
      <w:r w:rsidR="006A07B0">
        <w:t>är</w:t>
      </w:r>
      <w:r w:rsidR="006A07B0" w:rsidRPr="006A07B0">
        <w:t xml:space="preserve"> att det kan vara svårt att samla in information, upptäcka överträdelser samt ålägga och verkställa sanktionsavgifter och andra lika effektiva sanktioner om köparen befinner sig i en annan medlemsstat. </w:t>
      </w:r>
      <w:bookmarkStart w:id="4" w:name="_Hlk188868185"/>
      <w:r w:rsidR="00E84C16">
        <w:t>D</w:t>
      </w:r>
      <w:r>
        <w:t>et</w:t>
      </w:r>
      <w:r w:rsidR="00E84C16">
        <w:t xml:space="preserve"> har</w:t>
      </w:r>
      <w:r>
        <w:t xml:space="preserve"> framkommit att de nationella tillsynsmyndigheterna upplever hinder mot ett effektivt gränsöverskridande samarbete.</w:t>
      </w:r>
    </w:p>
    <w:p w14:paraId="65A3487C" w14:textId="6D9862CA" w:rsidR="00CD116F" w:rsidRDefault="002E1009" w:rsidP="00F64FC6">
      <w:pPr>
        <w:pStyle w:val="Brdtext"/>
      </w:pPr>
      <w:r>
        <w:t xml:space="preserve">De </w:t>
      </w:r>
      <w:r w:rsidRPr="002E1009">
        <w:t xml:space="preserve">politiska riktlinjerna för </w:t>
      </w:r>
      <w:r>
        <w:t>den nya kommissionen</w:t>
      </w:r>
      <w:r w:rsidRPr="002E1009">
        <w:t xml:space="preserve"> </w:t>
      </w:r>
      <w:r>
        <w:t>(</w:t>
      </w:r>
      <w:r w:rsidRPr="002E1009">
        <w:t>2024–2029</w:t>
      </w:r>
      <w:r>
        <w:t>)</w:t>
      </w:r>
      <w:r w:rsidRPr="002E1009">
        <w:t xml:space="preserve"> omfattar ett åtagande att stärka jordbrukarnas ställning och ge dem ett starkare skydd mot otillbörliga handelsmetoder</w:t>
      </w:r>
      <w:bookmarkEnd w:id="4"/>
      <w:r w:rsidRPr="002E1009">
        <w:t xml:space="preserve">. </w:t>
      </w:r>
      <w:r>
        <w:t>Å</w:t>
      </w:r>
      <w:r w:rsidRPr="002E1009">
        <w:t>tgärder för att bland annat ta itu med otillbörliga handelsmetoder på ett bättre sätt efterfrågas också i slutrapporten från den strategiska dialogen om framtiden för EU:s jordbruk, vilken tillkännagavs den 13 september 2023 av Europeiska kommissionens ordförande i hennes tal om tillståndet i unionen.</w:t>
      </w:r>
      <w:r w:rsidR="00FE5381">
        <w:t xml:space="preserve"> Förslaget till </w:t>
      </w:r>
      <w:r w:rsidR="006A19F3">
        <w:t>förordning</w:t>
      </w:r>
      <w:r w:rsidR="00FE5381">
        <w:t xml:space="preserve"> ska enligt kommissionen ses som ett direkt svar på de rekommendationer som lämnats i den strategiska dialogen</w:t>
      </w:r>
      <w:r w:rsidR="00F713E5">
        <w:t>.</w:t>
      </w:r>
    </w:p>
    <w:p w14:paraId="376B47CD" w14:textId="69D6F320" w:rsidR="007D542F" w:rsidRDefault="00F41A25" w:rsidP="00F41A25">
      <w:pPr>
        <w:pStyle w:val="Rubrik2"/>
      </w:pPr>
      <w:r>
        <w:t>Förslagets innehåll</w:t>
      </w:r>
    </w:p>
    <w:p w14:paraId="139271CB" w14:textId="77777777" w:rsidR="00F713E5" w:rsidRDefault="00994AB6" w:rsidP="007D542F">
      <w:pPr>
        <w:pStyle w:val="Brdtext"/>
      </w:pPr>
      <w:r>
        <w:t xml:space="preserve">Förslaget till </w:t>
      </w:r>
      <w:r w:rsidRPr="00994AB6">
        <w:t>förordning fastställ</w:t>
      </w:r>
      <w:r>
        <w:t>er</w:t>
      </w:r>
      <w:r w:rsidRPr="00994AB6">
        <w:t xml:space="preserve"> vissa regler om samarbete och samordning av åtgärder mellan de tillsynsmyndigheter som av sina medlemsstater utsetts till ansvariga för verkställandet av det förbud mot otillbörliga handelsmetoder mellan företag i jordbruks- och livsmedelskedjan som fastställs i </w:t>
      </w:r>
      <w:r w:rsidR="003C6632">
        <w:t xml:space="preserve">UTP-direktivet. </w:t>
      </w:r>
    </w:p>
    <w:p w14:paraId="42101539" w14:textId="0849D58F" w:rsidR="003C6632" w:rsidRPr="00F713E5" w:rsidRDefault="003C6632" w:rsidP="00D75B19">
      <w:pPr>
        <w:pStyle w:val="Rubrik3"/>
      </w:pPr>
      <w:r w:rsidRPr="006A19F3">
        <w:t xml:space="preserve">Förordningens tillämpningsområde </w:t>
      </w:r>
    </w:p>
    <w:p w14:paraId="2724E008" w14:textId="2832472F" w:rsidR="002D475D" w:rsidRPr="00F41A25" w:rsidRDefault="003C6632" w:rsidP="00F41A25">
      <w:pPr>
        <w:pStyle w:val="Brdtext"/>
      </w:pPr>
      <w:r w:rsidRPr="00F41A25">
        <w:rPr>
          <w:rStyle w:val="BrdtextChar"/>
        </w:rPr>
        <w:t>I förslagets artikel 2 avgränsas direktivets tillämpningsområde.</w:t>
      </w:r>
      <w:r w:rsidR="00CC1992" w:rsidRPr="00F41A25">
        <w:rPr>
          <w:rStyle w:val="BrdtextChar"/>
        </w:rPr>
        <w:t xml:space="preserve"> Det anges att förordningen är tillämplig på verkställandet av det förbud mot otillbörliga handelsmetoder mellan företag i jordbruks- och livsmedelskedjan som fastställs i artikel 3.1 och 3.2 i UTP-direktivet och som har en gränsöverskridande dimension. Nationella regler </w:t>
      </w:r>
      <w:r w:rsidR="00D75B19" w:rsidRPr="00D75B19">
        <w:rPr>
          <w:rStyle w:val="BrdtextChar"/>
        </w:rPr>
        <w:t xml:space="preserve">avsedda att bekämpa otillbörliga handelsmetoder </w:t>
      </w:r>
      <w:r w:rsidR="00CC1992" w:rsidRPr="00F41A25">
        <w:rPr>
          <w:rStyle w:val="BrdtextChar"/>
        </w:rPr>
        <w:t xml:space="preserve">som </w:t>
      </w:r>
      <w:r w:rsidR="00D75B19">
        <w:rPr>
          <w:rStyle w:val="BrdtextChar"/>
        </w:rPr>
        <w:t>är strängare</w:t>
      </w:r>
      <w:r w:rsidR="00CC1992" w:rsidRPr="00F41A25">
        <w:rPr>
          <w:rStyle w:val="BrdtextChar"/>
        </w:rPr>
        <w:t xml:space="preserve"> än vad direktivet kräver omfattas inte av förordningen. </w:t>
      </w:r>
      <w:r w:rsidR="002D475D" w:rsidRPr="00F41A25">
        <w:rPr>
          <w:rStyle w:val="BrdtextChar"/>
        </w:rPr>
        <w:t xml:space="preserve">Det innebär att </w:t>
      </w:r>
      <w:r w:rsidR="00D75B19">
        <w:rPr>
          <w:rStyle w:val="BrdtextChar"/>
        </w:rPr>
        <w:t>m</w:t>
      </w:r>
      <w:r w:rsidR="002D475D" w:rsidRPr="00F41A25">
        <w:rPr>
          <w:rStyle w:val="BrdtextChar"/>
        </w:rPr>
        <w:t>ekanismen för begäran om</w:t>
      </w:r>
      <w:r w:rsidR="002D475D" w:rsidRPr="00F41A25">
        <w:t xml:space="preserve"> tillsynsåtgärder och verkställande inte får användas vid tillämpningen av nationella bestämmelser som är </w:t>
      </w:r>
      <w:r w:rsidR="00D75B19">
        <w:t>strängare</w:t>
      </w:r>
      <w:r w:rsidR="002D475D" w:rsidRPr="00F41A25">
        <w:t xml:space="preserve"> än </w:t>
      </w:r>
      <w:r w:rsidR="002D475D" w:rsidRPr="00F41A25">
        <w:lastRenderedPageBreak/>
        <w:t xml:space="preserve">UTP-direktivet. Mekanismen för begäran om information får emellertid användas i förhållande till </w:t>
      </w:r>
      <w:r w:rsidR="00D75B19">
        <w:t>strängare</w:t>
      </w:r>
      <w:r w:rsidR="002D475D" w:rsidRPr="00F41A25">
        <w:t xml:space="preserve"> nationella bestämmelser om en medlemsstat väljer att tillåta det.</w:t>
      </w:r>
    </w:p>
    <w:p w14:paraId="1CB0F21E" w14:textId="757A3B44" w:rsidR="00CC1992" w:rsidRPr="00F41A25" w:rsidRDefault="002D475D" w:rsidP="00F41A25">
      <w:pPr>
        <w:pStyle w:val="Brdtext"/>
      </w:pPr>
      <w:r w:rsidRPr="00F41A25">
        <w:t>Av förslaget</w:t>
      </w:r>
      <w:r w:rsidR="009444DD" w:rsidRPr="00F41A25">
        <w:t xml:space="preserve"> framgår att f</w:t>
      </w:r>
      <w:r w:rsidR="00CC1992" w:rsidRPr="00F41A25">
        <w:t xml:space="preserve">örordningen inte </w:t>
      </w:r>
      <w:r w:rsidR="009444DD" w:rsidRPr="00F41A25">
        <w:t xml:space="preserve">ska </w:t>
      </w:r>
      <w:r w:rsidR="00CC1992" w:rsidRPr="00F41A25">
        <w:t>påverka tillämpningen av unionsregler och nationella regler om internationell privaträtt, särskilt när det gäller regler om domstols behörighet</w:t>
      </w:r>
      <w:r w:rsidR="000E5CEF">
        <w:t xml:space="preserve"> och tillämplig rätt</w:t>
      </w:r>
      <w:r w:rsidR="00CC1992" w:rsidRPr="00F41A25">
        <w:t xml:space="preserve">. </w:t>
      </w:r>
      <w:r w:rsidR="000E5CEF">
        <w:t xml:space="preserve">Detsamma gäller för </w:t>
      </w:r>
      <w:r w:rsidR="000E5CEF" w:rsidRPr="000E5CEF">
        <w:t>åtgärder i samband med civilrättsligt och straffrättsligt samarbete</w:t>
      </w:r>
      <w:r w:rsidR="00CC1992" w:rsidRPr="00F41A25">
        <w:t xml:space="preserve">. </w:t>
      </w:r>
    </w:p>
    <w:p w14:paraId="3DACC82B" w14:textId="404BE4C8" w:rsidR="009444DD" w:rsidRPr="009444DD" w:rsidRDefault="003C6632" w:rsidP="00D75B19">
      <w:pPr>
        <w:pStyle w:val="Rubrik3"/>
      </w:pPr>
      <w:r w:rsidRPr="006A19F3">
        <w:t xml:space="preserve">Mekanismen för ömsesidigt bistånd </w:t>
      </w:r>
    </w:p>
    <w:p w14:paraId="615F6D43" w14:textId="089BB027" w:rsidR="009444DD" w:rsidRPr="00F41A25" w:rsidRDefault="009444DD" w:rsidP="007D542F">
      <w:pPr>
        <w:pStyle w:val="Brdtext"/>
      </w:pPr>
      <w:r w:rsidRPr="00F41A25">
        <w:t>Genom förslaget inrättas en mekanism för ömsesidigt bistånd som består av tre delar; 1) begäran om information</w:t>
      </w:r>
      <w:r w:rsidR="0075039D">
        <w:t xml:space="preserve"> (artikel 5)</w:t>
      </w:r>
      <w:r w:rsidRPr="00F41A25">
        <w:t xml:space="preserve">, </w:t>
      </w:r>
      <w:r w:rsidR="004E7910">
        <w:t xml:space="preserve">2) </w:t>
      </w:r>
      <w:r w:rsidRPr="00F41A25">
        <w:t xml:space="preserve">begäran om tillsynsåtgärder </w:t>
      </w:r>
      <w:r w:rsidR="0075039D">
        <w:t xml:space="preserve">(artikel 6) </w:t>
      </w:r>
      <w:r w:rsidRPr="00F41A25">
        <w:t xml:space="preserve">och </w:t>
      </w:r>
      <w:r w:rsidR="004E7910">
        <w:t xml:space="preserve">3) </w:t>
      </w:r>
      <w:r w:rsidRPr="00F41A25">
        <w:t>begäran om verkställande av beslut om åläggande av sanktionsavgifter eller andra lika effektiva sanktioner och intermistiska åtgärder</w:t>
      </w:r>
      <w:r w:rsidR="0075039D">
        <w:t xml:space="preserve"> (artikel 7)</w:t>
      </w:r>
      <w:r w:rsidRPr="00F41A25">
        <w:t xml:space="preserve">. </w:t>
      </w:r>
      <w:r w:rsidR="00D75B19">
        <w:t>Förslaget</w:t>
      </w:r>
      <w:r w:rsidR="0075039D">
        <w:t xml:space="preserve"> innehåller även </w:t>
      </w:r>
      <w:r w:rsidR="00D75B19">
        <w:t>bestämmelser</w:t>
      </w:r>
      <w:r w:rsidR="0075039D">
        <w:t xml:space="preserve"> om att tillsynsmyndigheterna inom en viss tid ska underrätta varandra om antagande av ett beslut om fastställande av förekomsten av en </w:t>
      </w:r>
      <w:r w:rsidR="0075039D" w:rsidRPr="0075039D">
        <w:t>otillbörlig handelsmetod med en gränsöverskridande dimension i dess medlemsstat</w:t>
      </w:r>
      <w:r w:rsidR="0075039D">
        <w:t xml:space="preserve"> (artikel 8). </w:t>
      </w:r>
      <w:r w:rsidR="00FC2F8F">
        <w:t xml:space="preserve">Tillsynsmyndigheterna ska också komma överens om vilka språk som ska användas (artikel 11). </w:t>
      </w:r>
    </w:p>
    <w:p w14:paraId="393EBDE8" w14:textId="1F1156C2" w:rsidR="00105A43" w:rsidRDefault="009444DD" w:rsidP="007D542F">
      <w:pPr>
        <w:pStyle w:val="Brdtext"/>
        <w:rPr>
          <w:i/>
          <w:iCs/>
        </w:rPr>
      </w:pPr>
      <w:r w:rsidRPr="006A19F3">
        <w:rPr>
          <w:i/>
          <w:iCs/>
        </w:rPr>
        <w:t xml:space="preserve">Begäran om information </w:t>
      </w:r>
      <w:r w:rsidR="00D75B19">
        <w:rPr>
          <w:i/>
          <w:iCs/>
        </w:rPr>
        <w:t>(artikel 5)</w:t>
      </w:r>
    </w:p>
    <w:p w14:paraId="63F53F68" w14:textId="57229050" w:rsidR="00260BC8" w:rsidRDefault="00105A43" w:rsidP="007D542F">
      <w:pPr>
        <w:pStyle w:val="Brdtext"/>
      </w:pPr>
      <w:r>
        <w:t>Den delen av mekanismen som rör informationsutbyte innebär att e</w:t>
      </w:r>
      <w:r w:rsidRPr="006A19F3">
        <w:t xml:space="preserve">n </w:t>
      </w:r>
      <w:r w:rsidRPr="00105A43">
        <w:t>tillsynsmyndighet</w:t>
      </w:r>
      <w:r w:rsidR="00E86BC9">
        <w:t>erna ska kunna utbyta information</w:t>
      </w:r>
      <w:r w:rsidR="00D75B19">
        <w:t xml:space="preserve"> med</w:t>
      </w:r>
      <w:r w:rsidR="00E86BC9">
        <w:t xml:space="preserve"> och efterfråga information</w:t>
      </w:r>
      <w:r w:rsidR="004E7910">
        <w:t xml:space="preserve"> av en tillsynsmyndighet</w:t>
      </w:r>
      <w:r w:rsidR="00D75B19">
        <w:t xml:space="preserve"> i en annan medlemsstat</w:t>
      </w:r>
      <w:r w:rsidR="004E7910">
        <w:t xml:space="preserve">. Artikeln beskriver förfarandet för ett sådant utbyte. Informationen ska lämnas inom viss tid och gäller sådan </w:t>
      </w:r>
      <w:r w:rsidR="004E7910" w:rsidRPr="004E7910">
        <w:t>information som begärs för att fastställa om en otillbörlig handelsmetod med en gränsöverskridande dimension har ägt rum eller äger rum i den ansökande tillsynsmyndighetens medlemsstat</w:t>
      </w:r>
      <w:r w:rsidR="005002AF">
        <w:t>.</w:t>
      </w:r>
      <w:r w:rsidR="00E86BC9">
        <w:t xml:space="preserve"> </w:t>
      </w:r>
      <w:r w:rsidR="003569E3">
        <w:t xml:space="preserve">Enligt </w:t>
      </w:r>
      <w:r w:rsidR="00C0739C">
        <w:t>k</w:t>
      </w:r>
      <w:r w:rsidR="003569E3">
        <w:t>ommissionen ska i</w:t>
      </w:r>
      <w:r w:rsidR="002D475D">
        <w:t xml:space="preserve">nformationen samlas in och användas i enlighet med nationell rätt. Artikeln omfattar den information som finns hos den anmodade tillsynsmyndigheten och innebär således inte ett krav på att begära in ytterligare </w:t>
      </w:r>
      <w:r w:rsidR="00490149">
        <w:t>information.</w:t>
      </w:r>
    </w:p>
    <w:p w14:paraId="2ADA07EE" w14:textId="051E4743" w:rsidR="00E86BC9" w:rsidRPr="003569E3" w:rsidRDefault="00C85261" w:rsidP="007D542F">
      <w:pPr>
        <w:pStyle w:val="Brdtext"/>
      </w:pPr>
      <w:r w:rsidRPr="006A19F3">
        <w:rPr>
          <w:i/>
          <w:iCs/>
        </w:rPr>
        <w:t xml:space="preserve">Begäran om tillsynsåtgärder </w:t>
      </w:r>
      <w:r w:rsidR="00D75B19">
        <w:rPr>
          <w:i/>
          <w:iCs/>
        </w:rPr>
        <w:t>(artikel 6)</w:t>
      </w:r>
    </w:p>
    <w:p w14:paraId="7E6A67AB" w14:textId="00945E0E" w:rsidR="00E86BC9" w:rsidRDefault="005002AF" w:rsidP="007D542F">
      <w:pPr>
        <w:pStyle w:val="Brdtext"/>
        <w:rPr>
          <w:i/>
          <w:iCs/>
        </w:rPr>
      </w:pPr>
      <w:r>
        <w:t xml:space="preserve">Den delen av mekanismen som rör tillsynsåtgärder innebär att en </w:t>
      </w:r>
      <w:r w:rsidR="007B6501">
        <w:t xml:space="preserve">tillsynsmyndighet </w:t>
      </w:r>
      <w:r>
        <w:t xml:space="preserve">på begäran av en annan tillsynsmyndighet, </w:t>
      </w:r>
      <w:r w:rsidR="00E86BC9">
        <w:t xml:space="preserve">i enlighet med sina </w:t>
      </w:r>
      <w:r w:rsidR="00E86BC9">
        <w:lastRenderedPageBreak/>
        <w:t xml:space="preserve">nationella regler, </w:t>
      </w:r>
      <w:r>
        <w:t xml:space="preserve">ska </w:t>
      </w:r>
      <w:r w:rsidR="00E86BC9">
        <w:t>utöva de befogenheter som den tilldelas genom</w:t>
      </w:r>
      <w:r>
        <w:t xml:space="preserve"> artikel </w:t>
      </w:r>
      <w:r w:rsidRPr="005002AF">
        <w:t>6.1 första stycket a, b och c</w:t>
      </w:r>
      <w:r>
        <w:t xml:space="preserve"> UTP-</w:t>
      </w:r>
      <w:r w:rsidR="00E86BC9">
        <w:t>direktivet (</w:t>
      </w:r>
      <w:r>
        <w:t xml:space="preserve">dvs. </w:t>
      </w:r>
      <w:r w:rsidRPr="005002AF">
        <w:t>inleda och genomföra utredningar på eget initiativ eller på grundval av ett klagomå</w:t>
      </w:r>
      <w:r>
        <w:t xml:space="preserve">l, </w:t>
      </w:r>
      <w:r w:rsidRPr="005002AF">
        <w:t>kräva att köpare och leverantörer lämnar alla de uppgifter som krävs för att genomföra utredningar av förbjudna handelsmetoder</w:t>
      </w:r>
      <w:r>
        <w:t xml:space="preserve"> och </w:t>
      </w:r>
      <w:r w:rsidRPr="005002AF">
        <w:t>genomföra oanmälda inspektioner på plats inom ramen för myndighetens utredningar, i enlighet med nationella regler och förfaranden</w:t>
      </w:r>
      <w:r>
        <w:t>)</w:t>
      </w:r>
      <w:r w:rsidRPr="005002AF" w:rsidDel="005002AF">
        <w:t xml:space="preserve"> </w:t>
      </w:r>
      <w:r w:rsidR="00E86BC9">
        <w:t xml:space="preserve">. </w:t>
      </w:r>
    </w:p>
    <w:p w14:paraId="50896D7B" w14:textId="1B1896F1" w:rsidR="007B6501" w:rsidRDefault="00E86BC9" w:rsidP="007D542F">
      <w:pPr>
        <w:pStyle w:val="Brdtext"/>
        <w:rPr>
          <w:i/>
          <w:iCs/>
        </w:rPr>
      </w:pPr>
      <w:r>
        <w:rPr>
          <w:i/>
          <w:iCs/>
        </w:rPr>
        <w:t>Begäran om verkställighetsåtgärder</w:t>
      </w:r>
      <w:r w:rsidR="00D75B19">
        <w:rPr>
          <w:i/>
          <w:iCs/>
        </w:rPr>
        <w:t xml:space="preserve"> (artikel 7)</w:t>
      </w:r>
    </w:p>
    <w:p w14:paraId="4AA86CD2" w14:textId="6DB9B8CA" w:rsidR="0075039D" w:rsidRDefault="00E86BC9" w:rsidP="00F41A25">
      <w:pPr>
        <w:pStyle w:val="Brdtext"/>
      </w:pPr>
      <w:r w:rsidRPr="00F41A25">
        <w:t>Den del av mekanismen som rör verkställighetsåtgärder</w:t>
      </w:r>
      <w:r w:rsidR="0075039D">
        <w:t xml:space="preserve"> </w:t>
      </w:r>
      <w:r w:rsidRPr="00F41A25">
        <w:t xml:space="preserve">innebär att en tillsynsmyndighet, på begäran av en annan tillsynsmyndighet och i enlighet med sina nationella regler, ska kunna verkställa slutliga beslut om åläggande av sanktionsavgifter eller andra lika effektiva sanktioner och interimistiska åtgärder </w:t>
      </w:r>
      <w:r w:rsidR="005002AF">
        <w:t>i enlighet med artikel 6.1 första stycket e i UTP-direktivet</w:t>
      </w:r>
      <w:r w:rsidRPr="00F41A25">
        <w:t>. Detta förutsatt att den ansvariga tillsynsmyndigheten</w:t>
      </w:r>
      <w:r w:rsidR="005002AF">
        <w:t xml:space="preserve"> som gör en begäran om en sådan åtgärd först</w:t>
      </w:r>
      <w:r w:rsidRPr="00F41A25">
        <w:t xml:space="preserve"> har gjort rimliga ansträngningar för att förvissa sig om att de köpare mot vilka sanktionerna är verkställbara inte har tillräckliga tillgångar i dess</w:t>
      </w:r>
      <w:r w:rsidR="0075039D">
        <w:t xml:space="preserve"> medlemsstats territorium. </w:t>
      </w:r>
    </w:p>
    <w:p w14:paraId="64412F10" w14:textId="791D224C" w:rsidR="0075039D" w:rsidRPr="00260BC8" w:rsidRDefault="0075039D" w:rsidP="00F41A25">
      <w:pPr>
        <w:pStyle w:val="Brdtext"/>
        <w:rPr>
          <w:i/>
          <w:iCs/>
        </w:rPr>
      </w:pPr>
      <w:r w:rsidRPr="00260BC8">
        <w:rPr>
          <w:i/>
          <w:iCs/>
        </w:rPr>
        <w:t>Förfarande</w:t>
      </w:r>
      <w:r>
        <w:rPr>
          <w:i/>
          <w:iCs/>
        </w:rPr>
        <w:t>t</w:t>
      </w:r>
      <w:r w:rsidRPr="00260BC8">
        <w:rPr>
          <w:i/>
          <w:iCs/>
        </w:rPr>
        <w:t xml:space="preserve"> om begäran om ömsesidigt bistånd</w:t>
      </w:r>
      <w:r w:rsidR="00D75B19">
        <w:rPr>
          <w:i/>
          <w:iCs/>
        </w:rPr>
        <w:t xml:space="preserve"> (artikel 9)</w:t>
      </w:r>
    </w:p>
    <w:p w14:paraId="421C080A" w14:textId="45E1C4E5" w:rsidR="0075039D" w:rsidRDefault="00FC2F8F" w:rsidP="00F41A25">
      <w:pPr>
        <w:pStyle w:val="Brdtext"/>
      </w:pPr>
      <w:r>
        <w:t xml:space="preserve">Kommissionen </w:t>
      </w:r>
      <w:r w:rsidRPr="00FC2F8F">
        <w:t xml:space="preserve">får </w:t>
      </w:r>
      <w:r>
        <w:t xml:space="preserve">enligt förslaget också en rätt att </w:t>
      </w:r>
      <w:r w:rsidRPr="00FC2F8F">
        <w:t xml:space="preserve">anta </w:t>
      </w:r>
      <w:proofErr w:type="spellStart"/>
      <w:r w:rsidRPr="00FC2F8F">
        <w:t>genomförandeakter</w:t>
      </w:r>
      <w:proofErr w:type="spellEnd"/>
      <w:r w:rsidRPr="00FC2F8F">
        <w:t xml:space="preserve"> för att fastställa standardformulär för begäran om ömsesidigt bistånd.</w:t>
      </w:r>
    </w:p>
    <w:p w14:paraId="033C17BA" w14:textId="0AE53A6E" w:rsidR="0075039D" w:rsidRPr="00260BC8" w:rsidRDefault="0075039D" w:rsidP="00F41A25">
      <w:pPr>
        <w:pStyle w:val="Brdtext"/>
        <w:rPr>
          <w:i/>
          <w:iCs/>
        </w:rPr>
      </w:pPr>
      <w:r w:rsidRPr="00260BC8">
        <w:rPr>
          <w:i/>
          <w:iCs/>
        </w:rPr>
        <w:t>Vägran att tillmötesgå en begäran om ömsesidigt bistånd</w:t>
      </w:r>
      <w:r w:rsidR="00D75B19">
        <w:rPr>
          <w:i/>
          <w:iCs/>
        </w:rPr>
        <w:t xml:space="preserve"> (artikel 10)</w:t>
      </w:r>
    </w:p>
    <w:p w14:paraId="29AE6422" w14:textId="0D1B8E07" w:rsidR="007D542F" w:rsidRPr="00F41A25" w:rsidRDefault="0075039D" w:rsidP="00F41A25">
      <w:pPr>
        <w:pStyle w:val="Brdtext"/>
      </w:pPr>
      <w:r>
        <w:t>En</w:t>
      </w:r>
      <w:r w:rsidR="00B62EE3" w:rsidRPr="00F41A25">
        <w:t xml:space="preserve"> </w:t>
      </w:r>
      <w:r>
        <w:t>tillsyns</w:t>
      </w:r>
      <w:r w:rsidR="00B62EE3" w:rsidRPr="00F41A25">
        <w:t xml:space="preserve">myndighet </w:t>
      </w:r>
      <w:r>
        <w:t xml:space="preserve">får </w:t>
      </w:r>
      <w:r w:rsidR="00B62EE3" w:rsidRPr="00F41A25">
        <w:t xml:space="preserve">vägra att tillmötesgå en annan </w:t>
      </w:r>
      <w:r>
        <w:t>tillsyns</w:t>
      </w:r>
      <w:r w:rsidR="00B62EE3" w:rsidRPr="00F41A25">
        <w:t xml:space="preserve">myndighets begäran </w:t>
      </w:r>
      <w:r w:rsidR="00C85261" w:rsidRPr="00F41A25">
        <w:t xml:space="preserve">om ömsesidigt bistånd </w:t>
      </w:r>
      <w:r w:rsidR="00B62EE3" w:rsidRPr="00F41A25">
        <w:t xml:space="preserve">endast under </w:t>
      </w:r>
      <w:r w:rsidR="00D75B19">
        <w:t>vissa</w:t>
      </w:r>
      <w:r w:rsidR="00B62EE3" w:rsidRPr="00F41A25">
        <w:t xml:space="preserve"> omständigheter.</w:t>
      </w:r>
      <w:r w:rsidR="00105A43" w:rsidRPr="00F41A25">
        <w:t xml:space="preserve"> Det handlar </w:t>
      </w:r>
      <w:r w:rsidR="00E86BC9" w:rsidRPr="00F41A25">
        <w:t xml:space="preserve">bl.a. om situationer där tillsynsåtgärder redan </w:t>
      </w:r>
      <w:r w:rsidR="00D75B19">
        <w:t>vidtagits gentemot köparen</w:t>
      </w:r>
      <w:r w:rsidR="00E86BC9" w:rsidRPr="00F41A25">
        <w:t xml:space="preserve"> gällande samma otillbörliga handelsmetod</w:t>
      </w:r>
      <w:r w:rsidR="00D75B19">
        <w:t xml:space="preserve"> som begäran avser</w:t>
      </w:r>
      <w:r w:rsidR="00E86BC9" w:rsidRPr="00F41A25">
        <w:t xml:space="preserve">.  </w:t>
      </w:r>
    </w:p>
    <w:p w14:paraId="6702C403" w14:textId="6A07830F" w:rsidR="003C6632" w:rsidRDefault="003C6632" w:rsidP="00D75B19">
      <w:pPr>
        <w:pStyle w:val="Rubrik3"/>
      </w:pPr>
      <w:r w:rsidRPr="006A19F3">
        <w:t xml:space="preserve">Utrednings- och tillsynsmekanismer avseende utbredda och otillbörliga handelsmetoder med en gränsöverskridande dimension </w:t>
      </w:r>
      <w:r w:rsidR="00D75B19">
        <w:t>(artikel 13–20)</w:t>
      </w:r>
    </w:p>
    <w:p w14:paraId="6AC53971" w14:textId="4B7E8DA3" w:rsidR="00C85261" w:rsidRDefault="00C85261" w:rsidP="00D75B19">
      <w:pPr>
        <w:pStyle w:val="Brdtext"/>
      </w:pPr>
      <w:r w:rsidRPr="006A19F3">
        <w:t>Förslaget innehåller vidare bestämmelser om utredningar av s</w:t>
      </w:r>
      <w:r w:rsidR="00DE2FD1">
        <w:t>.k</w:t>
      </w:r>
      <w:r w:rsidR="00DE2FD1" w:rsidRPr="006A19F3">
        <w:rPr>
          <w:i/>
          <w:iCs/>
        </w:rPr>
        <w:t>.</w:t>
      </w:r>
      <w:r w:rsidRPr="006A19F3">
        <w:rPr>
          <w:i/>
          <w:iCs/>
        </w:rPr>
        <w:t xml:space="preserve"> utbredda otillbörliga handelsmetoder</w:t>
      </w:r>
      <w:r w:rsidRPr="006A19F3">
        <w:t xml:space="preserve"> med en gränsöverskridande dimension vilket definieras som otillbörliga handelsmetoder som involverar minst tre medlemsstater. </w:t>
      </w:r>
    </w:p>
    <w:p w14:paraId="058866B9" w14:textId="77777777" w:rsidR="00E163BA" w:rsidRDefault="002D475D" w:rsidP="00D75B19">
      <w:pPr>
        <w:pStyle w:val="Brdtext"/>
      </w:pPr>
      <w:r>
        <w:lastRenderedPageBreak/>
        <w:t>I f</w:t>
      </w:r>
      <w:r w:rsidR="00DE2FD1">
        <w:t>örslaget anges</w:t>
      </w:r>
      <w:r w:rsidRPr="006A19F3">
        <w:t xml:space="preserve"> att det vid skälig misstanke om en utbredd</w:t>
      </w:r>
      <w:r>
        <w:t xml:space="preserve"> </w:t>
      </w:r>
      <w:r w:rsidRPr="006A19F3">
        <w:t xml:space="preserve">otillbörlig handelsmetod av gränsöverskridande karaktär ska </w:t>
      </w:r>
      <w:r>
        <w:t>i</w:t>
      </w:r>
      <w:r w:rsidRPr="006A19F3">
        <w:t>nleda</w:t>
      </w:r>
      <w:r>
        <w:t>s</w:t>
      </w:r>
      <w:r w:rsidRPr="006A19F3">
        <w:t xml:space="preserve"> en samordnad insats </w:t>
      </w:r>
      <w:r>
        <w:t xml:space="preserve">av berörda tillsynsmyndigheter samt att en </w:t>
      </w:r>
      <w:r w:rsidR="00C7646D">
        <w:t>samordnare</w:t>
      </w:r>
      <w:r>
        <w:t xml:space="preserve"> ska utses. Det anges vidare </w:t>
      </w:r>
      <w:r w:rsidR="00DE2FD1">
        <w:t xml:space="preserve">i vilka fall en berörd tillsynsmyndighet får vägra att delta i en samordnad insats. </w:t>
      </w:r>
      <w:r w:rsidR="007B6501">
        <w:t>Utredning- och tillsynsåtgärderna ska enligt förslaget genomföras på ett samordnat sätt</w:t>
      </w:r>
      <w:r w:rsidR="00E163BA">
        <w:t>.</w:t>
      </w:r>
    </w:p>
    <w:p w14:paraId="783C3A36" w14:textId="77777777" w:rsidR="00F41A25" w:rsidRDefault="00F41A25" w:rsidP="00E163BA">
      <w:pPr>
        <w:autoSpaceDE w:val="0"/>
        <w:autoSpaceDN w:val="0"/>
        <w:adjustRightInd w:val="0"/>
        <w:spacing w:after="0" w:line="240" w:lineRule="auto"/>
      </w:pPr>
    </w:p>
    <w:p w14:paraId="22442BF8" w14:textId="7EB30E17" w:rsidR="007D542F" w:rsidRDefault="00F41A25" w:rsidP="00F41A25">
      <w:pPr>
        <w:pStyle w:val="Rubrik2"/>
      </w:pPr>
      <w:r>
        <w:t>Gällande svenska regler och förslagets effekt på dessa</w:t>
      </w:r>
    </w:p>
    <w:p w14:paraId="21B5DC2D" w14:textId="7911C65C" w:rsidR="006A19F3" w:rsidRDefault="00331A4C" w:rsidP="00331A4C">
      <w:pPr>
        <w:pStyle w:val="Brdtext"/>
      </w:pPr>
      <w:r>
        <w:t xml:space="preserve">UTP-direktivet genomförs genom </w:t>
      </w:r>
      <w:r w:rsidR="00FC2F8F">
        <w:t>l</w:t>
      </w:r>
      <w:r>
        <w:t>ag</w:t>
      </w:r>
      <w:r w:rsidR="00FC2F8F">
        <w:t>en</w:t>
      </w:r>
      <w:r>
        <w:t xml:space="preserve"> (2021:579) om tillbörliga handelsmetoder vid köp av jordbruks- och livsmedelsprodukter. Frågor som rör s</w:t>
      </w:r>
      <w:r w:rsidR="00F64FC6">
        <w:t>amarbete med kommissionen och tillsynsmyndigheter</w:t>
      </w:r>
      <w:r w:rsidR="00C7646D">
        <w:t xml:space="preserve"> i andra medlemsstater</w:t>
      </w:r>
      <w:r w:rsidR="00F64FC6">
        <w:t xml:space="preserve"> regleras i </w:t>
      </w:r>
      <w:r w:rsidR="00FC2F8F">
        <w:t>f</w:t>
      </w:r>
      <w:r w:rsidR="00F64FC6">
        <w:t>örordning</w:t>
      </w:r>
      <w:r w:rsidR="00FC2F8F">
        <w:t>en</w:t>
      </w:r>
      <w:r>
        <w:t xml:space="preserve"> (2021:583)</w:t>
      </w:r>
      <w:r w:rsidR="00F64FC6">
        <w:t xml:space="preserve"> om förbud mot otillbörliga handelsmetoder</w:t>
      </w:r>
      <w:r>
        <w:t xml:space="preserve"> vid köp av jordbruks- och livsmedelsprodukter</w:t>
      </w:r>
      <w:r w:rsidR="00F64FC6">
        <w:t xml:space="preserve">. </w:t>
      </w:r>
      <w:r>
        <w:t xml:space="preserve">Enligt förordningen ska </w:t>
      </w:r>
      <w:r w:rsidR="006A19F3">
        <w:t>K</w:t>
      </w:r>
      <w:r w:rsidR="00F64FC6">
        <w:t xml:space="preserve">onkurrensverket </w:t>
      </w:r>
      <w:r w:rsidR="00F64FC6" w:rsidRPr="00F64FC6">
        <w:t xml:space="preserve">bistå dessa i utredningar i den utsträckning som följer av artikel 8.1 i </w:t>
      </w:r>
      <w:r w:rsidR="00B03F1F">
        <w:t>UTP-direktivet.</w:t>
      </w:r>
      <w:r w:rsidR="00F64FC6">
        <w:t xml:space="preserve"> </w:t>
      </w:r>
    </w:p>
    <w:p w14:paraId="535C2274" w14:textId="63E65B0B" w:rsidR="00505AD6" w:rsidRDefault="00FC2F8F" w:rsidP="00331A4C">
      <w:pPr>
        <w:pStyle w:val="Brdtext"/>
      </w:pPr>
      <w:r>
        <w:t xml:space="preserve">Den föreslagna förordningen gäller </w:t>
      </w:r>
      <w:r w:rsidRPr="00FC2F8F">
        <w:t xml:space="preserve">samarbete och samordning av åtgärder mellan de tillsynsmyndigheter som av sina medlemsstater utsetts till ansvariga för verkställandet av det förbud mot otillbörliga handelsmetoder mellan företag i jordbruks- och livsmedelskedjan som fastställs i </w:t>
      </w:r>
      <w:r>
        <w:t xml:space="preserve">UTP-direktivet. </w:t>
      </w:r>
    </w:p>
    <w:p w14:paraId="348C109E" w14:textId="77777777" w:rsidR="007D542F" w:rsidRDefault="00011425" w:rsidP="007D542F">
      <w:pPr>
        <w:pStyle w:val="Rubrik2"/>
      </w:pPr>
      <w:sdt>
        <w:sdtPr>
          <w:id w:val="-1431199353"/>
          <w:lock w:val="contentLocked"/>
          <w:placeholder>
            <w:docPart w:val="F224C5FD0E9748E2A6F0EFB6BB95EDEA"/>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2FF9458" w14:textId="77777777" w:rsidR="00652D43" w:rsidRDefault="00B62EE3" w:rsidP="007D542F">
      <w:pPr>
        <w:pStyle w:val="Brdtext"/>
      </w:pPr>
      <w:r w:rsidRPr="00B62EE3">
        <w:t xml:space="preserve">Förslaget har enligt kommissionens bedömning inga konsekvenser för EU-budgeten. </w:t>
      </w:r>
    </w:p>
    <w:p w14:paraId="10D6EAE5" w14:textId="00813AD7" w:rsidR="00B62EE3" w:rsidRDefault="00B62EE3" w:rsidP="007D542F">
      <w:pPr>
        <w:pStyle w:val="Brdtext"/>
      </w:pPr>
      <w:r>
        <w:t>Det är idag svårt att ha en klar bild av hur förslaget kommer att påverka tillsynsmyndigheten</w:t>
      </w:r>
      <w:r w:rsidR="00F713E5">
        <w:t>, Konkurrensverket</w:t>
      </w:r>
      <w:r w:rsidR="00652D43">
        <w:t xml:space="preserve">. </w:t>
      </w:r>
      <w:r>
        <w:t>Redan idag sk</w:t>
      </w:r>
      <w:r w:rsidR="00B546AE">
        <w:t>a myndigheten</w:t>
      </w:r>
      <w:r>
        <w:t xml:space="preserve"> </w:t>
      </w:r>
      <w:r w:rsidRPr="00B62EE3">
        <w:t xml:space="preserve">samarbeta med Europeiska kommissionen och tillsynsmyndigheter i andra medlemsstater i Europeiska unionen och bistå dessa i utredningar i den utsträckning som följer av artikel 8.1 i </w:t>
      </w:r>
      <w:r w:rsidR="00B03F1F">
        <w:t xml:space="preserve">UTP-direktivet. </w:t>
      </w:r>
      <w:bookmarkStart w:id="5" w:name="_Hlk188619289"/>
      <w:r>
        <w:t>Därför är</w:t>
      </w:r>
      <w:r w:rsidR="00D27286">
        <w:t xml:space="preserve"> </w:t>
      </w:r>
      <w:r w:rsidR="00D27286" w:rsidRPr="00C0739C">
        <w:t>den preliminära</w:t>
      </w:r>
      <w:r w:rsidRPr="00C0739C">
        <w:t xml:space="preserve"> </w:t>
      </w:r>
      <w:r>
        <w:t xml:space="preserve">bedömningen att förslaget inte kommer att innebära några </w:t>
      </w:r>
      <w:r w:rsidR="00B546AE">
        <w:t>budgetära</w:t>
      </w:r>
      <w:r>
        <w:t xml:space="preserve"> </w:t>
      </w:r>
      <w:r w:rsidR="00EA0189">
        <w:t>konsekvenser</w:t>
      </w:r>
      <w:r>
        <w:t xml:space="preserve"> på statsbudgeten.</w:t>
      </w:r>
      <w:r w:rsidR="00D75B19">
        <w:t xml:space="preserve"> </w:t>
      </w:r>
      <w:bookmarkEnd w:id="5"/>
      <w:r w:rsidR="00D75B19">
        <w:t>E</w:t>
      </w:r>
      <w:r w:rsidR="007F5FC2" w:rsidRPr="00AD5DEE">
        <w:t>ventuella</w:t>
      </w:r>
      <w:r w:rsidR="007F5FC2">
        <w:t xml:space="preserve"> kostnader som ändå skulle uppstå för den nationella budgeten ska finansieras i linje med de principer om neutralitet för statens budget som riksdagen beslutat om (prop. 1994/95:40, bet. 1994/95FiU5, rskr. 1994/95:67).</w:t>
      </w:r>
    </w:p>
    <w:sdt>
      <w:sdtPr>
        <w:id w:val="830331803"/>
        <w:lock w:val="contentLocked"/>
        <w:placeholder>
          <w:docPart w:val="F224C5FD0E9748E2A6F0EFB6BB95EDEA"/>
        </w:placeholder>
        <w:group/>
      </w:sdtPr>
      <w:sdtEndPr/>
      <w:sdtContent>
        <w:p w14:paraId="7908E08D" w14:textId="77777777" w:rsidR="007D542F" w:rsidRDefault="007D542F" w:rsidP="007D542F">
          <w:pPr>
            <w:pStyle w:val="Rubrik1"/>
          </w:pPr>
          <w:r>
            <w:t>Ståndpunkter</w:t>
          </w:r>
        </w:p>
      </w:sdtContent>
    </w:sdt>
    <w:p w14:paraId="649B7330" w14:textId="77777777" w:rsidR="007D542F" w:rsidRDefault="00011425" w:rsidP="007D542F">
      <w:pPr>
        <w:pStyle w:val="Rubrik2"/>
      </w:pPr>
      <w:sdt>
        <w:sdtPr>
          <w:id w:val="-483085086"/>
          <w:lock w:val="contentLocked"/>
          <w:placeholder>
            <w:docPart w:val="F224C5FD0E9748E2A6F0EFB6BB95EDEA"/>
          </w:placeholder>
          <w:group/>
        </w:sdtPr>
        <w:sdtEndPr/>
        <w:sdtContent>
          <w:r w:rsidR="007D542F">
            <w:t>Preliminär svensk ståndpunkt</w:t>
          </w:r>
        </w:sdtContent>
      </w:sdt>
    </w:p>
    <w:p w14:paraId="3835943C" w14:textId="77777777" w:rsidR="00644885" w:rsidRDefault="00221FFE" w:rsidP="00644885">
      <w:pPr>
        <w:pStyle w:val="Brdtext"/>
      </w:pPr>
      <w:r w:rsidRPr="00221FFE">
        <w:t>Regeringen ser positivt på att i vissa avseenden utöka samarbetet mellan de olika medlemsstaternas tillsynsmyndigheter för att stärka konkurrenskraften i livsmedelskedjan, men uppgifterna som tillsynsmyndigheterna åläggs behöver vara väl avvägda</w:t>
      </w:r>
      <w:r w:rsidR="00D75B19">
        <w:t xml:space="preserve">, </w:t>
      </w:r>
      <w:r w:rsidRPr="00221FFE">
        <w:t>rimliga</w:t>
      </w:r>
      <w:r w:rsidR="007F5FC2">
        <w:t xml:space="preserve"> och</w:t>
      </w:r>
      <w:r w:rsidR="00187425">
        <w:t xml:space="preserve"> utgångspunkten är att</w:t>
      </w:r>
      <w:r w:rsidR="007F5FC2">
        <w:t xml:space="preserve"> eventuella kostnader för dessa</w:t>
      </w:r>
      <w:r w:rsidR="00187425">
        <w:t xml:space="preserve"> ska</w:t>
      </w:r>
      <w:r w:rsidR="007F5FC2">
        <w:t xml:space="preserve"> rymmas inom befintliga ramar</w:t>
      </w:r>
      <w:r w:rsidRPr="00221FFE">
        <w:t xml:space="preserve">. </w:t>
      </w:r>
      <w:r w:rsidR="00644885" w:rsidRPr="00225BB9">
        <w:t>Regeringen anser vidare att en konsekvensanalys bör göras eftersom förslagets konsekvenser är svåra att fullt ut bedöma.</w:t>
      </w:r>
    </w:p>
    <w:p w14:paraId="1C3A7C44" w14:textId="77777777" w:rsidR="00D27286" w:rsidRDefault="0040623E" w:rsidP="004D7A04">
      <w:pPr>
        <w:pStyle w:val="Brdtext"/>
      </w:pPr>
      <w:r>
        <w:t xml:space="preserve">Regeringen </w:t>
      </w:r>
      <w:r w:rsidRPr="0040623E">
        <w:t>konstaterar att förslaget förefaller ställa obligatoriska krav på</w:t>
      </w:r>
      <w:r>
        <w:t xml:space="preserve"> </w:t>
      </w:r>
      <w:r w:rsidRPr="0040623E">
        <w:t>tillsynsmyndigheter att bistå varandra vid en begäran om ömsesidigt bistånd.</w:t>
      </w:r>
      <w:r>
        <w:t xml:space="preserve"> Enligt regeringens mening behöver mekanismens ramar samt förutsättningar för att tillämpa den i praktiken klargöras ytterligare. </w:t>
      </w:r>
    </w:p>
    <w:p w14:paraId="1895CF9D" w14:textId="09D06EE2" w:rsidR="00644885" w:rsidRDefault="00225BB9" w:rsidP="004D7A04">
      <w:pPr>
        <w:pStyle w:val="Brdtext"/>
      </w:pPr>
      <w:r>
        <w:t>Sverige har infört strängare nationella regler än vad UTP-direktivet föreskriver. Regeringen anser därför att det är angeläget att klargöra hur mekanismen för ömsesidigt bistånd i praktiken ska fungera i de fall där strängare regler finns.</w:t>
      </w:r>
      <w:r w:rsidR="003F7BD0">
        <w:t xml:space="preserve"> </w:t>
      </w:r>
    </w:p>
    <w:p w14:paraId="1ABF2FBB" w14:textId="6A6F8A6B" w:rsidR="004D7A04" w:rsidRDefault="004E0C52" w:rsidP="004D7A04">
      <w:pPr>
        <w:pStyle w:val="Brdtext"/>
      </w:pPr>
      <w:r>
        <w:t xml:space="preserve">Regeringen </w:t>
      </w:r>
      <w:r w:rsidR="003F7BD0">
        <w:t>menar</w:t>
      </w:r>
      <w:r>
        <w:t xml:space="preserve"> att de olika delarna av mekanismen för </w:t>
      </w:r>
      <w:r w:rsidR="00225BB9">
        <w:t>ömsesidigt bistånd</w:t>
      </w:r>
      <w:r>
        <w:t xml:space="preserve"> istället bör </w:t>
      </w:r>
      <w:r w:rsidR="00225BB9">
        <w:t>innehålla</w:t>
      </w:r>
      <w:r>
        <w:t xml:space="preserve"> en eller flera frivilliga</w:t>
      </w:r>
      <w:r w:rsidR="00225BB9">
        <w:t xml:space="preserve"> kriterier</w:t>
      </w:r>
      <w:r>
        <w:t xml:space="preserve"> istället för ett obligatoriskt</w:t>
      </w:r>
      <w:r w:rsidR="00644885">
        <w:t xml:space="preserve"> </w:t>
      </w:r>
      <w:r>
        <w:t xml:space="preserve">krav, alternativt begränsa mekanismens tillämplighetsområde, exempelvis möjligheten att begära att en </w:t>
      </w:r>
      <w:r w:rsidR="00225BB9">
        <w:t xml:space="preserve">tillsynsmyndighet </w:t>
      </w:r>
      <w:r>
        <w:t xml:space="preserve">inleder </w:t>
      </w:r>
      <w:r w:rsidR="00644885">
        <w:t xml:space="preserve">en utredning. </w:t>
      </w:r>
      <w:r>
        <w:t xml:space="preserve"> </w:t>
      </w:r>
    </w:p>
    <w:p w14:paraId="3396E882" w14:textId="06AC3CB5" w:rsidR="004D7A04" w:rsidRDefault="004E0C52" w:rsidP="004D7A04">
      <w:pPr>
        <w:pStyle w:val="Brdtext"/>
      </w:pPr>
      <w:r>
        <w:t xml:space="preserve">Regeringen anser </w:t>
      </w:r>
      <w:r w:rsidR="003F7BD0">
        <w:t xml:space="preserve">också </w:t>
      </w:r>
      <w:r>
        <w:t xml:space="preserve">att det bör införas proportionalitetskrav vid en begäran </w:t>
      </w:r>
      <w:r w:rsidR="00644885">
        <w:t>om ömsesidigt bistånd och att en möjlighet att avslå</w:t>
      </w:r>
      <w:r>
        <w:t xml:space="preserve"> en begäran</w:t>
      </w:r>
      <w:r w:rsidR="00644885">
        <w:t xml:space="preserve"> i de fall en begäran inte anses vara förenlig med nationell rätt</w:t>
      </w:r>
      <w:r w:rsidR="002176AD">
        <w:t xml:space="preserve"> bör övervägas</w:t>
      </w:r>
      <w:r w:rsidR="00644885">
        <w:t xml:space="preserve">. </w:t>
      </w:r>
      <w:r>
        <w:t xml:space="preserve">  </w:t>
      </w:r>
    </w:p>
    <w:p w14:paraId="7622178B" w14:textId="6346C121" w:rsidR="004D7A04" w:rsidRDefault="004D7A04" w:rsidP="004D7A04">
      <w:pPr>
        <w:pStyle w:val="Brdtext"/>
      </w:pPr>
      <w:r>
        <w:t xml:space="preserve">Regeringen </w:t>
      </w:r>
      <w:r w:rsidR="00225BB9">
        <w:t xml:space="preserve">anser </w:t>
      </w:r>
      <w:r>
        <w:t xml:space="preserve">att det </w:t>
      </w:r>
      <w:r w:rsidR="00225BB9">
        <w:t>tydligare</w:t>
      </w:r>
      <w:r>
        <w:t xml:space="preserve"> bör framgå att en </w:t>
      </w:r>
      <w:r w:rsidR="00225BB9">
        <w:t>tillsynsmyndighet</w:t>
      </w:r>
      <w:r>
        <w:t xml:space="preserve"> kan prioritera vilka misstänkta gränsöverskridande otillbörliga affärsmetoder som bör bli föremål för en samordnad åtgärd. </w:t>
      </w:r>
    </w:p>
    <w:p w14:paraId="7B8DED19" w14:textId="77777777" w:rsidR="007D542F" w:rsidRDefault="00011425" w:rsidP="007D542F">
      <w:pPr>
        <w:pStyle w:val="Rubrik2"/>
      </w:pPr>
      <w:sdt>
        <w:sdtPr>
          <w:id w:val="1941718165"/>
          <w:lock w:val="contentLocked"/>
          <w:placeholder>
            <w:docPart w:val="F224C5FD0E9748E2A6F0EFB6BB95EDEA"/>
          </w:placeholder>
          <w:group/>
        </w:sdtPr>
        <w:sdtEndPr/>
        <w:sdtContent>
          <w:r w:rsidR="007D542F">
            <w:t>Medlemsstaternas ståndpunkter</w:t>
          </w:r>
        </w:sdtContent>
      </w:sdt>
    </w:p>
    <w:p w14:paraId="60722727" w14:textId="77777777" w:rsidR="004F6A32" w:rsidRDefault="004F6A32" w:rsidP="00221FFE">
      <w:pPr>
        <w:pStyle w:val="Brdtext"/>
      </w:pPr>
      <w:r w:rsidRPr="004F6A32">
        <w:t xml:space="preserve">Merparten av medlemsländerna är positiva till förslaget, då det finns ett behov att tydliggöra hur tillsynsmyndigheterna ska samarbeta när det gäller gränsöverskridande ärenden. Ett antal länder har lyft att man behöver </w:t>
      </w:r>
      <w:r w:rsidRPr="004F6A32">
        <w:lastRenderedPageBreak/>
        <w:t>tydliggöra förslaget, vilka krav som kan ställas på en annan tillsynsmyndighet och också få en tydligare bild av eventuella kostnader.</w:t>
      </w:r>
    </w:p>
    <w:p w14:paraId="08684BDC" w14:textId="77777777" w:rsidR="007D542F" w:rsidRDefault="00011425" w:rsidP="007D542F">
      <w:pPr>
        <w:pStyle w:val="Rubrik2"/>
      </w:pPr>
      <w:sdt>
        <w:sdtPr>
          <w:id w:val="-1927257506"/>
          <w:lock w:val="contentLocked"/>
          <w:placeholder>
            <w:docPart w:val="F224C5FD0E9748E2A6F0EFB6BB95EDEA"/>
          </w:placeholder>
          <w:group/>
        </w:sdtPr>
        <w:sdtEndPr/>
        <w:sdtContent>
          <w:r w:rsidR="007D542F">
            <w:t>Institutionernas ståndpunkter</w:t>
          </w:r>
        </w:sdtContent>
      </w:sdt>
    </w:p>
    <w:p w14:paraId="2432E1EF" w14:textId="509E282C" w:rsidR="007D542F" w:rsidRPr="00472EBA" w:rsidRDefault="004F6A32" w:rsidP="007D542F">
      <w:pPr>
        <w:pStyle w:val="Brdtext"/>
      </w:pPr>
      <w:r>
        <w:t>-</w:t>
      </w:r>
    </w:p>
    <w:p w14:paraId="4F124B57" w14:textId="77777777" w:rsidR="007D542F" w:rsidRDefault="00011425" w:rsidP="007D542F">
      <w:pPr>
        <w:pStyle w:val="Rubrik2"/>
      </w:pPr>
      <w:sdt>
        <w:sdtPr>
          <w:id w:val="-497725553"/>
          <w:lock w:val="contentLocked"/>
          <w:placeholder>
            <w:docPart w:val="F224C5FD0E9748E2A6F0EFB6BB95EDEA"/>
          </w:placeholder>
          <w:group/>
        </w:sdtPr>
        <w:sdtEndPr/>
        <w:sdtContent>
          <w:r w:rsidR="007D542F">
            <w:t xml:space="preserve">Remissinstansernas och </w:t>
          </w:r>
          <w:r w:rsidR="004B795E">
            <w:t xml:space="preserve">andra </w:t>
          </w:r>
          <w:r w:rsidR="007D542F">
            <w:t>intressenters ståndpunkter</w:t>
          </w:r>
        </w:sdtContent>
      </w:sdt>
    </w:p>
    <w:p w14:paraId="0BE12751" w14:textId="617DDA0D" w:rsidR="007D542F" w:rsidRPr="00472EBA" w:rsidRDefault="00221FFE" w:rsidP="007D542F">
      <w:pPr>
        <w:pStyle w:val="Brdtext"/>
      </w:pPr>
      <w:r>
        <w:t xml:space="preserve">Lantbrukarnas Riksförbund </w:t>
      </w:r>
      <w:r w:rsidR="00FA0146">
        <w:t xml:space="preserve">(LRF) </w:t>
      </w:r>
      <w:r>
        <w:t>a</w:t>
      </w:r>
      <w:r w:rsidR="00E575CB">
        <w:t xml:space="preserve">nser övergripande att </w:t>
      </w:r>
      <w:r w:rsidR="00FA0146">
        <w:t xml:space="preserve">ett </w:t>
      </w:r>
      <w:r w:rsidR="00E575CB">
        <w:t>ö</w:t>
      </w:r>
      <w:r w:rsidR="00E575CB" w:rsidRPr="00221FFE">
        <w:t>kat samarbete mellan medlemsländernas tillsynsm</w:t>
      </w:r>
      <w:r w:rsidR="00674396">
        <w:t>yndigheter</w:t>
      </w:r>
      <w:r w:rsidR="00E575CB" w:rsidRPr="00221FFE">
        <w:t xml:space="preserve"> är bra.</w:t>
      </w:r>
      <w:r w:rsidR="00E575CB">
        <w:t xml:space="preserve"> </w:t>
      </w:r>
      <w:r w:rsidRPr="00221FFE">
        <w:t xml:space="preserve">Förslagen kring UTP, dvs att adressera möjligheten att tillämpa UTP vid transnationell handel, </w:t>
      </w:r>
      <w:r w:rsidR="00FA0146">
        <w:t xml:space="preserve">anser LRF </w:t>
      </w:r>
      <w:r w:rsidRPr="00221FFE">
        <w:t xml:space="preserve">är bra. </w:t>
      </w:r>
    </w:p>
    <w:sdt>
      <w:sdtPr>
        <w:id w:val="511343921"/>
        <w:lock w:val="contentLocked"/>
        <w:placeholder>
          <w:docPart w:val="F224C5FD0E9748E2A6F0EFB6BB95EDEA"/>
        </w:placeholder>
        <w:group/>
      </w:sdtPr>
      <w:sdtEndPr/>
      <w:sdtContent>
        <w:p w14:paraId="57AE18AE" w14:textId="77777777" w:rsidR="007D542F" w:rsidRDefault="007D542F" w:rsidP="007D542F">
          <w:pPr>
            <w:pStyle w:val="Rubrik1"/>
          </w:pPr>
          <w:r>
            <w:t>Förslagets förutsättningar</w:t>
          </w:r>
        </w:p>
      </w:sdtContent>
    </w:sdt>
    <w:p w14:paraId="4CF5A546" w14:textId="77777777" w:rsidR="007D542F" w:rsidRDefault="00011425" w:rsidP="007D542F">
      <w:pPr>
        <w:pStyle w:val="Rubrik2"/>
      </w:pPr>
      <w:sdt>
        <w:sdtPr>
          <w:id w:val="1163133293"/>
          <w:lock w:val="contentLocked"/>
          <w:placeholder>
            <w:docPart w:val="F224C5FD0E9748E2A6F0EFB6BB95EDEA"/>
          </w:placeholder>
          <w:group/>
        </w:sdtPr>
        <w:sdtEndPr/>
        <w:sdtContent>
          <w:r w:rsidR="007D542F">
            <w:t>Rättslig grund och beslutsförfarande</w:t>
          </w:r>
        </w:sdtContent>
      </w:sdt>
    </w:p>
    <w:p w14:paraId="06D25503" w14:textId="2DB8C4AC" w:rsidR="007D542F" w:rsidRPr="00472EBA" w:rsidRDefault="00D56955" w:rsidP="007D542F">
      <w:pPr>
        <w:pStyle w:val="Brdtext"/>
      </w:pPr>
      <w:r w:rsidRPr="00D56955">
        <w:t>Den rättsliga grunden för UTP-direktivet är artikel 43.2 i Fördraget om den Europeiska unionens funktionssätt (EUF-fördraget).</w:t>
      </w:r>
      <w:r w:rsidR="001F33FF">
        <w:t xml:space="preserve"> Förordningen antas av rådet efter medbeslutande med Europaparlamentet i enlighet med det ordinarie beslutsförfarandet. Beslut fattas av rådet med kvalificerad majoritet. </w:t>
      </w:r>
    </w:p>
    <w:p w14:paraId="4E13FAC1" w14:textId="77777777" w:rsidR="007D542F" w:rsidRDefault="00011425" w:rsidP="007D542F">
      <w:pPr>
        <w:pStyle w:val="Rubrik2"/>
      </w:pPr>
      <w:sdt>
        <w:sdtPr>
          <w:id w:val="-463277102"/>
          <w:lock w:val="contentLocked"/>
          <w:placeholder>
            <w:docPart w:val="F224C5FD0E9748E2A6F0EFB6BB95EDEA"/>
          </w:placeholder>
          <w:group/>
        </w:sdtPr>
        <w:sdtEndPr/>
        <w:sdtContent>
          <w:r w:rsidR="007D542F">
            <w:t>Subsidiaritets- och proportionalitetsprincipe</w:t>
          </w:r>
          <w:r w:rsidR="00F02290">
            <w:t>r</w:t>
          </w:r>
          <w:r w:rsidR="007D542F">
            <w:t>n</w:t>
          </w:r>
          <w:r w:rsidR="00F02290">
            <w:t>a</w:t>
          </w:r>
        </w:sdtContent>
      </w:sdt>
    </w:p>
    <w:p w14:paraId="781968B2" w14:textId="34FDFCB6" w:rsidR="00B714E7" w:rsidRDefault="00B714E7" w:rsidP="007D542F">
      <w:pPr>
        <w:pStyle w:val="Brdtext"/>
      </w:pPr>
      <w:r w:rsidRPr="00B714E7">
        <w:t xml:space="preserve">Kommissionen anför att förordningen syfte är att komplettera UTP-direktivet för att säkerställa att tillsynsmyndigheterna har de verktyg som krävs för att </w:t>
      </w:r>
      <w:proofErr w:type="spellStart"/>
      <w:r w:rsidRPr="00B714E7">
        <w:t>bl.a</w:t>
      </w:r>
      <w:proofErr w:type="spellEnd"/>
      <w:r w:rsidRPr="00B714E7">
        <w:t xml:space="preserve"> upptäcka överträdelser samt ålägga och verkställa sanktionsavgifter och andra lika effektiva sanktioner för köpare som befinner sig i en annan medlemsstat.</w:t>
      </w:r>
    </w:p>
    <w:p w14:paraId="037B0792" w14:textId="5F411A81" w:rsidR="00B714E7" w:rsidRDefault="00B714E7" w:rsidP="00B714E7">
      <w:pPr>
        <w:pStyle w:val="Brdtext"/>
      </w:pPr>
      <w:r>
        <w:t>Kommissionen bedömer att åtgärder på unionsnivå är det mest effektiva verktyget för att uppnå avsedda syften och att förslaget därmed är förenligt med subsidiaritetsprincipen. Regeringen delar kommissionens bedömning att förslaget är förenligt med subsidiaritets-och proportionalitetsprinciperna.</w:t>
      </w:r>
    </w:p>
    <w:sdt>
      <w:sdtPr>
        <w:id w:val="211079442"/>
        <w:lock w:val="contentLocked"/>
        <w:placeholder>
          <w:docPart w:val="F224C5FD0E9748E2A6F0EFB6BB95EDEA"/>
        </w:placeholder>
        <w:group/>
      </w:sdtPr>
      <w:sdtEndPr/>
      <w:sdtContent>
        <w:p w14:paraId="3E4ACF6B" w14:textId="77777777" w:rsidR="007D542F" w:rsidRDefault="007D542F" w:rsidP="007D542F">
          <w:pPr>
            <w:pStyle w:val="Rubrik1"/>
          </w:pPr>
          <w:r>
            <w:t>Övrigt</w:t>
          </w:r>
        </w:p>
      </w:sdtContent>
    </w:sdt>
    <w:p w14:paraId="570416E8" w14:textId="77777777" w:rsidR="007D542F" w:rsidRDefault="00011425" w:rsidP="007D542F">
      <w:pPr>
        <w:pStyle w:val="Rubrik2"/>
      </w:pPr>
      <w:sdt>
        <w:sdtPr>
          <w:id w:val="-1578510440"/>
          <w:lock w:val="contentLocked"/>
          <w:placeholder>
            <w:docPart w:val="F224C5FD0E9748E2A6F0EFB6BB95EDEA"/>
          </w:placeholder>
          <w:group/>
        </w:sdtPr>
        <w:sdtEndPr/>
        <w:sdtContent>
          <w:r w:rsidR="007D542F">
            <w:t>Fortsatt behandling av ärendet</w:t>
          </w:r>
        </w:sdtContent>
      </w:sdt>
    </w:p>
    <w:p w14:paraId="52EFB6B8" w14:textId="4775FE66" w:rsidR="007D542F" w:rsidRDefault="00C96E96" w:rsidP="007D542F">
      <w:pPr>
        <w:pStyle w:val="Brdtext"/>
      </w:pPr>
      <w:r>
        <w:t>Förhandling i rådsarbetsgrupp påbörjades den 16 januari 2025</w:t>
      </w:r>
      <w:r w:rsidR="00420E45">
        <w:t xml:space="preserve">. </w:t>
      </w:r>
      <w:r w:rsidR="00BA5CE5">
        <w:t>Det</w:t>
      </w:r>
      <w:r w:rsidR="00420E45">
        <w:t xml:space="preserve"> polska ordförandeskapet</w:t>
      </w:r>
      <w:r w:rsidR="00BA5CE5">
        <w:t>s</w:t>
      </w:r>
      <w:r w:rsidR="00420E45">
        <w:t xml:space="preserve"> ambition är </w:t>
      </w:r>
      <w:r w:rsidR="00BA5CE5">
        <w:t>att under första kvartalet 2025 förhandla färdigt förslaget i rådsarbetsgrupp.</w:t>
      </w:r>
    </w:p>
    <w:p w14:paraId="51419506" w14:textId="77777777" w:rsidR="007D542F" w:rsidRDefault="00011425" w:rsidP="007D542F">
      <w:pPr>
        <w:pStyle w:val="Rubrik2"/>
      </w:pPr>
      <w:sdt>
        <w:sdtPr>
          <w:id w:val="839665539"/>
          <w:lock w:val="contentLocked"/>
          <w:placeholder>
            <w:docPart w:val="F224C5FD0E9748E2A6F0EFB6BB95EDEA"/>
          </w:placeholder>
          <w:group/>
        </w:sdtPr>
        <w:sdtEndPr/>
        <w:sdtContent>
          <w:r w:rsidR="007D542F">
            <w:t>Fackuttryck</w:t>
          </w:r>
          <w:r w:rsidR="00821540">
            <w:t xml:space="preserve"> och </w:t>
          </w:r>
          <w:r w:rsidR="007D542F">
            <w:t>termer</w:t>
          </w:r>
        </w:sdtContent>
      </w:sdt>
    </w:p>
    <w:p w14:paraId="5BFEDB66" w14:textId="5D7E6AE0" w:rsidR="007D542F" w:rsidRDefault="001F33FF" w:rsidP="00A45A84">
      <w:pPr>
        <w:pStyle w:val="Brdtext"/>
      </w:pPr>
      <w:r>
        <w:t xml:space="preserve">UTP – </w:t>
      </w:r>
      <w:proofErr w:type="spellStart"/>
      <w:r>
        <w:t>Unfair</w:t>
      </w:r>
      <w:proofErr w:type="spellEnd"/>
      <w:r>
        <w:t xml:space="preserve"> Trading </w:t>
      </w:r>
      <w:proofErr w:type="spellStart"/>
      <w:r>
        <w:t>Practices</w:t>
      </w:r>
      <w:proofErr w:type="spellEnd"/>
      <w:r>
        <w:t xml:space="preserve"> – otillbörliga handelsmetoder</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B39DEE" w14:textId="77777777" w:rsidR="00F07422" w:rsidRDefault="00F07422" w:rsidP="00A87A54">
      <w:pPr>
        <w:spacing w:after="0" w:line="240" w:lineRule="auto"/>
      </w:pPr>
      <w:r>
        <w:separator/>
      </w:r>
    </w:p>
  </w:endnote>
  <w:endnote w:type="continuationSeparator" w:id="0">
    <w:p w14:paraId="04B59ADB" w14:textId="77777777" w:rsidR="00F07422" w:rsidRDefault="00F0742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4CBAE8"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EC6C0"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BFAB8"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6C63885" w14:textId="77777777" w:rsidR="00F07422" w:rsidRDefault="00F07422" w:rsidP="00A87A54">
      <w:pPr>
        <w:spacing w:after="0" w:line="240" w:lineRule="auto"/>
      </w:pPr>
      <w:r>
        <w:separator/>
      </w:r>
    </w:p>
  </w:footnote>
  <w:footnote w:type="continuationSeparator" w:id="0">
    <w:p w14:paraId="51301809" w14:textId="77777777" w:rsidR="00F07422" w:rsidRDefault="00F07422"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93950B"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8B362B" w14:textId="1BED258D" w:rsidR="003C3720" w:rsidRDefault="00011425" w:rsidP="00CD3BFC">
    <w:pPr>
      <w:pStyle w:val="Sidhuvud"/>
      <w:spacing w:before="240"/>
      <w:jc w:val="right"/>
    </w:pPr>
    <w:sdt>
      <w:sdtPr>
        <w:alias w:val="Ar"/>
        <w:tag w:val="Ar"/>
        <w:id w:val="375123316"/>
        <w:placeholder>
          <w:docPart w:val="30404C497B2A4BC097ACD8DC0EA2A658"/>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B0446">
          <w:t>2024/25</w:t>
        </w:r>
      </w:sdtContent>
    </w:sdt>
    <w:r w:rsidR="0009572A">
      <w:t>:</w:t>
    </w:r>
    <w:r w:rsidR="00002B4B">
      <w:t>FPM</w:t>
    </w:r>
    <w:sdt>
      <w:sdtPr>
        <w:alias w:val="FPMNummer"/>
        <w:tag w:val="FPMNummer"/>
        <w:id w:val="-2000957076"/>
        <w:placeholder>
          <w:docPart w:val="79FB3D0E9D554E91814B07B2B2CCD161"/>
        </w:placeholder>
        <w:dataBinding w:prefixMappings="xmlns:ns0='http://rk.se/faktapm' " w:xpath="/ns0:faktaPM[1]/ns0:Nr[1]" w:storeItemID="{0B9A7431-9D19-4C2A-8E12-639802D7B40B}"/>
        <w:text/>
      </w:sdtPr>
      <w:sdtEndPr/>
      <w:sdtContent>
        <w:r w:rsidR="003B0446">
          <w:t>15</w:t>
        </w:r>
      </w:sdtContent>
    </w:sdt>
  </w:p>
  <w:p w14:paraId="3AA9D8C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5525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2-04"/>
    <w:docVar w:name="Ar" w:val="2024/25"/>
    <w:docVar w:name="Dep" w:val="Landsbygds- och infrastrukturdepartementet"/>
    <w:docVar w:name="GDB1" w:val="COM(2024) 576"/>
    <w:docVar w:name="Nr" w:val="15"/>
    <w:docVar w:name="Rub" w:val="Förordning om samarbete mellan tillsynsmyndigheter ansvariga för tillsynen av direktiv om otillbörliga handelsmetoder i jordbruks- och livsmedelskedjan"/>
    <w:docVar w:name="UppDat" w:val="2025-02-04"/>
    <w:docVar w:name="Utsk" w:val="Miljö- och jordbruksutskottet"/>
  </w:docVars>
  <w:rsids>
    <w:rsidRoot w:val="00B553CD"/>
    <w:rsid w:val="00000290"/>
    <w:rsid w:val="00001068"/>
    <w:rsid w:val="00002B4B"/>
    <w:rsid w:val="0000412C"/>
    <w:rsid w:val="00004D5C"/>
    <w:rsid w:val="00005F68"/>
    <w:rsid w:val="00006CA7"/>
    <w:rsid w:val="00011425"/>
    <w:rsid w:val="000128EB"/>
    <w:rsid w:val="00012B00"/>
    <w:rsid w:val="00014EF6"/>
    <w:rsid w:val="00016730"/>
    <w:rsid w:val="00017197"/>
    <w:rsid w:val="0001725B"/>
    <w:rsid w:val="00017265"/>
    <w:rsid w:val="000203B0"/>
    <w:rsid w:val="000205ED"/>
    <w:rsid w:val="0002213F"/>
    <w:rsid w:val="000241FA"/>
    <w:rsid w:val="00024737"/>
    <w:rsid w:val="00025992"/>
    <w:rsid w:val="0002634C"/>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5CEF"/>
    <w:rsid w:val="000E638A"/>
    <w:rsid w:val="000E6472"/>
    <w:rsid w:val="000E64CB"/>
    <w:rsid w:val="000F00B8"/>
    <w:rsid w:val="000F1EA7"/>
    <w:rsid w:val="000F2084"/>
    <w:rsid w:val="000F2A8A"/>
    <w:rsid w:val="000F3A92"/>
    <w:rsid w:val="000F6462"/>
    <w:rsid w:val="00101DE6"/>
    <w:rsid w:val="001055DA"/>
    <w:rsid w:val="00105A43"/>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36218"/>
    <w:rsid w:val="001428E2"/>
    <w:rsid w:val="001431C6"/>
    <w:rsid w:val="00143E09"/>
    <w:rsid w:val="00155B31"/>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42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1BD"/>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33FF"/>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176AD"/>
    <w:rsid w:val="0022187E"/>
    <w:rsid w:val="00221FFE"/>
    <w:rsid w:val="00222258"/>
    <w:rsid w:val="00223AD6"/>
    <w:rsid w:val="00224F92"/>
    <w:rsid w:val="00225BB9"/>
    <w:rsid w:val="0022666A"/>
    <w:rsid w:val="00227E43"/>
    <w:rsid w:val="002315F5"/>
    <w:rsid w:val="00232EC3"/>
    <w:rsid w:val="00233D52"/>
    <w:rsid w:val="00237147"/>
    <w:rsid w:val="00242AD1"/>
    <w:rsid w:val="0024412C"/>
    <w:rsid w:val="0024537C"/>
    <w:rsid w:val="002462F1"/>
    <w:rsid w:val="002479CD"/>
    <w:rsid w:val="00253CC8"/>
    <w:rsid w:val="00260BC8"/>
    <w:rsid w:val="00260D2D"/>
    <w:rsid w:val="00261975"/>
    <w:rsid w:val="0026208C"/>
    <w:rsid w:val="00263E8F"/>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75D"/>
    <w:rsid w:val="002D4829"/>
    <w:rsid w:val="002D6541"/>
    <w:rsid w:val="002E1009"/>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1A4C"/>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3FF5"/>
    <w:rsid w:val="003542C5"/>
    <w:rsid w:val="003569E3"/>
    <w:rsid w:val="00360397"/>
    <w:rsid w:val="00364EFF"/>
    <w:rsid w:val="00365461"/>
    <w:rsid w:val="00367EDA"/>
    <w:rsid w:val="00370311"/>
    <w:rsid w:val="0038035E"/>
    <w:rsid w:val="00380663"/>
    <w:rsid w:val="003807B5"/>
    <w:rsid w:val="003853E3"/>
    <w:rsid w:val="0038587E"/>
    <w:rsid w:val="00386601"/>
    <w:rsid w:val="00386B49"/>
    <w:rsid w:val="00390335"/>
    <w:rsid w:val="00392ED4"/>
    <w:rsid w:val="00393680"/>
    <w:rsid w:val="00394D4C"/>
    <w:rsid w:val="003953B3"/>
    <w:rsid w:val="00395D9F"/>
    <w:rsid w:val="00397242"/>
    <w:rsid w:val="003A1315"/>
    <w:rsid w:val="003A2E73"/>
    <w:rsid w:val="003A3071"/>
    <w:rsid w:val="003A3A54"/>
    <w:rsid w:val="003A4C34"/>
    <w:rsid w:val="003A5969"/>
    <w:rsid w:val="003A5C58"/>
    <w:rsid w:val="003B0446"/>
    <w:rsid w:val="003B0C81"/>
    <w:rsid w:val="003B201F"/>
    <w:rsid w:val="003C36FA"/>
    <w:rsid w:val="003C3720"/>
    <w:rsid w:val="003C6632"/>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3F7BD0"/>
    <w:rsid w:val="004008FB"/>
    <w:rsid w:val="0040090E"/>
    <w:rsid w:val="00403D11"/>
    <w:rsid w:val="00404DB4"/>
    <w:rsid w:val="004060B1"/>
    <w:rsid w:val="0040623E"/>
    <w:rsid w:val="0041093C"/>
    <w:rsid w:val="0041223B"/>
    <w:rsid w:val="004137EE"/>
    <w:rsid w:val="00413A4E"/>
    <w:rsid w:val="00415163"/>
    <w:rsid w:val="00415273"/>
    <w:rsid w:val="004157BE"/>
    <w:rsid w:val="0042068E"/>
    <w:rsid w:val="00420E45"/>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574EA"/>
    <w:rsid w:val="004625D5"/>
    <w:rsid w:val="0046337E"/>
    <w:rsid w:val="004634C8"/>
    <w:rsid w:val="00464CA1"/>
    <w:rsid w:val="004660C8"/>
    <w:rsid w:val="00467DEF"/>
    <w:rsid w:val="00472EBA"/>
    <w:rsid w:val="004735B6"/>
    <w:rsid w:val="004735F0"/>
    <w:rsid w:val="004745D7"/>
    <w:rsid w:val="00474676"/>
    <w:rsid w:val="004747B1"/>
    <w:rsid w:val="0047511B"/>
    <w:rsid w:val="0047537A"/>
    <w:rsid w:val="00475B99"/>
    <w:rsid w:val="00477628"/>
    <w:rsid w:val="00480A8A"/>
    <w:rsid w:val="00480EC3"/>
    <w:rsid w:val="0048317E"/>
    <w:rsid w:val="00485601"/>
    <w:rsid w:val="004865B8"/>
    <w:rsid w:val="00486C0D"/>
    <w:rsid w:val="00487B96"/>
    <w:rsid w:val="00490149"/>
    <w:rsid w:val="004911D9"/>
    <w:rsid w:val="00491796"/>
    <w:rsid w:val="00493416"/>
    <w:rsid w:val="0049423C"/>
    <w:rsid w:val="004948CF"/>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D7A04"/>
    <w:rsid w:val="004E0C52"/>
    <w:rsid w:val="004E0FA8"/>
    <w:rsid w:val="004E1DE3"/>
    <w:rsid w:val="004E251B"/>
    <w:rsid w:val="004E25CD"/>
    <w:rsid w:val="004E2A4B"/>
    <w:rsid w:val="004E4419"/>
    <w:rsid w:val="004E6D22"/>
    <w:rsid w:val="004E7910"/>
    <w:rsid w:val="004F0448"/>
    <w:rsid w:val="004F1EA0"/>
    <w:rsid w:val="004F363F"/>
    <w:rsid w:val="004F4021"/>
    <w:rsid w:val="004F5640"/>
    <w:rsid w:val="004F6525"/>
    <w:rsid w:val="004F6A32"/>
    <w:rsid w:val="004F6FE2"/>
    <w:rsid w:val="004F79F2"/>
    <w:rsid w:val="005002AF"/>
    <w:rsid w:val="005011D9"/>
    <w:rsid w:val="0050238B"/>
    <w:rsid w:val="00505905"/>
    <w:rsid w:val="00505AD6"/>
    <w:rsid w:val="00511A1B"/>
    <w:rsid w:val="00511A68"/>
    <w:rsid w:val="005121C0"/>
    <w:rsid w:val="00512264"/>
    <w:rsid w:val="00513E7D"/>
    <w:rsid w:val="00514A67"/>
    <w:rsid w:val="00515921"/>
    <w:rsid w:val="00520A46"/>
    <w:rsid w:val="00521192"/>
    <w:rsid w:val="0052127C"/>
    <w:rsid w:val="0052468D"/>
    <w:rsid w:val="00524A57"/>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6EEB"/>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37D35"/>
    <w:rsid w:val="0064133A"/>
    <w:rsid w:val="006416D1"/>
    <w:rsid w:val="00644885"/>
    <w:rsid w:val="00647FD7"/>
    <w:rsid w:val="00650080"/>
    <w:rsid w:val="00651F17"/>
    <w:rsid w:val="00652D43"/>
    <w:rsid w:val="0065382D"/>
    <w:rsid w:val="00654B4D"/>
    <w:rsid w:val="0065559D"/>
    <w:rsid w:val="00655A40"/>
    <w:rsid w:val="00657D11"/>
    <w:rsid w:val="00660D84"/>
    <w:rsid w:val="00660EBF"/>
    <w:rsid w:val="0066133A"/>
    <w:rsid w:val="006616EB"/>
    <w:rsid w:val="00663196"/>
    <w:rsid w:val="0066378C"/>
    <w:rsid w:val="0066661D"/>
    <w:rsid w:val="006700F0"/>
    <w:rsid w:val="006706EA"/>
    <w:rsid w:val="00670A48"/>
    <w:rsid w:val="00672F6F"/>
    <w:rsid w:val="00674396"/>
    <w:rsid w:val="00674C2F"/>
    <w:rsid w:val="00674C8B"/>
    <w:rsid w:val="006844A2"/>
    <w:rsid w:val="00685C94"/>
    <w:rsid w:val="00691AEE"/>
    <w:rsid w:val="0069523C"/>
    <w:rsid w:val="006962CA"/>
    <w:rsid w:val="00696A95"/>
    <w:rsid w:val="006A07B0"/>
    <w:rsid w:val="006A09DA"/>
    <w:rsid w:val="006A1835"/>
    <w:rsid w:val="006A19F3"/>
    <w:rsid w:val="006A2598"/>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39D"/>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B6501"/>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5FC2"/>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3F8F"/>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2942"/>
    <w:rsid w:val="009279B2"/>
    <w:rsid w:val="00935814"/>
    <w:rsid w:val="009444DD"/>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4AB6"/>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58F"/>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3F1F"/>
    <w:rsid w:val="00B06751"/>
    <w:rsid w:val="00B06B65"/>
    <w:rsid w:val="00B07931"/>
    <w:rsid w:val="00B13241"/>
    <w:rsid w:val="00B13699"/>
    <w:rsid w:val="00B136A7"/>
    <w:rsid w:val="00B149E2"/>
    <w:rsid w:val="00B14E3B"/>
    <w:rsid w:val="00B2131A"/>
    <w:rsid w:val="00B2169D"/>
    <w:rsid w:val="00B21CBB"/>
    <w:rsid w:val="00B23051"/>
    <w:rsid w:val="00B252F4"/>
    <w:rsid w:val="00B2606D"/>
    <w:rsid w:val="00B263C0"/>
    <w:rsid w:val="00B26E46"/>
    <w:rsid w:val="00B27C63"/>
    <w:rsid w:val="00B316CA"/>
    <w:rsid w:val="00B31BFB"/>
    <w:rsid w:val="00B3528F"/>
    <w:rsid w:val="00B357AB"/>
    <w:rsid w:val="00B41704"/>
    <w:rsid w:val="00B41F72"/>
    <w:rsid w:val="00B44E90"/>
    <w:rsid w:val="00B45324"/>
    <w:rsid w:val="00B47018"/>
    <w:rsid w:val="00B47956"/>
    <w:rsid w:val="00B517E1"/>
    <w:rsid w:val="00B546AE"/>
    <w:rsid w:val="00B553CD"/>
    <w:rsid w:val="00B556E8"/>
    <w:rsid w:val="00B55E70"/>
    <w:rsid w:val="00B60238"/>
    <w:rsid w:val="00B62EE3"/>
    <w:rsid w:val="00B640A8"/>
    <w:rsid w:val="00B64962"/>
    <w:rsid w:val="00B66AC0"/>
    <w:rsid w:val="00B714E7"/>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5CE5"/>
    <w:rsid w:val="00BA61AC"/>
    <w:rsid w:val="00BB03E5"/>
    <w:rsid w:val="00BB17B0"/>
    <w:rsid w:val="00BB28BF"/>
    <w:rsid w:val="00BB2F42"/>
    <w:rsid w:val="00BB4AC0"/>
    <w:rsid w:val="00BB5683"/>
    <w:rsid w:val="00BB5EB6"/>
    <w:rsid w:val="00BC112B"/>
    <w:rsid w:val="00BC17DF"/>
    <w:rsid w:val="00BC3A44"/>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229"/>
    <w:rsid w:val="00BF4F06"/>
    <w:rsid w:val="00BF534E"/>
    <w:rsid w:val="00BF5717"/>
    <w:rsid w:val="00BF5C91"/>
    <w:rsid w:val="00BF66D2"/>
    <w:rsid w:val="00C01348"/>
    <w:rsid w:val="00C01585"/>
    <w:rsid w:val="00C01832"/>
    <w:rsid w:val="00C0739C"/>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3502"/>
    <w:rsid w:val="00C346AD"/>
    <w:rsid w:val="00C36E3A"/>
    <w:rsid w:val="00C3768F"/>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46D"/>
    <w:rsid w:val="00C76D49"/>
    <w:rsid w:val="00C80AD4"/>
    <w:rsid w:val="00C80B5E"/>
    <w:rsid w:val="00C82055"/>
    <w:rsid w:val="00C85261"/>
    <w:rsid w:val="00C85FE1"/>
    <w:rsid w:val="00C8630A"/>
    <w:rsid w:val="00C9061B"/>
    <w:rsid w:val="00C93EBA"/>
    <w:rsid w:val="00C96E96"/>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1992"/>
    <w:rsid w:val="00CC3F40"/>
    <w:rsid w:val="00CC41BA"/>
    <w:rsid w:val="00CD09EF"/>
    <w:rsid w:val="00CD116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513D"/>
    <w:rsid w:val="00D172C9"/>
    <w:rsid w:val="00D20DA7"/>
    <w:rsid w:val="00D249A5"/>
    <w:rsid w:val="00D24F5A"/>
    <w:rsid w:val="00D27286"/>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91D"/>
    <w:rsid w:val="00D51C1C"/>
    <w:rsid w:val="00D51FCC"/>
    <w:rsid w:val="00D5467F"/>
    <w:rsid w:val="00D55837"/>
    <w:rsid w:val="00D56955"/>
    <w:rsid w:val="00D56A9F"/>
    <w:rsid w:val="00D57BA2"/>
    <w:rsid w:val="00D60F51"/>
    <w:rsid w:val="00D60FAC"/>
    <w:rsid w:val="00D65E43"/>
    <w:rsid w:val="00D6730A"/>
    <w:rsid w:val="00D674A6"/>
    <w:rsid w:val="00D67C54"/>
    <w:rsid w:val="00D708FC"/>
    <w:rsid w:val="00D7168E"/>
    <w:rsid w:val="00D72719"/>
    <w:rsid w:val="00D73F9D"/>
    <w:rsid w:val="00D74B7C"/>
    <w:rsid w:val="00D75B19"/>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1532"/>
    <w:rsid w:val="00DD212F"/>
    <w:rsid w:val="00DE18F5"/>
    <w:rsid w:val="00DE2FD1"/>
    <w:rsid w:val="00DE3C12"/>
    <w:rsid w:val="00DE73D2"/>
    <w:rsid w:val="00DF5BFB"/>
    <w:rsid w:val="00DF5CD6"/>
    <w:rsid w:val="00E022DA"/>
    <w:rsid w:val="00E032A1"/>
    <w:rsid w:val="00E03BCB"/>
    <w:rsid w:val="00E124DC"/>
    <w:rsid w:val="00E12EB5"/>
    <w:rsid w:val="00E15A41"/>
    <w:rsid w:val="00E163BA"/>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575CB"/>
    <w:rsid w:val="00E6641E"/>
    <w:rsid w:val="00E66F18"/>
    <w:rsid w:val="00E70856"/>
    <w:rsid w:val="00E712E8"/>
    <w:rsid w:val="00E727DE"/>
    <w:rsid w:val="00E74A30"/>
    <w:rsid w:val="00E77778"/>
    <w:rsid w:val="00E77B7E"/>
    <w:rsid w:val="00E77BA8"/>
    <w:rsid w:val="00E8139F"/>
    <w:rsid w:val="00E82DF1"/>
    <w:rsid w:val="00E84754"/>
    <w:rsid w:val="00E84C16"/>
    <w:rsid w:val="00E86BC9"/>
    <w:rsid w:val="00E90CAA"/>
    <w:rsid w:val="00E93339"/>
    <w:rsid w:val="00E96532"/>
    <w:rsid w:val="00E973A0"/>
    <w:rsid w:val="00EA0189"/>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422"/>
    <w:rsid w:val="00F077C9"/>
    <w:rsid w:val="00F078B5"/>
    <w:rsid w:val="00F14024"/>
    <w:rsid w:val="00F1442A"/>
    <w:rsid w:val="00F14FA3"/>
    <w:rsid w:val="00F15DB1"/>
    <w:rsid w:val="00F15E51"/>
    <w:rsid w:val="00F24297"/>
    <w:rsid w:val="00F2564A"/>
    <w:rsid w:val="00F25761"/>
    <w:rsid w:val="00F259D7"/>
    <w:rsid w:val="00F26331"/>
    <w:rsid w:val="00F32482"/>
    <w:rsid w:val="00F32D05"/>
    <w:rsid w:val="00F34BFC"/>
    <w:rsid w:val="00F35263"/>
    <w:rsid w:val="00F35E34"/>
    <w:rsid w:val="00F403BF"/>
    <w:rsid w:val="00F41A25"/>
    <w:rsid w:val="00F4342F"/>
    <w:rsid w:val="00F45227"/>
    <w:rsid w:val="00F5045C"/>
    <w:rsid w:val="00F520C7"/>
    <w:rsid w:val="00F53AEA"/>
    <w:rsid w:val="00F547AF"/>
    <w:rsid w:val="00F55AC7"/>
    <w:rsid w:val="00F55FC9"/>
    <w:rsid w:val="00F563CD"/>
    <w:rsid w:val="00F5663B"/>
    <w:rsid w:val="00F5674D"/>
    <w:rsid w:val="00F6392C"/>
    <w:rsid w:val="00F64256"/>
    <w:rsid w:val="00F64FC6"/>
    <w:rsid w:val="00F66093"/>
    <w:rsid w:val="00F66518"/>
    <w:rsid w:val="00F66657"/>
    <w:rsid w:val="00F6751E"/>
    <w:rsid w:val="00F70848"/>
    <w:rsid w:val="00F713E5"/>
    <w:rsid w:val="00F73A60"/>
    <w:rsid w:val="00F8015D"/>
    <w:rsid w:val="00F829C7"/>
    <w:rsid w:val="00F834AA"/>
    <w:rsid w:val="00F848D6"/>
    <w:rsid w:val="00F859AE"/>
    <w:rsid w:val="00F9071F"/>
    <w:rsid w:val="00F922B2"/>
    <w:rsid w:val="00F943C8"/>
    <w:rsid w:val="00F96B28"/>
    <w:rsid w:val="00FA0146"/>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2F8F"/>
    <w:rsid w:val="00FC7600"/>
    <w:rsid w:val="00FD0385"/>
    <w:rsid w:val="00FD0B7B"/>
    <w:rsid w:val="00FD1A46"/>
    <w:rsid w:val="00FD4C08"/>
    <w:rsid w:val="00FD6002"/>
    <w:rsid w:val="00FE1DCC"/>
    <w:rsid w:val="00FE1DD4"/>
    <w:rsid w:val="00FE2B19"/>
    <w:rsid w:val="00FE5381"/>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EC28C1"/>
  <w15:docId w15:val="{94CAB3E2-7E3E-4658-BB07-DF49A14D2E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2E1009"/>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25126971">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224C5FD0E9748E2A6F0EFB6BB95EDEA"/>
        <w:category>
          <w:name w:val="Allmänt"/>
          <w:gallery w:val="placeholder"/>
        </w:category>
        <w:types>
          <w:type w:val="bbPlcHdr"/>
        </w:types>
        <w:behaviors>
          <w:behavior w:val="content"/>
        </w:behaviors>
        <w:guid w:val="{39AAB553-89BC-494F-AEC2-5F77388F2BAA}"/>
      </w:docPartPr>
      <w:docPartBody>
        <w:p w:rsidR="009114C3" w:rsidRDefault="009114C3">
          <w:pPr>
            <w:pStyle w:val="F224C5FD0E9748E2A6F0EFB6BB95EDEA"/>
          </w:pPr>
          <w:r w:rsidRPr="00FC36B9">
            <w:rPr>
              <w:rStyle w:val="Platshllartext"/>
            </w:rPr>
            <w:t>Klicka eller tryck här för att ange text.</w:t>
          </w:r>
        </w:p>
      </w:docPartBody>
    </w:docPart>
    <w:docPart>
      <w:docPartPr>
        <w:name w:val="79FB3D0E9D554E91814B07B2B2CCD161"/>
        <w:category>
          <w:name w:val="Allmänt"/>
          <w:gallery w:val="placeholder"/>
        </w:category>
        <w:types>
          <w:type w:val="bbPlcHdr"/>
        </w:types>
        <w:behaviors>
          <w:behavior w:val="content"/>
        </w:behaviors>
        <w:guid w:val="{FFFF6A77-FBCB-41FF-912A-1411E65097AE}"/>
      </w:docPartPr>
      <w:docPartBody>
        <w:p w:rsidR="009114C3" w:rsidRDefault="009114C3">
          <w:pPr>
            <w:pStyle w:val="79FB3D0E9D554E91814B07B2B2CCD161"/>
          </w:pPr>
          <w:r>
            <w:rPr>
              <w:rStyle w:val="Platshllartext"/>
            </w:rPr>
            <w:t>(sätts av SB)</w:t>
          </w:r>
        </w:p>
      </w:docPartBody>
    </w:docPart>
    <w:docPart>
      <w:docPartPr>
        <w:name w:val="8C9DF621974E4D51A988896AE6E55896"/>
        <w:category>
          <w:name w:val="Allmänt"/>
          <w:gallery w:val="placeholder"/>
        </w:category>
        <w:types>
          <w:type w:val="bbPlcHdr"/>
        </w:types>
        <w:behaviors>
          <w:behavior w:val="content"/>
        </w:behaviors>
        <w:guid w:val="{A86F6F70-C737-431F-BC2A-5E8CCDF3AC20}"/>
      </w:docPartPr>
      <w:docPartBody>
        <w:p w:rsidR="009114C3" w:rsidRDefault="009114C3">
          <w:pPr>
            <w:pStyle w:val="8C9DF621974E4D51A988896AE6E5589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4328A9D903F412D92356F11AE3F0931"/>
        <w:category>
          <w:name w:val="Allmänt"/>
          <w:gallery w:val="placeholder"/>
        </w:category>
        <w:types>
          <w:type w:val="bbPlcHdr"/>
        </w:types>
        <w:behaviors>
          <w:behavior w:val="content"/>
        </w:behaviors>
        <w:guid w:val="{B29690E8-B6DD-4E90-9B2A-2ED783EF61B0}"/>
      </w:docPartPr>
      <w:docPartBody>
        <w:p w:rsidR="009114C3" w:rsidRDefault="009114C3">
          <w:pPr>
            <w:pStyle w:val="E4328A9D903F412D92356F11AE3F093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ED669E242B74F1894A521595F7F5DB5"/>
        <w:category>
          <w:name w:val="Allmänt"/>
          <w:gallery w:val="placeholder"/>
        </w:category>
        <w:types>
          <w:type w:val="bbPlcHdr"/>
        </w:types>
        <w:behaviors>
          <w:behavior w:val="content"/>
        </w:behaviors>
        <w:guid w:val="{0404E696-0952-471C-95F7-E290FA988CBB}"/>
      </w:docPartPr>
      <w:docPartBody>
        <w:p w:rsidR="009114C3" w:rsidRDefault="009114C3">
          <w:pPr>
            <w:pStyle w:val="9ED669E242B74F1894A521595F7F5DB5"/>
          </w:pPr>
          <w:r>
            <w:rPr>
              <w:rStyle w:val="Platshllartext"/>
            </w:rPr>
            <w:t>Klicka här och v</w:t>
          </w:r>
          <w:r w:rsidRPr="00D31416">
            <w:rPr>
              <w:rStyle w:val="Platshllartext"/>
            </w:rPr>
            <w:t xml:space="preserve">älj ett </w:t>
          </w:r>
          <w:r>
            <w:rPr>
              <w:rStyle w:val="Platshllartext"/>
            </w:rPr>
            <w:t>departement.</w:t>
          </w:r>
        </w:p>
      </w:docPartBody>
    </w:docPart>
    <w:docPart>
      <w:docPartPr>
        <w:name w:val="4D128A9298A64B11B1B610DFBC206D79"/>
        <w:category>
          <w:name w:val="Allmänt"/>
          <w:gallery w:val="placeholder"/>
        </w:category>
        <w:types>
          <w:type w:val="bbPlcHdr"/>
        </w:types>
        <w:behaviors>
          <w:behavior w:val="content"/>
        </w:behaviors>
        <w:guid w:val="{654E5BE4-FDB8-4CC9-96C6-437D8092B7C2}"/>
      </w:docPartPr>
      <w:docPartBody>
        <w:p w:rsidR="009114C3" w:rsidRDefault="009114C3">
          <w:pPr>
            <w:pStyle w:val="4D128A9298A64B11B1B610DFBC206D7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C14F756E31D4EEE937E9E9A19DCCD69"/>
        <w:category>
          <w:name w:val="Allmänt"/>
          <w:gallery w:val="placeholder"/>
        </w:category>
        <w:types>
          <w:type w:val="bbPlcHdr"/>
        </w:types>
        <w:behaviors>
          <w:behavior w:val="content"/>
        </w:behaviors>
        <w:guid w:val="{A632E270-B4BA-4B41-BA28-3D5C0FF31962}"/>
      </w:docPartPr>
      <w:docPartBody>
        <w:p w:rsidR="009114C3" w:rsidRDefault="009114C3">
          <w:pPr>
            <w:pStyle w:val="9C14F756E31D4EEE937E9E9A19DCCD6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0404C497B2A4BC097ACD8DC0EA2A658"/>
        <w:category>
          <w:name w:val="Allmänt"/>
          <w:gallery w:val="placeholder"/>
        </w:category>
        <w:types>
          <w:type w:val="bbPlcHdr"/>
        </w:types>
        <w:behaviors>
          <w:behavior w:val="content"/>
        </w:behaviors>
        <w:guid w:val="{3AE967F1-3489-423B-BF83-9EF8CB09ED1C}"/>
      </w:docPartPr>
      <w:docPartBody>
        <w:p w:rsidR="009114C3" w:rsidRDefault="009114C3">
          <w:pPr>
            <w:pStyle w:val="30404C497B2A4BC097ACD8DC0EA2A65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F1BD033FC6243EFA5FB9B31EE4F04BC"/>
        <w:category>
          <w:name w:val="Allmänt"/>
          <w:gallery w:val="placeholder"/>
        </w:category>
        <w:types>
          <w:type w:val="bbPlcHdr"/>
        </w:types>
        <w:behaviors>
          <w:behavior w:val="content"/>
        </w:behaviors>
        <w:guid w:val="{BDF14F05-F3C4-4852-84AF-462C5F410104}"/>
      </w:docPartPr>
      <w:docPartBody>
        <w:p w:rsidR="00000000" w:rsidRDefault="00B1130C">
          <w:r w:rsidRPr="006E77EC">
            <w:rPr>
              <w:rStyle w:val="Platshllartext"/>
            </w:rPr>
            <w:t xml:space="preserve"> </w:t>
          </w:r>
        </w:p>
      </w:docPartBody>
    </w:docPart>
    <w:docPart>
      <w:docPartPr>
        <w:name w:val="0255333DAABB46CC9070EC143F1F17CB"/>
        <w:category>
          <w:name w:val="Allmänt"/>
          <w:gallery w:val="placeholder"/>
        </w:category>
        <w:types>
          <w:type w:val="bbPlcHdr"/>
        </w:types>
        <w:behaviors>
          <w:behavior w:val="content"/>
        </w:behaviors>
        <w:guid w:val="{E1BA0AFF-EA35-4DB3-A8B7-04E31D02FDEC}"/>
      </w:docPartPr>
      <w:docPartBody>
        <w:p w:rsidR="00000000" w:rsidRDefault="00B1130C">
          <w:r w:rsidRPr="006E77EC">
            <w:rPr>
              <w:rStyle w:val="Platshllartext"/>
            </w:rPr>
            <w:t xml:space="preserve"> </w:t>
          </w:r>
        </w:p>
      </w:docPartBody>
    </w:docPart>
    <w:docPart>
      <w:docPartPr>
        <w:name w:val="B22863D7543D42788A7ECE9B724A1CC8"/>
        <w:category>
          <w:name w:val="Allmänt"/>
          <w:gallery w:val="placeholder"/>
        </w:category>
        <w:types>
          <w:type w:val="bbPlcHdr"/>
        </w:types>
        <w:behaviors>
          <w:behavior w:val="content"/>
        </w:behaviors>
        <w:guid w:val="{84632F55-4AC3-4299-973F-BF0C2EFE0726}"/>
      </w:docPartPr>
      <w:docPartBody>
        <w:p w:rsidR="00000000" w:rsidRDefault="00B1130C">
          <w:r w:rsidRPr="006E77EC">
            <w:rPr>
              <w:rStyle w:val="Platshllartext"/>
            </w:rPr>
            <w:t xml:space="preserve"> </w:t>
          </w:r>
        </w:p>
      </w:docPartBody>
    </w:docPart>
    <w:docPart>
      <w:docPartPr>
        <w:name w:val="12FE62EBEDAB415ABD44B1263080B6F8"/>
        <w:category>
          <w:name w:val="Allmänt"/>
          <w:gallery w:val="placeholder"/>
        </w:category>
        <w:types>
          <w:type w:val="bbPlcHdr"/>
        </w:types>
        <w:behaviors>
          <w:behavior w:val="content"/>
        </w:behaviors>
        <w:guid w:val="{02E96452-231D-4B27-B749-1A97594E7BAE}"/>
      </w:docPartPr>
      <w:docPartBody>
        <w:p w:rsidR="00000000" w:rsidRDefault="00B1130C">
          <w:r w:rsidRPr="006E77E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114C3"/>
    <w:rsid w:val="000E4BB1"/>
    <w:rsid w:val="005620A2"/>
    <w:rsid w:val="00717CB6"/>
    <w:rsid w:val="009114C3"/>
    <w:rsid w:val="00B1130C"/>
    <w:rsid w:val="00BC3A44"/>
    <w:rsid w:val="00CE6991"/>
    <w:rsid w:val="00F2633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1130C"/>
    <w:rPr>
      <w:noProof w:val="0"/>
      <w:color w:val="808080"/>
    </w:rPr>
  </w:style>
  <w:style w:type="paragraph" w:customStyle="1" w:styleId="F224C5FD0E9748E2A6F0EFB6BB95EDEA">
    <w:name w:val="F224C5FD0E9748E2A6F0EFB6BB95EDEA"/>
  </w:style>
  <w:style w:type="paragraph" w:customStyle="1" w:styleId="0EC14FCA35EA4474AC6CB0881803D51D">
    <w:name w:val="0EC14FCA35EA4474AC6CB0881803D51D"/>
  </w:style>
  <w:style w:type="paragraph" w:customStyle="1" w:styleId="79FB3D0E9D554E91814B07B2B2CCD161">
    <w:name w:val="79FB3D0E9D554E91814B07B2B2CCD161"/>
  </w:style>
  <w:style w:type="paragraph" w:customStyle="1" w:styleId="3FE0F9401B7E4B0F9EAC30934EB357BF">
    <w:name w:val="3FE0F9401B7E4B0F9EAC30934EB357BF"/>
  </w:style>
  <w:style w:type="paragraph" w:customStyle="1" w:styleId="8C9DF621974E4D51A988896AE6E55896">
    <w:name w:val="8C9DF621974E4D51A988896AE6E55896"/>
  </w:style>
  <w:style w:type="paragraph" w:customStyle="1" w:styleId="E4328A9D903F412D92356F11AE3F0931">
    <w:name w:val="E4328A9D903F412D92356F11AE3F0931"/>
  </w:style>
  <w:style w:type="paragraph" w:customStyle="1" w:styleId="9ED669E242B74F1894A521595F7F5DB5">
    <w:name w:val="9ED669E242B74F1894A521595F7F5DB5"/>
  </w:style>
  <w:style w:type="paragraph" w:customStyle="1" w:styleId="4D128A9298A64B11B1B610DFBC206D79">
    <w:name w:val="4D128A9298A64B11B1B610DFBC206D79"/>
  </w:style>
  <w:style w:type="paragraph" w:customStyle="1" w:styleId="B21E40C9C2A04D8B8630A1BA67EAB5CB">
    <w:name w:val="B21E40C9C2A04D8B8630A1BA67EAB5CB"/>
  </w:style>
  <w:style w:type="paragraph" w:customStyle="1" w:styleId="9C14F756E31D4EEE937E9E9A19DCCD69">
    <w:name w:val="9C14F756E31D4EEE937E9E9A19DCCD69"/>
  </w:style>
  <w:style w:type="paragraph" w:customStyle="1" w:styleId="30404C497B2A4BC097ACD8DC0EA2A658">
    <w:name w:val="30404C497B2A4BC097ACD8DC0EA2A65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ae07c849-7507-4f20-8f9a-89639afc4a8a">V2WEYZN7R572-1186757182-10682</_dlc_DocId>
    <_dlc_DocIdUrl xmlns="ae07c849-7507-4f20-8f9a-89639afc4a8a">
      <Url>https://dhs.sp.regeringskansliet.se/yta/li-eui/_layouts/15/DocIdRedir.aspx?ID=V2WEYZN7R572-1186757182-10682</Url>
      <Description>V2WEYZN7R572-1186757182-10682</Description>
    </_dlc_DocIdUrl>
  </documentManagement>
</p:properties>
</file>

<file path=customXml/item2.xml><?xml version="1.0" encoding="utf-8"?>
<faktaPM xmlns="http://rk.se/faktapm">
  <Titel>Förordning om samarbete mellan tillsynsmyndigheter ansvariga för tillsynen av direktiv om otillbörliga handelsmetoder i jordbruks- och livsmedelskedjan</Titel>
  <Ar>2024/25</Ar>
  <Nr>15</Nr>
  <UppDat>2025-02-04T00:00:00</UppDat>
  <Rub/>
  <Dep/>
  <Utsk/>
  <AnkDat/>
  <Egenskap1/>
  <Egenskap2/>
  <Egenskap3/>
  <DepLista>
    <Item>
      <itemnr/>
      <Departementsnamn>Landsbygds- och infrastrukturdepartementet</Departementsnamn>
    </Item>
  </DepLista>
  <DokLista>
    <DokItem>
      <Beteckning>COM(2024) 576</Beteckning>
      <Celexnummer>52024PC0576</Celexnummer>
      <DokTitel>Europaparlamentets och rådets förordning om samarbete mellan tillsynsmyndigheter ansvariga för tillsynen av Direktiv (EU) 2019/633 om otillbörliga handelsmetoder i jordbruks- och livsmedelskedjan.</DokTitel>
    </DokItem>
  </DokLista>
</faktaPM>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449C7DE00498F46B61001B1BD3A56A8" ma:contentTypeVersion="64" ma:contentTypeDescription="Skapa nytt dokument med möjlighet att välja RK-mall" ma:contentTypeScope="" ma:versionID="ebc35098ca9d14fd87f75176440d886b">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ae07c849-7507-4f20-8f9a-89639afc4a8a" targetNamespace="http://schemas.microsoft.com/office/2006/metadata/properties" ma:root="true" ma:fieldsID="e4e02813a6e0d3e6fd53f4338d517cdb" ns2:_="" ns3:_="" ns4:_="" ns6:_="" ns7:_="">
    <xsd:import namespace="4e9c2f0c-7bf8-49af-8356-cbf363fc78a7"/>
    <xsd:import namespace="cc625d36-bb37-4650-91b9-0c96159295ba"/>
    <xsd:import namespace="18f3d968-6251-40b0-9f11-012b293496c2"/>
    <xsd:import namespace="9c9941df-7074-4a92-bf99-225d24d78d61"/>
    <xsd:import namespace="ae07c849-7507-4f20-8f9a-89639afc4a8a"/>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46c7a95e-9789-405f-846a-5574d930f530}" ma:internalName="TaxCatchAllLabel" ma:readOnly="true" ma:showField="CatchAllDataLabel" ma:web="ae07c849-7507-4f20-8f9a-89639afc4a8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46c7a95e-9789-405f-846a-5574d930f530}" ma:internalName="TaxCatchAll" ma:showField="CatchAllData" ma:web="ae07c849-7507-4f20-8f9a-89639afc4a8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e07c849-7507-4f20-8f9a-89639afc4a8a"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customXsn xmlns="http://schemas.microsoft.com/office/2006/metadata/customXsn">
  <xsnLocation/>
  <cached>True</cached>
  <openByDefault>False</openByDefault>
  <xsnScope/>
</customXsn>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2025-01-14</HeaderDate>
    <Office/>
    <Dnr>LI2025/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B045BC8D-5685-475F-86E3-58682853938E}">
  <ds:schemaRefs>
    <ds:schemaRef ds:uri="ae07c849-7507-4f20-8f9a-89639afc4a8a"/>
    <ds:schemaRef ds:uri="http://schemas.openxmlformats.org/package/2006/metadata/core-properties"/>
    <ds:schemaRef ds:uri="http://purl.org/dc/elements/1.1/"/>
    <ds:schemaRef ds:uri="http://schemas.microsoft.com/office/infopath/2007/PartnerControls"/>
    <ds:schemaRef ds:uri="9c9941df-7074-4a92-bf99-225d24d78d61"/>
    <ds:schemaRef ds:uri="4e9c2f0c-7bf8-49af-8356-cbf363fc78a7"/>
    <ds:schemaRef ds:uri="http://purl.org/dc/terms/"/>
    <ds:schemaRef ds:uri="cc625d36-bb37-4650-91b9-0c96159295ba"/>
    <ds:schemaRef ds:uri="18f3d968-6251-40b0-9f11-012b293496c2"/>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79704A3E-6A6F-46BD-B413-E2A6A85C785B}">
  <ds:schemaRefs>
    <ds:schemaRef ds:uri="http://schemas.microsoft.com/sharepoint/events"/>
  </ds:schemaRefs>
</ds:datastoreItem>
</file>

<file path=customXml/itemProps4.xml><?xml version="1.0" encoding="utf-8"?>
<ds:datastoreItem xmlns:ds="http://schemas.openxmlformats.org/officeDocument/2006/customXml" ds:itemID="{7AFED273-2F3B-4D80-9DC6-270CA46099E4}">
  <ds:schemaRefs>
    <ds:schemaRef ds:uri="http://schemas.microsoft.com/sharepoint/v3/contenttype/forms"/>
  </ds:schemaRefs>
</ds:datastoreItem>
</file>

<file path=customXml/itemProps5.xml><?xml version="1.0" encoding="utf-8"?>
<ds:datastoreItem xmlns:ds="http://schemas.openxmlformats.org/officeDocument/2006/customXml" ds:itemID="{F78D5A13-12AF-4341-8D94-4C504BA14ED1}">
  <ds:schemaRefs>
    <ds:schemaRef ds:uri="Microsoft.SharePoint.Taxonomy.ContentTypeSync"/>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1D469EE4-00FC-4D69-AB84-CE04201CFA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ae07c849-7507-4f20-8f9a-89639afc4a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230AA11C-452F-46BD-85BD-3570C9F8BED7}">
  <ds:schemaRefs>
    <ds:schemaRef ds:uri="http://schemas.microsoft.com/office/2006/metadata/customXsn"/>
  </ds:schemaRefs>
</ds:datastoreItem>
</file>

<file path=customXml/itemProps9.xml><?xml version="1.0" encoding="utf-8"?>
<ds:datastoreItem xmlns:ds="http://schemas.openxmlformats.org/officeDocument/2006/customXml" ds:itemID="{CE059A08-EF4D-4E9D-933F-2CB26C723770}">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9</Pages>
  <Words>2159</Words>
  <Characters>14299</Characters>
  <Application>Microsoft Office Word</Application>
  <DocSecurity>0</DocSecurity>
  <Lines>253</Lines>
  <Paragraphs>70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16457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FPM_202425__15</dc:title>
  <dc:subject/>
  <dc:creator>Johan Krallis Anell</dc:creator>
  <cp:keywords/>
  <dc:description/>
  <cp:lastModifiedBy>Maria Sundin</cp:lastModifiedBy>
  <cp:revision>2</cp:revision>
  <cp:lastPrinted>2023-02-02T10:01:00Z</cp:lastPrinted>
  <dcterms:created xsi:type="dcterms:W3CDTF">2025-02-05T16:06:00Z</dcterms:created>
  <dcterms:modified xsi:type="dcterms:W3CDTF">2025-02-05T16:06:00Z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0x010100BBA312BF02777149882D207184EC35C03200A449C7DE00498F46B61001B1BD3A56A8</vt:lpwstr>
  </property>
  <property fmtid="{D5CDD505-2E9C-101B-9397-08002B2CF9AE}" pid="5" name="Organisation">
    <vt:lpwstr/>
  </property>
  <property fmtid="{D5CDD505-2E9C-101B-9397-08002B2CF9AE}" pid="6" name="ActivityCategory">
    <vt:lpwstr/>
  </property>
  <property fmtid="{D5CDD505-2E9C-101B-9397-08002B2CF9AE}" pid="7" name="_dlc_DocIdItemGuid">
    <vt:lpwstr>91c99ad4-e7d4-44c8-8721-68518ef99f11</vt:lpwstr>
  </property>
  <property fmtid="{D5CDD505-2E9C-101B-9397-08002B2CF9AE}" pid="8" name="AnkDat">
    <vt:lpwstr>2025-02-04</vt:lpwstr>
  </property>
  <property fmtid="{D5CDD505-2E9C-101B-9397-08002B2CF9AE}" pid="9" name="Utsk">
    <vt:lpwstr>Miljö- och jordbruksutskottet</vt:lpwstr>
  </property>
  <property fmtid="{D5CDD505-2E9C-101B-9397-08002B2CF9AE}" pid="10" name="Ar">
    <vt:lpwstr>2024/25</vt:lpwstr>
  </property>
  <property fmtid="{D5CDD505-2E9C-101B-9397-08002B2CF9AE}" pid="11" name="Nr">
    <vt:lpwstr>15</vt:lpwstr>
  </property>
  <property fmtid="{D5CDD505-2E9C-101B-9397-08002B2CF9AE}" pid="12" name="UppDat">
    <vt:lpwstr>2025-02-04</vt:lpwstr>
  </property>
  <property fmtid="{D5CDD505-2E9C-101B-9397-08002B2CF9AE}" pid="13" name="Rub">
    <vt:lpwstr>Förordning om samarbete mellan tillsynsmyndigheter ansvariga för tillsynen av direktiv om otillbörliga handelsmetoder i jordbruks- och livsmedelskedjan</vt:lpwstr>
  </property>
  <property fmtid="{D5CDD505-2E9C-101B-9397-08002B2CF9AE}" pid="14" name="Dep">
    <vt:lpwstr>Landsbygds- och infrastrukturdepartementet</vt:lpwstr>
  </property>
  <property fmtid="{D5CDD505-2E9C-101B-9397-08002B2CF9AE}" pid="15" name="GDB1">
    <vt:lpwstr>COM(2024) 576</vt:lpwstr>
  </property>
  <property fmtid="{D5CDD505-2E9C-101B-9397-08002B2CF9AE}" pid="16" name="GDB2">
    <vt:lpwstr> </vt:lpwstr>
  </property>
  <property fmtid="{D5CDD505-2E9C-101B-9397-08002B2CF9AE}" pid="17" name="GDB3">
    <vt:lpwstr> </vt:lpwstr>
  </property>
  <property fmtid="{D5CDD505-2E9C-101B-9397-08002B2CF9AE}" pid="18" name="GDB4">
    <vt:lpwstr> </vt:lpwstr>
  </property>
  <property fmtid="{D5CDD505-2E9C-101B-9397-08002B2CF9AE}" pid="19" name="GDB5">
    <vt:lpwstr> </vt:lpwstr>
  </property>
  <property fmtid="{D5CDD505-2E9C-101B-9397-08002B2CF9AE}" pid="20" name="GDB6">
    <vt:lpwstr> </vt:lpwstr>
  </property>
  <property fmtid="{D5CDD505-2E9C-101B-9397-08002B2CF9AE}" pid="21" name="GDB7">
    <vt:lpwstr> </vt:lpwstr>
  </property>
  <property fmtid="{D5CDD505-2E9C-101B-9397-08002B2CF9AE}" pid="22" name="GDB8">
    <vt:lpwstr> </vt:lpwstr>
  </property>
  <property fmtid="{D5CDD505-2E9C-101B-9397-08002B2CF9AE}" pid="23" name="GDB9">
    <vt:lpwstr> </vt:lpwstr>
  </property>
  <property fmtid="{D5CDD505-2E9C-101B-9397-08002B2CF9AE}" pid="24" name="GDB10">
    <vt:lpwstr> </vt:lpwstr>
  </property>
  <property fmtid="{D5CDD505-2E9C-101B-9397-08002B2CF9AE}" pid="25" name="GDB11">
    <vt:lpwstr> </vt:lpwstr>
  </property>
  <property fmtid="{D5CDD505-2E9C-101B-9397-08002B2CF9AE}" pid="26" name="GDB12">
    <vt:lpwstr> </vt:lpwstr>
  </property>
  <property fmtid="{D5CDD505-2E9C-101B-9397-08002B2CF9AE}" pid="27" name="GDB13">
    <vt:lpwstr> </vt:lpwstr>
  </property>
  <property fmtid="{D5CDD505-2E9C-101B-9397-08002B2CF9AE}" pid="28" name="GDT1">
    <vt:lpwstr>Europaparlamentets och rådets förordning om samarbete mellan tillsynsmyndigheter ansvariga för tillsynen av Direktiv (EU) 2019/633 om otillbörliga handelsmetoder i jordbruks- och livsmedelskedjan.</vt:lpwstr>
  </property>
  <property fmtid="{D5CDD505-2E9C-101B-9397-08002B2CF9AE}" pid="29" name="GDT2">
    <vt:lpwstr> </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Dokumenttyp">
    <vt:lpwstr>FaktaPM</vt:lpwstr>
  </property>
  <property fmtid="{D5CDD505-2E9C-101B-9397-08002B2CF9AE}" pid="43" name="Epostadress">
    <vt:lpwstr>ma0502aa</vt:lpwstr>
  </property>
</Properties>
</file>