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83DC661B50A343928B5CBBB3DD466AEA"/>
        </w:placeholder>
        <w:group/>
      </w:sdtPr>
      <w:sdtEndPr>
        <w:rPr>
          <w:b w:val="0"/>
        </w:rPr>
      </w:sdtEndPr>
      <w:sdtContent>
        <w:p w14:paraId="534B6E29"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D5F1BF9" wp14:editId="44C1102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FCDFF4D" w14:textId="260DE637" w:rsidR="00907069" w:rsidRDefault="00C85FE1" w:rsidP="001C2731">
          <w:pPr>
            <w:pStyle w:val="Sidhuvud"/>
            <w:ind w:left="3969" w:right="-567"/>
          </w:pPr>
          <w:r>
            <w:t>Riksdagså</w:t>
          </w:r>
          <w:r w:rsidR="00907069">
            <w:t xml:space="preserve">r: </w:t>
          </w:r>
          <w:sdt>
            <w:sdtPr>
              <w:alias w:val="Ar"/>
              <w:tag w:val="Ar"/>
              <w:id w:val="-280807286"/>
              <w:placeholder>
                <w:docPart w:val="F4A126D55A95478AA19540041F5F546A"/>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049DC">
                <w:t>2025/26</w:t>
              </w:r>
            </w:sdtContent>
          </w:sdt>
        </w:p>
        <w:p w14:paraId="6CC7EFBB" w14:textId="357704A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B92B61C020C3481AABC6ED5ECAB7F643"/>
              </w:placeholder>
              <w:dataBinding w:prefixMappings="xmlns:ns0='http://rk.se/faktapm' " w:xpath="/ns0:faktaPM[1]/ns0:Nr[1]" w:storeItemID="{0B9A7431-9D19-4C2A-8E12-639802D7B40B}"/>
              <w:text/>
            </w:sdtPr>
            <w:sdtEndPr/>
            <w:sdtContent>
              <w:r w:rsidR="00B049DC">
                <w:t>8</w:t>
              </w:r>
            </w:sdtContent>
          </w:sdt>
        </w:p>
        <w:sdt>
          <w:sdtPr>
            <w:alias w:val="Datum"/>
            <w:tag w:val="Datum"/>
            <w:id w:val="-363979562"/>
            <w:placeholder>
              <w:docPart w:val="41A111EA4DB74D659276253E2B0C9EC1"/>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4D44D311" w14:textId="124D0F1F" w:rsidR="00907069" w:rsidRDefault="00B049DC" w:rsidP="001C2731">
              <w:pPr>
                <w:pStyle w:val="Sidhuvud"/>
                <w:spacing w:after="960"/>
                <w:ind w:left="3969" w:right="-567"/>
              </w:pPr>
              <w:r>
                <w:t>2025-09-10</w:t>
              </w:r>
            </w:p>
          </w:sdtContent>
        </w:sdt>
      </w:sdtContent>
    </w:sdt>
    <w:p w14:paraId="64621003" w14:textId="365A4D87" w:rsidR="007D542F" w:rsidRDefault="008F6210" w:rsidP="007D542F">
      <w:pPr>
        <w:pStyle w:val="Rubrik"/>
      </w:pPr>
      <w:sdt>
        <w:sdtPr>
          <w:id w:val="886605850"/>
          <w:lock w:val="contentLocked"/>
          <w:placeholder>
            <w:docPart w:val="83DC661B50A343928B5CBBB3DD466AEA"/>
          </w:placeholder>
          <w:group/>
        </w:sdtPr>
        <w:sdtEndPr/>
        <w:sdtContent>
          <w:sdt>
            <w:sdtPr>
              <w:id w:val="-1141882450"/>
              <w:placeholder>
                <w:docPart w:val="FE753FF7FA8C4A51B49E5B01A72076A6"/>
              </w:placeholder>
              <w:dataBinding w:prefixMappings="xmlns:ns0='http://rk.se/faktapm' " w:xpath="/ns0:faktaPM[1]/ns0:Titel[1]" w:storeItemID="{0B9A7431-9D19-4C2A-8E12-639802D7B40B}"/>
              <w:text/>
            </w:sdtPr>
            <w:sdtEndPr/>
            <w:sdtContent>
              <w:r w:rsidR="00B049DC">
                <w:t>Förordning om stöd till gränsförvaltning och viseringspolitik 2028–2034</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64ABB25582F41BE9F544F85A50F2473"/>
            </w:placeholder>
            <w15:repeatingSectionItem/>
          </w:sdtPr>
          <w:sdtEndPr/>
          <w:sdtContent>
            <w:p w14:paraId="210D1EF4" w14:textId="43607DF4" w:rsidR="007D542F" w:rsidRDefault="008F6210" w:rsidP="007D542F">
              <w:pPr>
                <w:pStyle w:val="Brdtext"/>
              </w:pPr>
              <w:sdt>
                <w:sdtPr>
                  <w:rPr>
                    <w:rStyle w:val="Departement"/>
                  </w:rPr>
                  <w:id w:val="19440330"/>
                  <w:placeholder>
                    <w:docPart w:val="B2B1ADBDB93044E294ECCF90E8BE8F7D"/>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B049DC">
                    <w:rPr>
                      <w:rStyle w:val="Departement"/>
                    </w:rPr>
                    <w:t>Justitiedepartementet</w:t>
                  </w:r>
                </w:sdtContent>
              </w:sdt>
              <w:r w:rsidR="007D542F">
                <w:t xml:space="preserve"> </w:t>
              </w:r>
            </w:p>
          </w:sdtContent>
        </w:sdt>
      </w:sdtContent>
    </w:sdt>
    <w:bookmarkStart w:id="0" w:name="_Toc93996727"/>
    <w:p w14:paraId="0F6944A5" w14:textId="77777777" w:rsidR="007D542F" w:rsidRDefault="008F6210" w:rsidP="00AC59D3">
      <w:pPr>
        <w:pStyle w:val="Rubrik2utannumrering"/>
      </w:pPr>
      <w:sdt>
        <w:sdtPr>
          <w:id w:val="-208794150"/>
          <w:lock w:val="contentLocked"/>
          <w:placeholder>
            <w:docPart w:val="83DC661B50A343928B5CBBB3DD466AE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64ABB25582F41BE9F544F85A50F2473"/>
            </w:placeholder>
            <w15:repeatingSectionItem/>
          </w:sdtPr>
          <w:sdtEndPr/>
          <w:sdtContent>
            <w:p w14:paraId="547B24CA" w14:textId="7DB81A3B" w:rsidR="00390335" w:rsidRDefault="008F6210" w:rsidP="002F204A">
              <w:pPr>
                <w:pStyle w:val="Brdtext"/>
                <w:tabs>
                  <w:tab w:val="clear" w:pos="1701"/>
                  <w:tab w:val="clear" w:pos="3600"/>
                  <w:tab w:val="left" w:pos="2835"/>
                </w:tabs>
                <w:spacing w:after="80"/>
                <w:ind w:left="2835" w:hanging="2835"/>
              </w:pPr>
              <w:sdt>
                <w:sdtPr>
                  <w:id w:val="-1666781584"/>
                  <w:placeholder>
                    <w:docPart w:val="29D08244F2414420AFE8E2D88BBFCFC2"/>
                  </w:placeholder>
                  <w:dataBinding w:prefixMappings="xmlns:ns0='http://rk.se/faktapm' " w:xpath="/ns0:faktaPM[1]/ns0:DokLista[1]/ns0:DokItem[1]/ns0:Beteckning[1]" w:storeItemID="{0B9A7431-9D19-4C2A-8E12-639802D7B40B}"/>
                  <w:text/>
                </w:sdtPr>
                <w:sdtEndPr/>
                <w:sdtContent>
                  <w:proofErr w:type="gramStart"/>
                  <w:r w:rsidR="00B049DC">
                    <w:t>COM(</w:t>
                  </w:r>
                  <w:proofErr w:type="gramEnd"/>
                  <w:r w:rsidR="00B049DC">
                    <w:t>2025) 541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9DA49EACF62E4363AAC0AA48D88DD310"/>
                  </w:placeholder>
                  <w:dataBinding w:prefixMappings="xmlns:ns0='http://rk.se/faktapm' " w:xpath="/ns0:faktaPM[1]/ns0:DokLista[1]/ns0:DokItem[1]/ns0:Celexnummer[1]" w:storeItemID="{0B9A7431-9D19-4C2A-8E12-639802D7B40B}"/>
                  <w:text/>
                </w:sdtPr>
                <w:sdtEndPr/>
                <w:sdtContent>
                  <w:r w:rsidR="00B049DC">
                    <w:t>52025PC0541</w:t>
                  </w:r>
                </w:sdtContent>
              </w:sdt>
            </w:p>
            <w:p w14:paraId="133F31BA" w14:textId="65306895" w:rsidR="007D542F" w:rsidRDefault="008F6210" w:rsidP="00390335">
              <w:pPr>
                <w:pStyle w:val="Brdtext"/>
                <w:tabs>
                  <w:tab w:val="clear" w:pos="1701"/>
                  <w:tab w:val="clear" w:pos="3600"/>
                </w:tabs>
              </w:pPr>
              <w:sdt>
                <w:sdtPr>
                  <w:id w:val="-1736688595"/>
                  <w:placeholder>
                    <w:docPart w:val="0078DC80AD2F40ECBE367C40D4ABF326"/>
                  </w:placeholder>
                  <w:dataBinding w:prefixMappings="xmlns:ns0='http://rk.se/faktapm' " w:xpath="/ns0:faktaPM[1]/ns0:DokLista[1]/ns0:DokItem[1]/ns0:DokTitel[1]" w:storeItemID="{0B9A7431-9D19-4C2A-8E12-639802D7B40B}"/>
                  <w:text/>
                </w:sdtPr>
                <w:sdtEndPr/>
                <w:sdtContent>
                  <w:r w:rsidR="00B049DC">
                    <w:t>Förslag till Europaparlamentets och rådets förordning om inrättande av unionens stöd för Schengenområdet, europeisk integrerad gränsförvaltning och gemensam viseringspolitik för perioden 2028 till 2034</w:t>
                  </w:r>
                </w:sdtContent>
              </w:sdt>
            </w:p>
          </w:sdtContent>
        </w:sdt>
      </w:sdtContent>
    </w:sdt>
    <w:bookmarkStart w:id="1" w:name="_Toc93996728"/>
    <w:p w14:paraId="7A6365F6" w14:textId="77777777" w:rsidR="007D542F" w:rsidRDefault="008F6210" w:rsidP="00721D8B">
      <w:pPr>
        <w:pStyle w:val="Rubrik1utannumrering"/>
      </w:pPr>
      <w:sdt>
        <w:sdtPr>
          <w:id w:val="1122497011"/>
          <w:lock w:val="contentLocked"/>
          <w:placeholder>
            <w:docPart w:val="83DC661B50A343928B5CBBB3DD466AEA"/>
          </w:placeholder>
          <w:group/>
        </w:sdtPr>
        <w:sdtEndPr/>
        <w:sdtContent>
          <w:r w:rsidR="007D542F">
            <w:t>Sammanfattning</w:t>
          </w:r>
          <w:bookmarkEnd w:id="1"/>
        </w:sdtContent>
      </w:sdt>
    </w:p>
    <w:p w14:paraId="09AC0037" w14:textId="77777777" w:rsidR="00B049DC" w:rsidRDefault="00B049DC" w:rsidP="007D542F">
      <w:pPr>
        <w:pStyle w:val="Brdtext"/>
      </w:pPr>
      <w:bookmarkStart w:id="2" w:name="_Hlk206406530"/>
      <w:bookmarkStart w:id="3" w:name="_Toc93996729"/>
      <w:r>
        <w:t xml:space="preserve">Kommissionens förslag till </w:t>
      </w:r>
      <w:r w:rsidRPr="00E62372">
        <w:t xml:space="preserve">stöd </w:t>
      </w:r>
      <w:r>
        <w:t>till</w:t>
      </w:r>
      <w:r w:rsidRPr="00E62372">
        <w:t xml:space="preserve"> </w:t>
      </w:r>
      <w:r w:rsidRPr="00D6528A">
        <w:t>gränsförvaltning och vis</w:t>
      </w:r>
      <w:r>
        <w:t>erings</w:t>
      </w:r>
      <w:r w:rsidRPr="00D6528A">
        <w:t xml:space="preserve">politik </w:t>
      </w:r>
      <w:r w:rsidRPr="00E62372">
        <w:t xml:space="preserve">bygger vidare på </w:t>
      </w:r>
      <w:r>
        <w:t>nuvarande</w:t>
      </w:r>
      <w:r w:rsidRPr="00E62372">
        <w:t xml:space="preserve"> program. </w:t>
      </w:r>
      <w:r w:rsidRPr="00365C33">
        <w:t xml:space="preserve">Förslaget syftar </w:t>
      </w:r>
      <w:r>
        <w:t>bland annat till att bekämpa</w:t>
      </w:r>
      <w:r w:rsidRPr="00365C33">
        <w:t xml:space="preserve"> irreguljär migration, </w:t>
      </w:r>
      <w:r>
        <w:t>gränsöverskridande brottslighet och instrumentalisering av migration,</w:t>
      </w:r>
      <w:r w:rsidRPr="00365C33">
        <w:t xml:space="preserve"> </w:t>
      </w:r>
      <w:r>
        <w:t>att underlätta laglig gränspassage samt</w:t>
      </w:r>
      <w:r w:rsidRPr="00365C33">
        <w:t xml:space="preserve"> att digitalisera vis</w:t>
      </w:r>
      <w:r>
        <w:t>erings</w:t>
      </w:r>
      <w:r w:rsidRPr="00365C33">
        <w:t>hanteringen</w:t>
      </w:r>
      <w:r>
        <w:t>. Kommissionen anser att finansieringen bör styras till</w:t>
      </w:r>
      <w:r w:rsidRPr="00D60611">
        <w:t xml:space="preserve"> åtgärder med </w:t>
      </w:r>
      <w:r>
        <w:t xml:space="preserve">stort </w:t>
      </w:r>
      <w:r w:rsidRPr="00D60611">
        <w:t>mervärde för unionen</w:t>
      </w:r>
      <w:r>
        <w:t xml:space="preserve"> och </w:t>
      </w:r>
      <w:r w:rsidRPr="00D60611">
        <w:t>att det behöv</w:t>
      </w:r>
      <w:r>
        <w:t>s</w:t>
      </w:r>
      <w:r w:rsidRPr="00D60611">
        <w:t xml:space="preserve"> </w:t>
      </w:r>
      <w:r>
        <w:t xml:space="preserve">mer förenkling och </w:t>
      </w:r>
      <w:r w:rsidRPr="00D60611">
        <w:t xml:space="preserve">högre flexibilitet i förvaltningen av </w:t>
      </w:r>
      <w:r>
        <w:t xml:space="preserve">medlen.  </w:t>
      </w:r>
    </w:p>
    <w:p w14:paraId="6056B12C" w14:textId="78D7CBA2" w:rsidR="00B049DC" w:rsidRDefault="00B049DC" w:rsidP="007D542F">
      <w:pPr>
        <w:pStyle w:val="Brdtext"/>
      </w:pPr>
      <w:r>
        <w:t xml:space="preserve">Instrumentet föreslås omfatta cirka 15,4 miljarder euro, vilket utgör en dryg dubblering i jämförelse med den nuvarande fonden. Medel ska fördelas till medlemsstaterna enligt en angiven fördelningsnyckel </w:t>
      </w:r>
      <w:bookmarkStart w:id="4" w:name="_Hlk206679898"/>
      <w:r>
        <w:t xml:space="preserve">respektive hanteras av kommissionen vad avser vissa särskilda åtgärder. </w:t>
      </w:r>
      <w:bookmarkEnd w:id="4"/>
      <w:r>
        <w:t xml:space="preserve"> </w:t>
      </w:r>
    </w:p>
    <w:p w14:paraId="524B93D0" w14:textId="5523FABB" w:rsidR="007D542F" w:rsidRDefault="00B049DC" w:rsidP="007D542F">
      <w:pPr>
        <w:pStyle w:val="Brdtext"/>
      </w:pPr>
      <w:r>
        <w:t>Regeringen prioriterar hantering av migration och inre säkerhet och välkomnar därför att stöd lämnas för detta även i EU:s budgetram för 2028–2034. Regeringen välkomnar också kommissionens ambition att förenkla förvaltningen av medlen och öka flexibiliteten. Det behövs dock ytterligare information och analys för att avgöra om kommissionens förslag faktiskt uppnår det målet.</w:t>
      </w:r>
      <w:bookmarkEnd w:id="2"/>
      <w:r>
        <w:t xml:space="preserve"> </w:t>
      </w:r>
      <w:r w:rsidR="007D542F">
        <w:t xml:space="preserve">  </w:t>
      </w:r>
    </w:p>
    <w:sdt>
      <w:sdtPr>
        <w:id w:val="181785833"/>
        <w:lock w:val="contentLocked"/>
        <w:placeholder>
          <w:docPart w:val="83DC661B50A343928B5CBBB3DD466AEA"/>
        </w:placeholder>
        <w:group/>
      </w:sdtPr>
      <w:sdtEndPr/>
      <w:sdtContent>
        <w:p w14:paraId="38727FBC" w14:textId="77777777" w:rsidR="007D542F" w:rsidRDefault="007D542F" w:rsidP="00B84500">
          <w:pPr>
            <w:pStyle w:val="Rubrik1"/>
            <w:spacing w:before="720"/>
          </w:pPr>
          <w:r>
            <w:t>Förslaget</w:t>
          </w:r>
        </w:p>
        <w:bookmarkEnd w:id="3" w:displacedByCustomXml="next"/>
      </w:sdtContent>
    </w:sdt>
    <w:bookmarkStart w:id="5" w:name="_Toc93996730"/>
    <w:p w14:paraId="1B9B1BBA" w14:textId="77777777" w:rsidR="007D542F" w:rsidRDefault="008F6210" w:rsidP="007D542F">
      <w:pPr>
        <w:pStyle w:val="Rubrik2"/>
      </w:pPr>
      <w:sdt>
        <w:sdtPr>
          <w:id w:val="400485695"/>
          <w:lock w:val="contentLocked"/>
          <w:placeholder>
            <w:docPart w:val="83DC661B50A343928B5CBBB3DD466AEA"/>
          </w:placeholder>
          <w:group/>
        </w:sdtPr>
        <w:sdtEndPr/>
        <w:sdtContent>
          <w:r w:rsidR="007D542F">
            <w:t>Ärendets bakgrund</w:t>
          </w:r>
          <w:bookmarkEnd w:id="5"/>
        </w:sdtContent>
      </w:sdt>
    </w:p>
    <w:p w14:paraId="6AF3C805" w14:textId="77777777" w:rsidR="00D855B5" w:rsidRDefault="00D855B5" w:rsidP="00D855B5">
      <w:pPr>
        <w:pStyle w:val="Brdtext"/>
      </w:pPr>
      <w:r>
        <w:t>K</w:t>
      </w:r>
      <w:r w:rsidRPr="005A6E3F">
        <w:t xml:space="preserve">ommissionens politiska riktlinjer för 2024–2029 </w:t>
      </w:r>
      <w:r>
        <w:t xml:space="preserve">understryker behovet av en smidig och säker gränskontroll för ett välfungerande Schengenområde. I sitt förslag till EU:s fleråriga budgetram (MFF) för 2028–2034 presenterar kommissionen en ny struktur där flera politikområden och fonder samlas under bredare utgiftsrubriker. Syftet med denna förändring är att förenkla administrationen och skapa en ökad flexibilitet, men också att ge en tydlig signal att integrera säkerhetsfrågorna i andra områden. Den första utgiftsrubriken föreslås i huvudsak bestå av en ny fond som regleras av förslaget till </w:t>
      </w:r>
      <w:r w:rsidRPr="005A6D9B">
        <w:t xml:space="preserve">förordning (EU) […] om inrättandet av </w:t>
      </w:r>
      <w:r w:rsidRPr="009B01E2">
        <w:t>Europeiska fonden för ekonomisk, social och territoriell sammanhållning, jordbruk, landsbygd, fiske, maritima frågor, välstånd och säkerhet</w:t>
      </w:r>
      <w:r>
        <w:t>, nedan kallad ramförordningen vars regelverk ska vara horisontellt vägledande för de stöd som ingår i utgiftsområdet (se faktapromemoria 2025/</w:t>
      </w:r>
      <w:proofErr w:type="gramStart"/>
      <w:r>
        <w:t>26:FPM</w:t>
      </w:r>
      <w:proofErr w:type="gramEnd"/>
      <w:r>
        <w:t>10). Ramförordningen består av två huvuddelar: ett regelverk för den nationella och regionala partnerskapsplan (NRPP) som varje medlemsstat ska upprätta och ett regelverk för en EU-facilitet. Det aktuella förslaget, som presenterades den 16 juli 2025, omfattas av den första utgiftsrubriken och utgör ett sektorsspecifikt regelverk för den föreslagna ramförordningen för den nya fonden.</w:t>
      </w:r>
    </w:p>
    <w:p w14:paraId="254D6194" w14:textId="77777777" w:rsidR="00D855B5" w:rsidRDefault="008F6210" w:rsidP="00D855B5">
      <w:pPr>
        <w:pStyle w:val="Rubrik2"/>
      </w:pPr>
      <w:sdt>
        <w:sdtPr>
          <w:id w:val="-1352952988"/>
          <w:lock w:val="contentLocked"/>
          <w:placeholder>
            <w:docPart w:val="A44CB5894A204553AD21A8885C6953DD"/>
          </w:placeholder>
          <w:group/>
        </w:sdtPr>
        <w:sdtEndPr/>
        <w:sdtContent>
          <w:r w:rsidR="00D855B5">
            <w:t>Förslagets innehåll</w:t>
          </w:r>
        </w:sdtContent>
      </w:sdt>
    </w:p>
    <w:p w14:paraId="24A524B0" w14:textId="77777777" w:rsidR="00D855B5" w:rsidRDefault="00D855B5" w:rsidP="00D855B5">
      <w:pPr>
        <w:pStyle w:val="Brdtext"/>
      </w:pPr>
      <w:r>
        <w:t>Kommissionens förslag</w:t>
      </w:r>
      <w:r w:rsidRPr="00365C33">
        <w:t xml:space="preserve"> </w:t>
      </w:r>
      <w:r>
        <w:t xml:space="preserve">bygger vidare på nuvarande program och </w:t>
      </w:r>
      <w:r w:rsidRPr="00365C33">
        <w:t xml:space="preserve">syftar </w:t>
      </w:r>
      <w:r>
        <w:t>bland annat till att underlätta laglig gränspassage, att bekämpa</w:t>
      </w:r>
      <w:r w:rsidRPr="00365C33">
        <w:t xml:space="preserve"> irreguljär migration, </w:t>
      </w:r>
      <w:r>
        <w:t>gränsöverskridande brottslighet och instrumentalisering av migration</w:t>
      </w:r>
      <w:r w:rsidRPr="00365C33">
        <w:t xml:space="preserve"> </w:t>
      </w:r>
      <w:r>
        <w:t>samt</w:t>
      </w:r>
      <w:r w:rsidRPr="00365C33">
        <w:t xml:space="preserve"> att digitalisera vis</w:t>
      </w:r>
      <w:r>
        <w:t>erings</w:t>
      </w:r>
      <w:r w:rsidRPr="00365C33">
        <w:t>hanteringen</w:t>
      </w:r>
      <w:r>
        <w:t xml:space="preserve">. </w:t>
      </w:r>
      <w:r w:rsidRPr="000D1F9F">
        <w:t xml:space="preserve">Eftersom utmaningarna </w:t>
      </w:r>
      <w:r>
        <w:t>inom</w:t>
      </w:r>
      <w:r w:rsidRPr="000D1F9F">
        <w:t xml:space="preserve"> området gränsförvaltning och migration ständigt utvecklas finns ett behov av att </w:t>
      </w:r>
      <w:r>
        <w:t xml:space="preserve">kunna </w:t>
      </w:r>
      <w:r w:rsidRPr="000D1F9F">
        <w:t>reagera på akuta behov och förändringar i politiken och unionens prioriteringar, ta itu med de brister som identifierats genom Schengenutvärderingar och Frontex sårbarhetsanalys</w:t>
      </w:r>
      <w:r>
        <w:t>er</w:t>
      </w:r>
      <w:r w:rsidRPr="000D1F9F">
        <w:t xml:space="preserve"> </w:t>
      </w:r>
      <w:r>
        <w:t>samt</w:t>
      </w:r>
      <w:r w:rsidRPr="000D1F9F">
        <w:t xml:space="preserve"> styra finansieringen till åtgärder med </w:t>
      </w:r>
      <w:r>
        <w:t>stort</w:t>
      </w:r>
      <w:r w:rsidRPr="000D1F9F">
        <w:t xml:space="preserve"> mervärde för unionen.</w:t>
      </w:r>
      <w:r>
        <w:t xml:space="preserve"> Kommissionen anser vidare att det behövs förenklingar och </w:t>
      </w:r>
      <w:r w:rsidRPr="000D1F9F">
        <w:t xml:space="preserve">flexibilitet i förvaltningen av </w:t>
      </w:r>
      <w:r>
        <w:t xml:space="preserve">medlen, något som kan uppnås bland annat genom de horisontella regler som framgår av </w:t>
      </w:r>
      <w:r w:rsidRPr="005A6D9B">
        <w:t>förordning</w:t>
      </w:r>
      <w:r>
        <w:t>en</w:t>
      </w:r>
      <w:r w:rsidRPr="005A6D9B">
        <w:t xml:space="preserve"> om </w:t>
      </w:r>
      <w:r>
        <w:t>sammanhållningsfonden.</w:t>
      </w:r>
    </w:p>
    <w:p w14:paraId="6E7D3712" w14:textId="77777777" w:rsidR="00D855B5" w:rsidRDefault="00D855B5" w:rsidP="00D855B5">
      <w:pPr>
        <w:pStyle w:val="Brdtext"/>
      </w:pPr>
      <w:r>
        <w:lastRenderedPageBreak/>
        <w:t>Stöd för gränsförvaltning och viseringar föreslås omfatta cirka 15,4 miljarder euro, vilket utgör en dryg dubblering i jämförelse med den nuvarande fonden. Medel ska fördelas till medlemsstaterna respektive hanteras av kommissionen vad avser särskilda åtgärder genom den nya EU-faciliteten enligt förslaget till ramförordning. Medlemsstaterna ska årligen återrapportera till kommissionen hur medlen har använts samt vilka projekt som genomförts och planeras.</w:t>
      </w:r>
    </w:p>
    <w:p w14:paraId="54B6A426" w14:textId="77777777" w:rsidR="00D855B5" w:rsidRDefault="00D855B5" w:rsidP="00D855B5">
      <w:pPr>
        <w:pStyle w:val="Brdtext"/>
        <w:spacing w:after="0"/>
      </w:pPr>
      <w:r>
        <w:t xml:space="preserve">Medlen ska enligt förslaget administreras genom tre huvudsakliga förvaltningsformer. </w:t>
      </w:r>
    </w:p>
    <w:p w14:paraId="7DC43452" w14:textId="77777777" w:rsidR="00D855B5" w:rsidRDefault="00D855B5" w:rsidP="00D855B5">
      <w:pPr>
        <w:pStyle w:val="Brdtext"/>
        <w:numPr>
          <w:ilvl w:val="0"/>
          <w:numId w:val="44"/>
        </w:numPr>
        <w:spacing w:after="0"/>
      </w:pPr>
      <w:r w:rsidRPr="00610718">
        <w:t xml:space="preserve">Delad förvaltning: </w:t>
      </w:r>
      <w:r>
        <w:t xml:space="preserve">Medlemsstaterna ansvarar för genomförandet via sina nationella och regionala partnerskapsplaner. </w:t>
      </w:r>
    </w:p>
    <w:p w14:paraId="6B182AEB" w14:textId="77777777" w:rsidR="00D855B5" w:rsidRDefault="00D855B5" w:rsidP="00D855B5">
      <w:pPr>
        <w:pStyle w:val="Brdtext"/>
        <w:numPr>
          <w:ilvl w:val="0"/>
          <w:numId w:val="44"/>
        </w:numPr>
        <w:spacing w:after="0"/>
      </w:pPr>
      <w:r w:rsidRPr="00610718">
        <w:t>Direkt förvaltning: K</w:t>
      </w:r>
      <w:r w:rsidRPr="002624B5">
        <w:t>o</w:t>
      </w:r>
      <w:r>
        <w:t xml:space="preserve">mmissionen ansvarar direkt för vissa åtgärder, särskilt de som kräver snabb respons eller har högt EU-mervärde. </w:t>
      </w:r>
    </w:p>
    <w:p w14:paraId="19336066" w14:textId="77777777" w:rsidR="00D855B5" w:rsidRDefault="00D855B5" w:rsidP="00D855B5">
      <w:pPr>
        <w:pStyle w:val="Brdtext"/>
        <w:numPr>
          <w:ilvl w:val="0"/>
          <w:numId w:val="44"/>
        </w:numPr>
        <w:spacing w:after="0"/>
      </w:pPr>
      <w:r w:rsidRPr="00610718">
        <w:t xml:space="preserve">Indirekt förvaltning: </w:t>
      </w:r>
      <w:r>
        <w:t>EU-organ och byråer (t.ex. Frontex, eu-LISA) får särskilda uppdrag och finansiering.</w:t>
      </w:r>
    </w:p>
    <w:p w14:paraId="6305F99A" w14:textId="77777777" w:rsidR="00D855B5" w:rsidRDefault="00D855B5" w:rsidP="00D855B5">
      <w:pPr>
        <w:pStyle w:val="Brdtext"/>
        <w:spacing w:after="0"/>
        <w:ind w:left="720"/>
      </w:pPr>
    </w:p>
    <w:p w14:paraId="77456CE6" w14:textId="0B45B908" w:rsidR="00D855B5" w:rsidRDefault="00D855B5" w:rsidP="00D855B5">
      <w:pPr>
        <w:pStyle w:val="Brdtext"/>
      </w:pPr>
      <w:r>
        <w:t>En nyhet i det aktuella förslaget är en särskild finansiering för det planerade resetillståndssystemet</w:t>
      </w:r>
      <w:r w:rsidR="00D920E4">
        <w:t xml:space="preserve"> ETIAS.</w:t>
      </w:r>
      <w:r>
        <w:t xml:space="preserve"> Varje medlemsstat ska årligen rapportera sina driftskostnader till kommissionen, varefter kommissionen ska tilldela varje medlemsstat dess andel av intäkterna från ETIAS-avgifterna, i enlighet med ETIAS-förordningen. </w:t>
      </w:r>
    </w:p>
    <w:p w14:paraId="3D6F993C" w14:textId="77777777" w:rsidR="00D855B5" w:rsidRDefault="008F6210" w:rsidP="00D855B5">
      <w:pPr>
        <w:pStyle w:val="Rubrik2"/>
      </w:pPr>
      <w:sdt>
        <w:sdtPr>
          <w:id w:val="-2087607690"/>
          <w:lock w:val="contentLocked"/>
          <w:placeholder>
            <w:docPart w:val="A44CB5894A204553AD21A8885C6953DD"/>
          </w:placeholder>
          <w:group/>
        </w:sdtPr>
        <w:sdtEndPr/>
        <w:sdtContent>
          <w:r w:rsidR="00D855B5">
            <w:t>Gällande svenska regler och förslagets effekt på dessa</w:t>
          </w:r>
        </w:sdtContent>
      </w:sdt>
    </w:p>
    <w:p w14:paraId="7D565900" w14:textId="77777777" w:rsidR="00D855B5" w:rsidRPr="001A02B2" w:rsidRDefault="00D855B5" w:rsidP="00D855B5">
      <w:pPr>
        <w:pStyle w:val="Brdtext"/>
        <w:spacing w:after="0"/>
      </w:pPr>
      <w:r w:rsidRPr="001A02B2">
        <w:t xml:space="preserve">Förordning </w:t>
      </w:r>
      <w:r>
        <w:t>(</w:t>
      </w:r>
      <w:r w:rsidRPr="001A02B2">
        <w:t>2021:846</w:t>
      </w:r>
      <w:r>
        <w:t>)</w:t>
      </w:r>
      <w:r w:rsidRPr="001A02B2">
        <w:rPr>
          <w:color w:val="000000"/>
          <w:spacing w:val="-15"/>
        </w:rPr>
        <w:t xml:space="preserve"> om </w:t>
      </w:r>
      <w:r w:rsidRPr="001A02B2">
        <w:t>förvaltning</w:t>
      </w:r>
      <w:r w:rsidRPr="001A02B2">
        <w:rPr>
          <w:color w:val="000000"/>
          <w:spacing w:val="-15"/>
        </w:rPr>
        <w:t xml:space="preserve"> av </w:t>
      </w:r>
      <w:r w:rsidRPr="001A02B2">
        <w:t>fonden</w:t>
      </w:r>
      <w:r w:rsidRPr="001A02B2">
        <w:rPr>
          <w:color w:val="000000"/>
          <w:spacing w:val="-15"/>
        </w:rPr>
        <w:t xml:space="preserve"> </w:t>
      </w:r>
      <w:r w:rsidRPr="001A02B2">
        <w:t>för</w:t>
      </w:r>
      <w:r w:rsidRPr="001A02B2">
        <w:rPr>
          <w:color w:val="000000"/>
          <w:spacing w:val="-15"/>
        </w:rPr>
        <w:t xml:space="preserve"> </w:t>
      </w:r>
      <w:r w:rsidRPr="001A02B2">
        <w:t>inre</w:t>
      </w:r>
      <w:r w:rsidRPr="001A02B2">
        <w:rPr>
          <w:color w:val="000000"/>
          <w:spacing w:val="-15"/>
        </w:rPr>
        <w:t xml:space="preserve"> </w:t>
      </w:r>
      <w:r w:rsidRPr="001A02B2">
        <w:t>säkerhet</w:t>
      </w:r>
      <w:r w:rsidRPr="001A02B2">
        <w:rPr>
          <w:color w:val="000000"/>
          <w:spacing w:val="-15"/>
        </w:rPr>
        <w:t xml:space="preserve"> </w:t>
      </w:r>
      <w:r w:rsidRPr="001A02B2">
        <w:t>och</w:t>
      </w:r>
      <w:r w:rsidRPr="001A02B2">
        <w:rPr>
          <w:color w:val="000000"/>
          <w:spacing w:val="-15"/>
        </w:rPr>
        <w:t xml:space="preserve"> </w:t>
      </w:r>
      <w:r w:rsidRPr="001A02B2">
        <w:t>instrumentet</w:t>
      </w:r>
      <w:r w:rsidRPr="001A02B2">
        <w:rPr>
          <w:color w:val="000000"/>
          <w:spacing w:val="-15"/>
        </w:rPr>
        <w:t xml:space="preserve"> </w:t>
      </w:r>
      <w:r w:rsidRPr="001A02B2">
        <w:t>för</w:t>
      </w:r>
      <w:r w:rsidRPr="001A02B2">
        <w:rPr>
          <w:color w:val="000000"/>
          <w:spacing w:val="-15"/>
        </w:rPr>
        <w:t xml:space="preserve"> </w:t>
      </w:r>
      <w:r w:rsidRPr="001A02B2">
        <w:t>ekonomiskt</w:t>
      </w:r>
      <w:r w:rsidRPr="001A02B2">
        <w:rPr>
          <w:color w:val="000000"/>
          <w:spacing w:val="-15"/>
        </w:rPr>
        <w:t xml:space="preserve"> </w:t>
      </w:r>
      <w:r w:rsidRPr="001A02B2">
        <w:t>stöd</w:t>
      </w:r>
      <w:r w:rsidRPr="001A02B2">
        <w:rPr>
          <w:color w:val="000000"/>
          <w:spacing w:val="-15"/>
        </w:rPr>
        <w:t xml:space="preserve"> </w:t>
      </w:r>
      <w:r w:rsidRPr="001A02B2">
        <w:t>för</w:t>
      </w:r>
      <w:r w:rsidRPr="001A02B2">
        <w:rPr>
          <w:color w:val="000000"/>
          <w:spacing w:val="-15"/>
        </w:rPr>
        <w:t xml:space="preserve"> </w:t>
      </w:r>
      <w:r w:rsidRPr="001A02B2">
        <w:t>gränsförvaltning</w:t>
      </w:r>
      <w:r w:rsidRPr="001A02B2">
        <w:rPr>
          <w:color w:val="000000"/>
          <w:spacing w:val="-15"/>
        </w:rPr>
        <w:t xml:space="preserve"> </w:t>
      </w:r>
      <w:r w:rsidRPr="001A02B2">
        <w:t>och</w:t>
      </w:r>
      <w:r w:rsidRPr="001A02B2">
        <w:rPr>
          <w:color w:val="000000"/>
          <w:spacing w:val="-15"/>
        </w:rPr>
        <w:t xml:space="preserve"> </w:t>
      </w:r>
      <w:r w:rsidRPr="001A02B2">
        <w:t>viseringspolitik</w:t>
      </w:r>
      <w:r>
        <w:t xml:space="preserve"> beskriver bland annat vilka myndigheter som är ansvariga och hur ärenden ska handläggas. Polismyndigheten får därutöver utfärda föreskrifter för verkställandet av denna förordning. Dessa regler kommer att behöva ses över till följd av antagandet av en ny EU-förordning och omfattningen av ändringarna kommer inte minst bero på EU-förordningens regler gällande förvaltningen. </w:t>
      </w:r>
    </w:p>
    <w:p w14:paraId="74A15CC4" w14:textId="77777777" w:rsidR="00D855B5" w:rsidRDefault="008F6210" w:rsidP="00D855B5">
      <w:pPr>
        <w:pStyle w:val="Rubrik2"/>
      </w:pPr>
      <w:sdt>
        <w:sdtPr>
          <w:id w:val="-1431199353"/>
          <w:lock w:val="contentLocked"/>
          <w:placeholder>
            <w:docPart w:val="A44CB5894A204553AD21A8885C6953DD"/>
          </w:placeholder>
          <w:group/>
        </w:sdtPr>
        <w:sdtEndPr/>
        <w:sdtContent>
          <w:r w:rsidR="00D855B5">
            <w:t>Budgetära konsekvenser och konsekvensanalys</w:t>
          </w:r>
        </w:sdtContent>
      </w:sdt>
    </w:p>
    <w:p w14:paraId="6D70D080" w14:textId="77777777" w:rsidR="00D855B5" w:rsidRDefault="00D855B5" w:rsidP="00D855B5">
      <w:pPr>
        <w:pStyle w:val="Brdtext"/>
      </w:pPr>
      <w:r>
        <w:t>Utgifterna för unionens stöd för</w:t>
      </w:r>
      <w:r w:rsidRPr="00735019">
        <w:t xml:space="preserve"> gränsförvaltning och viseringar </w:t>
      </w:r>
      <w:r>
        <w:t xml:space="preserve">för kommande budgetperiod, 2028–2034, föreslås uppgå till 15 397 miljoner euro i löpande priser.  Programstrukturen för åren 2021–2027 överensstämmer inte med den </w:t>
      </w:r>
      <w:r>
        <w:lastRenderedPageBreak/>
        <w:t xml:space="preserve">föreslagna programstrukturen för åren 2028–2034 och det saknas för närvarande fullständiga uppgifter om utgifterna för </w:t>
      </w:r>
      <w:r w:rsidRPr="00735019">
        <w:t xml:space="preserve">Instrumentet för gränsförvaltning och viseringar </w:t>
      </w:r>
      <w:r>
        <w:t>i fasta priser. Det är därför svårt att göra direkta jämförelser mellan perioderna.</w:t>
      </w:r>
    </w:p>
    <w:p w14:paraId="1BFB9DBD" w14:textId="77777777" w:rsidR="00D855B5" w:rsidRDefault="00D855B5" w:rsidP="00D855B5">
      <w:pPr>
        <w:pStyle w:val="Brdtext"/>
      </w:pPr>
      <w:r>
        <w:t xml:space="preserve">Kommissionens förslag till </w:t>
      </w:r>
      <w:r w:rsidRPr="00735019">
        <w:t xml:space="preserve">Instrumentet för gränsförvaltning och viseringar </w:t>
      </w:r>
      <w:r>
        <w:t>motsvarar cirka 0,7 procent av den föreslagna totala budgetramen inklusive specialinstrument för 2028–2032. Förslaget skulle motsvara cirka 800 miljoner SEK i årlig EU-avgift, baserat på en total prognosticerad genomsnittlig svensk EU-avgift för nästa programperiod om cirka 102 800 miljoner SEK per år (se faktapromemoria 2025/</w:t>
      </w:r>
      <w:proofErr w:type="gramStart"/>
      <w:r>
        <w:t>26:FPM</w:t>
      </w:r>
      <w:proofErr w:type="gramEnd"/>
      <w:r>
        <w:t>3).</w:t>
      </w:r>
      <w:r w:rsidRPr="0000526D">
        <w:t xml:space="preserve"> </w:t>
      </w:r>
    </w:p>
    <w:p w14:paraId="1EDF0A0B" w14:textId="77777777" w:rsidR="00D855B5" w:rsidRPr="00472EBA" w:rsidRDefault="00D855B5" w:rsidP="00D855B5">
      <w:pPr>
        <w:pStyle w:val="Brdtext"/>
      </w:pPr>
      <w:r>
        <w:t xml:space="preserve">Medel ska fördelas till medlemsstaterna enligt den fördelningsnyckel som beskrivs i förslaget till ramförordning respektive hanteras av kommissionen vad avser särskilda åtgärder. </w:t>
      </w:r>
      <w:r w:rsidRPr="000971D5">
        <w:t>Även den nationella medfinansieringsnivån beskrivs i förslaget</w:t>
      </w:r>
      <w:r>
        <w:t xml:space="preserve"> till</w:t>
      </w:r>
      <w:r w:rsidRPr="000971D5">
        <w:t xml:space="preserve"> </w:t>
      </w:r>
      <w:r>
        <w:t>ramförordning</w:t>
      </w:r>
      <w:r w:rsidRPr="000971D5">
        <w:t xml:space="preserve"> och föreslås öka</w:t>
      </w:r>
      <w:r>
        <w:t xml:space="preserve"> till</w:t>
      </w:r>
      <w:r w:rsidRPr="000971D5">
        <w:t xml:space="preserve"> </w:t>
      </w:r>
      <w:r>
        <w:t>40–60</w:t>
      </w:r>
      <w:r w:rsidRPr="000971D5">
        <w:t xml:space="preserve"> %</w:t>
      </w:r>
      <w:r>
        <w:t>, i innevarande period är medfinansieringsnivån 0–25% för stöden inom det berörda området</w:t>
      </w:r>
      <w:r w:rsidRPr="000971D5">
        <w:t xml:space="preserve">. </w:t>
      </w:r>
      <w:r>
        <w:t xml:space="preserve"> </w:t>
      </w:r>
    </w:p>
    <w:sdt>
      <w:sdtPr>
        <w:id w:val="830331803"/>
        <w:lock w:val="contentLocked"/>
        <w:placeholder>
          <w:docPart w:val="A44CB5894A204553AD21A8885C6953DD"/>
        </w:placeholder>
        <w:group/>
      </w:sdtPr>
      <w:sdtEndPr/>
      <w:sdtContent>
        <w:p w14:paraId="6D910C2E" w14:textId="77777777" w:rsidR="00D855B5" w:rsidRDefault="00D855B5" w:rsidP="00D855B5">
          <w:pPr>
            <w:pStyle w:val="Rubrik1"/>
          </w:pPr>
          <w:r>
            <w:t>Ståndpunkter</w:t>
          </w:r>
        </w:p>
      </w:sdtContent>
    </w:sdt>
    <w:p w14:paraId="708D25C9" w14:textId="77777777" w:rsidR="00D855B5" w:rsidRDefault="008F6210" w:rsidP="00D855B5">
      <w:pPr>
        <w:pStyle w:val="Rubrik2"/>
      </w:pPr>
      <w:sdt>
        <w:sdtPr>
          <w:id w:val="-483085086"/>
          <w:lock w:val="contentLocked"/>
          <w:placeholder>
            <w:docPart w:val="A44CB5894A204553AD21A8885C6953DD"/>
          </w:placeholder>
          <w:group/>
        </w:sdtPr>
        <w:sdtEndPr/>
        <w:sdtContent>
          <w:r w:rsidR="00D855B5">
            <w:t>Preliminär svensk ståndpunkt</w:t>
          </w:r>
        </w:sdtContent>
      </w:sdt>
    </w:p>
    <w:p w14:paraId="71EF9191" w14:textId="77777777" w:rsidR="00D855B5" w:rsidRPr="00EE676C" w:rsidRDefault="00D855B5" w:rsidP="00D855B5">
      <w:bookmarkStart w:id="6" w:name="_Hlk206414048"/>
      <w:r w:rsidRPr="00F83FAB">
        <w:t xml:space="preserve">Regeringens ståndpunkter avseende övergripande principer för den fleråriga budgetramen och dess storlek, inklusive för enskilda fonder och program, behandlas i </w:t>
      </w:r>
      <w:r>
        <w:t>faktapromemoria 2025/</w:t>
      </w:r>
      <w:proofErr w:type="gramStart"/>
      <w:r>
        <w:t>26:FPM</w:t>
      </w:r>
      <w:proofErr w:type="gramEnd"/>
      <w:r>
        <w:t>3</w:t>
      </w:r>
      <w:r w:rsidRPr="00F83FAB">
        <w:t>.</w:t>
      </w:r>
    </w:p>
    <w:p w14:paraId="0EB06A21" w14:textId="77777777" w:rsidR="00D855B5" w:rsidRPr="00401FF4" w:rsidRDefault="00D855B5" w:rsidP="00D855B5">
      <w:pPr>
        <w:pStyle w:val="Brdtext"/>
      </w:pPr>
      <w:r>
        <w:t>Regeringen prioriterar hantering av migration och inre säkerhet och välkomnar därför att stöd lämnas för detta även i EU:s budgetram för 2028–2034. Stödet för Schengenområdet, europeisk integrerad gränsförvaltning och gemensam viseringspolitik för perioden 2028 till 2034</w:t>
      </w:r>
      <w:r w:rsidRPr="00401FF4">
        <w:t xml:space="preserve"> </w:t>
      </w:r>
      <w:r>
        <w:t xml:space="preserve">ska bidra till att </w:t>
      </w:r>
      <w:r w:rsidRPr="00401FF4">
        <w:t>säkerställa</w:t>
      </w:r>
      <w:r>
        <w:t xml:space="preserve"> att</w:t>
      </w:r>
      <w:r w:rsidRPr="00401FF4">
        <w:t xml:space="preserve"> migrations- och asylpakten </w:t>
      </w:r>
      <w:r>
        <w:t xml:space="preserve">implementeras </w:t>
      </w:r>
      <w:r w:rsidRPr="00401FF4">
        <w:t>fullt ut</w:t>
      </w:r>
      <w:r>
        <w:t>.</w:t>
      </w:r>
    </w:p>
    <w:p w14:paraId="6D29821F" w14:textId="77777777" w:rsidR="00D855B5" w:rsidRDefault="00D855B5" w:rsidP="00D855B5">
      <w:pPr>
        <w:pStyle w:val="Brdtext"/>
      </w:pPr>
      <w:r>
        <w:t>Regeringen välkomnar också kommissionens ambition att förenkla förvaltningen av medlen och öka flexibiliteten, exempelvis i fråga om vilka åtgärder som medlemsstaterna har möjlighet att vidta. Det behövs dock ytterligare information och analys för att avgöra om kommissionens förslag faktiskt uppnår det målet.</w:t>
      </w:r>
      <w:r w:rsidRPr="003530BE">
        <w:t xml:space="preserve"> </w:t>
      </w:r>
      <w:r>
        <w:t>Det behövs vidare klargöranden kring utformningen av kraven för medfinansiering. Strikta krav på nationell medfinansiering av EU-</w:t>
      </w:r>
      <w:r>
        <w:lastRenderedPageBreak/>
        <w:t>medel är en viktig princip för att värna nationellt och regionalt ägarskap och bidrar till ett effektivt genomförande. Regeringen bedömer att det kan bli svårt att avgöra vilken region och därav nivå av medfinansiering som ska gälla för nationella projekt. Regeringen verkar för att projekt som har ett nationellt fokus särskilt beaktas i frågan om medfinansiering.</w:t>
      </w:r>
    </w:p>
    <w:bookmarkEnd w:id="6"/>
    <w:p w14:paraId="6C71DAF7" w14:textId="77777777" w:rsidR="00D855B5" w:rsidRDefault="008F6210" w:rsidP="00D855B5">
      <w:pPr>
        <w:pStyle w:val="Rubrik2"/>
      </w:pPr>
      <w:sdt>
        <w:sdtPr>
          <w:id w:val="1941718165"/>
          <w:lock w:val="contentLocked"/>
          <w:placeholder>
            <w:docPart w:val="A44CB5894A204553AD21A8885C6953DD"/>
          </w:placeholder>
          <w:group/>
        </w:sdtPr>
        <w:sdtEndPr/>
        <w:sdtContent>
          <w:r w:rsidR="00D855B5">
            <w:t>Medlemsstaternas ståndpunkter</w:t>
          </w:r>
        </w:sdtContent>
      </w:sdt>
    </w:p>
    <w:p w14:paraId="66EA31BC" w14:textId="77777777" w:rsidR="00D855B5" w:rsidRPr="00472EBA" w:rsidRDefault="00D855B5" w:rsidP="00D855B5">
      <w:pPr>
        <w:pStyle w:val="Brdtext"/>
      </w:pPr>
      <w:r>
        <w:t>Medlemsstaternas ståndpunkter är ännu inte kända.</w:t>
      </w:r>
    </w:p>
    <w:p w14:paraId="4182EAD0" w14:textId="77777777" w:rsidR="00D855B5" w:rsidRDefault="008F6210" w:rsidP="00D855B5">
      <w:pPr>
        <w:pStyle w:val="Rubrik2"/>
      </w:pPr>
      <w:sdt>
        <w:sdtPr>
          <w:id w:val="-1927257506"/>
          <w:lock w:val="contentLocked"/>
          <w:placeholder>
            <w:docPart w:val="A44CB5894A204553AD21A8885C6953DD"/>
          </w:placeholder>
          <w:group/>
        </w:sdtPr>
        <w:sdtEndPr/>
        <w:sdtContent>
          <w:r w:rsidR="00D855B5">
            <w:t>Institutionernas ståndpunkter</w:t>
          </w:r>
        </w:sdtContent>
      </w:sdt>
    </w:p>
    <w:p w14:paraId="56770E85" w14:textId="77777777" w:rsidR="00D855B5" w:rsidRPr="00472EBA" w:rsidRDefault="00D855B5" w:rsidP="00D855B5">
      <w:pPr>
        <w:pStyle w:val="Brdtext"/>
      </w:pPr>
      <w:r>
        <w:t xml:space="preserve">Institutionernas ståndpunkter är ännu inte kända. </w:t>
      </w:r>
    </w:p>
    <w:p w14:paraId="3074DFCE" w14:textId="77777777" w:rsidR="00D855B5" w:rsidRDefault="008F6210" w:rsidP="00D855B5">
      <w:pPr>
        <w:pStyle w:val="Rubrik2"/>
      </w:pPr>
      <w:sdt>
        <w:sdtPr>
          <w:id w:val="-497725553"/>
          <w:lock w:val="contentLocked"/>
          <w:placeholder>
            <w:docPart w:val="A44CB5894A204553AD21A8885C6953DD"/>
          </w:placeholder>
          <w:group/>
        </w:sdtPr>
        <w:sdtEndPr/>
        <w:sdtContent>
          <w:r w:rsidR="00D855B5">
            <w:t>Remissinstansernas och andra intressenters ståndpunkter</w:t>
          </w:r>
        </w:sdtContent>
      </w:sdt>
    </w:p>
    <w:p w14:paraId="0EBAB35C" w14:textId="77777777" w:rsidR="00D855B5" w:rsidRPr="00472EBA" w:rsidRDefault="00D855B5" w:rsidP="00D855B5">
      <w:pPr>
        <w:pStyle w:val="Brdtext"/>
      </w:pPr>
      <w:r>
        <w:t xml:space="preserve">Förslaget har ännu inte remitterats. </w:t>
      </w:r>
    </w:p>
    <w:sdt>
      <w:sdtPr>
        <w:id w:val="511343921"/>
        <w:lock w:val="contentLocked"/>
        <w:placeholder>
          <w:docPart w:val="A44CB5894A204553AD21A8885C6953DD"/>
        </w:placeholder>
        <w:group/>
      </w:sdtPr>
      <w:sdtEndPr/>
      <w:sdtContent>
        <w:p w14:paraId="2B7F9BE0" w14:textId="77777777" w:rsidR="00D855B5" w:rsidRDefault="00D855B5" w:rsidP="00D855B5">
          <w:pPr>
            <w:pStyle w:val="Rubrik1"/>
          </w:pPr>
          <w:r>
            <w:t>Förslagets förutsättningar</w:t>
          </w:r>
        </w:p>
      </w:sdtContent>
    </w:sdt>
    <w:p w14:paraId="598BB6D7" w14:textId="77777777" w:rsidR="00D855B5" w:rsidRDefault="008F6210" w:rsidP="00D855B5">
      <w:pPr>
        <w:pStyle w:val="Rubrik2"/>
      </w:pPr>
      <w:sdt>
        <w:sdtPr>
          <w:id w:val="1163133293"/>
          <w:lock w:val="contentLocked"/>
          <w:placeholder>
            <w:docPart w:val="A44CB5894A204553AD21A8885C6953DD"/>
          </w:placeholder>
          <w:group/>
        </w:sdtPr>
        <w:sdtEndPr/>
        <w:sdtContent>
          <w:r w:rsidR="00D855B5">
            <w:t>Rättslig grund och beslutsförfarande</w:t>
          </w:r>
        </w:sdtContent>
      </w:sdt>
    </w:p>
    <w:p w14:paraId="5FF24778" w14:textId="77777777" w:rsidR="00D855B5" w:rsidRDefault="00D855B5" w:rsidP="00D855B5">
      <w:pPr>
        <w:pStyle w:val="Brdtext"/>
      </w:pPr>
      <w:r>
        <w:t>Artik</w:t>
      </w:r>
      <w:r w:rsidRPr="003B6EAE">
        <w:t>el</w:t>
      </w:r>
      <w:r>
        <w:t xml:space="preserve"> 77.2</w:t>
      </w:r>
      <w:r w:rsidRPr="003B6EAE">
        <w:t xml:space="preserve"> i fördraget om Europeiska unionens funktionssätt (</w:t>
      </w:r>
      <w:r>
        <w:t>F</w:t>
      </w:r>
      <w:r w:rsidRPr="003B6EAE">
        <w:t xml:space="preserve">EUF) </w:t>
      </w:r>
      <w:r>
        <w:t xml:space="preserve">och </w:t>
      </w:r>
      <w:r w:rsidRPr="003B6EAE">
        <w:t>artikel 7</w:t>
      </w:r>
      <w:r>
        <w:t>9.2</w:t>
      </w:r>
      <w:r w:rsidRPr="003B6EAE">
        <w:t>.</w:t>
      </w:r>
      <w:r>
        <w:t xml:space="preserve">c och d </w:t>
      </w:r>
      <w:r w:rsidRPr="003B6EAE">
        <w:t xml:space="preserve">i </w:t>
      </w:r>
      <w:r>
        <w:t>F</w:t>
      </w:r>
      <w:r w:rsidRPr="003B6EAE">
        <w:t>EUF.</w:t>
      </w:r>
      <w:r>
        <w:t xml:space="preserve"> </w:t>
      </w:r>
    </w:p>
    <w:p w14:paraId="6CACBFFA" w14:textId="77777777" w:rsidR="00D855B5" w:rsidRPr="003B6EAE" w:rsidRDefault="00D855B5" w:rsidP="00D855B5">
      <w:pPr>
        <w:pStyle w:val="Brdtext"/>
      </w:pPr>
      <w:r>
        <w:t xml:space="preserve">Beslut fattas enligt det ordinarie lagstiftningsförfarandet, med kvalificerad majoritet i rådet och med Europaparlamentet som medbeslutande. </w:t>
      </w:r>
    </w:p>
    <w:p w14:paraId="3A4DBD8D" w14:textId="77777777" w:rsidR="00D855B5" w:rsidRDefault="008F6210" w:rsidP="00D855B5">
      <w:pPr>
        <w:pStyle w:val="Rubrik2"/>
      </w:pPr>
      <w:sdt>
        <w:sdtPr>
          <w:id w:val="-463277102"/>
          <w:lock w:val="contentLocked"/>
          <w:placeholder>
            <w:docPart w:val="A44CB5894A204553AD21A8885C6953DD"/>
          </w:placeholder>
          <w:group/>
        </w:sdtPr>
        <w:sdtEndPr/>
        <w:sdtContent>
          <w:r w:rsidR="00D855B5">
            <w:t>Subsidiaritets- och proportionalitetsprinciperna</w:t>
          </w:r>
        </w:sdtContent>
      </w:sdt>
    </w:p>
    <w:p w14:paraId="536D9B12" w14:textId="77777777" w:rsidR="00D855B5" w:rsidRPr="00000A93" w:rsidRDefault="00D855B5" w:rsidP="00D855B5">
      <w:pPr>
        <w:pStyle w:val="Brdtext"/>
      </w:pPr>
      <w:r>
        <w:t>Kommissionen anser att m</w:t>
      </w:r>
      <w:r w:rsidRPr="00000A93">
        <w:t xml:space="preserve">ålen för förslaget inte kan uppnås av medlemsstaterna på egen hand, eftersom utmaningarna </w:t>
      </w:r>
      <w:r>
        <w:t xml:space="preserve">gällande såväl migration som brottslighet </w:t>
      </w:r>
      <w:r w:rsidRPr="00000A93">
        <w:t>är av gränsöverskridande karaktär.</w:t>
      </w:r>
      <w:r>
        <w:t xml:space="preserve"> Kommissionen anser också att f</w:t>
      </w:r>
      <w:r w:rsidRPr="00000A93">
        <w:t xml:space="preserve">örslaget inte </w:t>
      </w:r>
      <w:r>
        <w:t xml:space="preserve">går </w:t>
      </w:r>
      <w:r w:rsidRPr="00000A93">
        <w:t>utöver vad som är nödvändigt för att</w:t>
      </w:r>
      <w:r>
        <w:t xml:space="preserve"> målen med förslaget ska </w:t>
      </w:r>
      <w:r w:rsidRPr="00000A93">
        <w:t>uppnå</w:t>
      </w:r>
      <w:r>
        <w:t>s</w:t>
      </w:r>
      <w:r w:rsidRPr="00000A93">
        <w:t xml:space="preserve">. </w:t>
      </w:r>
    </w:p>
    <w:p w14:paraId="2EE2DB01" w14:textId="77777777" w:rsidR="00D855B5" w:rsidRPr="00000A93" w:rsidRDefault="00D855B5" w:rsidP="00D855B5">
      <w:pPr>
        <w:pStyle w:val="Brdtext"/>
      </w:pPr>
      <w:r>
        <w:t xml:space="preserve">Regeringen delar kommissionens bedömning. </w:t>
      </w:r>
    </w:p>
    <w:sdt>
      <w:sdtPr>
        <w:id w:val="211079442"/>
        <w:lock w:val="contentLocked"/>
        <w:placeholder>
          <w:docPart w:val="A44CB5894A204553AD21A8885C6953DD"/>
        </w:placeholder>
        <w:group/>
      </w:sdtPr>
      <w:sdtEndPr/>
      <w:sdtContent>
        <w:p w14:paraId="4FF88A8E" w14:textId="77777777" w:rsidR="00D855B5" w:rsidRDefault="00D855B5" w:rsidP="00D855B5">
          <w:pPr>
            <w:pStyle w:val="Rubrik1"/>
          </w:pPr>
          <w:r>
            <w:t>Övrigt</w:t>
          </w:r>
        </w:p>
      </w:sdtContent>
    </w:sdt>
    <w:p w14:paraId="0CE85796" w14:textId="77777777" w:rsidR="00D855B5" w:rsidRDefault="008F6210" w:rsidP="00D855B5">
      <w:pPr>
        <w:pStyle w:val="Rubrik2"/>
      </w:pPr>
      <w:sdt>
        <w:sdtPr>
          <w:id w:val="-1578510440"/>
          <w:lock w:val="contentLocked"/>
          <w:placeholder>
            <w:docPart w:val="A44CB5894A204553AD21A8885C6953DD"/>
          </w:placeholder>
          <w:group/>
        </w:sdtPr>
        <w:sdtEndPr/>
        <w:sdtContent>
          <w:r w:rsidR="00D855B5">
            <w:t>Fortsatt behandling av ärendet</w:t>
          </w:r>
        </w:sdtContent>
      </w:sdt>
    </w:p>
    <w:p w14:paraId="4874BB7B" w14:textId="77777777" w:rsidR="00D855B5" w:rsidRDefault="00D855B5" w:rsidP="00D855B5">
      <w:pPr>
        <w:pStyle w:val="Brdtext"/>
      </w:pPr>
      <w:bookmarkStart w:id="7" w:name="_Hlk206420278"/>
      <w:r>
        <w:t xml:space="preserve">Förslaget förutses diskuteras i en ad hoc-grupp för finansiella instrument på det rättsliga och inrikes området och ett första möte är planerat till den 2 september. </w:t>
      </w:r>
    </w:p>
    <w:bookmarkEnd w:id="7"/>
    <w:p w14:paraId="41493B0B" w14:textId="77777777" w:rsidR="00D855B5" w:rsidRDefault="008F6210" w:rsidP="00D855B5">
      <w:pPr>
        <w:pStyle w:val="Rubrik2"/>
      </w:pPr>
      <w:sdt>
        <w:sdtPr>
          <w:id w:val="839665539"/>
          <w:lock w:val="contentLocked"/>
          <w:placeholder>
            <w:docPart w:val="A44CB5894A204553AD21A8885C6953DD"/>
          </w:placeholder>
          <w:group/>
        </w:sdtPr>
        <w:sdtEndPr/>
        <w:sdtContent>
          <w:r w:rsidR="00D855B5">
            <w:t>Fackuttryck och termer</w:t>
          </w:r>
        </w:sdtContent>
      </w:sdt>
    </w:p>
    <w:p w14:paraId="316AFB46" w14:textId="77777777" w:rsidR="00D855B5" w:rsidRDefault="00D855B5" w:rsidP="00D855B5">
      <w:pPr>
        <w:pStyle w:val="Brdtext"/>
        <w:rPr>
          <w:lang w:val="en-GB"/>
        </w:rPr>
      </w:pPr>
      <w:r w:rsidRPr="00DB02B0">
        <w:rPr>
          <w:i/>
          <w:iCs/>
          <w:lang w:val="en-GB"/>
        </w:rPr>
        <w:t>-</w:t>
      </w:r>
      <w:r>
        <w:rPr>
          <w:i/>
          <w:iCs/>
          <w:lang w:val="en-GB"/>
        </w:rPr>
        <w:t xml:space="preserve"> </w:t>
      </w:r>
      <w:bookmarkStart w:id="8" w:name="_Hlk207718125"/>
      <w:proofErr w:type="spellStart"/>
      <w:r w:rsidRPr="00DB02B0">
        <w:rPr>
          <w:u w:val="single"/>
          <w:lang w:val="en-GB"/>
        </w:rPr>
        <w:t>Förslaget</w:t>
      </w:r>
      <w:proofErr w:type="spellEnd"/>
      <w:r w:rsidRPr="00DB02B0">
        <w:rPr>
          <w:u w:val="single"/>
          <w:lang w:val="en-GB"/>
        </w:rPr>
        <w:t xml:space="preserve"> till </w:t>
      </w:r>
      <w:proofErr w:type="spellStart"/>
      <w:r w:rsidRPr="00DB02B0">
        <w:rPr>
          <w:u w:val="single"/>
          <w:lang w:val="en-GB"/>
        </w:rPr>
        <w:t>ramförordning</w:t>
      </w:r>
      <w:bookmarkEnd w:id="8"/>
      <w:proofErr w:type="spellEnd"/>
      <w:r w:rsidRPr="00DB02B0">
        <w:rPr>
          <w:u w:val="single"/>
          <w:lang w:val="en-GB"/>
        </w:rPr>
        <w:t>:</w:t>
      </w:r>
      <w:r>
        <w:rPr>
          <w:i/>
          <w:iCs/>
          <w:lang w:val="en-GB"/>
        </w:rPr>
        <w:t xml:space="preserve"> </w:t>
      </w:r>
      <w:r w:rsidRPr="00B05924">
        <w:rPr>
          <w:lang w:val="en-GB"/>
        </w:rPr>
        <w:t>COM (2025) 565 Proposal for a REGULATION OF THE EUROPEAN PARLIAMENT AND OF THE COUNCIL establishing the European Fund for economic, social and territorial cohesion, agriculture and rural, fisheries and maritime, prosperity and security for the period 2028-2034 and amending Regulation (EU) 2023/955 and Regulation (EU, Euratom) 2024/2509</w:t>
      </w:r>
    </w:p>
    <w:p w14:paraId="703683F1" w14:textId="77777777" w:rsidR="00D855B5" w:rsidRPr="00DB02B0" w:rsidRDefault="00D855B5" w:rsidP="00D855B5">
      <w:pPr>
        <w:pStyle w:val="Brdtext"/>
      </w:pPr>
      <w:r>
        <w:t xml:space="preserve">- </w:t>
      </w:r>
      <w:r w:rsidRPr="00DB02B0">
        <w:t>F</w:t>
      </w:r>
      <w:r>
        <w:t xml:space="preserve">örordningen om resetillståndssystemet ETIAS: </w:t>
      </w:r>
      <w:r w:rsidRPr="00DB02B0">
        <w:t>Europaparlamentets och rådets förordning (EU) 2018/1240 av den 12 september 2018 om inrättande av ett EU-system för reseuppgifter och resetillstånd (</w:t>
      </w:r>
      <w:r>
        <w:t>ETIAS</w:t>
      </w:r>
      <w:r w:rsidRPr="00DB02B0">
        <w:t>)</w:t>
      </w:r>
    </w:p>
    <w:p w14:paraId="7670BABF" w14:textId="77777777" w:rsidR="00D855B5" w:rsidRPr="00DB02B0" w:rsidRDefault="00D855B5" w:rsidP="00D855B5">
      <w:pPr>
        <w:pStyle w:val="Brdtext"/>
      </w:pPr>
    </w:p>
    <w:p w14:paraId="1F864704" w14:textId="5DB9178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F5C645" w14:textId="77777777" w:rsidR="00C268B5" w:rsidRDefault="00C268B5" w:rsidP="00A87A54">
      <w:pPr>
        <w:spacing w:after="0" w:line="240" w:lineRule="auto"/>
      </w:pPr>
      <w:r>
        <w:separator/>
      </w:r>
    </w:p>
  </w:endnote>
  <w:endnote w:type="continuationSeparator" w:id="0">
    <w:p w14:paraId="37B19E27" w14:textId="77777777" w:rsidR="00C268B5" w:rsidRDefault="00C268B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8B522C"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8DCCB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1E04D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59E3AA6" w14:textId="77777777" w:rsidR="00C268B5" w:rsidRDefault="00C268B5" w:rsidP="00A87A54">
      <w:pPr>
        <w:spacing w:after="0" w:line="240" w:lineRule="auto"/>
      </w:pPr>
      <w:r>
        <w:separator/>
      </w:r>
    </w:p>
  </w:footnote>
  <w:footnote w:type="continuationSeparator" w:id="0">
    <w:p w14:paraId="06897E7A" w14:textId="77777777" w:rsidR="00C268B5" w:rsidRDefault="00C268B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4DC2AE"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848087" w14:textId="7BCEDE27" w:rsidR="003C3720" w:rsidRDefault="008F6210" w:rsidP="00CD3BFC">
    <w:pPr>
      <w:pStyle w:val="Sidhuvud"/>
      <w:spacing w:before="240"/>
      <w:jc w:val="right"/>
    </w:pPr>
    <w:sdt>
      <w:sdtPr>
        <w:alias w:val="Ar"/>
        <w:tag w:val="Ar"/>
        <w:id w:val="375123316"/>
        <w:placeholder>
          <w:docPart w:val="CCAAA8B0055A42F580C54DFDDF0CC4A0"/>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049DC">
          <w:t>2025/26</w:t>
        </w:r>
      </w:sdtContent>
    </w:sdt>
    <w:r w:rsidR="0009572A">
      <w:t>:</w:t>
    </w:r>
    <w:r w:rsidR="00002B4B">
      <w:t>FPM</w:t>
    </w:r>
    <w:sdt>
      <w:sdtPr>
        <w:alias w:val="FPMNummer"/>
        <w:tag w:val="FPMNummer"/>
        <w:id w:val="-2000957076"/>
        <w:placeholder>
          <w:docPart w:val="96859AE32B7A4AFE81BFA0A50A94A0EF"/>
        </w:placeholder>
        <w:dataBinding w:prefixMappings="xmlns:ns0='http://rk.se/faktapm' " w:xpath="/ns0:faktaPM[1]/ns0:Nr[1]" w:storeItemID="{0B9A7431-9D19-4C2A-8E12-639802D7B40B}"/>
        <w:text/>
      </w:sdtPr>
      <w:sdtEndPr/>
      <w:sdtContent>
        <w:r w:rsidR="00B049DC">
          <w:t>8</w:t>
        </w:r>
      </w:sdtContent>
    </w:sdt>
  </w:p>
  <w:p w14:paraId="1F438A05"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0D5BE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1FC20A24"/>
    <w:multiLevelType w:val="hybridMultilevel"/>
    <w:tmpl w:val="7564F8F2"/>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8"/>
  </w:num>
  <w:num w:numId="11">
    <w:abstractNumId w:val="22"/>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4"/>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5"/>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Justitiedepartementet"/>
    <w:docVar w:name="GDB1" w:val="COM(2025) 541"/>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inrättande av unionens stöd för Schengenområdet, europeisk integrerad gränsförvaltning och gemensam viseringspolitik för perioden 2028 till 2034"/>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541"/>
    <w:docVar w:name="Nr" w:val="8"/>
    <w:docVar w:name="Rub" w:val="Förordning om stöd till gränsförvaltning och viseringspolitik 2028–2034"/>
    <w:docVar w:name="UppDat" w:val="2025-09-10"/>
    <w:docVar w:name="Utsk" w:val="Justitieutskottet"/>
  </w:docVars>
  <w:rsids>
    <w:rsidRoot w:val="00C268B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218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67D97"/>
    <w:rsid w:val="00271D00"/>
    <w:rsid w:val="00274AA3"/>
    <w:rsid w:val="00275872"/>
    <w:rsid w:val="00281106"/>
    <w:rsid w:val="00282263"/>
    <w:rsid w:val="00282417"/>
    <w:rsid w:val="00282D27"/>
    <w:rsid w:val="0028797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4E3F"/>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0378"/>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190A"/>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567D"/>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8F6210"/>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49DC"/>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8B5"/>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4F35"/>
    <w:rsid w:val="00C66E3B"/>
    <w:rsid w:val="00C670F8"/>
    <w:rsid w:val="00C6780B"/>
    <w:rsid w:val="00C70FE2"/>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855B5"/>
    <w:rsid w:val="00D920E4"/>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98D"/>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8D6A8A"/>
  <w15:docId w15:val="{64A86239-D970-428E-AB86-A2D22B3CFB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3DC661B50A343928B5CBBB3DD466AEA"/>
        <w:category>
          <w:name w:val="Allmänt"/>
          <w:gallery w:val="placeholder"/>
        </w:category>
        <w:types>
          <w:type w:val="bbPlcHdr"/>
        </w:types>
        <w:behaviors>
          <w:behavior w:val="content"/>
        </w:behaviors>
        <w:guid w:val="{A44E5CA2-A1CC-479C-BCD5-828AA3F122EB}"/>
      </w:docPartPr>
      <w:docPartBody>
        <w:p w:rsidR="004B1166" w:rsidRDefault="004B1166">
          <w:pPr>
            <w:pStyle w:val="83DC661B50A343928B5CBBB3DD466AEA"/>
          </w:pPr>
          <w:r w:rsidRPr="00FC36B9">
            <w:rPr>
              <w:rStyle w:val="Platshllartext"/>
            </w:rPr>
            <w:t>Klicka eller tryck här för att ange text.</w:t>
          </w:r>
        </w:p>
      </w:docPartBody>
    </w:docPart>
    <w:docPart>
      <w:docPartPr>
        <w:name w:val="96859AE32B7A4AFE81BFA0A50A94A0EF"/>
        <w:category>
          <w:name w:val="Allmänt"/>
          <w:gallery w:val="placeholder"/>
        </w:category>
        <w:types>
          <w:type w:val="bbPlcHdr"/>
        </w:types>
        <w:behaviors>
          <w:behavior w:val="content"/>
        </w:behaviors>
        <w:guid w:val="{6C1E7041-228F-417E-9B54-DA3E87120985}"/>
      </w:docPartPr>
      <w:docPartBody>
        <w:p w:rsidR="004B1166" w:rsidRDefault="004B1166">
          <w:pPr>
            <w:pStyle w:val="96859AE32B7A4AFE81BFA0A50A94A0EF"/>
          </w:pPr>
          <w:r>
            <w:rPr>
              <w:rStyle w:val="Platshllartext"/>
            </w:rPr>
            <w:t>(sätts av SB)</w:t>
          </w:r>
        </w:p>
      </w:docPartBody>
    </w:docPart>
    <w:docPart>
      <w:docPartPr>
        <w:name w:val="FE753FF7FA8C4A51B49E5B01A72076A6"/>
        <w:category>
          <w:name w:val="Allmänt"/>
          <w:gallery w:val="placeholder"/>
        </w:category>
        <w:types>
          <w:type w:val="bbPlcHdr"/>
        </w:types>
        <w:behaviors>
          <w:behavior w:val="content"/>
        </w:behaviors>
        <w:guid w:val="{DDC69BA5-C05E-47F8-AB30-8BB4BE45FC74}"/>
      </w:docPartPr>
      <w:docPartBody>
        <w:p w:rsidR="004B1166" w:rsidRDefault="004B1166">
          <w:pPr>
            <w:pStyle w:val="FE753FF7FA8C4A51B49E5B01A72076A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64ABB25582F41BE9F544F85A50F2473"/>
        <w:category>
          <w:name w:val="Allmänt"/>
          <w:gallery w:val="placeholder"/>
        </w:category>
        <w:types>
          <w:type w:val="bbPlcHdr"/>
        </w:types>
        <w:behaviors>
          <w:behavior w:val="content"/>
        </w:behaviors>
        <w:guid w:val="{F0481257-88EC-4D5C-B556-8C4E752D988E}"/>
      </w:docPartPr>
      <w:docPartBody>
        <w:p w:rsidR="004B1166" w:rsidRDefault="004B1166">
          <w:pPr>
            <w:pStyle w:val="564ABB25582F41BE9F544F85A50F247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B2B1ADBDB93044E294ECCF90E8BE8F7D"/>
        <w:category>
          <w:name w:val="Allmänt"/>
          <w:gallery w:val="placeholder"/>
        </w:category>
        <w:types>
          <w:type w:val="bbPlcHdr"/>
        </w:types>
        <w:behaviors>
          <w:behavior w:val="content"/>
        </w:behaviors>
        <w:guid w:val="{53F302DC-07E9-4F84-9FD5-905589C025F7}"/>
      </w:docPartPr>
      <w:docPartBody>
        <w:p w:rsidR="004B1166" w:rsidRDefault="004B1166">
          <w:pPr>
            <w:pStyle w:val="B2B1ADBDB93044E294ECCF90E8BE8F7D"/>
          </w:pPr>
          <w:r>
            <w:rPr>
              <w:rStyle w:val="Platshllartext"/>
            </w:rPr>
            <w:t>Klicka här och v</w:t>
          </w:r>
          <w:r w:rsidRPr="00D31416">
            <w:rPr>
              <w:rStyle w:val="Platshllartext"/>
            </w:rPr>
            <w:t xml:space="preserve">älj ett </w:t>
          </w:r>
          <w:r>
            <w:rPr>
              <w:rStyle w:val="Platshllartext"/>
            </w:rPr>
            <w:t>departement.</w:t>
          </w:r>
        </w:p>
      </w:docPartBody>
    </w:docPart>
    <w:docPart>
      <w:docPartPr>
        <w:name w:val="29D08244F2414420AFE8E2D88BBFCFC2"/>
        <w:category>
          <w:name w:val="Allmänt"/>
          <w:gallery w:val="placeholder"/>
        </w:category>
        <w:types>
          <w:type w:val="bbPlcHdr"/>
        </w:types>
        <w:behaviors>
          <w:behavior w:val="content"/>
        </w:behaviors>
        <w:guid w:val="{654BDD17-D3D7-4D1D-B2F8-07E97D276776}"/>
      </w:docPartPr>
      <w:docPartBody>
        <w:p w:rsidR="004B1166" w:rsidRDefault="004B1166">
          <w:pPr>
            <w:pStyle w:val="29D08244F2414420AFE8E2D88BBFCFC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078DC80AD2F40ECBE367C40D4ABF326"/>
        <w:category>
          <w:name w:val="Allmänt"/>
          <w:gallery w:val="placeholder"/>
        </w:category>
        <w:types>
          <w:type w:val="bbPlcHdr"/>
        </w:types>
        <w:behaviors>
          <w:behavior w:val="content"/>
        </w:behaviors>
        <w:guid w:val="{4A1851E4-17FE-4C41-A054-AE517C48A705}"/>
      </w:docPartPr>
      <w:docPartBody>
        <w:p w:rsidR="004B1166" w:rsidRDefault="004B1166">
          <w:pPr>
            <w:pStyle w:val="0078DC80AD2F40ECBE367C40D4ABF32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CCAAA8B0055A42F580C54DFDDF0CC4A0"/>
        <w:category>
          <w:name w:val="Allmänt"/>
          <w:gallery w:val="placeholder"/>
        </w:category>
        <w:types>
          <w:type w:val="bbPlcHdr"/>
        </w:types>
        <w:behaviors>
          <w:behavior w:val="content"/>
        </w:behaviors>
        <w:guid w:val="{89678994-26A4-4DF7-B0B6-C77566188293}"/>
      </w:docPartPr>
      <w:docPartBody>
        <w:p w:rsidR="004B1166" w:rsidRDefault="004B1166">
          <w:pPr>
            <w:pStyle w:val="CCAAA8B0055A42F580C54DFDDF0CC4A0"/>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44CB5894A204553AD21A8885C6953DD"/>
        <w:category>
          <w:name w:val="Allmänt"/>
          <w:gallery w:val="placeholder"/>
        </w:category>
        <w:types>
          <w:type w:val="bbPlcHdr"/>
        </w:types>
        <w:behaviors>
          <w:behavior w:val="content"/>
        </w:behaviors>
        <w:guid w:val="{54AD6A75-39B4-4595-BC7D-60AA36EDAAC5}"/>
      </w:docPartPr>
      <w:docPartBody>
        <w:p w:rsidR="004B1166" w:rsidRDefault="004B1166" w:rsidP="004B1166">
          <w:pPr>
            <w:pStyle w:val="A44CB5894A204553AD21A8885C6953DD"/>
          </w:pPr>
          <w:r w:rsidRPr="00FC36B9">
            <w:rPr>
              <w:rStyle w:val="Platshllartext"/>
            </w:rPr>
            <w:t>Klicka eller tryck här för att ange text.</w:t>
          </w:r>
        </w:p>
      </w:docPartBody>
    </w:docPart>
    <w:docPart>
      <w:docPartPr>
        <w:name w:val="F4A126D55A95478AA19540041F5F546A"/>
        <w:category>
          <w:name w:val="Allmänt"/>
          <w:gallery w:val="placeholder"/>
        </w:category>
        <w:types>
          <w:type w:val="bbPlcHdr"/>
        </w:types>
        <w:behaviors>
          <w:behavior w:val="content"/>
        </w:behaviors>
        <w:guid w:val="{05F3C383-4E5E-41DC-955A-BD9BB6FCAE21}"/>
      </w:docPartPr>
      <w:docPartBody>
        <w:p w:rsidR="00000000" w:rsidRDefault="00477C62">
          <w:r w:rsidRPr="008E2890">
            <w:rPr>
              <w:rStyle w:val="Platshllartext"/>
            </w:rPr>
            <w:t xml:space="preserve"> </w:t>
          </w:r>
        </w:p>
      </w:docPartBody>
    </w:docPart>
    <w:docPart>
      <w:docPartPr>
        <w:name w:val="B92B61C020C3481AABC6ED5ECAB7F643"/>
        <w:category>
          <w:name w:val="Allmänt"/>
          <w:gallery w:val="placeholder"/>
        </w:category>
        <w:types>
          <w:type w:val="bbPlcHdr"/>
        </w:types>
        <w:behaviors>
          <w:behavior w:val="content"/>
        </w:behaviors>
        <w:guid w:val="{749EF2A2-07A7-43BC-9196-CE26DCBAF1F1}"/>
      </w:docPartPr>
      <w:docPartBody>
        <w:p w:rsidR="00000000" w:rsidRDefault="00477C62">
          <w:r w:rsidRPr="008E2890">
            <w:rPr>
              <w:rStyle w:val="Platshllartext"/>
            </w:rPr>
            <w:t xml:space="preserve"> </w:t>
          </w:r>
        </w:p>
      </w:docPartBody>
    </w:docPart>
    <w:docPart>
      <w:docPartPr>
        <w:name w:val="41A111EA4DB74D659276253E2B0C9EC1"/>
        <w:category>
          <w:name w:val="Allmänt"/>
          <w:gallery w:val="placeholder"/>
        </w:category>
        <w:types>
          <w:type w:val="bbPlcHdr"/>
        </w:types>
        <w:behaviors>
          <w:behavior w:val="content"/>
        </w:behaviors>
        <w:guid w:val="{80CF3E3F-B793-402C-B553-5ED469BDD2F5}"/>
      </w:docPartPr>
      <w:docPartBody>
        <w:p w:rsidR="00000000" w:rsidRDefault="00477C62">
          <w:r w:rsidRPr="008E2890">
            <w:rPr>
              <w:rStyle w:val="Platshllartext"/>
            </w:rPr>
            <w:t xml:space="preserve"> </w:t>
          </w:r>
        </w:p>
      </w:docPartBody>
    </w:docPart>
    <w:docPart>
      <w:docPartPr>
        <w:name w:val="9DA49EACF62E4363AAC0AA48D88DD310"/>
        <w:category>
          <w:name w:val="Allmänt"/>
          <w:gallery w:val="placeholder"/>
        </w:category>
        <w:types>
          <w:type w:val="bbPlcHdr"/>
        </w:types>
        <w:behaviors>
          <w:behavior w:val="content"/>
        </w:behaviors>
        <w:guid w:val="{745B1F9A-D759-4BF1-91DA-2C7598C696CA}"/>
      </w:docPartPr>
      <w:docPartBody>
        <w:p w:rsidR="00000000" w:rsidRDefault="00477C62">
          <w:r w:rsidRPr="008E289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1166"/>
    <w:rsid w:val="00477C62"/>
    <w:rsid w:val="004B1166"/>
    <w:rsid w:val="00624E3F"/>
    <w:rsid w:val="006B0378"/>
    <w:rsid w:val="00C70FE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77C62"/>
    <w:rPr>
      <w:noProof w:val="0"/>
      <w:color w:val="808080"/>
    </w:rPr>
  </w:style>
  <w:style w:type="paragraph" w:customStyle="1" w:styleId="83DC661B50A343928B5CBBB3DD466AEA">
    <w:name w:val="83DC661B50A343928B5CBBB3DD466AEA"/>
  </w:style>
  <w:style w:type="paragraph" w:customStyle="1" w:styleId="434E1DA618F1498E9D43F6DD1AFC3F03">
    <w:name w:val="434E1DA618F1498E9D43F6DD1AFC3F03"/>
  </w:style>
  <w:style w:type="paragraph" w:customStyle="1" w:styleId="96859AE32B7A4AFE81BFA0A50A94A0EF">
    <w:name w:val="96859AE32B7A4AFE81BFA0A50A94A0EF"/>
  </w:style>
  <w:style w:type="paragraph" w:customStyle="1" w:styleId="0B6EFC91824D4A81B9F24AFA2146DEFD">
    <w:name w:val="0B6EFC91824D4A81B9F24AFA2146DEFD"/>
  </w:style>
  <w:style w:type="paragraph" w:customStyle="1" w:styleId="FE753FF7FA8C4A51B49E5B01A72076A6">
    <w:name w:val="FE753FF7FA8C4A51B49E5B01A72076A6"/>
  </w:style>
  <w:style w:type="paragraph" w:customStyle="1" w:styleId="564ABB25582F41BE9F544F85A50F2473">
    <w:name w:val="564ABB25582F41BE9F544F85A50F2473"/>
  </w:style>
  <w:style w:type="paragraph" w:customStyle="1" w:styleId="B2B1ADBDB93044E294ECCF90E8BE8F7D">
    <w:name w:val="B2B1ADBDB93044E294ECCF90E8BE8F7D"/>
  </w:style>
  <w:style w:type="paragraph" w:customStyle="1" w:styleId="29D08244F2414420AFE8E2D88BBFCFC2">
    <w:name w:val="29D08244F2414420AFE8E2D88BBFCFC2"/>
  </w:style>
  <w:style w:type="paragraph" w:customStyle="1" w:styleId="669C1F5AACEB437EB6FB5D20E1014D57">
    <w:name w:val="669C1F5AACEB437EB6FB5D20E1014D57"/>
  </w:style>
  <w:style w:type="paragraph" w:customStyle="1" w:styleId="0078DC80AD2F40ECBE367C40D4ABF326">
    <w:name w:val="0078DC80AD2F40ECBE367C40D4ABF326"/>
  </w:style>
  <w:style w:type="paragraph" w:customStyle="1" w:styleId="CCAAA8B0055A42F580C54DFDDF0CC4A0">
    <w:name w:val="CCAAA8B0055A42F580C54DFDDF0CC4A0"/>
  </w:style>
  <w:style w:type="paragraph" w:customStyle="1" w:styleId="A44CB5894A204553AD21A8885C6953DD">
    <w:name w:val="A44CB5894A204553AD21A8885C6953DD"/>
    <w:rsid w:val="004B116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2025-09-12</HeaderDate>
    <Office/>
    <Dnr>SB2025/</Dnr>
    <ParagrafNr/>
    <DocumentTitle/>
    <VisitingAddress/>
    <Extra1/>
    <Extra2/>
    <Extra3/>
    <Number/>
    <Recipient/>
    <SenderText/>
    <DocNumber/>
    <Doclanguage>1053</Doclanguage>
    <Appendix/>
    <LogotypeName/>
  </BaseInfo>
</DocumentInfo>
</file>

<file path=customXml/item3.xml><?xml version="1.0" encoding="utf-8"?>
<faktaPM xmlns="http://rk.se/faktapm">
  <Titel>Förordning om stöd till gränsförvaltning och viseringspolitik 2028–2034</Titel>
  <Ar>2025/26</Ar>
  <Nr>8</Nr>
  <UppDat>2025-09-10</UppDat>
  <Rub>Förordning om stöd till gränsförvaltning och viseringspolitik 2028–2034</Rub>
  <Dep>Justitiedepartementet</Dep>
  <Utsk>Justitieutskottet</Utsk>
  <AnkDat>2025-09-10</AnkDat>
  <Egenskap1/>
  <Egenskap2/>
  <Egenskap3/>
  <DepLista>
    <Item>
      <itemnr/>
      <Departementsnamn>Justitiedepartementet</Departementsnamn>
    </Item>
  </DepLista>
  <DokLista>
    <DokItem>
      <Beteckning>COM(2025) 541</Beteckning>
      <Celexnummer>52025PC0541</Celexnummer>
      <DokTitel>Förslag till Europaparlamentets och rådets förordning om inrättande av unionens stöd för Schengenområdet, europeisk integrerad gränsförvaltning och gemensam viseringspolitik för perioden 2028 till 2034</DokTitel>
    </DokItem>
  </DokLista>
  <GDB1>COM(2025) 541</GDB1>
  <GDT1>Förslag till Europaparlamentets och rådets förordning om inrättande av unionens stöd för Schengenområdet, europeisk integrerad gränsförvaltning och gemensam viseringspolitik för perioden 2028 till 2034</GDT1>
  <GDTWeb>COM(2025) 541</GDTWeb>
  <Typ>FPM</Typ>
  <Dokumenttyp>FaktaPM</Dokumenttyp>
  <Epostadress>ma0502aa</Epostadress>
</faktaPM>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BF44F160-5EAD-4723-B48D-0A3A9E381E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06148C-D680-4E36-98AD-A6F8B5CDE618}">
  <ds:schemaRefs>
    <ds:schemaRef ds:uri="http://lp/documentinfo/RK"/>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A073B946-10F3-4243-B900-A32455B57BE8}">
  <ds:schemaRefs>
    <ds:schemaRef ds:uri="http://purl.org/dc/elements/1.1/"/>
    <ds:schemaRef ds:uri="http://schemas.microsoft.com/office/2006/metadata/properties"/>
    <ds:schemaRef ds:uri="http://schemas.openxmlformats.org/package/2006/metadata/core-properties"/>
    <ds:schemaRef ds:uri="8b66ae41-1ec6-402e-b662-35d1932ca064"/>
    <ds:schemaRef ds:uri="http://schemas.microsoft.com/office/infopath/2007/PartnerControls"/>
    <ds:schemaRef ds:uri="http://purl.org/dc/terms/"/>
    <ds:schemaRef ds:uri="http://schemas.microsoft.com/sharepoint/v4"/>
    <ds:schemaRef ds:uri="4e9c2f0c-7bf8-49af-8356-cbf363fc78a7"/>
    <ds:schemaRef ds:uri="http://schemas.microsoft.com/office/2006/documentManagement/types"/>
    <ds:schemaRef ds:uri="cc625d36-bb37-4650-91b9-0c96159295ba"/>
    <ds:schemaRef ds:uri="9c9941df-7074-4a92-bf99-225d24d78d61"/>
    <ds:schemaRef ds:uri="18f3d968-6251-40b0-9f11-012b293496c2"/>
    <ds:schemaRef ds:uri="http://www.w3.org/XML/1998/namespace"/>
    <ds:schemaRef ds:uri="http://purl.org/dc/dcmitype/"/>
  </ds:schemaRefs>
</ds:datastoreItem>
</file>

<file path=customXml/itemProps6.xml><?xml version="1.0" encoding="utf-8"?>
<ds:datastoreItem xmlns:ds="http://schemas.openxmlformats.org/officeDocument/2006/customXml" ds:itemID="{EED5A487-55AA-4F0E-B176-E10B8668F4FE}">
  <ds:schemaRefs>
    <ds:schemaRef ds:uri="http://schemas.microsoft.com/sharepoint/events"/>
  </ds:schemaRefs>
</ds:datastoreItem>
</file>

<file path=customXml/itemProps7.xml><?xml version="1.0" encoding="utf-8"?>
<ds:datastoreItem xmlns:ds="http://schemas.openxmlformats.org/officeDocument/2006/customXml" ds:itemID="{3BFBE3FD-EF59-4F95-A81C-EED75B21C2CE}">
  <ds:schemaRefs>
    <ds:schemaRef ds:uri="Microsoft.SharePoint.Taxonomy.ContentTypeSync"/>
  </ds:schemaRefs>
</ds:datastoreItem>
</file>

<file path=customXml/itemProps8.xml><?xml version="1.0" encoding="utf-8"?>
<ds:datastoreItem xmlns:ds="http://schemas.openxmlformats.org/officeDocument/2006/customXml" ds:itemID="{C8A0BD3E-7411-4A19-A522-EF8B4CD38EF3}">
  <ds:schemaRefs>
    <ds:schemaRef ds:uri="http://schemas.microsoft.com/sharepoint/v3/contenttype/forms"/>
  </ds:schemaRefs>
</ds:datastoreItem>
</file>

<file path=customXml/itemProps9.xml><?xml version="1.0" encoding="utf-8"?>
<ds:datastoreItem xmlns:ds="http://schemas.openxmlformats.org/officeDocument/2006/customXml" ds:itemID="{42D7CD63-23EC-4C8E-B736-91A010243277}">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6</Pages>
  <Words>1323</Words>
  <Characters>8822</Characters>
  <Application>Microsoft Office Word</Application>
  <DocSecurity>0</DocSecurity>
  <Lines>167</Lines>
  <Paragraphs>54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10140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dc:title>
  <dc:subject/>
  <dc:creator>Inga Jönsson</dc:creator>
  <cp:keywords/>
  <dc:description/>
  <cp:lastModifiedBy>Maria Sundin</cp:lastModifiedBy>
  <cp:revision>2</cp:revision>
  <cp:lastPrinted>2023-02-02T10:01:00Z</cp:lastPrinted>
  <dcterms:created xsi:type="dcterms:W3CDTF">2025-09-12T13:13:00Z</dcterms:created>
  <dcterms:modified xsi:type="dcterms:W3CDTF">2025-09-12T13:13:00Z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541</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stöd till gränsförvaltning och viseringspolitik 2028–2034</vt:lpwstr>
  </property>
  <property fmtid="{D5CDD505-2E9C-101B-9397-08002B2CF9AE}" pid="21" name="Ar">
    <vt:lpwstr>2025/26</vt:lpwstr>
  </property>
  <property fmtid="{D5CDD505-2E9C-101B-9397-08002B2CF9AE}" pid="22" name="Nr">
    <vt:lpwstr>8</vt:lpwstr>
  </property>
  <property fmtid="{D5CDD505-2E9C-101B-9397-08002B2CF9AE}" pid="23" name="UppDat">
    <vt:lpwstr>2025-09-10</vt:lpwstr>
  </property>
  <property fmtid="{D5CDD505-2E9C-101B-9397-08002B2CF9AE}" pid="24" name="Dep">
    <vt:lpwstr>Justitiedepartementet</vt:lpwstr>
  </property>
  <property fmtid="{D5CDD505-2E9C-101B-9397-08002B2CF9AE}" pid="25" name="GDT1">
    <vt:lpwstr>Förslag till Europaparlamentets och rådets förordning om inrättande av unionens stöd för Schengenområdet, europeisk integrerad gränsförvaltning och gemensam viseringspolitik för perioden 2028 till 2034</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Justitieutskottet</vt:lpwstr>
  </property>
  <property fmtid="{D5CDD505-2E9C-101B-9397-08002B2CF9AE}" pid="41" name="Dokumenttyp">
    <vt:lpwstr>FaktaPM</vt:lpwstr>
  </property>
  <property fmtid="{D5CDD505-2E9C-101B-9397-08002B2CF9AE}" pid="42" name="Epostadress">
    <vt:lpwstr>ma0502aa</vt:lpwstr>
  </property>
</Properties>
</file>