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A478C4250BA941E9AAA4B35CE4920FE3"/>
        </w:placeholder>
        <w:group/>
      </w:sdtPr>
      <w:sdtEndPr>
        <w:rPr>
          <w:b w:val="0"/>
        </w:rPr>
      </w:sdtEndPr>
      <w:sdtContent>
        <w:p w14:paraId="356D5967"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85EE9EA" wp14:editId="5C40835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3F0BA23B" w14:textId="7ED31D60" w:rsidR="00907069" w:rsidRDefault="00C85FE1" w:rsidP="001C2731">
          <w:pPr>
            <w:pStyle w:val="Sidhuvud"/>
            <w:ind w:left="3969" w:right="-567"/>
          </w:pPr>
          <w:r>
            <w:t>Riksdagså</w:t>
          </w:r>
          <w:r w:rsidR="00907069">
            <w:t xml:space="preserve">r: </w:t>
          </w:r>
          <w:sdt>
            <w:sdtPr>
              <w:alias w:val="Ar"/>
              <w:tag w:val="Ar"/>
              <w:id w:val="-280807286"/>
              <w:placeholder>
                <w:docPart w:val="F30BA9DADA474F21A80FC43506654A8E"/>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7090A">
                <w:t>2025/26</w:t>
              </w:r>
            </w:sdtContent>
          </w:sdt>
        </w:p>
        <w:p w14:paraId="3C5B74CB" w14:textId="34FC92E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9E9A299D8A4B4403895580C272B51A47"/>
              </w:placeholder>
              <w:dataBinding w:prefixMappings="xmlns:ns0='http://rk.se/faktapm' " w:xpath="/ns0:faktaPM[1]/ns0:Nr[1]" w:storeItemID="{0B9A7431-9D19-4C2A-8E12-639802D7B40B}"/>
              <w:text/>
            </w:sdtPr>
            <w:sdtEndPr/>
            <w:sdtContent>
              <w:r w:rsidR="0037090A">
                <w:t>5</w:t>
              </w:r>
            </w:sdtContent>
          </w:sdt>
        </w:p>
        <w:sdt>
          <w:sdtPr>
            <w:alias w:val="Datum"/>
            <w:tag w:val="Datum"/>
            <w:id w:val="-363979562"/>
            <w:placeholder>
              <w:docPart w:val="0C487444461744F5BA27C85D3E92E4F4"/>
            </w:placeholder>
            <w:dataBinding w:prefixMappings="xmlns:ns0='http://rk.se/faktapm' " w:xpath="/ns0:faktaPM[1]/ns0:UppDat[1]" w:storeItemID="{0B9A7431-9D19-4C2A-8E12-639802D7B40B}"/>
            <w:date w:fullDate="2025-09-10T00:00:00Z">
              <w:dateFormat w:val="yyyy-MM-dd"/>
              <w:lid w:val="sv-SE"/>
              <w:storeMappedDataAs w:val="dateTime"/>
              <w:calendar w:val="gregorian"/>
            </w:date>
          </w:sdtPr>
          <w:sdtEndPr/>
          <w:sdtContent>
            <w:p w14:paraId="1B9C74E7" w14:textId="3E8A29AD" w:rsidR="00907069" w:rsidRDefault="0037090A" w:rsidP="001C2731">
              <w:pPr>
                <w:pStyle w:val="Sidhuvud"/>
                <w:spacing w:after="960"/>
                <w:ind w:left="3969" w:right="-567"/>
              </w:pPr>
              <w:r>
                <w:t>2025-09-10</w:t>
              </w:r>
            </w:p>
          </w:sdtContent>
        </w:sdt>
      </w:sdtContent>
    </w:sdt>
    <w:bookmarkStart w:id="0" w:name="_Hlk206402600"/>
    <w:p w14:paraId="5C3D7DA2" w14:textId="77189305" w:rsidR="007D542F" w:rsidRDefault="00871B97" w:rsidP="007D542F">
      <w:pPr>
        <w:pStyle w:val="Rubrik"/>
      </w:pPr>
      <w:sdt>
        <w:sdtPr>
          <w:id w:val="886605850"/>
          <w:lock w:val="contentLocked"/>
          <w:placeholder>
            <w:docPart w:val="A478C4250BA941E9AAA4B35CE4920FE3"/>
          </w:placeholder>
          <w:group/>
        </w:sdtPr>
        <w:sdtEndPr/>
        <w:sdtContent>
          <w:sdt>
            <w:sdtPr>
              <w:id w:val="-1141882450"/>
              <w:placeholder>
                <w:docPart w:val="69503A0E98A54FCE84BADFA43FECE1A9"/>
              </w:placeholder>
              <w:dataBinding w:prefixMappings="xmlns:ns0='http://rk.se/faktapm' " w:xpath="/ns0:faktaPM[1]/ns0:Titel[1]" w:storeItemID="{0B9A7431-9D19-4C2A-8E12-639802D7B40B}"/>
              <w:text/>
            </w:sdtPr>
            <w:sdtEndPr/>
            <w:sdtContent>
              <w:r w:rsidR="00AC7F69">
                <w:t>Förslag till förordning om</w:t>
              </w:r>
              <w:r w:rsidR="00AC7F69" w:rsidRPr="00E52F5E">
                <w:t xml:space="preserve"> </w:t>
              </w:r>
              <w:r w:rsidR="00AC7F69">
                <w:t>inrättande av ett nytt ramverk för</w:t>
              </w:r>
              <w:r w:rsidR="00AC7F69" w:rsidRPr="00E52F5E">
                <w:t xml:space="preserve"> </w:t>
              </w:r>
            </w:sdtContent>
          </w:sdt>
        </w:sdtContent>
      </w:sdt>
      <w:r w:rsidR="00AC7F69">
        <w:t xml:space="preserve">uppföljning av budgetutgifter och </w:t>
      </w:r>
      <w:bookmarkEnd w:id="0"/>
      <w:r w:rsidR="005B2AED">
        <w:t>genomförande</w:t>
      </w:r>
    </w:p>
    <w:sdt>
      <w:sdtPr>
        <w:id w:val="1508712681"/>
        <w15:dataBinding w:prefixMappings="xmlns:ns0='http://rk.se/faktapm' " w:xpath="/ns0:faktaPM[1]/ns0:DepLista[1]/ns0:Item" w:storeItemID="{0B9A7431-9D19-4C2A-8E12-639802D7B40B}"/>
        <w15:repeatingSection/>
      </w:sdtPr>
      <w:sdtEndPr/>
      <w:sdtContent>
        <w:sdt>
          <w:sdtPr>
            <w:id w:val="-602265425"/>
            <w:placeholder>
              <w:docPart w:val="FA4B41DF6BEE45FE9DDAE1797725AC1D"/>
            </w:placeholder>
            <w15:repeatingSectionItem/>
          </w:sdtPr>
          <w:sdtEndPr>
            <w:rPr>
              <w:highlight w:val="yellow"/>
            </w:rPr>
          </w:sdtEndPr>
          <w:sdtContent>
            <w:p w14:paraId="3E09A723" w14:textId="56E26B6F" w:rsidR="007D542F" w:rsidRDefault="00871B97" w:rsidP="007D542F">
              <w:pPr>
                <w:pStyle w:val="Brdtext"/>
              </w:pPr>
              <w:sdt>
                <w:sdtPr>
                  <w:rPr>
                    <w:rStyle w:val="Departement"/>
                  </w:rPr>
                  <w:id w:val="19440330"/>
                  <w:placeholder>
                    <w:docPart w:val="0805DD19AE1C4993A97FFFE439E8B01E"/>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3D02C1">
                    <w:rPr>
                      <w:rStyle w:val="Departement"/>
                    </w:rPr>
                    <w:t>Finansdepartementet</w:t>
                  </w:r>
                </w:sdtContent>
              </w:sdt>
              <w:r w:rsidR="007D542F">
                <w:t xml:space="preserve"> </w:t>
              </w:r>
            </w:p>
          </w:sdtContent>
        </w:sdt>
      </w:sdtContent>
    </w:sdt>
    <w:bookmarkStart w:id="1" w:name="_Toc93996727"/>
    <w:p w14:paraId="135DCA27" w14:textId="77777777" w:rsidR="007D542F" w:rsidRDefault="00871B97">
      <w:pPr>
        <w:pStyle w:val="Rubrik2utannumrering"/>
      </w:pPr>
      <w:sdt>
        <w:sdtPr>
          <w:id w:val="-208794150"/>
          <w:lock w:val="contentLocked"/>
          <w:placeholder>
            <w:docPart w:val="A478C4250BA941E9AAA4B35CE4920FE3"/>
          </w:placeholder>
          <w:group/>
        </w:sdtPr>
        <w:sdtEndPr/>
        <w:sdtContent>
          <w:r w:rsidR="007D542F">
            <w:t>Dokumentbeteckning</w:t>
          </w:r>
          <w:bookmarkEnd w:id="1"/>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FA4B41DF6BEE45FE9DDAE1797725AC1D"/>
            </w:placeholder>
            <w15:repeatingSectionItem/>
          </w:sdtPr>
          <w:sdtEndPr/>
          <w:sdtContent>
            <w:p w14:paraId="1020E4E1" w14:textId="0C381592" w:rsidR="00390335" w:rsidRDefault="00871B97" w:rsidP="002F204A">
              <w:pPr>
                <w:pStyle w:val="Brdtext"/>
                <w:tabs>
                  <w:tab w:val="clear" w:pos="1701"/>
                  <w:tab w:val="clear" w:pos="3600"/>
                  <w:tab w:val="left" w:pos="2835"/>
                </w:tabs>
                <w:spacing w:after="80"/>
                <w:ind w:left="2835" w:hanging="2835"/>
              </w:pPr>
              <w:sdt>
                <w:sdtPr>
                  <w:id w:val="-1666781584"/>
                  <w:placeholder>
                    <w:docPart w:val="C41D6E8EA0184041A5D3AF83F2D1DCC0"/>
                  </w:placeholder>
                  <w:dataBinding w:prefixMappings="xmlns:ns0='http://rk.se/faktapm' " w:xpath="/ns0:faktaPM[1]/ns0:DokLista[1]/ns0:DokItem[1]/ns0:Beteckning[1]" w:storeItemID="{0B9A7431-9D19-4C2A-8E12-639802D7B40B}"/>
                  <w:text/>
                </w:sdtPr>
                <w:sdtEndPr/>
                <w:sdtContent>
                  <w:r w:rsidR="003D02C1">
                    <w:t>COM (2025) 545</w:t>
                  </w:r>
                </w:sdtContent>
              </w:sdt>
              <w:r w:rsidR="007D542F">
                <w:t xml:space="preserve"> </w:t>
              </w:r>
              <w:r w:rsidR="007D542F">
                <w:tab/>
              </w:r>
              <w:proofErr w:type="spellStart"/>
              <w:r w:rsidR="007D542F" w:rsidRPr="0037090A">
                <w:t>Celexnummer</w:t>
              </w:r>
              <w:proofErr w:type="spellEnd"/>
              <w:r w:rsidR="007D542F">
                <w:t xml:space="preserve"> </w:t>
              </w:r>
              <w:sdt>
                <w:sdtPr>
                  <w:id w:val="403725708"/>
                  <w:placeholder>
                    <w:docPart w:val="7B630DFD6B1E43DBB3DEEF782E31557F"/>
                  </w:placeholder>
                  <w:dataBinding w:prefixMappings="xmlns:ns0='http://rk.se/faktapm' " w:xpath="/ns0:faktaPM[1]/ns0:DokLista[1]/ns0:DokItem[1]/ns0:Celexnummer[1]" w:storeItemID="{0B9A7431-9D19-4C2A-8E12-639802D7B40B}"/>
                  <w:text/>
                </w:sdtPr>
                <w:sdtEndPr/>
                <w:sdtContent>
                  <w:r w:rsidR="0037090A">
                    <w:t>52025PC0545</w:t>
                  </w:r>
                </w:sdtContent>
              </w:sdt>
            </w:p>
            <w:p w14:paraId="58F953BE" w14:textId="2A275920" w:rsidR="007D542F" w:rsidRPr="003D02C1" w:rsidRDefault="00871B97" w:rsidP="003D02C1">
              <w:pPr>
                <w:pStyle w:val="Brdtext"/>
                <w:tabs>
                  <w:tab w:val="clear" w:pos="1701"/>
                  <w:tab w:val="clear" w:pos="3600"/>
                </w:tabs>
                <w:rPr>
                  <w:lang w:val="en-US"/>
                </w:rPr>
              </w:pPr>
              <w:sdt>
                <w:sdtPr>
                  <w:rPr>
                    <w:lang w:val="en-US"/>
                  </w:rPr>
                  <w:id w:val="-1736688595"/>
                  <w:placeholder>
                    <w:docPart w:val="3AABB9D3912A4CC7AA3F4358591BFF7F"/>
                  </w:placeholder>
                  <w:dataBinding w:prefixMappings="xmlns:ns0='http://rk.se/faktapm' " w:xpath="/ns0:faktaPM[1]/ns0:DokLista[1]/ns0:DokItem[1]/ns0:DokTitel[1]" w:storeItemID="{0B9A7431-9D19-4C2A-8E12-639802D7B40B}"/>
                  <w:text/>
                </w:sdtPr>
                <w:sdtEndPr/>
                <w:sdtContent>
                  <w:r w:rsidR="003D02C1" w:rsidRPr="003D02C1">
                    <w:rPr>
                      <w:lang w:val="en-US"/>
                    </w:rPr>
                    <w:t>Proposal for a</w:t>
                  </w:r>
                  <w:r w:rsidR="003D02C1">
                    <w:rPr>
                      <w:lang w:val="en-US"/>
                    </w:rPr>
                    <w:t xml:space="preserve"> regulation of the European Parliament and of th</w:t>
                  </w:r>
                  <w:r w:rsidR="005F54D1">
                    <w:rPr>
                      <w:lang w:val="en-US"/>
                    </w:rPr>
                    <w:t>e</w:t>
                  </w:r>
                  <w:r w:rsidR="003D02C1">
                    <w:rPr>
                      <w:lang w:val="en-US"/>
                    </w:rPr>
                    <w:t xml:space="preserve"> Council establishing </w:t>
                  </w:r>
                  <w:r w:rsidR="003D02C1" w:rsidRPr="003D02C1">
                    <w:rPr>
                      <w:lang w:val="en-US"/>
                    </w:rPr>
                    <w:t xml:space="preserve">a budget expenditure tracking and performance framework and other horizontal rules for the Union </w:t>
                  </w:r>
                  <w:proofErr w:type="spellStart"/>
                  <w:r w:rsidR="003D02C1" w:rsidRPr="003D02C1">
                    <w:rPr>
                      <w:lang w:val="en-US"/>
                    </w:rPr>
                    <w:t>programmes</w:t>
                  </w:r>
                  <w:proofErr w:type="spellEnd"/>
                  <w:r w:rsidR="003D02C1" w:rsidRPr="003D02C1">
                    <w:rPr>
                      <w:lang w:val="en-US"/>
                    </w:rPr>
                    <w:t xml:space="preserve"> and activities</w:t>
                  </w:r>
                  <w:r w:rsidR="003D02C1">
                    <w:rPr>
                      <w:lang w:val="en-US"/>
                    </w:rPr>
                    <w:t>.</w:t>
                  </w:r>
                </w:sdtContent>
              </w:sdt>
            </w:p>
          </w:sdtContent>
        </w:sdt>
      </w:sdtContent>
    </w:sdt>
    <w:bookmarkStart w:id="2" w:name="_Toc93996728"/>
    <w:p w14:paraId="700E8F37" w14:textId="77777777" w:rsidR="007D542F" w:rsidRDefault="00871B97">
      <w:pPr>
        <w:pStyle w:val="Rubrik1utannumrering"/>
      </w:pPr>
      <w:sdt>
        <w:sdtPr>
          <w:id w:val="1122497011"/>
          <w:lock w:val="contentLocked"/>
          <w:placeholder>
            <w:docPart w:val="A478C4250BA941E9AAA4B35CE4920FE3"/>
          </w:placeholder>
          <w:group/>
        </w:sdtPr>
        <w:sdtEndPr/>
        <w:sdtContent>
          <w:r w:rsidR="007D542F">
            <w:t>Sammanfattning</w:t>
          </w:r>
          <w:bookmarkEnd w:id="2"/>
        </w:sdtContent>
      </w:sdt>
    </w:p>
    <w:p w14:paraId="498C4D99" w14:textId="7704B8F4" w:rsidR="00AE36BE" w:rsidRDefault="000479C8" w:rsidP="00362EC6">
      <w:pPr>
        <w:pStyle w:val="Brdtext"/>
      </w:pPr>
      <w:bookmarkStart w:id="3" w:name="_Toc93996729"/>
      <w:r>
        <w:t>Europeiska k</w:t>
      </w:r>
      <w:r w:rsidR="00AE36BE">
        <w:t>ommissionen föreslår i anslutning till förslaget om flerårig budgetram för perioden 2028</w:t>
      </w:r>
      <w:r w:rsidR="00604074">
        <w:t>–</w:t>
      </w:r>
      <w:r w:rsidR="001F511C">
        <w:t>20</w:t>
      </w:r>
      <w:r w:rsidR="00AE36BE">
        <w:t>34 en omstöpning av regelverk</w:t>
      </w:r>
      <w:r w:rsidR="00DD12AB">
        <w:t>et</w:t>
      </w:r>
      <w:r w:rsidR="00AE36BE">
        <w:t xml:space="preserve"> för genomförande </w:t>
      </w:r>
      <w:r w:rsidR="00DD12AB">
        <w:t xml:space="preserve">och uppföljning </w:t>
      </w:r>
      <w:r w:rsidR="00AE36BE">
        <w:t xml:space="preserve">av politik som finansieras från EU-budgeten. </w:t>
      </w:r>
    </w:p>
    <w:p w14:paraId="1090802C" w14:textId="5B709229" w:rsidR="00DB2B02" w:rsidRDefault="0038612C" w:rsidP="00362EC6">
      <w:pPr>
        <w:pStyle w:val="Brdtext"/>
      </w:pPr>
      <w:r>
        <w:t>F</w:t>
      </w:r>
      <w:r w:rsidR="00362EC6">
        <w:t xml:space="preserve">örslaget </w:t>
      </w:r>
      <w:r>
        <w:t xml:space="preserve">innebär att </w:t>
      </w:r>
      <w:r w:rsidR="00362EC6">
        <w:t>ett</w:t>
      </w:r>
      <w:r>
        <w:t xml:space="preserve"> nytt</w:t>
      </w:r>
      <w:r w:rsidR="00362EC6">
        <w:t xml:space="preserve"> </w:t>
      </w:r>
      <w:r w:rsidR="00362EC6" w:rsidRPr="00362EC6">
        <w:t>ram</w:t>
      </w:r>
      <w:r w:rsidR="00362EC6">
        <w:t>verk</w:t>
      </w:r>
      <w:r w:rsidR="00362EC6" w:rsidRPr="00362EC6">
        <w:t xml:space="preserve"> för uppföljning av budgetutgifter och resultat samt andra horisontella regler för unionens program och verksamheter</w:t>
      </w:r>
      <w:r>
        <w:t xml:space="preserve"> </w:t>
      </w:r>
      <w:r w:rsidR="000E3563">
        <w:t>införs</w:t>
      </w:r>
      <w:r w:rsidR="00362EC6">
        <w:t xml:space="preserve">. </w:t>
      </w:r>
      <w:r w:rsidR="003667AF">
        <w:t xml:space="preserve">Enligt </w:t>
      </w:r>
      <w:r w:rsidR="000B4495">
        <w:t xml:space="preserve">kommissionen </w:t>
      </w:r>
      <w:r w:rsidR="003667AF">
        <w:t xml:space="preserve">syftar </w:t>
      </w:r>
      <w:r w:rsidR="009144E7">
        <w:t>förslaget</w:t>
      </w:r>
      <w:r w:rsidR="00362EC6">
        <w:t xml:space="preserve"> till att införa en enhetlig och förbättrad ram för uppföljning av budgetutgifter och resultat </w:t>
      </w:r>
      <w:r w:rsidR="000E3563">
        <w:t>fr.o.m.</w:t>
      </w:r>
      <w:r w:rsidR="00362EC6">
        <w:t xml:space="preserve"> </w:t>
      </w:r>
      <w:r w:rsidR="00C445DC">
        <w:t>2028</w:t>
      </w:r>
      <w:r w:rsidR="00362EC6">
        <w:t xml:space="preserve">. </w:t>
      </w:r>
      <w:r w:rsidR="000E3563">
        <w:t>R</w:t>
      </w:r>
      <w:r w:rsidR="00362EC6">
        <w:t>am</w:t>
      </w:r>
      <w:r w:rsidR="003667AF">
        <w:t>verk</w:t>
      </w:r>
      <w:r w:rsidR="000E3563">
        <w:t>et</w:t>
      </w:r>
      <w:r w:rsidR="00362EC6">
        <w:t xml:space="preserve"> ska vara enklare, mer enhetlig</w:t>
      </w:r>
      <w:r>
        <w:t>t</w:t>
      </w:r>
      <w:r w:rsidR="00362EC6">
        <w:t xml:space="preserve"> och mindre administrativt betungande än de</w:t>
      </w:r>
      <w:r w:rsidR="001F511C">
        <w:t>t</w:t>
      </w:r>
      <w:r w:rsidR="00362EC6">
        <w:t xml:space="preserve"> nuvarande </w:t>
      </w:r>
      <w:r w:rsidR="001F511C">
        <w:t>systemet</w:t>
      </w:r>
      <w:r w:rsidR="00362EC6">
        <w:t xml:space="preserve">. Enligt kommissionen skapar </w:t>
      </w:r>
      <w:r w:rsidR="0020597A">
        <w:t xml:space="preserve">förslaget </w:t>
      </w:r>
      <w:r w:rsidR="00362EC6">
        <w:t>förutsättningar för en mer resultatinriktad styrning</w:t>
      </w:r>
      <w:r w:rsidR="00FC4B0F">
        <w:t xml:space="preserve"> av politiken</w:t>
      </w:r>
      <w:r w:rsidR="00362EC6">
        <w:t xml:space="preserve">, med ökad förmåga att leverera i linje med de fastställda politiska prioriteringarna samt en mer effektiv utvärdering av </w:t>
      </w:r>
      <w:r w:rsidR="00060103">
        <w:t>den politik och de åtgärder som finansierats av EU-medel</w:t>
      </w:r>
      <w:r w:rsidR="00362EC6">
        <w:t xml:space="preserve">. Kommissionen framhåller vidare att förslaget kan bidra till ökad transparens och stärkt ansvarstagande, samtidigt som det säkerställer efterlevnad av budgetförordningens krav och medför </w:t>
      </w:r>
      <w:r w:rsidR="00772662">
        <w:t xml:space="preserve">en </w:t>
      </w:r>
      <w:r w:rsidR="00362EC6">
        <w:t xml:space="preserve">minskad administrativ </w:t>
      </w:r>
      <w:r w:rsidR="00112DEB">
        <w:t xml:space="preserve">börda </w:t>
      </w:r>
      <w:r w:rsidR="00362EC6">
        <w:t xml:space="preserve">för </w:t>
      </w:r>
      <w:r w:rsidR="00112DEB">
        <w:t xml:space="preserve">kommissionen, </w:t>
      </w:r>
      <w:r w:rsidR="00362EC6">
        <w:t>medlemsstater</w:t>
      </w:r>
      <w:r w:rsidR="00112DEB">
        <w:t xml:space="preserve"> </w:t>
      </w:r>
      <w:r w:rsidR="00362EC6">
        <w:t>och stödmottagare.</w:t>
      </w:r>
    </w:p>
    <w:p w14:paraId="149EB124" w14:textId="1D9D26DF" w:rsidR="00385E8A" w:rsidRDefault="00362EC6" w:rsidP="003F5242">
      <w:pPr>
        <w:pStyle w:val="Brdtext"/>
        <w:spacing w:after="0"/>
      </w:pPr>
      <w:r>
        <w:t xml:space="preserve">Kommissionen anger att förslagets </w:t>
      </w:r>
      <w:r w:rsidR="00385E8A">
        <w:t xml:space="preserve">tre </w:t>
      </w:r>
      <w:r>
        <w:t xml:space="preserve">huvudsakliga mål är att: </w:t>
      </w:r>
    </w:p>
    <w:p w14:paraId="0912F8E8" w14:textId="28D48EA5" w:rsidR="00385E8A" w:rsidRDefault="00362EC6" w:rsidP="003F5242">
      <w:pPr>
        <w:pStyle w:val="Brdtext"/>
        <w:numPr>
          <w:ilvl w:val="0"/>
          <w:numId w:val="44"/>
        </w:numPr>
        <w:spacing w:after="0"/>
      </w:pPr>
      <w:r w:rsidRPr="00B63B04">
        <w:lastRenderedPageBreak/>
        <w:t xml:space="preserve">säkerställa en konsekvent tillämpning av bestämmelserna om horisontella principer </w:t>
      </w:r>
      <w:r w:rsidR="00FC4B0F" w:rsidRPr="00B63B04">
        <w:t xml:space="preserve">för utgifter </w:t>
      </w:r>
      <w:r w:rsidRPr="00B63B04">
        <w:t>i hela EU-budgeten (exempelvis principen om att inte orsaka betydande skada</w:t>
      </w:r>
      <w:r w:rsidR="00DE49A7" w:rsidRPr="00B63B04">
        <w:t xml:space="preserve"> </w:t>
      </w:r>
      <w:r w:rsidRPr="00B63B04">
        <w:t>och</w:t>
      </w:r>
      <w:r w:rsidR="00B63B04" w:rsidRPr="00B63B04">
        <w:t xml:space="preserve"> principen om</w:t>
      </w:r>
      <w:r w:rsidR="000E3563" w:rsidRPr="00B63B04">
        <w:t xml:space="preserve"> </w:t>
      </w:r>
      <w:r w:rsidRPr="00B63B04">
        <w:t xml:space="preserve">jämställdhet), </w:t>
      </w:r>
      <w:r w:rsidR="00E62725" w:rsidRPr="00B63B04">
        <w:t>för att</w:t>
      </w:r>
      <w:r w:rsidRPr="00B63B04">
        <w:t xml:space="preserve"> minska komplexiteten för stödmottagare och</w:t>
      </w:r>
      <w:r>
        <w:t xml:space="preserve"> öka samordningen av unionens insatser</w:t>
      </w:r>
      <w:r w:rsidR="00DB2B02">
        <w:t xml:space="preserve">; </w:t>
      </w:r>
    </w:p>
    <w:p w14:paraId="5AD334A9" w14:textId="6F897CB0" w:rsidR="00385E8A" w:rsidRDefault="00362EC6" w:rsidP="003F5242">
      <w:pPr>
        <w:pStyle w:val="Brdtext"/>
        <w:numPr>
          <w:ilvl w:val="0"/>
          <w:numId w:val="44"/>
        </w:numPr>
        <w:spacing w:after="0"/>
      </w:pPr>
      <w:r>
        <w:t>effektivisera och harmonisera systemet för uppföljning av EU:s utgifter och budgetens resultat, vilket ska möjliggöra</w:t>
      </w:r>
      <w:r w:rsidR="00B63B04">
        <w:t xml:space="preserve"> en enhetlig översikt av uppgifter från olika</w:t>
      </w:r>
      <w:r>
        <w:t xml:space="preserve"> program, öka transparensen och minska kostnaderna för berörda aktörer</w:t>
      </w:r>
      <w:r w:rsidR="00DB2B02">
        <w:t xml:space="preserve">; </w:t>
      </w:r>
    </w:p>
    <w:p w14:paraId="025FC2EE" w14:textId="6830F60A" w:rsidR="00362EC6" w:rsidRDefault="00362EC6" w:rsidP="003F5242">
      <w:pPr>
        <w:pStyle w:val="Brdtext"/>
        <w:numPr>
          <w:ilvl w:val="0"/>
          <w:numId w:val="44"/>
        </w:numPr>
      </w:pPr>
      <w:r>
        <w:t xml:space="preserve">harmonisera och rationalisera </w:t>
      </w:r>
      <w:r w:rsidR="00475D0E">
        <w:t>resultat</w:t>
      </w:r>
      <w:r>
        <w:t xml:space="preserve">rapporteringen </w:t>
      </w:r>
      <w:r w:rsidR="00475D0E">
        <w:t>och</w:t>
      </w:r>
      <w:r>
        <w:t xml:space="preserve"> </w:t>
      </w:r>
      <w:proofErr w:type="spellStart"/>
      <w:r w:rsidR="000E3563">
        <w:t>informationslämnandet</w:t>
      </w:r>
      <w:proofErr w:type="spellEnd"/>
      <w:r w:rsidR="000E3563">
        <w:t xml:space="preserve"> </w:t>
      </w:r>
      <w:r>
        <w:t xml:space="preserve">om finansieringsmöjligheter inom EU-budgeten, i syfte att öka transparensen och underlätta tillgången till EU-medel för potentiella stödmottagare. </w:t>
      </w:r>
    </w:p>
    <w:p w14:paraId="79992019" w14:textId="6EDFDFBE" w:rsidR="007D542F" w:rsidRDefault="001624A8" w:rsidP="00362EC6">
      <w:pPr>
        <w:pStyle w:val="Brdtext"/>
      </w:pPr>
      <w:r>
        <w:t>Förslaget innehåller även</w:t>
      </w:r>
      <w:r w:rsidR="00362EC6">
        <w:t xml:space="preserve"> gemensamma regler för hela EU-budgeten i frågor som rör utvärdering av program och insatser, samt informations-, kommunikations- och synlighetskrav.</w:t>
      </w:r>
      <w:r w:rsidR="007D542F">
        <w:t xml:space="preserve"> </w:t>
      </w:r>
    </w:p>
    <w:p w14:paraId="0D352A46" w14:textId="5AF7332A" w:rsidR="008A1476" w:rsidRPr="00361FA2" w:rsidRDefault="00362EC6" w:rsidP="00362EC6">
      <w:pPr>
        <w:pStyle w:val="Brdtext"/>
      </w:pPr>
      <w:bookmarkStart w:id="4" w:name="_Hlk206058987"/>
      <w:r w:rsidRPr="0037673A">
        <w:t xml:space="preserve">Regeringen är i </w:t>
      </w:r>
      <w:r w:rsidR="00E72959">
        <w:t>princip</w:t>
      </w:r>
      <w:r w:rsidR="00E72959" w:rsidRPr="0037673A">
        <w:t xml:space="preserve"> </w:t>
      </w:r>
      <w:r w:rsidRPr="0037673A">
        <w:t xml:space="preserve">positiv till </w:t>
      </w:r>
      <w:r w:rsidR="00156003" w:rsidRPr="0037673A">
        <w:t>en ny genomförandemodell som bygger på prestationsbaserad budgetering</w:t>
      </w:r>
      <w:r w:rsidR="009737D3" w:rsidRPr="0037673A">
        <w:t xml:space="preserve"> och som </w:t>
      </w:r>
      <w:r w:rsidR="006127D8" w:rsidRPr="0037673A">
        <w:t>syftar</w:t>
      </w:r>
      <w:r w:rsidR="009737D3" w:rsidRPr="0037673A">
        <w:t xml:space="preserve"> till förenkling för såväl medlemsstaterna som stödmottagare</w:t>
      </w:r>
      <w:r w:rsidR="00156003" w:rsidRPr="0037673A">
        <w:t xml:space="preserve">. </w:t>
      </w:r>
      <w:r w:rsidR="00AB0803">
        <w:t>P</w:t>
      </w:r>
      <w:r w:rsidR="00156003" w:rsidRPr="0037673A">
        <w:t xml:space="preserve">restationsbaserad budgetering </w:t>
      </w:r>
      <w:r w:rsidR="000E3563">
        <w:t xml:space="preserve">kan leda till </w:t>
      </w:r>
      <w:r w:rsidR="00E72959">
        <w:t>ett ökat fokus på resultat och måluppfyllelse</w:t>
      </w:r>
      <w:r w:rsidR="00156003" w:rsidRPr="0037673A">
        <w:t xml:space="preserve">. Det </w:t>
      </w:r>
      <w:r w:rsidR="00A11E85" w:rsidRPr="0037673A">
        <w:t>kräv</w:t>
      </w:r>
      <w:r w:rsidR="00A11E85">
        <w:t xml:space="preserve">s </w:t>
      </w:r>
      <w:r w:rsidR="000E3563">
        <w:t>dock</w:t>
      </w:r>
      <w:r w:rsidR="00156003" w:rsidRPr="0037673A">
        <w:t xml:space="preserve"> att politiken utformas med relevanta mål och ändamålsenliga åtgärder</w:t>
      </w:r>
      <w:r w:rsidR="00EF5088">
        <w:t xml:space="preserve">. Modellen </w:t>
      </w:r>
      <w:r w:rsidR="00052247">
        <w:t>måste</w:t>
      </w:r>
      <w:r w:rsidR="00156003" w:rsidRPr="0037673A">
        <w:t xml:space="preserve"> respektera </w:t>
      </w:r>
      <w:r w:rsidR="001545BF">
        <w:t xml:space="preserve">medlemsstaternas </w:t>
      </w:r>
      <w:r w:rsidR="00F3788B">
        <w:t>finanspolitisk</w:t>
      </w:r>
      <w:r w:rsidR="001545BF">
        <w:t>a</w:t>
      </w:r>
      <w:r w:rsidR="00F3788B">
        <w:t xml:space="preserve"> autonomi</w:t>
      </w:r>
      <w:r w:rsidR="00EF5088">
        <w:t xml:space="preserve"> och vara</w:t>
      </w:r>
      <w:r w:rsidR="00156003" w:rsidRPr="0037673A">
        <w:t xml:space="preserve"> proportionerlig i den grad den binder </w:t>
      </w:r>
      <w:r w:rsidR="00722009" w:rsidRPr="0037673A">
        <w:t xml:space="preserve">medlemsstaterna </w:t>
      </w:r>
      <w:r w:rsidR="00156003" w:rsidRPr="0037673A">
        <w:t xml:space="preserve">i förhållande till beroendet av EU-medel. Relevanta lärdomar </w:t>
      </w:r>
      <w:r w:rsidR="00722009" w:rsidRPr="0037673A">
        <w:t xml:space="preserve">behöver </w:t>
      </w:r>
      <w:r w:rsidR="00156003" w:rsidRPr="0037673A">
        <w:t xml:space="preserve">dras från utformningen och genomförandet av </w:t>
      </w:r>
      <w:r w:rsidR="00E72959">
        <w:t xml:space="preserve">faciliteten för återhämtning och </w:t>
      </w:r>
      <w:proofErr w:type="spellStart"/>
      <w:r w:rsidR="00E72959">
        <w:t>resilien</w:t>
      </w:r>
      <w:r w:rsidR="001545BF">
        <w:t>s</w:t>
      </w:r>
      <w:proofErr w:type="spellEnd"/>
      <w:r w:rsidR="00A66DD3">
        <w:t xml:space="preserve"> (RRF)</w:t>
      </w:r>
      <w:r w:rsidR="00EF5088">
        <w:t>.</w:t>
      </w:r>
      <w:r w:rsidR="00722009" w:rsidRPr="0037673A">
        <w:t xml:space="preserve"> </w:t>
      </w:r>
      <w:r w:rsidR="00EF5088">
        <w:t>S</w:t>
      </w:r>
      <w:r w:rsidR="00156003" w:rsidRPr="0037673A">
        <w:t xml:space="preserve">killnader </w:t>
      </w:r>
      <w:r w:rsidR="000E3563">
        <w:t xml:space="preserve">mellan </w:t>
      </w:r>
      <w:r w:rsidR="003B242D">
        <w:t>medlemsstaterna</w:t>
      </w:r>
      <w:r w:rsidR="00A46946">
        <w:t>s</w:t>
      </w:r>
      <w:r w:rsidR="003B242D">
        <w:t xml:space="preserve"> </w:t>
      </w:r>
      <w:r w:rsidR="00156003" w:rsidRPr="0037673A">
        <w:t>administrativa strukturer och förvaltningstradition</w:t>
      </w:r>
      <w:r w:rsidR="000E3563">
        <w:t>er</w:t>
      </w:r>
      <w:r w:rsidR="00156003" w:rsidRPr="0037673A">
        <w:t xml:space="preserve"> bör beaktas. </w:t>
      </w:r>
      <w:r w:rsidR="00A44DA3" w:rsidRPr="001F01FB">
        <w:t xml:space="preserve">Regeringen välkomnar </w:t>
      </w:r>
      <w:r w:rsidR="001F01FB" w:rsidRPr="00361FA2">
        <w:t xml:space="preserve">kommissionens </w:t>
      </w:r>
      <w:r w:rsidR="008A1476" w:rsidRPr="00361FA2">
        <w:t xml:space="preserve">ambition om att </w:t>
      </w:r>
      <w:r w:rsidR="001B1AD5" w:rsidRPr="001F01FB">
        <w:t>införa</w:t>
      </w:r>
      <w:r w:rsidR="001B1AD5">
        <w:t xml:space="preserve"> </w:t>
      </w:r>
      <w:r w:rsidR="00A44DA3" w:rsidRPr="00A44DA3">
        <w:t xml:space="preserve">en tydlig struktur för uppföljning, rapportering och utvärdering samt en harmonisering av regler och indikatorer. Samtidigt </w:t>
      </w:r>
      <w:r w:rsidR="008A1476">
        <w:t>innebär</w:t>
      </w:r>
      <w:r w:rsidR="00E72959">
        <w:t xml:space="preserve"> kommissionens förslag </w:t>
      </w:r>
      <w:r w:rsidR="008A1476">
        <w:t xml:space="preserve">ett </w:t>
      </w:r>
      <w:r w:rsidR="001545BF">
        <w:t xml:space="preserve">omfattande </w:t>
      </w:r>
      <w:r w:rsidR="008A1476">
        <w:t xml:space="preserve">och </w:t>
      </w:r>
      <w:r w:rsidR="00E72959">
        <w:t>detaljera</w:t>
      </w:r>
      <w:r w:rsidR="008A1476">
        <w:t>t ramverk för</w:t>
      </w:r>
      <w:r w:rsidR="00E72959">
        <w:t xml:space="preserve"> uppföljning</w:t>
      </w:r>
      <w:r w:rsidR="008A1476">
        <w:t>, övervakning, rapportering</w:t>
      </w:r>
      <w:r w:rsidR="00E72959">
        <w:t xml:space="preserve"> och utvärdering. Regeringen vill därför betona</w:t>
      </w:r>
      <w:r w:rsidR="000E3563">
        <w:t xml:space="preserve"> </w:t>
      </w:r>
      <w:r w:rsidR="00A44DA3" w:rsidRPr="00A44DA3">
        <w:t xml:space="preserve">vikten av </w:t>
      </w:r>
      <w:r w:rsidR="00E52F5E" w:rsidRPr="00E72567">
        <w:t xml:space="preserve">att undvika en alltför stor administrativ börda </w:t>
      </w:r>
      <w:r w:rsidR="00E6576B" w:rsidRPr="00E72567">
        <w:t>för såväl medlemsstater som stödmottagare</w:t>
      </w:r>
      <w:r w:rsidR="001B1AD5">
        <w:t>,</w:t>
      </w:r>
      <w:r w:rsidR="00E6576B" w:rsidRPr="00E72567" w:rsidDel="00580480">
        <w:t xml:space="preserve"> </w:t>
      </w:r>
      <w:r w:rsidR="00E52F5E" w:rsidRPr="00E72567" w:rsidDel="00580480">
        <w:t>och</w:t>
      </w:r>
      <w:r w:rsidR="001B1AD5">
        <w:t xml:space="preserve"> av</w:t>
      </w:r>
      <w:r w:rsidR="00E52F5E" w:rsidRPr="00E72567">
        <w:t xml:space="preserve"> att </w:t>
      </w:r>
      <w:r w:rsidR="00E6576B" w:rsidRPr="00E72567" w:rsidDel="00580480">
        <w:t xml:space="preserve">säkerställa </w:t>
      </w:r>
      <w:r w:rsidR="00E52F5E" w:rsidRPr="00E72567" w:rsidDel="00580480">
        <w:t xml:space="preserve">att en </w:t>
      </w:r>
      <w:r w:rsidR="00E52F5E" w:rsidRPr="00E72567">
        <w:t>modell för prestationsbaserad budgetering införs</w:t>
      </w:r>
      <w:r w:rsidR="00E52F5E" w:rsidRPr="00E72567" w:rsidDel="00580480">
        <w:t xml:space="preserve"> på ett balanserat och ändamålsenligt sätt</w:t>
      </w:r>
      <w:r w:rsidR="00A11E85">
        <w:t xml:space="preserve">, </w:t>
      </w:r>
      <w:r w:rsidR="00A60133">
        <w:t>samtidigt som</w:t>
      </w:r>
      <w:r w:rsidR="00204377">
        <w:t xml:space="preserve"> skyddet av EU:s finansiella intressen</w:t>
      </w:r>
      <w:r w:rsidR="00A60133">
        <w:t xml:space="preserve"> säkerställs</w:t>
      </w:r>
      <w:r w:rsidR="00204377">
        <w:t>.</w:t>
      </w:r>
    </w:p>
    <w:bookmarkEnd w:id="4" w:displacedByCustomXml="next"/>
    <w:sdt>
      <w:sdtPr>
        <w:id w:val="181785833"/>
        <w:lock w:val="contentLocked"/>
        <w:placeholder>
          <w:docPart w:val="A478C4250BA941E9AAA4B35CE4920FE3"/>
        </w:placeholder>
        <w:group/>
      </w:sdtPr>
      <w:sdtEndPr/>
      <w:sdtContent>
        <w:p w14:paraId="02714750" w14:textId="77777777" w:rsidR="007D542F" w:rsidRDefault="007D542F" w:rsidP="00B84500">
          <w:pPr>
            <w:pStyle w:val="Rubrik1"/>
            <w:spacing w:before="720"/>
          </w:pPr>
          <w:r>
            <w:t>Förslaget</w:t>
          </w:r>
        </w:p>
        <w:bookmarkEnd w:id="3" w:displacedByCustomXml="next"/>
      </w:sdtContent>
    </w:sdt>
    <w:bookmarkStart w:id="5" w:name="_Toc93996730"/>
    <w:p w14:paraId="4EC96EA6" w14:textId="77777777" w:rsidR="007D542F" w:rsidRDefault="00871B97" w:rsidP="007D542F">
      <w:pPr>
        <w:pStyle w:val="Rubrik2"/>
      </w:pPr>
      <w:sdt>
        <w:sdtPr>
          <w:id w:val="400485695"/>
          <w:lock w:val="contentLocked"/>
          <w:placeholder>
            <w:docPart w:val="A478C4250BA941E9AAA4B35CE4920FE3"/>
          </w:placeholder>
          <w:group/>
        </w:sdtPr>
        <w:sdtEndPr/>
        <w:sdtContent>
          <w:r w:rsidR="007D542F">
            <w:t>Ärendets bakgrund</w:t>
          </w:r>
          <w:bookmarkEnd w:id="5"/>
        </w:sdtContent>
      </w:sdt>
    </w:p>
    <w:p w14:paraId="6BF3DE88" w14:textId="6D199AFE" w:rsidR="00944464" w:rsidRDefault="00F875DE" w:rsidP="00944464">
      <w:pPr>
        <w:pStyle w:val="Brdtext"/>
      </w:pPr>
      <w:r>
        <w:t xml:space="preserve">Kommissionens </w:t>
      </w:r>
      <w:r w:rsidR="007701C6">
        <w:t xml:space="preserve">förslag till ett prestationsbaserat ramverk är en direkt följd av de krav som införts genom </w:t>
      </w:r>
      <w:r w:rsidR="0086540E" w:rsidRPr="0086540E">
        <w:t>Europaparlamentets och rådets förordning (EU,</w:t>
      </w:r>
      <w:r w:rsidR="0086540E" w:rsidRPr="0086540E">
        <w:rPr>
          <w:rFonts w:ascii="Times New Roman" w:hAnsi="Times New Roman" w:cs="Times New Roman"/>
        </w:rPr>
        <w:t> </w:t>
      </w:r>
      <w:r w:rsidR="0086540E" w:rsidRPr="0086540E">
        <w:t>Euratom) 2024/2509 av den 23 september 2024 om finansiella regler f</w:t>
      </w:r>
      <w:r w:rsidR="0086540E" w:rsidRPr="0086540E">
        <w:rPr>
          <w:rFonts w:ascii="Garamond" w:hAnsi="Garamond" w:cs="Garamond"/>
        </w:rPr>
        <w:t>ö</w:t>
      </w:r>
      <w:r w:rsidR="0086540E" w:rsidRPr="0086540E">
        <w:t>r unionens allm</w:t>
      </w:r>
      <w:r w:rsidR="0086540E" w:rsidRPr="0086540E">
        <w:rPr>
          <w:rFonts w:ascii="Garamond" w:hAnsi="Garamond" w:cs="Garamond"/>
        </w:rPr>
        <w:t>ä</w:t>
      </w:r>
      <w:r w:rsidR="0086540E" w:rsidRPr="0086540E">
        <w:t>nna budget</w:t>
      </w:r>
      <w:r w:rsidR="0086540E" w:rsidRPr="0086540E" w:rsidDel="0086540E">
        <w:t xml:space="preserve"> </w:t>
      </w:r>
      <w:r w:rsidR="007701C6">
        <w:t>(EU, Euratom) 2024/2509</w:t>
      </w:r>
      <w:r w:rsidR="0062158E">
        <w:t xml:space="preserve"> </w:t>
      </w:r>
      <w:r w:rsidR="00DE49A7">
        <w:t xml:space="preserve">(budgetförordningen), </w:t>
      </w:r>
      <w:r w:rsidR="0062158E">
        <w:t xml:space="preserve">som antogs </w:t>
      </w:r>
      <w:r w:rsidR="0062158E" w:rsidRPr="0062158E">
        <w:t>den 23 september 2024</w:t>
      </w:r>
      <w:r w:rsidR="007701C6">
        <w:t xml:space="preserve">. </w:t>
      </w:r>
      <w:r w:rsidR="00944464">
        <w:t>Budget</w:t>
      </w:r>
      <w:r w:rsidR="007701C6">
        <w:t>förordning</w:t>
      </w:r>
      <w:r w:rsidR="00944464">
        <w:t>en</w:t>
      </w:r>
      <w:r w:rsidR="007701C6">
        <w:t xml:space="preserve"> ställer skärpta krav på att EU:s budgetmedel ska användas på ett sätt som säkerställer måluppfyllelse, kvalitet och mervärde i genomförandet av unionens politik. Särskild vikt läggs vid att insatser ska genomföras i enlighet med principerna om </w:t>
      </w:r>
      <w:r w:rsidR="00FB65B5" w:rsidRPr="00FB65B5">
        <w:t>effektiv</w:t>
      </w:r>
      <w:r w:rsidR="00FB65B5">
        <w:t>itet</w:t>
      </w:r>
      <w:r w:rsidR="00FB65B5" w:rsidRPr="00FB65B5">
        <w:t>, ändamålsenlig</w:t>
      </w:r>
      <w:r w:rsidR="00FB65B5">
        <w:t>he</w:t>
      </w:r>
      <w:r w:rsidR="00FB65B5" w:rsidRPr="00FB65B5">
        <w:t xml:space="preserve">t och </w:t>
      </w:r>
      <w:r w:rsidR="00A56D89">
        <w:t>sund</w:t>
      </w:r>
      <w:r w:rsidR="00FB65B5" w:rsidRPr="00FB65B5">
        <w:t xml:space="preserve"> ekonomisk förvaltning och kontroll</w:t>
      </w:r>
      <w:r w:rsidR="007701C6">
        <w:t>.</w:t>
      </w:r>
      <w:r w:rsidR="00A56D89">
        <w:t xml:space="preserve"> </w:t>
      </w:r>
      <w:r w:rsidR="007701C6">
        <w:t>Budgetförordningen anger vidare att alla program och åtgärder, i den mån det är möjligt och lämpligt, ska genomföras med hänsyn till sektorsspecifika regler, utan att orsaka betydande skada för miljömålen (DNSH-principen), samt med beaktande av jämställdhet och goda arbetsvillkor.</w:t>
      </w:r>
      <w:r w:rsidR="00944464" w:rsidRPr="00944464">
        <w:t xml:space="preserve"> </w:t>
      </w:r>
    </w:p>
    <w:p w14:paraId="0376E480" w14:textId="55E8C22A" w:rsidR="0068023B" w:rsidRPr="0068023B" w:rsidRDefault="0068023B" w:rsidP="0068023B">
      <w:pPr>
        <w:pStyle w:val="Brdtext"/>
      </w:pPr>
      <w:r w:rsidRPr="0068023B">
        <w:t>Det nuvarande systemet för uppföljning och rapportering</w:t>
      </w:r>
      <w:r>
        <w:t xml:space="preserve"> inom EU-budgeten</w:t>
      </w:r>
      <w:r w:rsidRPr="0068023B">
        <w:t xml:space="preserve">, som gäller </w:t>
      </w:r>
      <w:r w:rsidR="00CD788E">
        <w:t>t.o.m.</w:t>
      </w:r>
      <w:r w:rsidRPr="0068023B">
        <w:t xml:space="preserve"> 2027, </w:t>
      </w:r>
      <w:r w:rsidR="001F1438">
        <w:t>är komplex</w:t>
      </w:r>
      <w:r w:rsidR="00E4216D">
        <w:t>t</w:t>
      </w:r>
      <w:r w:rsidR="001F1438">
        <w:t xml:space="preserve"> och </w:t>
      </w:r>
      <w:r w:rsidR="00752298">
        <w:t>svårförståeligt</w:t>
      </w:r>
      <w:r w:rsidR="00CD788E">
        <w:t xml:space="preserve">, exempelvis används </w:t>
      </w:r>
      <w:r w:rsidRPr="0068023B">
        <w:t>mer än 5 000 indikatorer inom ramen för EU:s budgetgenomförande. Det stora antalet indikatorer medför en betydande administrativ börda för såväl genomförandeorgan</w:t>
      </w:r>
      <w:r w:rsidR="00A813B6">
        <w:t xml:space="preserve"> som </w:t>
      </w:r>
      <w:r w:rsidRPr="0068023B">
        <w:t xml:space="preserve">medlemsstater </w:t>
      </w:r>
      <w:r w:rsidR="00A813B6">
        <w:t>och</w:t>
      </w:r>
      <w:r w:rsidR="00A813B6" w:rsidRPr="0068023B">
        <w:t xml:space="preserve"> </w:t>
      </w:r>
      <w:r w:rsidRPr="0068023B">
        <w:t>stödmottagare, och leder till ineffektivitet i både rapportering och uppföljning.</w:t>
      </w:r>
    </w:p>
    <w:p w14:paraId="0328A57F" w14:textId="3473928B" w:rsidR="0068023B" w:rsidRDefault="0068023B" w:rsidP="0068023B">
      <w:pPr>
        <w:pStyle w:val="Brdtext"/>
      </w:pPr>
      <w:r w:rsidRPr="0068023B">
        <w:t xml:space="preserve">Samtidigt innebär den bristande harmoniseringen att kommissionen har begränsade möjligheter att samla in, </w:t>
      </w:r>
      <w:r w:rsidR="00A11E85">
        <w:t>sammanställa</w:t>
      </w:r>
      <w:r w:rsidR="00A11E85" w:rsidRPr="0068023B">
        <w:t xml:space="preserve"> </w:t>
      </w:r>
      <w:r w:rsidRPr="0068023B">
        <w:t xml:space="preserve">och analysera data på ett övergripande </w:t>
      </w:r>
      <w:r w:rsidR="00F576FE">
        <w:t xml:space="preserve">och jämförbart </w:t>
      </w:r>
      <w:r w:rsidRPr="0068023B">
        <w:t xml:space="preserve">sätt. Detta försvårar arbetet med att skapa en sammanhållen bild av hur EU-medel fördelas och används, och hindrar därmed en effektiv utvärdering av </w:t>
      </w:r>
      <w:r>
        <w:t>EU-budgetens</w:t>
      </w:r>
      <w:r w:rsidRPr="0068023B">
        <w:t xml:space="preserve"> resultat och mervärde.</w:t>
      </w:r>
    </w:p>
    <w:p w14:paraId="74DCB412" w14:textId="66E6BEC7" w:rsidR="0068023B" w:rsidRDefault="00CD788E" w:rsidP="0068023B">
      <w:pPr>
        <w:pStyle w:val="Brdtext"/>
      </w:pPr>
      <w:bookmarkStart w:id="6" w:name="_Hlk207643200"/>
      <w:r>
        <w:t>D</w:t>
      </w:r>
      <w:r w:rsidR="0068023B">
        <w:t xml:space="preserve">et </w:t>
      </w:r>
      <w:r>
        <w:t xml:space="preserve">aktuella </w:t>
      </w:r>
      <w:r w:rsidR="0068023B">
        <w:t>förslaget</w:t>
      </w:r>
      <w:r w:rsidR="00F12FD3" w:rsidRPr="002E4CAC">
        <w:t xml:space="preserve"> om ett nytt genomföranderamverk</w:t>
      </w:r>
      <w:r>
        <w:t>, som presenterades</w:t>
      </w:r>
      <w:r w:rsidR="0068023B">
        <w:t xml:space="preserve"> den 16 juli 2025, syft</w:t>
      </w:r>
      <w:r>
        <w:t>ar</w:t>
      </w:r>
      <w:r w:rsidR="0068023B">
        <w:t xml:space="preserve"> </w:t>
      </w:r>
      <w:r>
        <w:t xml:space="preserve">till </w:t>
      </w:r>
      <w:r w:rsidR="0068023B">
        <w:t>att skapa ett mer enhetligt och transparent system för uppföljning och rapportering</w:t>
      </w:r>
      <w:r w:rsidR="002B7663">
        <w:t>.</w:t>
      </w:r>
      <w:r w:rsidR="004C6EE7" w:rsidRPr="002E4CAC">
        <w:t xml:space="preserve"> Ramverket syftar</w:t>
      </w:r>
      <w:r w:rsidR="000436E1" w:rsidRPr="002E4CAC">
        <w:t xml:space="preserve"> även</w:t>
      </w:r>
      <w:r w:rsidR="004C6EE7" w:rsidRPr="002E4CAC">
        <w:t xml:space="preserve"> till att samordna och styra medlemsstaternas och tredjeländers nationella planer för att säkerställa en enhetlig och effektiv tillämpning av EU:s prioriteringar. </w:t>
      </w:r>
    </w:p>
    <w:p w14:paraId="5872B545" w14:textId="10AE2C29" w:rsidR="0075527D" w:rsidDel="004C6EE7" w:rsidRDefault="00A11E85" w:rsidP="0068023B">
      <w:pPr>
        <w:pStyle w:val="Brdtext"/>
      </w:pPr>
      <w:r>
        <w:lastRenderedPageBreak/>
        <w:t>Ett f</w:t>
      </w:r>
      <w:r w:rsidRPr="002E4CAC" w:rsidDel="004C6EE7">
        <w:t xml:space="preserve">örslag </w:t>
      </w:r>
      <w:r w:rsidR="0075527D" w:rsidRPr="002E4CAC" w:rsidDel="004C6EE7">
        <w:t>till förordning med grundläggande bestämmelse för en övergripande EU-fond under delad förvaltning behandlas i faktapromemorian 202</w:t>
      </w:r>
      <w:r w:rsidR="0037090A">
        <w:t>5</w:t>
      </w:r>
      <w:r w:rsidR="0075527D" w:rsidRPr="002E4CAC" w:rsidDel="004C6EE7">
        <w:t>/</w:t>
      </w:r>
      <w:proofErr w:type="gramStart"/>
      <w:r w:rsidR="0075527D" w:rsidRPr="002E4CAC" w:rsidDel="004C6EE7">
        <w:t>202</w:t>
      </w:r>
      <w:r w:rsidR="0037090A">
        <w:t>6</w:t>
      </w:r>
      <w:r w:rsidR="0075527D" w:rsidRPr="002E4CAC" w:rsidDel="004C6EE7">
        <w:t>:FP</w:t>
      </w:r>
      <w:r w:rsidR="0037090A">
        <w:t>M</w:t>
      </w:r>
      <w:proofErr w:type="gramEnd"/>
      <w:r w:rsidR="0037090A">
        <w:t>10</w:t>
      </w:r>
      <w:r w:rsidR="0075527D" w:rsidRPr="002E4CAC" w:rsidDel="004C6EE7">
        <w:t>.</w:t>
      </w:r>
    </w:p>
    <w:bookmarkEnd w:id="6"/>
    <w:p w14:paraId="58C85FA1" w14:textId="6A7A0017" w:rsidR="00036D63" w:rsidRDefault="00871B97" w:rsidP="00036D63">
      <w:pPr>
        <w:pStyle w:val="Rubrik2"/>
      </w:pPr>
      <w:sdt>
        <w:sdtPr>
          <w:id w:val="-1352952988"/>
          <w:lock w:val="contentLocked"/>
          <w:placeholder>
            <w:docPart w:val="A478C4250BA941E9AAA4B35CE4920FE3"/>
          </w:placeholder>
          <w:group/>
        </w:sdtPr>
        <w:sdtEndPr/>
        <w:sdtContent>
          <w:r w:rsidR="007D542F">
            <w:t>Förslagets innehåll</w:t>
          </w:r>
        </w:sdtContent>
      </w:sdt>
    </w:p>
    <w:p w14:paraId="46DA75FC" w14:textId="3714F238" w:rsidR="006D2E54" w:rsidRDefault="006D2E54" w:rsidP="00E72567">
      <w:pPr>
        <w:pStyle w:val="Rubrik3"/>
      </w:pPr>
      <w:r>
        <w:t>Allmänna bestämmelser</w:t>
      </w:r>
    </w:p>
    <w:p w14:paraId="78471DE1" w14:textId="455775E2" w:rsidR="00BC18B6" w:rsidRDefault="00A54AB1" w:rsidP="007D542F">
      <w:pPr>
        <w:pStyle w:val="Brdtext"/>
      </w:pPr>
      <w:r w:rsidRPr="00937913">
        <w:t>Den f</w:t>
      </w:r>
      <w:r w:rsidR="006D2E54" w:rsidRPr="00937913">
        <w:t>öreslagna förordning</w:t>
      </w:r>
      <w:r w:rsidRPr="00937913">
        <w:t>en</w:t>
      </w:r>
      <w:r w:rsidR="006D2E54" w:rsidRPr="00937913">
        <w:t xml:space="preserve"> fastställer e</w:t>
      </w:r>
      <w:r w:rsidR="00253A4D" w:rsidRPr="00937913">
        <w:t>tt</w:t>
      </w:r>
      <w:r w:rsidR="006D2E54" w:rsidRPr="00937913">
        <w:t xml:space="preserve"> gemensam</w:t>
      </w:r>
      <w:r w:rsidR="00253A4D" w:rsidRPr="00937913">
        <w:t>t</w:t>
      </w:r>
      <w:r w:rsidR="006D2E54" w:rsidRPr="00937913">
        <w:t xml:space="preserve"> ram</w:t>
      </w:r>
      <w:r w:rsidR="00CB1F6F" w:rsidRPr="00937913">
        <w:t>verk</w:t>
      </w:r>
      <w:r w:rsidR="006D2E54" w:rsidRPr="00937913">
        <w:t xml:space="preserve"> för uppföljning av </w:t>
      </w:r>
      <w:r w:rsidRPr="00937913">
        <w:t xml:space="preserve">EU:s </w:t>
      </w:r>
      <w:r w:rsidR="006D2E54" w:rsidRPr="00937913">
        <w:t xml:space="preserve">budgetutgifter och resultat, inklusive regler för en enhetlig och förenklad tillämpning av </w:t>
      </w:r>
      <w:r w:rsidR="00DE49A7" w:rsidRPr="00937913">
        <w:t xml:space="preserve">DNSH-principen </w:t>
      </w:r>
      <w:r w:rsidR="006D2E54" w:rsidRPr="00937913">
        <w:t>och</w:t>
      </w:r>
      <w:r w:rsidR="005F2EA4">
        <w:t xml:space="preserve"> </w:t>
      </w:r>
      <w:r w:rsidR="006D2E54" w:rsidRPr="00937913">
        <w:t>jämställdhet</w:t>
      </w:r>
      <w:r w:rsidR="005F2EA4">
        <w:t>sprincipen</w:t>
      </w:r>
      <w:r w:rsidR="006D2E54" w:rsidRPr="00937913">
        <w:t xml:space="preserve">, i enlighet med artikel 33 i </w:t>
      </w:r>
      <w:r w:rsidR="00DE49A7" w:rsidRPr="00937913">
        <w:t>budget</w:t>
      </w:r>
      <w:r w:rsidR="006D2E54" w:rsidRPr="00937913">
        <w:t>förordning</w:t>
      </w:r>
      <w:r w:rsidR="00DE49A7" w:rsidRPr="00937913">
        <w:t>en</w:t>
      </w:r>
      <w:r w:rsidR="006D2E54" w:rsidRPr="00937913">
        <w:t xml:space="preserve">. </w:t>
      </w:r>
    </w:p>
    <w:p w14:paraId="5F8B0AB7" w14:textId="3B34A32F" w:rsidR="007D542F" w:rsidRDefault="006D2E54" w:rsidP="007D542F">
      <w:pPr>
        <w:pStyle w:val="Brdtext"/>
      </w:pPr>
      <w:r w:rsidRPr="006D2E54">
        <w:t xml:space="preserve">Ramverket ska tillämpas </w:t>
      </w:r>
      <w:r w:rsidR="005D3D02">
        <w:t>fr.o.m</w:t>
      </w:r>
      <w:r w:rsidR="00A7065F">
        <w:t>.</w:t>
      </w:r>
      <w:r w:rsidR="005D3D02">
        <w:t xml:space="preserve"> 2028</w:t>
      </w:r>
      <w:r w:rsidR="00C12E84">
        <w:t xml:space="preserve"> </w:t>
      </w:r>
      <w:r w:rsidR="00DE49A7">
        <w:t xml:space="preserve">i den utsträckning </w:t>
      </w:r>
      <w:r w:rsidRPr="006D2E54">
        <w:t xml:space="preserve">det är möjligt och lämpligt, med beaktande av principerna om </w:t>
      </w:r>
      <w:r w:rsidR="00CB1F6F">
        <w:t>sund ekonomisk förvaltning</w:t>
      </w:r>
      <w:r w:rsidRPr="006D2E54">
        <w:t xml:space="preserve">. </w:t>
      </w:r>
      <w:r w:rsidR="00752298">
        <w:t>F</w:t>
      </w:r>
      <w:r w:rsidRPr="006D2E54">
        <w:t xml:space="preserve">örordningen innehåller även bestämmelser om uppföljning och rapportering av </w:t>
      </w:r>
      <w:r w:rsidR="00A56D89">
        <w:t xml:space="preserve">utfall och </w:t>
      </w:r>
      <w:r w:rsidRPr="006D2E54">
        <w:t>resultat, inrättande av en gemensam EU-portal för finansiering, samt regler för utvärdering, information, kommunikation och synlighet som gäller samtliga EU-program.</w:t>
      </w:r>
    </w:p>
    <w:p w14:paraId="5E579685" w14:textId="07190595" w:rsidR="006D2E54" w:rsidRDefault="006D2E54" w:rsidP="00E72567">
      <w:pPr>
        <w:pStyle w:val="Rubrik3"/>
      </w:pPr>
      <w:r>
        <w:t>Horisontella principer</w:t>
      </w:r>
    </w:p>
    <w:p w14:paraId="1939F122" w14:textId="28D6E7AA" w:rsidR="008D01F7" w:rsidRPr="003C55CD" w:rsidRDefault="0028631B" w:rsidP="005E28DA">
      <w:pPr>
        <w:pStyle w:val="Brdtext"/>
      </w:pPr>
      <w:r>
        <w:t>Den föreslagna f</w:t>
      </w:r>
      <w:r w:rsidR="005E21B6">
        <w:t xml:space="preserve">örordningen fastställer regler för uppföljning av </w:t>
      </w:r>
      <w:r w:rsidR="00BC18B6">
        <w:t xml:space="preserve">de av </w:t>
      </w:r>
      <w:r w:rsidR="005E21B6">
        <w:t xml:space="preserve">budgetens </w:t>
      </w:r>
      <w:r w:rsidR="00BC18B6">
        <w:t xml:space="preserve">finansierade programmens och åtgärdernas </w:t>
      </w:r>
      <w:r w:rsidR="005E21B6">
        <w:t xml:space="preserve">bidrag till </w:t>
      </w:r>
      <w:r>
        <w:t xml:space="preserve">målen för </w:t>
      </w:r>
      <w:r w:rsidR="005E21B6">
        <w:t xml:space="preserve">klimat- och biologisk mångfald samt ett </w:t>
      </w:r>
      <w:r w:rsidR="00E57EF7">
        <w:t xml:space="preserve">övergripande </w:t>
      </w:r>
      <w:r w:rsidR="005E21B6">
        <w:t>mål för klimat- och miljöutgifter, med tillhörande mekanismer för att säkerställa att måle</w:t>
      </w:r>
      <w:r>
        <w:t>n</w:t>
      </w:r>
      <w:r w:rsidR="005E21B6">
        <w:t xml:space="preserve"> kan uppnås. </w:t>
      </w:r>
      <w:r>
        <w:t xml:space="preserve">Vidare </w:t>
      </w:r>
      <w:r w:rsidR="005E21B6">
        <w:t xml:space="preserve">innehåller </w:t>
      </w:r>
      <w:r w:rsidR="0079731B">
        <w:t>den</w:t>
      </w:r>
      <w:r w:rsidR="005E21B6">
        <w:t xml:space="preserve"> bestämmelser för </w:t>
      </w:r>
      <w:r w:rsidR="0079731B">
        <w:t xml:space="preserve">en enhetlig </w:t>
      </w:r>
      <w:r w:rsidR="005E21B6">
        <w:t xml:space="preserve">tillämpning av </w:t>
      </w:r>
      <w:r w:rsidR="00DE49A7">
        <w:t>DNSH-</w:t>
      </w:r>
      <w:r w:rsidR="005E21B6">
        <w:t>principen</w:t>
      </w:r>
      <w:r w:rsidR="002F1632">
        <w:t>, som även</w:t>
      </w:r>
      <w:r w:rsidR="0079731B">
        <w:t xml:space="preserve"> ska underlättas av </w:t>
      </w:r>
      <w:r w:rsidR="005E21B6">
        <w:t>en enhetlig och förenklad vägl</w:t>
      </w:r>
      <w:r w:rsidR="005E21B6" w:rsidRPr="008E3EDC">
        <w:t>edning</w:t>
      </w:r>
      <w:r w:rsidR="0079731B">
        <w:t xml:space="preserve"> som kommissionen</w:t>
      </w:r>
      <w:r w:rsidR="002F1632">
        <w:t xml:space="preserve"> förväntas besluta senare</w:t>
      </w:r>
      <w:r w:rsidR="005E21B6" w:rsidRPr="008E3EDC">
        <w:t>.</w:t>
      </w:r>
      <w:r w:rsidR="008D01F7" w:rsidRPr="008E3EDC">
        <w:t xml:space="preserve"> </w:t>
      </w:r>
      <w:r w:rsidR="00471919" w:rsidRPr="00471919">
        <w:t xml:space="preserve">Vägledningen ska tydliggöra vilka </w:t>
      </w:r>
      <w:r w:rsidR="003C55CD">
        <w:t xml:space="preserve">politikområden eller åtgärder </w:t>
      </w:r>
      <w:r w:rsidR="00471919" w:rsidRPr="00471919">
        <w:t>som alltid respektive aldrig anses vara förenliga med principen. Den ska</w:t>
      </w:r>
      <w:r w:rsidR="005E28DA">
        <w:t xml:space="preserve"> </w:t>
      </w:r>
      <w:r w:rsidR="00471919" w:rsidRPr="00471919" w:rsidDel="005E28DA">
        <w:t xml:space="preserve">också </w:t>
      </w:r>
      <w:r w:rsidR="00471919" w:rsidRPr="00471919">
        <w:t>ta hänsyn till proportionalitet</w:t>
      </w:r>
      <w:r w:rsidR="0086540E">
        <w:t>sprincipen</w:t>
      </w:r>
      <w:r w:rsidR="00A11E85">
        <w:t xml:space="preserve"> och</w:t>
      </w:r>
      <w:r w:rsidR="00A11E85" w:rsidRPr="00471919">
        <w:t xml:space="preserve"> </w:t>
      </w:r>
      <w:r w:rsidR="00471919" w:rsidRPr="00471919">
        <w:t xml:space="preserve">befintlig EU-lagstiftning samt identifiera situationer </w:t>
      </w:r>
      <w:r w:rsidR="00A11E85">
        <w:t>då</w:t>
      </w:r>
      <w:r w:rsidR="00A11E85" w:rsidRPr="00471919">
        <w:t xml:space="preserve"> </w:t>
      </w:r>
      <w:r w:rsidR="00471919" w:rsidRPr="00471919">
        <w:t>principen inte är tillämplig, exempelvis vid kriser eller försvarsrelaterade åtgärder.</w:t>
      </w:r>
      <w:r w:rsidR="00471919">
        <w:t xml:space="preserve"> </w:t>
      </w:r>
      <w:r w:rsidR="00156003" w:rsidRPr="008E3EDC">
        <w:t>Det föreslås ett övergripande mål</w:t>
      </w:r>
      <w:r w:rsidR="00E57EF7">
        <w:t xml:space="preserve"> </w:t>
      </w:r>
      <w:r w:rsidR="00156003" w:rsidRPr="008E3EDC">
        <w:t xml:space="preserve">om att minst 35 procent av </w:t>
      </w:r>
      <w:r w:rsidR="00FC4B0F">
        <w:t xml:space="preserve">utgifterna i </w:t>
      </w:r>
      <w:r w:rsidR="00156003" w:rsidRPr="008E3EDC">
        <w:t>den totala budgeten för den fleråriga budgetramen 2028–2034 ska avsättas för klimatåtgärder och miljömål</w:t>
      </w:r>
      <w:r w:rsidR="005B25B2">
        <w:t xml:space="preserve">, </w:t>
      </w:r>
      <w:r w:rsidR="005B25B2" w:rsidRPr="00E21E82">
        <w:t xml:space="preserve">vilket innebär en höjning jämfört med det nuvarande målet </w:t>
      </w:r>
      <w:r w:rsidR="00DF30C2">
        <w:t>om</w:t>
      </w:r>
      <w:r w:rsidR="005B25B2" w:rsidRPr="00E21E82">
        <w:t xml:space="preserve"> 30 procent</w:t>
      </w:r>
      <w:r w:rsidR="00156003" w:rsidRPr="008E3EDC">
        <w:t>.</w:t>
      </w:r>
      <w:r w:rsidR="008D01F7" w:rsidRPr="008E3EDC">
        <w:t xml:space="preserve"> Kommissionen </w:t>
      </w:r>
      <w:r w:rsidR="00FC4B0F">
        <w:t xml:space="preserve">föreslås </w:t>
      </w:r>
      <w:r w:rsidR="008D01F7" w:rsidRPr="008E3EDC">
        <w:t xml:space="preserve">ges befogenhet att anta delegerade akter för att </w:t>
      </w:r>
      <w:r w:rsidR="006F696C" w:rsidRPr="008E3EDC">
        <w:t>justera klimat- och miljöutgiftsnivåer.</w:t>
      </w:r>
    </w:p>
    <w:p w14:paraId="7575AF0F" w14:textId="2D234588" w:rsidR="005E21B6" w:rsidRPr="002B7663" w:rsidRDefault="005E21B6" w:rsidP="005E21B6">
      <w:pPr>
        <w:pStyle w:val="Brdtext"/>
      </w:pPr>
      <w:r>
        <w:lastRenderedPageBreak/>
        <w:t xml:space="preserve">Vidare </w:t>
      </w:r>
      <w:r w:rsidR="002F1632">
        <w:t xml:space="preserve">innehåller förordningen </w:t>
      </w:r>
      <w:r>
        <w:t xml:space="preserve">regler för att säkerställa att program och insatser genomförs i enlighet med gällande arbets- och anställningsvillkor samt för att möjliggöra uppföljning av budgetens bidrag till sociala </w:t>
      </w:r>
      <w:r w:rsidRPr="002B7663">
        <w:t>mål. Förordningen</w:t>
      </w:r>
      <w:r w:rsidR="00D45D9C" w:rsidRPr="002B7663">
        <w:t>s regler om uppföljning</w:t>
      </w:r>
      <w:r w:rsidRPr="002B7663">
        <w:t xml:space="preserve"> omfattar även tillämpningen av </w:t>
      </w:r>
      <w:r w:rsidR="00A56D89" w:rsidRPr="002B7663">
        <w:t xml:space="preserve">principen om </w:t>
      </w:r>
      <w:r w:rsidRPr="002B7663">
        <w:t xml:space="preserve">jämställdhet. En förteckning över EU-program med jämställdhetsrelevans </w:t>
      </w:r>
      <w:r w:rsidR="00A11E85">
        <w:t>finns</w:t>
      </w:r>
      <w:r w:rsidR="00A11E85" w:rsidRPr="002B7663">
        <w:t xml:space="preserve"> </w:t>
      </w:r>
      <w:r w:rsidR="007453F1" w:rsidRPr="002B7663">
        <w:t>i</w:t>
      </w:r>
      <w:r w:rsidR="006F696C" w:rsidRPr="002B7663">
        <w:t xml:space="preserve"> </w:t>
      </w:r>
      <w:r w:rsidRPr="002B7663">
        <w:t>bilaga</w:t>
      </w:r>
      <w:r w:rsidR="007453F1" w:rsidRPr="002B7663">
        <w:t xml:space="preserve"> IV</w:t>
      </w:r>
      <w:r w:rsidR="00266359" w:rsidRPr="002B7663">
        <w:t xml:space="preserve"> till förslaget</w:t>
      </w:r>
      <w:r w:rsidRPr="002B7663">
        <w:t xml:space="preserve">, </w:t>
      </w:r>
      <w:r w:rsidR="007453F1" w:rsidRPr="002B7663">
        <w:t>vilken</w:t>
      </w:r>
      <w:r w:rsidRPr="002B7663">
        <w:t xml:space="preserve"> kommissionen föreslås kunna ändra genom </w:t>
      </w:r>
      <w:r w:rsidR="009B2AB5">
        <w:t xml:space="preserve">en </w:t>
      </w:r>
      <w:r w:rsidRPr="002B7663">
        <w:t>delegerad akt.</w:t>
      </w:r>
      <w:r w:rsidR="003667AF" w:rsidRPr="002B7663">
        <w:t xml:space="preserve"> </w:t>
      </w:r>
      <w:r w:rsidRPr="002B7663">
        <w:t>Därtill fastställs en metod för att mäta jämställdhet, baserad på tre aktivitetskategorier med tillhörande poängsättning, med tekniskt stöd från kommissionen.</w:t>
      </w:r>
    </w:p>
    <w:p w14:paraId="1F6334B2" w14:textId="1279D55C" w:rsidR="006D2E54" w:rsidRPr="002B7663" w:rsidRDefault="006D2E54" w:rsidP="00E72567">
      <w:pPr>
        <w:pStyle w:val="Rubrik3"/>
      </w:pPr>
      <w:r w:rsidRPr="002B7663">
        <w:t>Uppföljning av budgetutgifter och resultat, övervakning, rapportering, utvärdering och transparens</w:t>
      </w:r>
    </w:p>
    <w:p w14:paraId="6B4E23E8" w14:textId="1B6B7A9E" w:rsidR="003667AF" w:rsidRPr="00877DBA" w:rsidRDefault="00B56A09" w:rsidP="001F04CD">
      <w:pPr>
        <w:pStyle w:val="Brdtext"/>
      </w:pPr>
      <w:r w:rsidRPr="002B7663">
        <w:t>Ra</w:t>
      </w:r>
      <w:r w:rsidR="001F04CD" w:rsidRPr="002B7663">
        <w:t>mverk</w:t>
      </w:r>
      <w:r w:rsidRPr="002B7663">
        <w:t>et</w:t>
      </w:r>
      <w:r w:rsidR="001F04CD" w:rsidRPr="002B7663">
        <w:t xml:space="preserve"> för uppföljning av budgetutgifter och resultat</w:t>
      </w:r>
      <w:r w:rsidRPr="002B7663">
        <w:t xml:space="preserve"> föreslås</w:t>
      </w:r>
      <w:r w:rsidR="007453F1" w:rsidRPr="002B7663">
        <w:t xml:space="preserve"> </w:t>
      </w:r>
      <w:r w:rsidR="001F04CD" w:rsidRPr="002B7663">
        <w:t>basera</w:t>
      </w:r>
      <w:r w:rsidRPr="002B7663">
        <w:t>s</w:t>
      </w:r>
      <w:r w:rsidR="001F04CD" w:rsidRPr="002B7663">
        <w:t xml:space="preserve"> på en lista över </w:t>
      </w:r>
      <w:r w:rsidR="00081C39">
        <w:t>insatstyp</w:t>
      </w:r>
      <w:r w:rsidR="00877DBA" w:rsidRPr="002B7663" w:rsidDel="0080039A">
        <w:t xml:space="preserve"> </w:t>
      </w:r>
      <w:r w:rsidR="00877DBA" w:rsidRPr="002B7663">
        <w:t>med</w:t>
      </w:r>
      <w:r w:rsidR="001F04CD" w:rsidRPr="002B7663">
        <w:t xml:space="preserve"> </w:t>
      </w:r>
      <w:r w:rsidR="000B6992" w:rsidRPr="002B7663">
        <w:t xml:space="preserve">tillhörande </w:t>
      </w:r>
      <w:r w:rsidR="001F04CD" w:rsidRPr="002B7663">
        <w:t>resultat- och effektindikatorer</w:t>
      </w:r>
      <w:r w:rsidR="000B6992" w:rsidRPr="002B7663">
        <w:t xml:space="preserve">, samt </w:t>
      </w:r>
      <w:r w:rsidR="00C445DC">
        <w:t>s.k.</w:t>
      </w:r>
      <w:r w:rsidR="000B6992" w:rsidRPr="002B7663">
        <w:t xml:space="preserve"> EU-koefficienter som kvantifierar i vilken grad ett insatsområde bidrar till EU:s övergripande politiska mål inom </w:t>
      </w:r>
      <w:r w:rsidRPr="002B7663">
        <w:t>t.ex.</w:t>
      </w:r>
      <w:r w:rsidR="000B6992" w:rsidRPr="002B7663">
        <w:t xml:space="preserve"> grön omställning </w:t>
      </w:r>
      <w:r w:rsidR="00A11E85">
        <w:t>och</w:t>
      </w:r>
      <w:r w:rsidR="00A11E85" w:rsidRPr="002B7663">
        <w:t xml:space="preserve"> </w:t>
      </w:r>
      <w:r w:rsidR="000B6992" w:rsidRPr="002B7663">
        <w:t>social inkludering</w:t>
      </w:r>
      <w:r w:rsidR="001F04CD" w:rsidRPr="002B7663">
        <w:t xml:space="preserve">. </w:t>
      </w:r>
      <w:r w:rsidR="007453F1" w:rsidRPr="002B7663">
        <w:t>Denna lista finns i bilaga I</w:t>
      </w:r>
      <w:r w:rsidR="00266359" w:rsidRPr="002B7663">
        <w:t xml:space="preserve"> till förslaget</w:t>
      </w:r>
      <w:r w:rsidR="007453F1" w:rsidRPr="002B7663">
        <w:t xml:space="preserve">. </w:t>
      </w:r>
      <w:r w:rsidR="00C445DC">
        <w:t>I</w:t>
      </w:r>
      <w:r w:rsidR="000B6992">
        <w:t xml:space="preserve">ndikatorerna har </w:t>
      </w:r>
      <w:r w:rsidR="00C445DC">
        <w:t xml:space="preserve">endast </w:t>
      </w:r>
      <w:r w:rsidR="000B6992">
        <w:t>fastställts i uppföljnings</w:t>
      </w:r>
      <w:r>
        <w:t>-</w:t>
      </w:r>
      <w:r w:rsidR="000B6992">
        <w:t xml:space="preserve"> och övervakningssyfte</w:t>
      </w:r>
      <w:r w:rsidR="00C445DC">
        <w:t xml:space="preserve">, och således inte för att </w:t>
      </w:r>
      <w:r w:rsidR="00ED55BE">
        <w:t xml:space="preserve">användas som </w:t>
      </w:r>
      <w:r w:rsidR="00ED55BE" w:rsidRPr="00ED55BE">
        <w:t>bedömningsgrund vid prövning av</w:t>
      </w:r>
      <w:r w:rsidR="00AB226B">
        <w:t xml:space="preserve"> om en insats är stödberättigad</w:t>
      </w:r>
      <w:r w:rsidR="00ED55BE">
        <w:t>.</w:t>
      </w:r>
      <w:r w:rsidR="00CF3C08">
        <w:t xml:space="preserve"> </w:t>
      </w:r>
      <w:r w:rsidR="00877DBA" w:rsidRPr="005F2EA4">
        <w:t xml:space="preserve">Förordningen </w:t>
      </w:r>
      <w:r w:rsidR="001F04CD" w:rsidRPr="005F2EA4">
        <w:t xml:space="preserve">innehåller </w:t>
      </w:r>
      <w:r w:rsidR="00877DBA" w:rsidRPr="005F2EA4">
        <w:t>bestämmelser</w:t>
      </w:r>
      <w:r w:rsidR="001F04CD" w:rsidRPr="005F2EA4">
        <w:t xml:space="preserve"> för övervakning av programmens genomförande, </w:t>
      </w:r>
      <w:r w:rsidR="009204BD" w:rsidRPr="005F2EA4">
        <w:t xml:space="preserve">för </w:t>
      </w:r>
      <w:r w:rsidR="001F04CD" w:rsidRPr="005F2EA4">
        <w:t xml:space="preserve">kommissionens utvärderingar samt </w:t>
      </w:r>
      <w:r w:rsidR="009204BD" w:rsidRPr="005F2EA4">
        <w:t xml:space="preserve">för </w:t>
      </w:r>
      <w:r w:rsidR="001F04CD" w:rsidRPr="005F2EA4">
        <w:t xml:space="preserve">medlemsstaternas utvärderingar </w:t>
      </w:r>
      <w:r w:rsidR="003667AF" w:rsidRPr="005F2EA4">
        <w:t>inom fonder och program som omfattas av</w:t>
      </w:r>
      <w:r w:rsidR="001F04CD" w:rsidRPr="005F2EA4">
        <w:t xml:space="preserve"> </w:t>
      </w:r>
      <w:r w:rsidR="003667AF" w:rsidRPr="005F2EA4">
        <w:t xml:space="preserve">delad </w:t>
      </w:r>
      <w:r w:rsidR="001F04CD" w:rsidRPr="005F2EA4">
        <w:t>förvaltning.</w:t>
      </w:r>
    </w:p>
    <w:p w14:paraId="5444A61A" w14:textId="41FF776A" w:rsidR="00604C36" w:rsidRPr="008E3EDC" w:rsidRDefault="00C445DC" w:rsidP="00604C36">
      <w:pPr>
        <w:pStyle w:val="Brdtext"/>
      </w:pPr>
      <w:r>
        <w:t>K</w:t>
      </w:r>
      <w:r w:rsidR="00604C36" w:rsidRPr="008E3EDC">
        <w:t xml:space="preserve">ommissionen ska upprätta en genomföranderapport senast fyra år efter det att programmens genomförande påbörjats, samt genomföra en slutlig utvärdering senast tre år efter programperiodens utgång. Medlemsstaterna ska, för program som omfattas av delad förvaltning, </w:t>
      </w:r>
      <w:r w:rsidR="00B26B3D" w:rsidRPr="008E3EDC">
        <w:t>ta fram en utvärderingsplan</w:t>
      </w:r>
      <w:r w:rsidR="00877DBA" w:rsidRPr="008E3EDC">
        <w:t xml:space="preserve"> senast ett år efter godkännande</w:t>
      </w:r>
      <w:r w:rsidR="002007EA">
        <w:t>t av deras nationella och regionala partnerskapsplan</w:t>
      </w:r>
      <w:r w:rsidR="00A11E85">
        <w:t>. De ska vidare</w:t>
      </w:r>
      <w:r w:rsidR="00A11E85" w:rsidRPr="008E3EDC">
        <w:t xml:space="preserve"> </w:t>
      </w:r>
      <w:r w:rsidR="00604C36" w:rsidRPr="008E3EDC">
        <w:t xml:space="preserve">genomföra minst en </w:t>
      </w:r>
      <w:r w:rsidR="007453F1">
        <w:t>deltids</w:t>
      </w:r>
      <w:r w:rsidR="007453F1" w:rsidRPr="008E3EDC">
        <w:t xml:space="preserve">utvärdering </w:t>
      </w:r>
      <w:r w:rsidR="00604C36" w:rsidRPr="008E3EDC">
        <w:t xml:space="preserve">som </w:t>
      </w:r>
      <w:r w:rsidR="00A11E85">
        <w:t>omfattar</w:t>
      </w:r>
      <w:r w:rsidR="00A11E85" w:rsidRPr="008E3EDC">
        <w:t xml:space="preserve"> </w:t>
      </w:r>
      <w:r w:rsidR="00604C36" w:rsidRPr="008E3EDC">
        <w:t>hela de nationella och regionala partnerskapsplanerna</w:t>
      </w:r>
      <w:r w:rsidR="00B26B3D" w:rsidRPr="008E3EDC">
        <w:t xml:space="preserve"> senast tre år efter</w:t>
      </w:r>
      <w:r w:rsidR="00A11E85">
        <w:t xml:space="preserve"> det att</w:t>
      </w:r>
      <w:r w:rsidR="00B26B3D" w:rsidRPr="008E3EDC">
        <w:t xml:space="preserve"> genomförandet</w:t>
      </w:r>
      <w:r w:rsidR="00A11E85">
        <w:t xml:space="preserve"> av planerna</w:t>
      </w:r>
      <w:r w:rsidR="00B26B3D" w:rsidRPr="008E3EDC">
        <w:t xml:space="preserve"> påbörjats</w:t>
      </w:r>
      <w:r w:rsidR="00877DBA" w:rsidRPr="008E3EDC">
        <w:t xml:space="preserve"> samt </w:t>
      </w:r>
      <w:r w:rsidR="00A11E85" w:rsidRPr="008E3EDC">
        <w:t xml:space="preserve">senast två år efter programperiodens slut </w:t>
      </w:r>
      <w:r w:rsidR="00B26B3D" w:rsidRPr="008E3EDC">
        <w:t xml:space="preserve">utvärdera effekterna av </w:t>
      </w:r>
      <w:r w:rsidR="00A11E85">
        <w:t xml:space="preserve">vidtagna </w:t>
      </w:r>
      <w:r w:rsidR="00B26B3D" w:rsidRPr="008E3EDC">
        <w:t>åtgärder genom kvantitativa metoder, inklusive</w:t>
      </w:r>
      <w:r w:rsidR="00A11E85">
        <w:t>,</w:t>
      </w:r>
      <w:r w:rsidR="00B26B3D" w:rsidRPr="008E3EDC">
        <w:t xml:space="preserve"> </w:t>
      </w:r>
      <w:r w:rsidR="00A11E85" w:rsidRPr="008E3EDC">
        <w:t xml:space="preserve">när så </w:t>
      </w:r>
      <w:r w:rsidR="00A11E85">
        <w:t>bedöms vara</w:t>
      </w:r>
      <w:r w:rsidR="00A11E85" w:rsidRPr="008E3EDC">
        <w:t xml:space="preserve"> lämpligt</w:t>
      </w:r>
      <w:r w:rsidR="00A11E85">
        <w:t>,</w:t>
      </w:r>
      <w:r w:rsidR="00A11E85" w:rsidRPr="008E3EDC">
        <w:t xml:space="preserve"> </w:t>
      </w:r>
      <w:r w:rsidR="00B26B3D" w:rsidRPr="008E3EDC">
        <w:t>kontrafaktiska analyser och experimentella metoder.</w:t>
      </w:r>
    </w:p>
    <w:p w14:paraId="26C02601" w14:textId="44D89B5F" w:rsidR="00C02C58" w:rsidRPr="008E3EDC" w:rsidRDefault="00C02C58" w:rsidP="00C02C58">
      <w:pPr>
        <w:pStyle w:val="Brdtext"/>
      </w:pPr>
      <w:r w:rsidRPr="008E3EDC">
        <w:t>Kommissionen</w:t>
      </w:r>
      <w:r w:rsidR="00C445DC">
        <w:t xml:space="preserve"> ska</w:t>
      </w:r>
      <w:r w:rsidRPr="008E3EDC">
        <w:t xml:space="preserve"> övervaka genomförandet av all</w:t>
      </w:r>
      <w:r w:rsidR="007F012C">
        <w:t>a</w:t>
      </w:r>
      <w:r w:rsidRPr="008E3EDC">
        <w:t xml:space="preserve"> verksamheter som finansieras genom EU-budgeten, i syfte att bedöma hur väl målen uppnås. </w:t>
      </w:r>
      <w:r w:rsidRPr="008E3EDC">
        <w:lastRenderedPageBreak/>
        <w:t>Uppföljningen ska ske utifrån fastställda prestationsindikatorer, vilke</w:t>
      </w:r>
      <w:r w:rsidR="00C445DC">
        <w:t>t</w:t>
      </w:r>
      <w:r w:rsidRPr="008E3EDC">
        <w:t xml:space="preserve"> kräver en ändamålsenlig datainsamling. Proportionerliga rapporteringskrav ska ställas på stödmottagare, och data ska samlas in regelbundet och lagras elektroniskt. Kommissionen ska årligen informera Europaparlamentet och rådet om </w:t>
      </w:r>
      <w:r w:rsidR="003707A7" w:rsidRPr="008E3EDC">
        <w:t>genomförande</w:t>
      </w:r>
      <w:r w:rsidR="003707A7">
        <w:t>graden för programmen och insatserna i EU-budgeten</w:t>
      </w:r>
      <w:r w:rsidR="003707A7" w:rsidRPr="008E3EDC">
        <w:t xml:space="preserve"> </w:t>
      </w:r>
      <w:r w:rsidRPr="008E3EDC">
        <w:t xml:space="preserve">samt om framsteg </w:t>
      </w:r>
      <w:r w:rsidR="003707A7">
        <w:t xml:space="preserve">som gjorts mot att uppnå </w:t>
      </w:r>
      <w:r w:rsidRPr="008E3EDC">
        <w:t>programmålen.</w:t>
      </w:r>
    </w:p>
    <w:p w14:paraId="32DC1FCF" w14:textId="1B74BD50" w:rsidR="001F04CD" w:rsidRPr="005B25B2" w:rsidRDefault="009A4842" w:rsidP="3599E12E">
      <w:pPr>
        <w:pStyle w:val="Brdtext"/>
      </w:pPr>
      <w:r>
        <w:t xml:space="preserve">Kommissionen </w:t>
      </w:r>
      <w:r w:rsidR="00877DBA">
        <w:t xml:space="preserve">ska </w:t>
      </w:r>
      <w:r w:rsidR="004937B1">
        <w:t>skapa</w:t>
      </w:r>
      <w:r w:rsidR="004937B1" w:rsidRPr="003C388F">
        <w:t xml:space="preserve"> </w:t>
      </w:r>
      <w:r w:rsidR="001F04CD" w:rsidRPr="003C388F">
        <w:t xml:space="preserve">en offentlig </w:t>
      </w:r>
      <w:r w:rsidR="003C388F" w:rsidRPr="003C388F">
        <w:t>portal/</w:t>
      </w:r>
      <w:r w:rsidR="001F04CD" w:rsidRPr="003C388F">
        <w:t>webbplats som</w:t>
      </w:r>
      <w:r w:rsidR="001F04CD" w:rsidRPr="001F04CD">
        <w:t xml:space="preserve"> </w:t>
      </w:r>
      <w:r>
        <w:t>samlar</w:t>
      </w:r>
      <w:r w:rsidR="00904C7F">
        <w:t xml:space="preserve"> all</w:t>
      </w:r>
      <w:r w:rsidR="001F04CD" w:rsidRPr="001F04CD">
        <w:t xml:space="preserve"> information om budgetens finansiella genomförande, resultat, mottagare av medel, särskilda utmärkelser, aktuella och kommande utlysningar samt rådgivnings- och stödtjänster.</w:t>
      </w:r>
      <w:r w:rsidR="003667AF">
        <w:t xml:space="preserve"> </w:t>
      </w:r>
      <w:r w:rsidR="003667AF" w:rsidRPr="006F696C">
        <w:t xml:space="preserve">Medlemsstaternas rapportering ska </w:t>
      </w:r>
      <w:r w:rsidR="00904C7F">
        <w:t xml:space="preserve">också </w:t>
      </w:r>
      <w:r w:rsidR="003667AF" w:rsidRPr="006F696C">
        <w:t xml:space="preserve">överföras </w:t>
      </w:r>
      <w:r w:rsidR="006F696C" w:rsidRPr="006F696C">
        <w:t xml:space="preserve">automatiskt </w:t>
      </w:r>
      <w:r w:rsidR="003667AF" w:rsidRPr="006F696C">
        <w:t>till denna portal.</w:t>
      </w:r>
      <w:r w:rsidR="00904C7F">
        <w:t xml:space="preserve"> </w:t>
      </w:r>
      <w:r w:rsidR="005F6974" w:rsidRPr="008E3EDC">
        <w:t>Kommissionen ges befogenhet att anta delegerade akter för att</w:t>
      </w:r>
      <w:r w:rsidR="005F6974">
        <w:t xml:space="preserve"> justera den artikel som reglerar webbplatsens närmare funktion och innehåll.</w:t>
      </w:r>
    </w:p>
    <w:p w14:paraId="759CADE3" w14:textId="2E16701C" w:rsidR="006D2E54" w:rsidRPr="00D713F4" w:rsidRDefault="006D2E54" w:rsidP="00A11D9E">
      <w:pPr>
        <w:pStyle w:val="Rubrik3"/>
      </w:pPr>
      <w:r w:rsidRPr="00D713F4">
        <w:t>Genomförande</w:t>
      </w:r>
    </w:p>
    <w:p w14:paraId="4CCA21C4" w14:textId="4F68227F" w:rsidR="00901CE5" w:rsidRPr="00D713F4" w:rsidRDefault="002E6673" w:rsidP="00F35D98">
      <w:pPr>
        <w:pStyle w:val="Brdtext"/>
      </w:pPr>
      <w:r w:rsidRPr="005F2EA4">
        <w:t xml:space="preserve">Förslaget </w:t>
      </w:r>
      <w:r w:rsidR="00F35D98" w:rsidRPr="005F2EA4">
        <w:t xml:space="preserve">innehåller </w:t>
      </w:r>
      <w:r w:rsidR="006F696C" w:rsidRPr="005F2EA4">
        <w:t>bestämmelser</w:t>
      </w:r>
      <w:r w:rsidR="00F35D98" w:rsidRPr="005F2EA4">
        <w:t xml:space="preserve"> om </w:t>
      </w:r>
      <w:r w:rsidR="00BA1D33" w:rsidRPr="005F2EA4">
        <w:t xml:space="preserve">hur tillämpningen av </w:t>
      </w:r>
      <w:r w:rsidR="005A2C75">
        <w:t>bl.</w:t>
      </w:r>
      <w:r w:rsidR="003707A7">
        <w:t xml:space="preserve">a. </w:t>
      </w:r>
      <w:r w:rsidR="00423799" w:rsidRPr="005F2EA4">
        <w:t>DNSH</w:t>
      </w:r>
      <w:r w:rsidR="00470558" w:rsidRPr="005F2EA4">
        <w:t>-principen</w:t>
      </w:r>
      <w:r w:rsidR="00423799" w:rsidRPr="005F2EA4">
        <w:t xml:space="preserve"> och jämställdhet</w:t>
      </w:r>
      <w:r w:rsidR="00470558" w:rsidRPr="005F2EA4">
        <w:t>sprincipen</w:t>
      </w:r>
      <w:r w:rsidR="00F35D98" w:rsidRPr="005F2EA4">
        <w:t xml:space="preserve"> </w:t>
      </w:r>
      <w:r w:rsidR="00BA1D33" w:rsidRPr="005F2EA4">
        <w:t xml:space="preserve">ska </w:t>
      </w:r>
      <w:r w:rsidR="00423799" w:rsidRPr="005F2EA4">
        <w:t>integreras i genomförandet</w:t>
      </w:r>
      <w:r w:rsidR="00BA1D33" w:rsidRPr="005F2EA4">
        <w:t xml:space="preserve"> </w:t>
      </w:r>
      <w:r w:rsidR="00423799" w:rsidRPr="005F2EA4">
        <w:t xml:space="preserve">av </w:t>
      </w:r>
      <w:r w:rsidR="00F35D98" w:rsidRPr="005F2EA4">
        <w:t>medlemsstater</w:t>
      </w:r>
      <w:r w:rsidR="008965CC" w:rsidRPr="005F2EA4">
        <w:t>s</w:t>
      </w:r>
      <w:r w:rsidR="00F35D98" w:rsidRPr="005F2EA4">
        <w:t xml:space="preserve"> och tredjeländer</w:t>
      </w:r>
      <w:r w:rsidR="008965CC" w:rsidRPr="005F2EA4">
        <w:t>s planer</w:t>
      </w:r>
      <w:r w:rsidR="00F35D98" w:rsidRPr="005F2EA4">
        <w:t>.</w:t>
      </w:r>
      <w:r w:rsidR="00F35D98" w:rsidRPr="00D713F4">
        <w:t xml:space="preserve"> </w:t>
      </w:r>
      <w:r w:rsidR="006B70ED" w:rsidRPr="00D713F4">
        <w:t>V</w:t>
      </w:r>
      <w:r w:rsidR="00901CE5" w:rsidRPr="00D713F4">
        <w:t xml:space="preserve">arje medlemsstat och tredjeland </w:t>
      </w:r>
      <w:r w:rsidR="006B70ED" w:rsidRPr="00D713F4">
        <w:t xml:space="preserve">föreslås </w:t>
      </w:r>
      <w:r w:rsidR="00470558">
        <w:t>redovis</w:t>
      </w:r>
      <w:r w:rsidR="00752298">
        <w:t>a</w:t>
      </w:r>
      <w:r w:rsidR="00470558">
        <w:t xml:space="preserve"> sin bedömning av tillämpningen av</w:t>
      </w:r>
      <w:r w:rsidR="00470558" w:rsidRPr="00D713F4">
        <w:t xml:space="preserve"> </w:t>
      </w:r>
      <w:r w:rsidR="00901CE5" w:rsidRPr="00D713F4">
        <w:t>DNSH-</w:t>
      </w:r>
      <w:r w:rsidR="00470558">
        <w:t>principen</w:t>
      </w:r>
      <w:r w:rsidR="00470558" w:rsidRPr="00D713F4">
        <w:t xml:space="preserve"> </w:t>
      </w:r>
      <w:r w:rsidR="00901CE5" w:rsidRPr="00D713F4">
        <w:t xml:space="preserve">för varje åtgärd i </w:t>
      </w:r>
      <w:r w:rsidR="006B70ED" w:rsidRPr="00D713F4">
        <w:t xml:space="preserve">sina </w:t>
      </w:r>
      <w:r w:rsidR="00901CE5" w:rsidRPr="00D713F4">
        <w:t>plane</w:t>
      </w:r>
      <w:r w:rsidR="006B70ED" w:rsidRPr="00D713F4">
        <w:t>r</w:t>
      </w:r>
      <w:r w:rsidR="00901CE5" w:rsidRPr="00D713F4">
        <w:t xml:space="preserve">, </w:t>
      </w:r>
      <w:r w:rsidR="00C94698" w:rsidRPr="00D713F4">
        <w:t>såvida de inte är undantagna i enlighet med</w:t>
      </w:r>
      <w:r w:rsidR="00901CE5" w:rsidRPr="00D713F4">
        <w:t xml:space="preserve"> riktlinjer som </w:t>
      </w:r>
      <w:r w:rsidR="00C94698" w:rsidRPr="00D713F4">
        <w:t xml:space="preserve">kommer att </w:t>
      </w:r>
      <w:r w:rsidR="00470558">
        <w:t>beslutas</w:t>
      </w:r>
      <w:r w:rsidR="00470558" w:rsidRPr="00D713F4">
        <w:t xml:space="preserve"> </w:t>
      </w:r>
      <w:r w:rsidR="00901CE5" w:rsidRPr="00D713F4">
        <w:t xml:space="preserve">av kommissionen. </w:t>
      </w:r>
      <w:r w:rsidR="00C94698" w:rsidRPr="00D713F4">
        <w:t xml:space="preserve">Riktlinjerna ska bl.a. ange vilka politikområden eller åtgärder </w:t>
      </w:r>
      <w:r w:rsidR="00C94698" w:rsidRPr="005F2EA4">
        <w:t xml:space="preserve">som alltid respektive aldrig kan anses vara </w:t>
      </w:r>
      <w:r w:rsidR="00470558" w:rsidRPr="005F2EA4">
        <w:t>förenliga</w:t>
      </w:r>
      <w:r w:rsidR="00C94698" w:rsidRPr="005F2EA4">
        <w:t xml:space="preserve"> med DNSH-principen.</w:t>
      </w:r>
      <w:r w:rsidR="00901CE5" w:rsidRPr="005F2EA4">
        <w:t xml:space="preserve"> Varje medlemsstat ska även </w:t>
      </w:r>
      <w:r w:rsidR="00470558" w:rsidRPr="005F2EA4">
        <w:t xml:space="preserve">redovisa </w:t>
      </w:r>
      <w:r w:rsidR="005F2EA4" w:rsidRPr="005F2EA4">
        <w:t xml:space="preserve">sin tillämpning av jämställdhetsprincipen </w:t>
      </w:r>
      <w:r w:rsidR="00901CE5" w:rsidRPr="005F2EA4">
        <w:t xml:space="preserve">för varje åtgärd i planen. Jämställdhet ska, </w:t>
      </w:r>
      <w:r w:rsidR="00904BD0" w:rsidRPr="005F2EA4">
        <w:t>om</w:t>
      </w:r>
      <w:r w:rsidR="00901CE5" w:rsidRPr="005F2EA4">
        <w:t xml:space="preserve"> </w:t>
      </w:r>
      <w:r w:rsidR="00423799" w:rsidRPr="005F2EA4">
        <w:t>möjligt och lämpligt</w:t>
      </w:r>
      <w:r w:rsidR="00901CE5" w:rsidRPr="005F2EA4">
        <w:t xml:space="preserve">, ingå </w:t>
      </w:r>
      <w:r w:rsidR="00470558" w:rsidRPr="005F2EA4">
        <w:t xml:space="preserve">som </w:t>
      </w:r>
      <w:r w:rsidR="00060EE8" w:rsidRPr="005F2EA4">
        <w:t xml:space="preserve">en </w:t>
      </w:r>
      <w:bookmarkStart w:id="7" w:name="_Hlk206618956"/>
      <w:r w:rsidR="00CF3C08" w:rsidRPr="005F2EA4">
        <w:t>bedömningsgrund</w:t>
      </w:r>
      <w:r w:rsidR="00901CE5" w:rsidRPr="00D713F4">
        <w:t xml:space="preserve"> </w:t>
      </w:r>
      <w:r w:rsidR="00060EE8">
        <w:t xml:space="preserve">vid prövning av </w:t>
      </w:r>
      <w:bookmarkEnd w:id="7"/>
      <w:r w:rsidR="00B84938">
        <w:t>om en insats är stödberättigad</w:t>
      </w:r>
      <w:r w:rsidR="00B0234B">
        <w:t>.</w:t>
      </w:r>
      <w:r w:rsidR="00901CE5" w:rsidRPr="00D713F4">
        <w:t xml:space="preserve"> </w:t>
      </w:r>
    </w:p>
    <w:p w14:paraId="5A2D6F24" w14:textId="52A10209" w:rsidR="006967F0" w:rsidRPr="005B25B2" w:rsidRDefault="00F35D98" w:rsidP="3599E12E">
      <w:pPr>
        <w:pStyle w:val="Brdtext"/>
      </w:pPr>
      <w:r w:rsidRPr="00D713F4">
        <w:t xml:space="preserve">Varje medlemsstat ska </w:t>
      </w:r>
      <w:r w:rsidR="009A4842" w:rsidRPr="00D713F4">
        <w:t>inrätta</w:t>
      </w:r>
      <w:r w:rsidRPr="00D713F4">
        <w:t xml:space="preserve"> ett system för </w:t>
      </w:r>
      <w:r w:rsidR="006E1CF9" w:rsidRPr="00D713F4">
        <w:t xml:space="preserve">uppföljning och rapportering som möjliggör </w:t>
      </w:r>
      <w:r w:rsidRPr="00D713F4">
        <w:t xml:space="preserve">övervakning </w:t>
      </w:r>
      <w:r w:rsidR="006A1502" w:rsidRPr="00D713F4">
        <w:t xml:space="preserve">av </w:t>
      </w:r>
      <w:r w:rsidR="0053641B" w:rsidRPr="00D713F4">
        <w:t xml:space="preserve">både </w:t>
      </w:r>
      <w:r w:rsidR="00485E8C" w:rsidRPr="00D713F4">
        <w:t xml:space="preserve">utgifter </w:t>
      </w:r>
      <w:r w:rsidR="0053641B" w:rsidRPr="00D713F4">
        <w:t>och</w:t>
      </w:r>
      <w:r w:rsidR="006A1502" w:rsidRPr="00D713F4">
        <w:t xml:space="preserve"> </w:t>
      </w:r>
      <w:r w:rsidR="00FB2DE1" w:rsidRPr="00D713F4">
        <w:t>genomförande</w:t>
      </w:r>
      <w:r w:rsidR="00470558">
        <w:t>t</w:t>
      </w:r>
      <w:r w:rsidR="0053641B" w:rsidRPr="00D713F4">
        <w:t xml:space="preserve"> </w:t>
      </w:r>
      <w:r w:rsidR="006A1502" w:rsidRPr="00D713F4">
        <w:t xml:space="preserve">av åtgärderna i </w:t>
      </w:r>
      <w:r w:rsidR="00BE4B7A" w:rsidRPr="00D713F4">
        <w:t xml:space="preserve">medlemsstaternas </w:t>
      </w:r>
      <w:r w:rsidR="00485E8C" w:rsidRPr="00D713F4">
        <w:t>plan</w:t>
      </w:r>
      <w:r w:rsidR="006967F0" w:rsidRPr="00D713F4">
        <w:t>e</w:t>
      </w:r>
      <w:r w:rsidR="00BE4B7A" w:rsidRPr="00D713F4">
        <w:t>r</w:t>
      </w:r>
      <w:r w:rsidR="00A7065F">
        <w:t>.</w:t>
      </w:r>
    </w:p>
    <w:p w14:paraId="39CEA748" w14:textId="2A0C4966" w:rsidR="00BB7137" w:rsidRPr="00D713F4" w:rsidRDefault="00035C67" w:rsidP="00035C67">
      <w:pPr>
        <w:pStyle w:val="Brdtext"/>
      </w:pPr>
      <w:r w:rsidRPr="00D713F4">
        <w:t xml:space="preserve">Varje åtgärd i medlemsstaternas planer ska kopplas till minst </w:t>
      </w:r>
      <w:r w:rsidR="00AB226B">
        <w:t xml:space="preserve">en </w:t>
      </w:r>
      <w:r w:rsidR="00081C39" w:rsidRPr="002E4CAC">
        <w:t>insats</w:t>
      </w:r>
      <w:r w:rsidR="00AB226B" w:rsidRPr="002E4CAC">
        <w:t>typ</w:t>
      </w:r>
      <w:r w:rsidR="00AB226B">
        <w:t xml:space="preserve"> </w:t>
      </w:r>
      <w:r w:rsidRPr="00D713F4">
        <w:t xml:space="preserve">samt </w:t>
      </w:r>
      <w:r w:rsidR="00BB7137" w:rsidRPr="00D713F4">
        <w:t>till</w:t>
      </w:r>
      <w:r w:rsidRPr="00D713F4">
        <w:t xml:space="preserve"> relevanta prestationsindikatorer – en utfallsindikator och minst en resultatindikator. För varje åtgärd ska planen också ange ett utgångsvärde, ett uppskattat målvärde samt det år då målvärdet förväntas uppnås. </w:t>
      </w:r>
      <w:r w:rsidR="00C916B6" w:rsidRPr="00D713F4">
        <w:t>De</w:t>
      </w:r>
      <w:r w:rsidR="00C916B6">
        <w:t>ss</w:t>
      </w:r>
      <w:r w:rsidR="00C916B6" w:rsidRPr="00D713F4">
        <w:t xml:space="preserve">a </w:t>
      </w:r>
      <w:r w:rsidRPr="00D713F4">
        <w:t>värde</w:t>
      </w:r>
      <w:r w:rsidR="00C916B6">
        <w:t>n</w:t>
      </w:r>
      <w:r w:rsidRPr="00D713F4">
        <w:t xml:space="preserve"> </w:t>
      </w:r>
      <w:r w:rsidRPr="00D713F4">
        <w:lastRenderedPageBreak/>
        <w:t xml:space="preserve">får vid behov justeras i samband med halvtidsöversynen eller vid </w:t>
      </w:r>
      <w:r w:rsidR="00BB7137" w:rsidRPr="00D713F4">
        <w:t>revideringar</w:t>
      </w:r>
      <w:r w:rsidRPr="00D713F4">
        <w:t xml:space="preserve"> av planen. </w:t>
      </w:r>
    </w:p>
    <w:p w14:paraId="163FE000" w14:textId="3A18C92E" w:rsidR="00493209" w:rsidRPr="00D713F4" w:rsidRDefault="00493209" w:rsidP="00493209">
      <w:pPr>
        <w:pStyle w:val="Brdtext"/>
      </w:pPr>
      <w:r w:rsidRPr="00D713F4">
        <w:t>Medlemsstaterna ska årligen, senast den 15 februari</w:t>
      </w:r>
      <w:r w:rsidR="00470558">
        <w:t>,</w:t>
      </w:r>
      <w:r w:rsidR="00035C67" w:rsidRPr="00D713F4">
        <w:t xml:space="preserve"> fram till 2037</w:t>
      </w:r>
      <w:r w:rsidRPr="00D713F4">
        <w:t xml:space="preserve">, tillhandahålla kommissionen uppgifter om </w:t>
      </w:r>
      <w:r w:rsidR="008E3515" w:rsidRPr="00D713F4">
        <w:t>utvecklingen</w:t>
      </w:r>
      <w:r w:rsidRPr="00D713F4">
        <w:t xml:space="preserve"> </w:t>
      </w:r>
      <w:r w:rsidR="002D77EC" w:rsidRPr="00D713F4">
        <w:t xml:space="preserve">mot mål </w:t>
      </w:r>
      <w:r w:rsidRPr="00D713F4">
        <w:t xml:space="preserve">i </w:t>
      </w:r>
      <w:r w:rsidR="002D77EC" w:rsidRPr="00D713F4">
        <w:t xml:space="preserve">de </w:t>
      </w:r>
      <w:r w:rsidRPr="00D713F4">
        <w:t>indikatorer</w:t>
      </w:r>
      <w:r w:rsidR="002D77EC" w:rsidRPr="00D713F4">
        <w:t xml:space="preserve"> som ingår i planen</w:t>
      </w:r>
      <w:r w:rsidRPr="00D713F4">
        <w:t>.</w:t>
      </w:r>
    </w:p>
    <w:p w14:paraId="21C36CE1" w14:textId="5D3C5B52" w:rsidR="00F35D98" w:rsidRPr="002D77EC" w:rsidRDefault="00470558" w:rsidP="00F35D98">
      <w:pPr>
        <w:pStyle w:val="Brdtext"/>
      </w:pPr>
      <w:r>
        <w:t>Den föreslagna förordningen innehåller s</w:t>
      </w:r>
      <w:r w:rsidR="002D77EC" w:rsidRPr="00D713F4">
        <w:t xml:space="preserve">ärskilda bestämmelser som gäller för direkt </w:t>
      </w:r>
      <w:r w:rsidR="00B0234B">
        <w:t xml:space="preserve">respektive </w:t>
      </w:r>
      <w:r w:rsidR="00B0234B" w:rsidRPr="00D713F4">
        <w:t>indirekt</w:t>
      </w:r>
      <w:r w:rsidR="002D77EC" w:rsidRPr="00D713F4">
        <w:t xml:space="preserve"> förvaltning</w:t>
      </w:r>
      <w:r>
        <w:t xml:space="preserve">. Enligt förordningen ska vidare </w:t>
      </w:r>
      <w:r w:rsidR="002D77EC" w:rsidRPr="00D713F4">
        <w:t>r</w:t>
      </w:r>
      <w:r w:rsidR="00444620" w:rsidRPr="00D713F4">
        <w:t>apporteringskrav för stödmottagare vara proportionerliga och syfta till att säkerställa att data samlas in på ett effektivt sätt.</w:t>
      </w:r>
    </w:p>
    <w:p w14:paraId="04AE5366" w14:textId="52AB1F6D" w:rsidR="006D2E54" w:rsidRDefault="006D2E54" w:rsidP="00460A31">
      <w:pPr>
        <w:pStyle w:val="Rubrik3"/>
      </w:pPr>
      <w:r w:rsidRPr="006D2E54">
        <w:t>Kommunikation, dataskydd och slutbestämmelser</w:t>
      </w:r>
    </w:p>
    <w:p w14:paraId="2A320CE1" w14:textId="03417CCB" w:rsidR="006D2E54" w:rsidRPr="006D2E54" w:rsidRDefault="002E6673" w:rsidP="006D2E54">
      <w:pPr>
        <w:pStyle w:val="Brdtext"/>
      </w:pPr>
      <w:r>
        <w:t>Förslaget</w:t>
      </w:r>
      <w:r w:rsidR="00F35D98" w:rsidRPr="00F35D98">
        <w:t xml:space="preserve"> innehåller gemensamma regler för information, kommunikation och </w:t>
      </w:r>
      <w:r w:rsidR="00470558">
        <w:t>synliggörande</w:t>
      </w:r>
      <w:r w:rsidR="00470558" w:rsidRPr="00F35D98">
        <w:t xml:space="preserve"> </w:t>
      </w:r>
      <w:r w:rsidR="00F35D98" w:rsidRPr="00F35D98">
        <w:t>av EU-stöd</w:t>
      </w:r>
      <w:r w:rsidR="00470558">
        <w:t xml:space="preserve">. </w:t>
      </w:r>
      <w:r w:rsidR="00F35D98" w:rsidRPr="00F35D98">
        <w:t>EU:s emblem ska användas i enlighet med</w:t>
      </w:r>
      <w:r w:rsidR="00470558">
        <w:t xml:space="preserve"> en</w:t>
      </w:r>
      <w:r w:rsidR="00F35D98" w:rsidRPr="00F35D98">
        <w:t xml:space="preserve"> bilaga</w:t>
      </w:r>
      <w:r w:rsidR="00470558">
        <w:t xml:space="preserve"> till förordningen</w:t>
      </w:r>
      <w:r w:rsidR="00F35D98" w:rsidRPr="00F35D98">
        <w:t xml:space="preserve">, </w:t>
      </w:r>
      <w:r w:rsidR="00470558">
        <w:t>som</w:t>
      </w:r>
      <w:r w:rsidR="00F35D98" w:rsidRPr="00F35D98">
        <w:t xml:space="preserve"> </w:t>
      </w:r>
      <w:r w:rsidR="00F35D98" w:rsidRPr="002823F5">
        <w:t xml:space="preserve">kommissionen kan ändra genom </w:t>
      </w:r>
      <w:r w:rsidR="005D0334">
        <w:t>en</w:t>
      </w:r>
      <w:r w:rsidR="00F35D98" w:rsidRPr="002823F5">
        <w:t xml:space="preserve"> delegerad akt. Den reglerar även behandling av personuppgifter. </w:t>
      </w:r>
      <w:r w:rsidR="00F35D98" w:rsidRPr="00F35D98">
        <w:t xml:space="preserve">Vidare </w:t>
      </w:r>
      <w:r w:rsidR="00470558">
        <w:t>innehåller förordningen bestämmelser om</w:t>
      </w:r>
      <w:r w:rsidR="00470558" w:rsidRPr="00F35D98">
        <w:t xml:space="preserve"> </w:t>
      </w:r>
      <w:r w:rsidR="00F35D98" w:rsidRPr="00F35D98">
        <w:t>delegation av</w:t>
      </w:r>
      <w:r w:rsidR="00470558">
        <w:t xml:space="preserve"> vissa</w:t>
      </w:r>
      <w:r w:rsidR="00F35D98" w:rsidRPr="00F35D98">
        <w:t xml:space="preserve"> befogenheter till kommissionen samt </w:t>
      </w:r>
      <w:r w:rsidR="00470558">
        <w:t>om dess</w:t>
      </w:r>
      <w:r w:rsidR="00F35D98" w:rsidRPr="00F35D98">
        <w:t xml:space="preserve"> ikraftträdande och tillämpning.</w:t>
      </w:r>
    </w:p>
    <w:bookmarkStart w:id="8" w:name="_Hlk206402153"/>
    <w:p w14:paraId="7426F953" w14:textId="77777777" w:rsidR="007D542F" w:rsidRDefault="00871B97" w:rsidP="007D542F">
      <w:pPr>
        <w:pStyle w:val="Rubrik2"/>
      </w:pPr>
      <w:sdt>
        <w:sdtPr>
          <w:id w:val="-2087607690"/>
          <w:lock w:val="contentLocked"/>
          <w:placeholder>
            <w:docPart w:val="A478C4250BA941E9AAA4B35CE4920FE3"/>
          </w:placeholder>
          <w:group/>
        </w:sdtPr>
        <w:sdtEndPr/>
        <w:sdtContent>
          <w:r w:rsidR="007D542F">
            <w:t>Gällande svenska regler och förslagets effekt på dessa</w:t>
          </w:r>
        </w:sdtContent>
      </w:sdt>
    </w:p>
    <w:p w14:paraId="1637E61B" w14:textId="49CD64B8" w:rsidR="007D542F" w:rsidRPr="00472EBA" w:rsidRDefault="00293D61" w:rsidP="007D542F">
      <w:pPr>
        <w:pStyle w:val="Brdtext"/>
      </w:pPr>
      <w:bookmarkStart w:id="9" w:name="_Hlk206402164"/>
      <w:r>
        <w:t xml:space="preserve">Förslaget kommer att aktualisera frågor kring </w:t>
      </w:r>
      <w:r w:rsidR="00E921B2">
        <w:t>bl.a.</w:t>
      </w:r>
      <w:r>
        <w:t xml:space="preserve"> myndighetsstyrning och datahantering, men d</w:t>
      </w:r>
      <w:r w:rsidR="002F7521">
        <w:t xml:space="preserve">et är för tidigt att bedöma </w:t>
      </w:r>
      <w:r>
        <w:t xml:space="preserve">exakt </w:t>
      </w:r>
      <w:r w:rsidR="002F7521">
        <w:t xml:space="preserve">vilka svenska regler som berörs av förslaget och vilken effekt </w:t>
      </w:r>
      <w:r w:rsidR="00B0234B">
        <w:t>som</w:t>
      </w:r>
      <w:r w:rsidR="002F7521">
        <w:t xml:space="preserve"> förslaget </w:t>
      </w:r>
      <w:r w:rsidR="002E4D62">
        <w:t>kommer att få</w:t>
      </w:r>
      <w:r w:rsidR="002F7521">
        <w:t xml:space="preserve"> på dessa. </w:t>
      </w:r>
    </w:p>
    <w:bookmarkEnd w:id="8"/>
    <w:bookmarkEnd w:id="9"/>
    <w:p w14:paraId="79836482" w14:textId="77777777" w:rsidR="007D542F" w:rsidRDefault="00871B97" w:rsidP="007D542F">
      <w:pPr>
        <w:pStyle w:val="Rubrik2"/>
      </w:pPr>
      <w:sdt>
        <w:sdtPr>
          <w:id w:val="-1431199353"/>
          <w:lock w:val="contentLocked"/>
          <w:placeholder>
            <w:docPart w:val="A478C4250BA941E9AAA4B35CE4920FE3"/>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77EDD692" w14:textId="745F70E4" w:rsidR="007B379D" w:rsidRDefault="000B0AF5" w:rsidP="007B379D">
      <w:pPr>
        <w:pStyle w:val="Rubrik3"/>
      </w:pPr>
      <w:r>
        <w:t>K</w:t>
      </w:r>
      <w:r w:rsidR="007B379D" w:rsidRPr="007B379D">
        <w:t xml:space="preserve">onsekvenser </w:t>
      </w:r>
      <w:r w:rsidRPr="000B0AF5">
        <w:t>för EU-budgeten</w:t>
      </w:r>
    </w:p>
    <w:p w14:paraId="67AD4E6E" w14:textId="5632F2F6" w:rsidR="00DB2B02" w:rsidRDefault="00DB2B02" w:rsidP="00DB2B02">
      <w:pPr>
        <w:pStyle w:val="Brdtext"/>
      </w:pPr>
      <w:r>
        <w:t xml:space="preserve">Kommissionen bedömer att det föreslagna regelverket, som </w:t>
      </w:r>
      <w:r w:rsidR="007B379D">
        <w:t>omfattar alla politikområden och program inom EU-budgeten</w:t>
      </w:r>
      <w:r>
        <w:t xml:space="preserve">, inte medför några nya fristående budgetåtaganden. Genomförandet ska i stället finansieras inom ramen för befintliga anslag till EU-program och administrativa utgifter. </w:t>
      </w:r>
    </w:p>
    <w:p w14:paraId="1F7E9B5E" w14:textId="7BE863F8" w:rsidR="00DB2B02" w:rsidRDefault="00DB2B02" w:rsidP="00DB2B02">
      <w:pPr>
        <w:pStyle w:val="Brdtext"/>
      </w:pPr>
      <w:r>
        <w:t xml:space="preserve">Förordningen bedöms kunna genomföras med oförändrad personalstyrka inom kommissionen jämfört med perioden 2021–2027. Förslaget innehåller flera förenklings- och effektiviseringsåtgärder som förväntas generera långsiktiga </w:t>
      </w:r>
      <w:r>
        <w:lastRenderedPageBreak/>
        <w:t xml:space="preserve">besparingar. </w:t>
      </w:r>
      <w:r w:rsidR="00544B85">
        <w:t>Kommissionen framhåller i detta sammanhang särskilt den</w:t>
      </w:r>
      <w:r>
        <w:t xml:space="preserve"> harmonisering av uppföljning av utgifter och indikatorer</w:t>
      </w:r>
      <w:r w:rsidR="00544B85">
        <w:t xml:space="preserve"> som sker</w:t>
      </w:r>
      <w:r>
        <w:t xml:space="preserve"> genom införandet av en </w:t>
      </w:r>
      <w:r w:rsidR="00552C04">
        <w:t xml:space="preserve">konsoliderad </w:t>
      </w:r>
      <w:r>
        <w:t>lista över</w:t>
      </w:r>
      <w:r w:rsidR="00AB226B">
        <w:t xml:space="preserve"> </w:t>
      </w:r>
      <w:r w:rsidR="00081C39" w:rsidRPr="009963AE">
        <w:t>insats</w:t>
      </w:r>
      <w:r w:rsidR="00AB226B" w:rsidRPr="009963AE">
        <w:t>typer</w:t>
      </w:r>
      <w:r w:rsidR="00E31718">
        <w:t>, resultat- och utfalls</w:t>
      </w:r>
      <w:r>
        <w:t>indikatorer, vilket beräknas minska antalet indikatorer från cirka 5</w:t>
      </w:r>
      <w:r>
        <w:rPr>
          <w:rFonts w:ascii="Times New Roman" w:hAnsi="Times New Roman" w:cs="Times New Roman"/>
        </w:rPr>
        <w:t> </w:t>
      </w:r>
      <w:r>
        <w:t xml:space="preserve">000 till omkring 700. </w:t>
      </w:r>
    </w:p>
    <w:p w14:paraId="4A1E6F29" w14:textId="6572BFFC" w:rsidR="00DB2B02" w:rsidRDefault="00DB2B02" w:rsidP="00DB2B02">
      <w:pPr>
        <w:pStyle w:val="Brdtext"/>
      </w:pPr>
      <w:r>
        <w:t xml:space="preserve">Ytterligare effektiviseringar förväntas genom förenklad programutvärdering, där halvtidsutvärderingar ersätts med en förenklad genomföranderapport med både kvantitativa och kvalitativa resultat. Samtidigt konsolideras resultatrapporteringen i den årliga rapporten om förvaltning och resultat. Sammanförandet av flera portaler och </w:t>
      </w:r>
      <w:r w:rsidR="004C44E2">
        <w:t>projektöversikter</w:t>
      </w:r>
      <w:r w:rsidR="00513955">
        <w:t xml:space="preserve"> </w:t>
      </w:r>
      <w:r>
        <w:t xml:space="preserve">i en gemensam portal bedöms minska behovet av </w:t>
      </w:r>
      <w:r w:rsidR="00B104A6">
        <w:t>it</w:t>
      </w:r>
      <w:r>
        <w:t xml:space="preserve">-resurser för utveckling och underhåll. Även harmoniseringen av kommunikationskrav mellan program förväntas minska resursåtgången för att säkerställa synligheten av EU:s stöd. </w:t>
      </w:r>
    </w:p>
    <w:p w14:paraId="40B3D31A" w14:textId="350F2CA9" w:rsidR="007D542F" w:rsidRDefault="00DB2B02" w:rsidP="00DB2B02">
      <w:pPr>
        <w:pStyle w:val="Brdtext"/>
      </w:pPr>
      <w:r>
        <w:t xml:space="preserve">De långsiktiga effektiviseringsvinsterna kan dock motverkas av ökade behov inom andra områden, exempelvis vad gäller införandet och driften av det nya ramverket för uppföljning av utgifter och resultat samt utvecklingen och den löpande driften av </w:t>
      </w:r>
      <w:r w:rsidR="00544B85">
        <w:t>den gemensamma portalen</w:t>
      </w:r>
      <w:r>
        <w:t xml:space="preserve">. Under de första åren kommer kommissionen även </w:t>
      </w:r>
      <w:r w:rsidR="002B34F9">
        <w:t xml:space="preserve">fortsatt </w:t>
      </w:r>
      <w:r>
        <w:t>att behöva rapportera om genomförandet av MFF 2021–2027, vilket förutsätter att vissa befintliga resurser bibehålls. Kommissionen avser att omfördela personal och resurser internt i syfte att möta dessa förändrade behov.</w:t>
      </w:r>
    </w:p>
    <w:p w14:paraId="1914E991" w14:textId="4D948B93" w:rsidR="000B0AF5" w:rsidRDefault="000B0AF5" w:rsidP="000B0AF5">
      <w:pPr>
        <w:pStyle w:val="Rubrik3"/>
      </w:pPr>
      <w:r>
        <w:t>K</w:t>
      </w:r>
      <w:r w:rsidRPr="007B379D">
        <w:t xml:space="preserve">onsekvenser </w:t>
      </w:r>
      <w:r w:rsidRPr="000B0AF5">
        <w:t xml:space="preserve">för </w:t>
      </w:r>
      <w:proofErr w:type="spellStart"/>
      <w:r>
        <w:rPr>
          <w:lang w:val="en-US"/>
        </w:rPr>
        <w:t>medlemsstaterna</w:t>
      </w:r>
      <w:proofErr w:type="spellEnd"/>
    </w:p>
    <w:p w14:paraId="3801F176" w14:textId="449C1B74" w:rsidR="00E158EA" w:rsidRPr="00742E15" w:rsidRDefault="00E158EA" w:rsidP="00E158EA">
      <w:pPr>
        <w:pStyle w:val="Brdtext"/>
      </w:pPr>
      <w:r w:rsidRPr="00742E15">
        <w:t>Kommissionen bedömer att genomförandet av den</w:t>
      </w:r>
      <w:r w:rsidR="00544B85">
        <w:t xml:space="preserve"> aktuella</w:t>
      </w:r>
      <w:r w:rsidRPr="00742E15">
        <w:t xml:space="preserve"> förordning</w:t>
      </w:r>
      <w:r w:rsidR="00544B85">
        <w:t>en</w:t>
      </w:r>
      <w:r w:rsidRPr="00742E15">
        <w:t xml:space="preserve"> medför en minskning av den administrativa bördan och tillhörande kostnader för medlemsstater</w:t>
      </w:r>
      <w:r w:rsidR="00544B85">
        <w:t xml:space="preserve">, </w:t>
      </w:r>
      <w:r w:rsidRPr="00742E15">
        <w:t xml:space="preserve">mottagare av EU-budgetmedel, partnerländer, genomförandepartner </w:t>
      </w:r>
      <w:r w:rsidR="00C916B6">
        <w:t>och</w:t>
      </w:r>
      <w:r w:rsidR="00C916B6" w:rsidRPr="00742E15">
        <w:t xml:space="preserve"> </w:t>
      </w:r>
      <w:r w:rsidRPr="00742E15">
        <w:t>EU:s institutioner</w:t>
      </w:r>
      <w:r w:rsidR="00544B85">
        <w:t>,</w:t>
      </w:r>
      <w:r w:rsidRPr="00742E15">
        <w:t xml:space="preserve"> med minst 25</w:t>
      </w:r>
      <w:r w:rsidRPr="00742E15">
        <w:rPr>
          <w:rFonts w:ascii="Times New Roman" w:hAnsi="Times New Roman" w:cs="Times New Roman"/>
        </w:rPr>
        <w:t> </w:t>
      </w:r>
      <w:r w:rsidRPr="00742E15">
        <w:t>procent.</w:t>
      </w:r>
    </w:p>
    <w:p w14:paraId="366F0383" w14:textId="1C137C32" w:rsidR="00E158EA" w:rsidRPr="00030F64" w:rsidRDefault="00E158EA" w:rsidP="3599E12E">
      <w:pPr>
        <w:pStyle w:val="Brdtext"/>
      </w:pPr>
      <w:r w:rsidRPr="00742E15">
        <w:t xml:space="preserve">Samtidigt </w:t>
      </w:r>
      <w:r w:rsidR="00C84B9C" w:rsidRPr="00742E15">
        <w:t xml:space="preserve">medför </w:t>
      </w:r>
      <w:r w:rsidR="00544B85">
        <w:t>k</w:t>
      </w:r>
      <w:r w:rsidR="00544B85" w:rsidRPr="00742E15">
        <w:t xml:space="preserve">ommissionens </w:t>
      </w:r>
      <w:r w:rsidR="008A70C5" w:rsidRPr="00742E15">
        <w:t>förslag tydliga krav på medlemsstaterna</w:t>
      </w:r>
      <w:r w:rsidR="005E62DD" w:rsidRPr="00742E15">
        <w:t xml:space="preserve"> vad gäller</w:t>
      </w:r>
      <w:r w:rsidR="008A70C5" w:rsidRPr="00742E15">
        <w:t xml:space="preserve"> samordning, rapportering</w:t>
      </w:r>
      <w:r w:rsidR="005E62DD" w:rsidRPr="00742E15">
        <w:t>, uppföljning</w:t>
      </w:r>
      <w:r w:rsidR="008A70C5" w:rsidRPr="00742E15">
        <w:t xml:space="preserve"> och deltagande i gemensam planering. </w:t>
      </w:r>
      <w:r w:rsidR="00C84B9C" w:rsidRPr="00742E15">
        <w:t>M</w:t>
      </w:r>
      <w:r w:rsidR="005E62DD" w:rsidRPr="00742E15">
        <w:t xml:space="preserve">edlemsstaterna </w:t>
      </w:r>
      <w:r w:rsidR="00C84B9C" w:rsidRPr="00742E15">
        <w:t>ska även utveckla</w:t>
      </w:r>
      <w:r w:rsidR="007E3E82" w:rsidRPr="00742E15">
        <w:t xml:space="preserve"> ett </w:t>
      </w:r>
      <w:r w:rsidR="00C84B9C" w:rsidRPr="00742E15">
        <w:t xml:space="preserve">sammanhållet </w:t>
      </w:r>
      <w:r w:rsidR="007E3E82" w:rsidRPr="00742E15">
        <w:t>system för uppföljning och rapportering som är kompatibel</w:t>
      </w:r>
      <w:r w:rsidR="00C84B9C" w:rsidRPr="00742E15">
        <w:t>t</w:t>
      </w:r>
      <w:r w:rsidR="007E3E82" w:rsidRPr="00742E15">
        <w:t xml:space="preserve"> med det system som </w:t>
      </w:r>
      <w:r w:rsidR="00AC0F4B">
        <w:t>k</w:t>
      </w:r>
      <w:r w:rsidR="007E3E82" w:rsidRPr="00742E15">
        <w:t>ommissionen tillhandahåller</w:t>
      </w:r>
      <w:r w:rsidR="00C84B9C" w:rsidRPr="00742E15">
        <w:t xml:space="preserve"> och där information ska kunna överföras automatiskt</w:t>
      </w:r>
      <w:r w:rsidR="007E3E82" w:rsidRPr="00742E15">
        <w:t xml:space="preserve">. </w:t>
      </w:r>
      <w:r w:rsidR="00742E15" w:rsidRPr="00742E15">
        <w:t>Dessa krav kan</w:t>
      </w:r>
      <w:r w:rsidR="00C65F0B">
        <w:t xml:space="preserve"> initialt</w:t>
      </w:r>
      <w:r w:rsidR="00742E15" w:rsidRPr="00742E15">
        <w:t xml:space="preserve"> medföra ökade kostnader för medlemsstaterna.</w:t>
      </w:r>
    </w:p>
    <w:p w14:paraId="27F23CB4" w14:textId="6AD22F4E" w:rsidR="000B0AF5" w:rsidRPr="008E3EDC" w:rsidRDefault="000B0AF5" w:rsidP="000B0AF5">
      <w:pPr>
        <w:pStyle w:val="Rubrik3"/>
      </w:pPr>
      <w:r w:rsidRPr="008E3EDC">
        <w:lastRenderedPageBreak/>
        <w:t xml:space="preserve">Konsekvenser för </w:t>
      </w:r>
      <w:proofErr w:type="spellStart"/>
      <w:r w:rsidRPr="008E3EDC">
        <w:rPr>
          <w:lang w:val="en-US"/>
        </w:rPr>
        <w:t>företagen</w:t>
      </w:r>
      <w:proofErr w:type="spellEnd"/>
    </w:p>
    <w:p w14:paraId="70FF6294" w14:textId="07CE4FC5" w:rsidR="00057AB1" w:rsidRPr="00057AB1" w:rsidRDefault="00002581" w:rsidP="00057AB1">
      <w:pPr>
        <w:pStyle w:val="Brdtext"/>
      </w:pPr>
      <w:r w:rsidRPr="008E3EDC">
        <w:t xml:space="preserve">Enligt </w:t>
      </w:r>
      <w:r w:rsidR="00BB59D4">
        <w:t>k</w:t>
      </w:r>
      <w:r w:rsidRPr="008E3EDC">
        <w:t>ommissionen</w:t>
      </w:r>
      <w:r w:rsidR="00BB59D4">
        <w:t>s</w:t>
      </w:r>
      <w:r w:rsidRPr="008E3EDC">
        <w:t xml:space="preserve"> </w:t>
      </w:r>
      <w:r w:rsidR="00742E15" w:rsidRPr="008E3EDC">
        <w:t xml:space="preserve">bedömning </w:t>
      </w:r>
      <w:r w:rsidR="00E9023D">
        <w:t>förväntas</w:t>
      </w:r>
      <w:r w:rsidRPr="008E3EDC">
        <w:t xml:space="preserve"> förslaget bidra till </w:t>
      </w:r>
      <w:r w:rsidR="00F75075">
        <w:t>dess</w:t>
      </w:r>
      <w:r w:rsidR="00F75075" w:rsidRPr="008E3EDC">
        <w:t xml:space="preserve"> </w:t>
      </w:r>
      <w:r w:rsidRPr="008E3EDC">
        <w:t xml:space="preserve">mål att minska den administrativa bördan </w:t>
      </w:r>
      <w:r w:rsidR="00E158EA" w:rsidRPr="008E3EDC">
        <w:t>och tillhörande kostnader för mottagare av EU-medel</w:t>
      </w:r>
      <w:r w:rsidRPr="008E3EDC">
        <w:t>.</w:t>
      </w:r>
    </w:p>
    <w:sdt>
      <w:sdtPr>
        <w:id w:val="830331803"/>
        <w:lock w:val="contentLocked"/>
        <w:placeholder>
          <w:docPart w:val="A478C4250BA941E9AAA4B35CE4920FE3"/>
        </w:placeholder>
        <w:group/>
      </w:sdtPr>
      <w:sdtEndPr/>
      <w:sdtContent>
        <w:p w14:paraId="4DB65A4C" w14:textId="77777777" w:rsidR="007D542F" w:rsidRDefault="007D542F" w:rsidP="007D542F">
          <w:pPr>
            <w:pStyle w:val="Rubrik1"/>
          </w:pPr>
          <w:r>
            <w:t>Ståndpunkter</w:t>
          </w:r>
        </w:p>
      </w:sdtContent>
    </w:sdt>
    <w:p w14:paraId="67B2E4E2" w14:textId="77777777" w:rsidR="007D542F" w:rsidRDefault="00871B97" w:rsidP="007D542F">
      <w:pPr>
        <w:pStyle w:val="Rubrik2"/>
      </w:pPr>
      <w:sdt>
        <w:sdtPr>
          <w:id w:val="-483085086"/>
          <w:lock w:val="contentLocked"/>
          <w:placeholder>
            <w:docPart w:val="A478C4250BA941E9AAA4B35CE4920FE3"/>
          </w:placeholder>
          <w:group/>
        </w:sdtPr>
        <w:sdtEndPr/>
        <w:sdtContent>
          <w:r w:rsidR="007D542F">
            <w:t>Preliminär svensk ståndpunkt</w:t>
          </w:r>
        </w:sdtContent>
      </w:sdt>
    </w:p>
    <w:p w14:paraId="7D468A58" w14:textId="032AA27F" w:rsidR="002E4E49" w:rsidRPr="002B7663" w:rsidRDefault="002E4E49" w:rsidP="002E4E49">
      <w:pPr>
        <w:pStyle w:val="Brdtext"/>
      </w:pPr>
      <w:bookmarkStart w:id="10" w:name="_Hlk206660296"/>
      <w:r>
        <w:t xml:space="preserve">Regeringens ståndpunkter avseende övergripande principer för den fleråriga budgetramen och dess storlek, inklusive för enskilda fonder och program, behandlas i faktapromemorian </w:t>
      </w:r>
      <w:r w:rsidR="00030F64">
        <w:t>EU:s fleråriga budgetram för perioden 2028-2034</w:t>
      </w:r>
      <w:r>
        <w:t xml:space="preserve"> (202</w:t>
      </w:r>
      <w:r w:rsidR="00A77236">
        <w:t>5</w:t>
      </w:r>
      <w:r>
        <w:t>/</w:t>
      </w:r>
      <w:proofErr w:type="gramStart"/>
      <w:r>
        <w:t>202</w:t>
      </w:r>
      <w:r w:rsidR="00A77236">
        <w:t>6</w:t>
      </w:r>
      <w:r>
        <w:t>:FP</w:t>
      </w:r>
      <w:r w:rsidR="00A77236">
        <w:t>M</w:t>
      </w:r>
      <w:proofErr w:type="gramEnd"/>
      <w:r w:rsidR="00A77236">
        <w:t>3</w:t>
      </w:r>
      <w:r>
        <w:t>).</w:t>
      </w:r>
    </w:p>
    <w:p w14:paraId="3B7A5355" w14:textId="249AF10F" w:rsidR="00F45141" w:rsidRPr="00F45141" w:rsidRDefault="00F45141" w:rsidP="00F45141">
      <w:pPr>
        <w:pStyle w:val="Brdtext"/>
      </w:pPr>
      <w:r w:rsidRPr="00F45141">
        <w:t xml:space="preserve">Regeringen är i </w:t>
      </w:r>
      <w:r w:rsidR="003E268B">
        <w:t>princip</w:t>
      </w:r>
      <w:r w:rsidR="003E268B" w:rsidRPr="00F45141">
        <w:t xml:space="preserve"> </w:t>
      </w:r>
      <w:r w:rsidRPr="00F45141">
        <w:t xml:space="preserve">positiv till </w:t>
      </w:r>
      <w:r w:rsidR="00C919B5">
        <w:t>ett nytt genomföranderamverk</w:t>
      </w:r>
      <w:r w:rsidRPr="00F45141">
        <w:t xml:space="preserve"> som bygger på prestationsbaserad budgetering. </w:t>
      </w:r>
      <w:r w:rsidR="00C916B6">
        <w:t>Sådan</w:t>
      </w:r>
      <w:r w:rsidR="00C916B6" w:rsidRPr="00F45141">
        <w:t xml:space="preserve"> </w:t>
      </w:r>
      <w:r w:rsidRPr="00F45141">
        <w:t>budgetering och</w:t>
      </w:r>
      <w:r w:rsidR="00C916B6">
        <w:t xml:space="preserve"> ett</w:t>
      </w:r>
      <w:r w:rsidRPr="00F45141">
        <w:t xml:space="preserve"> </w:t>
      </w:r>
      <w:r w:rsidR="00A623DC">
        <w:t xml:space="preserve">prestationsbaserat </w:t>
      </w:r>
      <w:r w:rsidRPr="00F45141">
        <w:t xml:space="preserve">genomförande kan på vissa områden </w:t>
      </w:r>
      <w:r w:rsidR="00B0234B">
        <w:t>innebära</w:t>
      </w:r>
      <w:r w:rsidR="00B0234B" w:rsidRPr="00F45141">
        <w:t xml:space="preserve"> </w:t>
      </w:r>
      <w:r w:rsidRPr="00F45141">
        <w:t>flera fördelar. Det kräver</w:t>
      </w:r>
      <w:r w:rsidR="009F53AD">
        <w:t xml:space="preserve"> dock</w:t>
      </w:r>
      <w:r w:rsidRPr="00F45141">
        <w:t xml:space="preserve"> att politiken utformas med relevanta mål och ändamålsenliga åtgärder </w:t>
      </w:r>
      <w:r w:rsidR="00A623DC">
        <w:t>samt</w:t>
      </w:r>
      <w:r w:rsidRPr="00F45141">
        <w:t xml:space="preserve"> att </w:t>
      </w:r>
      <w:r w:rsidR="00C919B5">
        <w:t>ramverket</w:t>
      </w:r>
      <w:r w:rsidRPr="00F45141">
        <w:t xml:space="preserve"> dels </w:t>
      </w:r>
      <w:proofErr w:type="gramStart"/>
      <w:r w:rsidRPr="00F45141">
        <w:t xml:space="preserve">respekterar </w:t>
      </w:r>
      <w:r w:rsidR="00F06B1D">
        <w:t>medlem</w:t>
      </w:r>
      <w:r w:rsidR="00572166">
        <w:t>s</w:t>
      </w:r>
      <w:r w:rsidR="00F06B1D">
        <w:t>staternas</w:t>
      </w:r>
      <w:proofErr w:type="gramEnd"/>
      <w:r w:rsidR="00F06B1D">
        <w:t xml:space="preserve"> </w:t>
      </w:r>
      <w:r w:rsidRPr="00F45141">
        <w:t>finanspolitisk</w:t>
      </w:r>
      <w:r w:rsidR="00F06B1D">
        <w:t>a</w:t>
      </w:r>
      <w:r w:rsidRPr="00F45141">
        <w:t xml:space="preserve"> autonomi</w:t>
      </w:r>
      <w:r w:rsidR="00A623DC">
        <w:t>,</w:t>
      </w:r>
      <w:r w:rsidRPr="00F45141">
        <w:t xml:space="preserve"> dels blir proportionerlig</w:t>
      </w:r>
      <w:r w:rsidR="00C919B5">
        <w:t>t</w:t>
      </w:r>
      <w:r w:rsidRPr="00F45141">
        <w:t xml:space="preserve"> i den grad de</w:t>
      </w:r>
      <w:r w:rsidR="009F53AD">
        <w:t>t</w:t>
      </w:r>
      <w:r w:rsidRPr="00F45141">
        <w:t xml:space="preserve"> binder </w:t>
      </w:r>
      <w:r w:rsidR="00C919B5">
        <w:t>medlemsstaterna</w:t>
      </w:r>
      <w:r w:rsidRPr="00F45141">
        <w:t xml:space="preserve"> i förhållande till beroendet av EU-medel. Relevanta lärdomar </w:t>
      </w:r>
      <w:r w:rsidR="00C919B5">
        <w:t>behöver</w:t>
      </w:r>
      <w:r w:rsidRPr="00F45141">
        <w:t xml:space="preserve"> dras från utformningen och genomförandet av RRF. </w:t>
      </w:r>
    </w:p>
    <w:p w14:paraId="6DE29621" w14:textId="60CF9A5F" w:rsidR="00E04421" w:rsidRPr="0018205B" w:rsidRDefault="00E04421" w:rsidP="00F55CCA">
      <w:pPr>
        <w:pStyle w:val="Brdtext"/>
      </w:pPr>
      <w:bookmarkStart w:id="11" w:name="_Hlk207629216"/>
      <w:r w:rsidRPr="0018205B">
        <w:t xml:space="preserve">Regeringen uppskattar ambitionen bakom den föreslagna tillämpningen och konkretiseringen av budgetförordningen, </w:t>
      </w:r>
      <w:r w:rsidR="0099769A">
        <w:t xml:space="preserve">liksom </w:t>
      </w:r>
      <w:r w:rsidRPr="0018205B">
        <w:t xml:space="preserve">att </w:t>
      </w:r>
      <w:r w:rsidR="007E6014">
        <w:t xml:space="preserve">det gemensamma </w:t>
      </w:r>
      <w:r w:rsidRPr="0018205B">
        <w:t>regelverket för unionens samtliga program och verksamheter samlas i en förordning</w:t>
      </w:r>
      <w:r w:rsidR="0099769A">
        <w:t>,</w:t>
      </w:r>
      <w:r w:rsidRPr="0018205B">
        <w:t xml:space="preserve"> </w:t>
      </w:r>
      <w:r w:rsidR="00C916B6">
        <w:t>samt</w:t>
      </w:r>
      <w:r w:rsidR="00D27FF2">
        <w:t xml:space="preserve"> </w:t>
      </w:r>
      <w:r w:rsidR="0099769A">
        <w:t xml:space="preserve">att </w:t>
      </w:r>
      <w:r w:rsidRPr="0018205B">
        <w:t>bestämmelser och indikatorer harmoniseras</w:t>
      </w:r>
      <w:r w:rsidR="00046134">
        <w:t>.</w:t>
      </w:r>
      <w:r w:rsidR="00D27FF2">
        <w:t xml:space="preserve"> </w:t>
      </w:r>
      <w:r w:rsidR="000F3E87" w:rsidRPr="000F3E87">
        <w:t>R</w:t>
      </w:r>
      <w:r w:rsidR="000F3E87" w:rsidRPr="00046134">
        <w:t>egeringen välkomnar</w:t>
      </w:r>
      <w:r w:rsidR="00C916B6">
        <w:t xml:space="preserve"> vidare</w:t>
      </w:r>
      <w:r w:rsidR="000F3E87" w:rsidRPr="00046134">
        <w:t xml:space="preserve"> mål som bidrar till att EU kan nå sina klimat- och miljöåtagande</w:t>
      </w:r>
      <w:r w:rsidR="00F277FF">
        <w:t>n</w:t>
      </w:r>
      <w:r w:rsidR="000F3E87" w:rsidRPr="000F3E87">
        <w:t>.</w:t>
      </w:r>
      <w:r w:rsidR="000F3E87">
        <w:t xml:space="preserve"> </w:t>
      </w:r>
      <w:bookmarkEnd w:id="11"/>
      <w:r w:rsidRPr="0018205B">
        <w:t xml:space="preserve">Förslaget </w:t>
      </w:r>
      <w:r w:rsidR="00CF3C08">
        <w:t>innebär samtidigt</w:t>
      </w:r>
      <w:r w:rsidRPr="0018205B">
        <w:t xml:space="preserve"> ett omfattande och detaljerat ramverk för uppföljning, övervakning, rapportering och utvärdering. </w:t>
      </w:r>
      <w:r w:rsidR="00DD788B" w:rsidRPr="00DD788B">
        <w:t>Regeringen vill där</w:t>
      </w:r>
      <w:r w:rsidR="00DD788B">
        <w:t>för</w:t>
      </w:r>
      <w:r w:rsidR="00DD788B" w:rsidRPr="00DD788B">
        <w:t xml:space="preserve"> betona vikten av</w:t>
      </w:r>
      <w:r w:rsidR="00DD788B" w:rsidRPr="00A674F6">
        <w:t xml:space="preserve"> </w:t>
      </w:r>
      <w:r w:rsidR="00DD788B" w:rsidRPr="00DD788B">
        <w:t>att tillämpningen av budgetförordningen inte sträcker sig längre än vad som är nödvändigt för att uppnå dess syfte.</w:t>
      </w:r>
      <w:r w:rsidR="00DD788B">
        <w:t xml:space="preserve"> Regeringen vill även betona vikten av att det föreslagna ramverket utformas på ett sådant sätt att de inte </w:t>
      </w:r>
      <w:r w:rsidR="00097673">
        <w:t xml:space="preserve">innebär </w:t>
      </w:r>
      <w:r w:rsidR="00DD788B">
        <w:t xml:space="preserve">en oproportionerlig administrativ börda för medlemsstaterna eller </w:t>
      </w:r>
      <w:r w:rsidR="00C75FD8">
        <w:t>stödmottagare. Balansen</w:t>
      </w:r>
      <w:r w:rsidR="00DD788B">
        <w:t xml:space="preserve"> mellan </w:t>
      </w:r>
      <w:r w:rsidR="00F9219A">
        <w:t xml:space="preserve">ändamålsenlighet, effektivitet och </w:t>
      </w:r>
      <w:r w:rsidR="00DD788B">
        <w:t>kontroll b</w:t>
      </w:r>
      <w:r w:rsidR="00F9219A">
        <w:t>ehöver</w:t>
      </w:r>
      <w:r w:rsidR="00DD788B">
        <w:t xml:space="preserve"> säkerställas, så att resurser i första hand kan användas för att genomföra verksamheten och uppnå avsedda </w:t>
      </w:r>
      <w:r w:rsidR="00DD788B">
        <w:lastRenderedPageBreak/>
        <w:t>resultat</w:t>
      </w:r>
      <w:r w:rsidR="00384D2E">
        <w:t>, samtidigt som EU:s finansiella intressen skyddas</w:t>
      </w:r>
      <w:r w:rsidR="00DD788B">
        <w:t xml:space="preserve">. </w:t>
      </w:r>
      <w:r w:rsidRPr="0018205B">
        <w:t xml:space="preserve">Det är </w:t>
      </w:r>
      <w:r w:rsidR="00DD788B">
        <w:t xml:space="preserve">samtidigt </w:t>
      </w:r>
      <w:r w:rsidRPr="0018205B">
        <w:t>viktigt att säkerställa att den förenkling som uppnås genom harmonisering är väl avvägd, så att förutsättningarna för en ändamålsenlig uppföljning och utvärdering av enskilda program inte försämras.</w:t>
      </w:r>
      <w:r w:rsidR="00384D2E">
        <w:t xml:space="preserve"> </w:t>
      </w:r>
    </w:p>
    <w:p w14:paraId="324B3AF6" w14:textId="7D54365F" w:rsidR="003E268B" w:rsidRDefault="003E268B" w:rsidP="003E268B">
      <w:pPr>
        <w:pStyle w:val="Brdtext"/>
      </w:pPr>
      <w:r>
        <w:t xml:space="preserve">Regeringen anser </w:t>
      </w:r>
      <w:r w:rsidR="00C916B6">
        <w:t xml:space="preserve">vidare </w:t>
      </w:r>
      <w:r>
        <w:t xml:space="preserve">att ett nytt ramverk behöver beakta skillnader i </w:t>
      </w:r>
      <w:r w:rsidR="00097673">
        <w:t xml:space="preserve">medlemsstaternas </w:t>
      </w:r>
      <w:r>
        <w:t xml:space="preserve">administrativa strukturer och förvaltningstraditioner. </w:t>
      </w:r>
      <w:r w:rsidR="00825C24" w:rsidRPr="00C17CE6">
        <w:t xml:space="preserve">Ett nytt ramverk </w:t>
      </w:r>
      <w:r w:rsidR="00825C24">
        <w:t>behöver också beakta</w:t>
      </w:r>
      <w:r w:rsidR="00825C24" w:rsidRPr="00C17CE6">
        <w:t xml:space="preserve"> den svenska arbetsmarknadsmodellen och parternas autonomi.</w:t>
      </w:r>
    </w:p>
    <w:p w14:paraId="6C800665" w14:textId="3F81B7D5" w:rsidR="00D713F4" w:rsidRDefault="00AB4847" w:rsidP="00F55CCA">
      <w:pPr>
        <w:pStyle w:val="Brdtext"/>
      </w:pPr>
      <w:r>
        <w:t>Det är viktigt att</w:t>
      </w:r>
      <w:r w:rsidR="00D713F4" w:rsidRPr="00D713F4">
        <w:t xml:space="preserve"> ett tydligt ramverk fastställs från början</w:t>
      </w:r>
      <w:r w:rsidR="00F9219A">
        <w:t xml:space="preserve"> och att det medger att medlem</w:t>
      </w:r>
      <w:r w:rsidR="00CF3C08">
        <w:t>s</w:t>
      </w:r>
      <w:r w:rsidR="00F9219A">
        <w:t>staterna vidtar nödvändiga och proportionerliga förvaltningsåtgärder för ramverkets tillämpning</w:t>
      </w:r>
      <w:r>
        <w:t xml:space="preserve">. Därmed skapas </w:t>
      </w:r>
      <w:r w:rsidR="00D713F4" w:rsidRPr="00D713F4">
        <w:t>förutsägbarhet, möjlig</w:t>
      </w:r>
      <w:r>
        <w:t xml:space="preserve">heter till </w:t>
      </w:r>
      <w:r w:rsidR="00D713F4" w:rsidRPr="00D713F4">
        <w:t xml:space="preserve">en enhetlig tolkning </w:t>
      </w:r>
      <w:r>
        <w:t>av</w:t>
      </w:r>
      <w:r w:rsidRPr="00D713F4">
        <w:t xml:space="preserve"> </w:t>
      </w:r>
      <w:r w:rsidR="00D713F4" w:rsidRPr="00D713F4">
        <w:t xml:space="preserve">EU:s institutioner och </w:t>
      </w:r>
      <w:r>
        <w:t xml:space="preserve">ett minskat </w:t>
      </w:r>
      <w:r w:rsidR="00D713F4" w:rsidRPr="00D713F4">
        <w:t xml:space="preserve">behov av vägledningar och delegerade akter från kommissionen i </w:t>
      </w:r>
      <w:r>
        <w:t xml:space="preserve">ett </w:t>
      </w:r>
      <w:r w:rsidR="00D713F4" w:rsidRPr="00D713F4">
        <w:t>senare skede.</w:t>
      </w:r>
    </w:p>
    <w:bookmarkEnd w:id="10"/>
    <w:p w14:paraId="051F2296" w14:textId="1AE93D38" w:rsidR="007D542F" w:rsidRDefault="00871B97" w:rsidP="007D542F">
      <w:pPr>
        <w:pStyle w:val="Rubrik2"/>
      </w:pPr>
      <w:sdt>
        <w:sdtPr>
          <w:id w:val="1941718165"/>
          <w:lock w:val="contentLocked"/>
          <w:placeholder>
            <w:docPart w:val="A478C4250BA941E9AAA4B35CE4920FE3"/>
          </w:placeholder>
          <w:group/>
        </w:sdtPr>
        <w:sdtEndPr/>
        <w:sdtContent>
          <w:r w:rsidR="007D542F">
            <w:t>Medlemsstaternas ståndpunkter</w:t>
          </w:r>
        </w:sdtContent>
      </w:sdt>
    </w:p>
    <w:p w14:paraId="5E4DE037" w14:textId="68C0D7B8" w:rsidR="00D37D7F" w:rsidRDefault="000B0AF5" w:rsidP="007D542F">
      <w:pPr>
        <w:pStyle w:val="Brdtext"/>
      </w:pPr>
      <w:r>
        <w:t xml:space="preserve">Behandlingen av förslagen har inte inletts och enskilda medlemsstaters syn på förslagen är ännu inte kända i detalj. </w:t>
      </w:r>
      <w:r w:rsidR="00D37D7F" w:rsidRPr="00D37D7F">
        <w:t xml:space="preserve">I </w:t>
      </w:r>
      <w:r w:rsidR="006338E6">
        <w:t xml:space="preserve">de </w:t>
      </w:r>
      <w:r w:rsidR="00D37D7F" w:rsidRPr="00D37D7F">
        <w:t xml:space="preserve">positionspapper </w:t>
      </w:r>
      <w:r w:rsidR="006338E6">
        <w:t>som ett flertal medlemsstater offentliggjorde</w:t>
      </w:r>
      <w:r w:rsidR="00D37D7F" w:rsidRPr="00D37D7F">
        <w:t xml:space="preserve"> inför </w:t>
      </w:r>
      <w:r w:rsidR="00D37D7F">
        <w:t xml:space="preserve">att </w:t>
      </w:r>
      <w:r w:rsidR="00D37D7F" w:rsidRPr="00D37D7F">
        <w:t xml:space="preserve">förslaget om den fleråriga budgetramen </w:t>
      </w:r>
      <w:r w:rsidR="00D37D7F">
        <w:t xml:space="preserve">presenterades </w:t>
      </w:r>
      <w:r w:rsidR="008546B7">
        <w:t>uttryckte</w:t>
      </w:r>
      <w:r w:rsidR="008546B7" w:rsidRPr="00D37D7F">
        <w:t xml:space="preserve"> </w:t>
      </w:r>
      <w:r w:rsidR="00D37D7F" w:rsidRPr="00D37D7F">
        <w:t xml:space="preserve">medlemsstaterna </w:t>
      </w:r>
      <w:r w:rsidR="009204BD">
        <w:t>generellt sett</w:t>
      </w:r>
      <w:r w:rsidR="009204BD" w:rsidRPr="00D37D7F">
        <w:t xml:space="preserve"> </w:t>
      </w:r>
      <w:r w:rsidR="00D37D7F" w:rsidRPr="00D37D7F">
        <w:t xml:space="preserve">stöd för en prestationsbaserad modell. Samtidigt framhålls tydligt att en sådan modell måste utformas med flexibilitet och transparens, och </w:t>
      </w:r>
      <w:r w:rsidR="008546B7">
        <w:t xml:space="preserve">att den inte </w:t>
      </w:r>
      <w:r w:rsidR="00D37D7F" w:rsidRPr="00D37D7F">
        <w:t xml:space="preserve">får medföra en ökad administrativ börda. Den främsta kritiken gäller risken för en </w:t>
      </w:r>
      <w:r w:rsidR="00D37D7F">
        <w:t>alltför rigid</w:t>
      </w:r>
      <w:r w:rsidR="00D37D7F" w:rsidRPr="00D37D7F">
        <w:t xml:space="preserve"> tillämpning som inte tar tillräcklig hänsyn till nationella förutsättningar och etablerade system.</w:t>
      </w:r>
    </w:p>
    <w:p w14:paraId="1E96126C" w14:textId="0A797F9C" w:rsidR="008C7156" w:rsidRDefault="00184FF7" w:rsidP="008C7156">
      <w:pPr>
        <w:pStyle w:val="Brdtext"/>
        <w:rPr>
          <w:highlight w:val="yellow"/>
        </w:rPr>
      </w:pPr>
      <w:r>
        <w:t xml:space="preserve">Vid det allmänna rådets möte den 18 juli </w:t>
      </w:r>
      <w:r w:rsidR="00A34027">
        <w:t>2025</w:t>
      </w:r>
      <w:r>
        <w:t xml:space="preserve"> uttryckte </w:t>
      </w:r>
      <w:r w:rsidR="00D37D7F">
        <w:t>f</w:t>
      </w:r>
      <w:r w:rsidR="008C7156">
        <w:t xml:space="preserve">lera medlemsstater farhågor avseende den föreslagna styrningsmodellen och dess maktfördelning. </w:t>
      </w:r>
      <w:r w:rsidR="009204BD">
        <w:t xml:space="preserve">Ett par medlemsstater </w:t>
      </w:r>
      <w:r w:rsidR="008C7156">
        <w:t xml:space="preserve">riktade skarp kritik mot modellen och ansåg att den </w:t>
      </w:r>
      <w:r w:rsidR="00D37D7F">
        <w:t xml:space="preserve">kunde </w:t>
      </w:r>
      <w:r w:rsidR="008C7156">
        <w:t>innebär</w:t>
      </w:r>
      <w:r w:rsidR="00D37D7F">
        <w:t>a</w:t>
      </w:r>
      <w:r w:rsidR="008C7156">
        <w:t xml:space="preserve"> en </w:t>
      </w:r>
      <w:r w:rsidR="008546B7">
        <w:t xml:space="preserve">alltför långtgående </w:t>
      </w:r>
      <w:r w:rsidR="008C7156">
        <w:t xml:space="preserve">maktkoncentration till kommissionen. </w:t>
      </w:r>
      <w:r w:rsidR="005E5C37">
        <w:t xml:space="preserve">Det fanns även de om </w:t>
      </w:r>
      <w:r w:rsidR="008546B7">
        <w:t xml:space="preserve">bedömde </w:t>
      </w:r>
      <w:r w:rsidR="008C7156">
        <w:t xml:space="preserve">att modellens detaljnivå </w:t>
      </w:r>
      <w:r w:rsidR="008546B7">
        <w:t xml:space="preserve">kan </w:t>
      </w:r>
      <w:r w:rsidR="008C7156">
        <w:t>medför</w:t>
      </w:r>
      <w:r w:rsidR="008546B7">
        <w:t>a</w:t>
      </w:r>
      <w:r w:rsidR="008C7156">
        <w:t xml:space="preserve"> en oproportionerlig administrativ börda samt </w:t>
      </w:r>
      <w:r w:rsidR="008546B7">
        <w:t>svårigheter vid genomförandet</w:t>
      </w:r>
      <w:r w:rsidR="008C7156">
        <w:t xml:space="preserve">. </w:t>
      </w:r>
      <w:r w:rsidR="005E5C37">
        <w:t>Flera medlemsstater</w:t>
      </w:r>
      <w:r w:rsidR="008C7156">
        <w:t xml:space="preserve"> </w:t>
      </w:r>
      <w:r w:rsidR="005E5C37">
        <w:t xml:space="preserve">betonade </w:t>
      </w:r>
      <w:r w:rsidR="008C7156">
        <w:t xml:space="preserve">vikten av att regionernas roll definieras tydligt, samt att styrning och kontroll inte koncentreras till nationella huvudstäder. </w:t>
      </w:r>
      <w:r w:rsidR="005E5C37">
        <w:t>B</w:t>
      </w:r>
      <w:r w:rsidR="008C7156">
        <w:t xml:space="preserve">ehovet av att säkerställa </w:t>
      </w:r>
      <w:r w:rsidR="005E5C37">
        <w:t xml:space="preserve">ett reellt </w:t>
      </w:r>
      <w:r w:rsidR="008C7156">
        <w:t xml:space="preserve">regionalt inflytande </w:t>
      </w:r>
      <w:r w:rsidR="008546B7">
        <w:t>v</w:t>
      </w:r>
      <w:r w:rsidR="008C7156">
        <w:t>i</w:t>
      </w:r>
      <w:r w:rsidR="008546B7">
        <w:t>d</w:t>
      </w:r>
      <w:r w:rsidR="008C7156">
        <w:t xml:space="preserve"> genomförandet</w:t>
      </w:r>
      <w:r w:rsidR="005E5C37">
        <w:t xml:space="preserve"> lyftes också fram av ett flertal deltagare</w:t>
      </w:r>
      <w:r w:rsidR="008C7156">
        <w:t xml:space="preserve">. </w:t>
      </w:r>
      <w:r w:rsidR="008F7CF3">
        <w:t xml:space="preserve">Vissa medlemsstater framhöll </w:t>
      </w:r>
      <w:r w:rsidR="008C7156">
        <w:t xml:space="preserve">vikten av att rådet ges en </w:t>
      </w:r>
      <w:r w:rsidR="008C7156">
        <w:lastRenderedPageBreak/>
        <w:t xml:space="preserve">tydlig och aktiv roll, medan </w:t>
      </w:r>
      <w:r w:rsidR="008F7CF3">
        <w:t xml:space="preserve">andra </w:t>
      </w:r>
      <w:r w:rsidR="008C7156">
        <w:t>ifrågasatte att</w:t>
      </w:r>
      <w:r w:rsidR="008546B7">
        <w:t xml:space="preserve"> rådet ska</w:t>
      </w:r>
      <w:r w:rsidR="008C7156">
        <w:t xml:space="preserve"> godkänna</w:t>
      </w:r>
      <w:r w:rsidR="008F7CF3">
        <w:t xml:space="preserve"> alla planer.</w:t>
      </w:r>
      <w:r w:rsidR="008C7156">
        <w:t xml:space="preserve"> Ett flertal medlemsstater </w:t>
      </w:r>
      <w:r w:rsidR="008546B7">
        <w:t>var tveksamma</w:t>
      </w:r>
      <w:r w:rsidR="008C7156">
        <w:t xml:space="preserve"> till den föreslagna </w:t>
      </w:r>
      <w:r w:rsidR="008F7CF3">
        <w:t xml:space="preserve">snäva </w:t>
      </w:r>
      <w:r w:rsidR="008C7156">
        <w:t xml:space="preserve">tidsramen för inlämning av nationella planer. </w:t>
      </w:r>
    </w:p>
    <w:p w14:paraId="5753A898" w14:textId="7626BD76" w:rsidR="005E5C37" w:rsidRPr="00472EBA" w:rsidRDefault="00634643" w:rsidP="007D542F">
      <w:pPr>
        <w:pStyle w:val="Brdtext"/>
      </w:pPr>
      <w:r w:rsidRPr="00634643">
        <w:t>Medlemsstaterna efterlyste</w:t>
      </w:r>
      <w:r w:rsidR="008546B7">
        <w:t xml:space="preserve"> flera</w:t>
      </w:r>
      <w:r w:rsidRPr="00634643">
        <w:t xml:space="preserve"> förtydliganden </w:t>
      </w:r>
      <w:r w:rsidR="008546B7">
        <w:t>när det gäller</w:t>
      </w:r>
      <w:r w:rsidRPr="00634643">
        <w:t xml:space="preserve"> </w:t>
      </w:r>
      <w:r w:rsidR="008F7CF3">
        <w:t xml:space="preserve">både </w:t>
      </w:r>
      <w:r w:rsidRPr="00634643">
        <w:t>styrning</w:t>
      </w:r>
      <w:r w:rsidR="008546B7">
        <w:t xml:space="preserve">en </w:t>
      </w:r>
      <w:r w:rsidRPr="00634643">
        <w:t>och genomförande</w:t>
      </w:r>
      <w:r w:rsidR="008546B7">
        <w:t>t</w:t>
      </w:r>
      <w:r w:rsidRPr="00634643">
        <w:t xml:space="preserve"> av de nationella planerna. Det efterfrågades </w:t>
      </w:r>
      <w:r w:rsidR="00D37D7F">
        <w:t>bl.a</w:t>
      </w:r>
      <w:r w:rsidR="00752298">
        <w:t>.</w:t>
      </w:r>
      <w:r w:rsidR="00D37D7F">
        <w:t xml:space="preserve"> </w:t>
      </w:r>
      <w:r w:rsidR="00752298">
        <w:t>ett klargörande av</w:t>
      </w:r>
      <w:r w:rsidRPr="00634643">
        <w:t xml:space="preserve"> hur den föreslagna styrningsmodellen påverkar planernas utformning, hur reformer och investeringar ska kopplas samman</w:t>
      </w:r>
      <w:r w:rsidR="00D47FE8">
        <w:t xml:space="preserve"> och</w:t>
      </w:r>
      <w:r w:rsidR="007509C8">
        <w:t xml:space="preserve"> </w:t>
      </w:r>
      <w:r w:rsidRPr="00634643">
        <w:t xml:space="preserve">hur landspecifika rekommendationer inom ramen för den europeiska planeringsterminen ska </w:t>
      </w:r>
      <w:r w:rsidR="007509C8">
        <w:t>beaktas vid framtagandet av</w:t>
      </w:r>
      <w:r w:rsidRPr="00634643">
        <w:t xml:space="preserve"> planerna. </w:t>
      </w:r>
    </w:p>
    <w:p w14:paraId="110A718F" w14:textId="77777777" w:rsidR="007D542F" w:rsidRDefault="00871B97" w:rsidP="007D542F">
      <w:pPr>
        <w:pStyle w:val="Rubrik2"/>
      </w:pPr>
      <w:sdt>
        <w:sdtPr>
          <w:id w:val="-1927257506"/>
          <w:lock w:val="contentLocked"/>
          <w:placeholder>
            <w:docPart w:val="A478C4250BA941E9AAA4B35CE4920FE3"/>
          </w:placeholder>
          <w:group/>
        </w:sdtPr>
        <w:sdtEndPr/>
        <w:sdtContent>
          <w:r w:rsidR="007D542F">
            <w:t>Institutionernas ståndpunkter</w:t>
          </w:r>
        </w:sdtContent>
      </w:sdt>
    </w:p>
    <w:p w14:paraId="17E27001" w14:textId="2DA3A8B0" w:rsidR="00E36376" w:rsidRDefault="00E36376" w:rsidP="007D542F">
      <w:pPr>
        <w:pStyle w:val="Brdtext"/>
      </w:pPr>
      <w:r w:rsidRPr="00E36376">
        <w:t>Europaparlamentet är generellt positivt till att styra EU:s budget mer utifrån resultat</w:t>
      </w:r>
      <w:r w:rsidR="007509C8">
        <w:t xml:space="preserve"> </w:t>
      </w:r>
      <w:r w:rsidR="000A2E18">
        <w:t xml:space="preserve">snarare </w:t>
      </w:r>
      <w:r w:rsidR="007509C8">
        <w:t xml:space="preserve">än </w:t>
      </w:r>
      <w:r w:rsidR="00C65F0B">
        <w:t>kostnader</w:t>
      </w:r>
      <w:r w:rsidRPr="00E36376">
        <w:t xml:space="preserve">, särskilt om det bidrar till ökad effektivitet och stärker kopplingen till politiska mål. Samtidigt framhåller parlamentet att modellen inte får leda till ökad administrativ börda för </w:t>
      </w:r>
      <w:r w:rsidR="00F06B1D">
        <w:t>stöd</w:t>
      </w:r>
      <w:r w:rsidR="00F06B1D" w:rsidRPr="00E36376">
        <w:t xml:space="preserve">mottagare </w:t>
      </w:r>
      <w:r w:rsidRPr="00E36376">
        <w:t xml:space="preserve">eller medlemsstater. </w:t>
      </w:r>
      <w:r w:rsidR="007509C8">
        <w:t>Europaparlamentet</w:t>
      </w:r>
      <w:r w:rsidR="007509C8" w:rsidRPr="00E36376">
        <w:t xml:space="preserve"> </w:t>
      </w:r>
      <w:r w:rsidRPr="00E36376">
        <w:t xml:space="preserve">betonar vikten av transparens, demokratisk kontroll och rättvisa mellan medlemsstaterna. </w:t>
      </w:r>
      <w:r w:rsidR="007509C8">
        <w:t>Parlamentet</w:t>
      </w:r>
      <w:r w:rsidR="007509C8" w:rsidRPr="00E36376">
        <w:t xml:space="preserve"> </w:t>
      </w:r>
      <w:r w:rsidRPr="00E36376">
        <w:t xml:space="preserve">understryker att prestationsbaserade instrument bör utformas med </w:t>
      </w:r>
      <w:r w:rsidR="008F7CF3">
        <w:t xml:space="preserve">hänsyn till </w:t>
      </w:r>
      <w:r w:rsidRPr="00E36376">
        <w:t>proportionalitet</w:t>
      </w:r>
      <w:r w:rsidR="008F7CF3">
        <w:t>sprincipen</w:t>
      </w:r>
      <w:r w:rsidRPr="00E36376">
        <w:t xml:space="preserve"> och i nära samråd med berörda institutioner.</w:t>
      </w:r>
    </w:p>
    <w:p w14:paraId="13DB18D2" w14:textId="5AB11647" w:rsidR="00742E15" w:rsidRPr="00472EBA" w:rsidRDefault="00742E15" w:rsidP="007D542F">
      <w:pPr>
        <w:pStyle w:val="Brdtext"/>
      </w:pPr>
      <w:r w:rsidRPr="00E36376">
        <w:t xml:space="preserve">Europeiska revisionsrätten </w:t>
      </w:r>
      <w:r>
        <w:t>är</w:t>
      </w:r>
      <w:r w:rsidRPr="00E36376">
        <w:t xml:space="preserve"> i grunden positiv till en prestationsbaserad ansats och anser att en stärkt koppling mellan utgifter och uppnådda resultat kan öka effektiviteten i EU:s budget. Samtidigt påpekar </w:t>
      </w:r>
      <w:r w:rsidR="007509C8">
        <w:t>revisionsrätten</w:t>
      </w:r>
      <w:r w:rsidR="007509C8" w:rsidRPr="00E36376">
        <w:t xml:space="preserve"> </w:t>
      </w:r>
      <w:r w:rsidRPr="00E36376">
        <w:t xml:space="preserve">att många av dagens mål och indikatorer är otillräckligt definierade, svårmätta och inte alltid kopplade till faktisk påverkan. </w:t>
      </w:r>
      <w:r w:rsidR="007509C8">
        <w:t>Revisionsrätten</w:t>
      </w:r>
      <w:r w:rsidR="007509C8" w:rsidRPr="00E36376">
        <w:t xml:space="preserve"> </w:t>
      </w:r>
      <w:r w:rsidRPr="00E36376">
        <w:t xml:space="preserve">varnar för att en prestationsbaserad modell utan tydliga och kontrollerbara kriterier riskerar att bli ineffektiv, samt att brister i uppföljning och revision kan underminera </w:t>
      </w:r>
      <w:r w:rsidR="007509C8">
        <w:t xml:space="preserve">dess </w:t>
      </w:r>
      <w:r w:rsidRPr="00E36376">
        <w:t xml:space="preserve">legitimitet. </w:t>
      </w:r>
      <w:r w:rsidR="007509C8">
        <w:t xml:space="preserve">Revisionsrätten </w:t>
      </w:r>
      <w:r w:rsidRPr="00E36376">
        <w:t>efterlyser</w:t>
      </w:r>
      <w:r w:rsidR="007509C8">
        <w:t xml:space="preserve"> vidare</w:t>
      </w:r>
      <w:r w:rsidRPr="00E36376">
        <w:t xml:space="preserve"> </w:t>
      </w:r>
      <w:r w:rsidR="00C916B6">
        <w:t xml:space="preserve">en </w:t>
      </w:r>
      <w:r w:rsidRPr="00E36376">
        <w:t>tydligare målformulering, förenklade indikatorer och starkare uppföljningsmekanismer.</w:t>
      </w:r>
    </w:p>
    <w:p w14:paraId="6F2B04B2" w14:textId="77777777" w:rsidR="007D542F" w:rsidRDefault="00871B97" w:rsidP="007D542F">
      <w:pPr>
        <w:pStyle w:val="Rubrik2"/>
      </w:pPr>
      <w:sdt>
        <w:sdtPr>
          <w:id w:val="-497725553"/>
          <w:lock w:val="contentLocked"/>
          <w:placeholder>
            <w:docPart w:val="A478C4250BA941E9AAA4B35CE4920FE3"/>
          </w:placeholder>
          <w:group/>
        </w:sdtPr>
        <w:sdtEndPr/>
        <w:sdtContent>
          <w:r w:rsidR="007D542F">
            <w:t xml:space="preserve">Remissinstansernas och </w:t>
          </w:r>
          <w:r w:rsidR="004B795E">
            <w:t xml:space="preserve">andra </w:t>
          </w:r>
          <w:r w:rsidR="007D542F">
            <w:t>intressenters ståndpunkter</w:t>
          </w:r>
        </w:sdtContent>
      </w:sdt>
    </w:p>
    <w:p w14:paraId="606010AE" w14:textId="50457811" w:rsidR="007D542F" w:rsidRPr="00472EBA" w:rsidRDefault="00A230E2" w:rsidP="007D542F">
      <w:pPr>
        <w:pStyle w:val="Brdtext"/>
      </w:pPr>
      <w:r>
        <w:t>Förslaget har inte remitterats</w:t>
      </w:r>
      <w:r w:rsidR="000454D9">
        <w:t>.</w:t>
      </w:r>
      <w:r w:rsidR="003C388F" w:rsidRPr="003C388F">
        <w:t xml:space="preserve"> </w:t>
      </w:r>
    </w:p>
    <w:sdt>
      <w:sdtPr>
        <w:id w:val="511343921"/>
        <w:lock w:val="contentLocked"/>
        <w:placeholder>
          <w:docPart w:val="A478C4250BA941E9AAA4B35CE4920FE3"/>
        </w:placeholder>
        <w:group/>
      </w:sdtPr>
      <w:sdtEndPr/>
      <w:sdtContent>
        <w:p w14:paraId="606CD254" w14:textId="77777777" w:rsidR="007D542F" w:rsidRDefault="007D542F" w:rsidP="007D542F">
          <w:pPr>
            <w:pStyle w:val="Rubrik1"/>
          </w:pPr>
          <w:r>
            <w:t>Förslagets förutsättningar</w:t>
          </w:r>
        </w:p>
      </w:sdtContent>
    </w:sdt>
    <w:p w14:paraId="49CDC8AA" w14:textId="77777777" w:rsidR="007D542F" w:rsidRDefault="00871B97" w:rsidP="007D542F">
      <w:pPr>
        <w:pStyle w:val="Rubrik2"/>
      </w:pPr>
      <w:sdt>
        <w:sdtPr>
          <w:id w:val="1163133293"/>
          <w:lock w:val="contentLocked"/>
          <w:placeholder>
            <w:docPart w:val="A478C4250BA941E9AAA4B35CE4920FE3"/>
          </w:placeholder>
          <w:group/>
        </w:sdtPr>
        <w:sdtEndPr/>
        <w:sdtContent>
          <w:r w:rsidR="007D542F">
            <w:t>Rättslig grund och beslutsförfarande</w:t>
          </w:r>
        </w:sdtContent>
      </w:sdt>
    </w:p>
    <w:p w14:paraId="76980E07" w14:textId="37E55D42" w:rsidR="007D542F" w:rsidRPr="00472EBA" w:rsidRDefault="00E52EB1" w:rsidP="007D542F">
      <w:pPr>
        <w:pStyle w:val="Brdtext"/>
      </w:pPr>
      <w:r>
        <w:t>Rättslig grund för förslaget är a</w:t>
      </w:r>
      <w:r w:rsidR="000454D9">
        <w:t xml:space="preserve">rtikel 322(1) punkt(a) i fördraget om Europeiska unionens funktionssätt (EUF-fördraget). </w:t>
      </w:r>
      <w:r w:rsidR="00B722ED">
        <w:t>Europaparlamentet och rådet beslutar</w:t>
      </w:r>
      <w:r w:rsidR="000454D9">
        <w:t xml:space="preserve"> enligt ordinarie lagstiftningsförfarande</w:t>
      </w:r>
      <w:r w:rsidR="0069073E">
        <w:t xml:space="preserve"> efter att </w:t>
      </w:r>
      <w:r w:rsidR="00B722ED">
        <w:t>ha hört</w:t>
      </w:r>
      <w:r w:rsidR="0069073E">
        <w:t xml:space="preserve"> revisionsrätten</w:t>
      </w:r>
      <w:r w:rsidR="000454D9">
        <w:t>.</w:t>
      </w:r>
    </w:p>
    <w:p w14:paraId="425F0E71" w14:textId="77777777" w:rsidR="007D542F" w:rsidRDefault="00871B97" w:rsidP="007D542F">
      <w:pPr>
        <w:pStyle w:val="Rubrik2"/>
      </w:pPr>
      <w:sdt>
        <w:sdtPr>
          <w:id w:val="-463277102"/>
          <w:lock w:val="contentLocked"/>
          <w:placeholder>
            <w:docPart w:val="A478C4250BA941E9AAA4B35CE4920FE3"/>
          </w:placeholder>
          <w:group/>
        </w:sdtPr>
        <w:sdtEndPr/>
        <w:sdtContent>
          <w:r w:rsidR="007D542F">
            <w:t>Subsidiaritets- och proportionalitetsprincipe</w:t>
          </w:r>
          <w:r w:rsidR="00F02290">
            <w:t>r</w:t>
          </w:r>
          <w:r w:rsidR="007D542F">
            <w:t>n</w:t>
          </w:r>
          <w:r w:rsidR="00F02290">
            <w:t>a</w:t>
          </w:r>
        </w:sdtContent>
      </w:sdt>
    </w:p>
    <w:p w14:paraId="704A1C29" w14:textId="77777777" w:rsidR="00637183" w:rsidRDefault="008037EF" w:rsidP="007D542F">
      <w:pPr>
        <w:pStyle w:val="Brdtext"/>
      </w:pPr>
      <w:r w:rsidRPr="008037EF">
        <w:t>Subsidiaritetsprincipen innebär att unionen på de områden där den inte har exklusiv befogenhet får vidta en åtgärd endast om och i den mån som målen för den planerade åtgärden inte i tillräcklig utsträckning kan uppnås av medlemsstaterna och därför, på grund av den planerade åtgärdens omfattning eller verkningar, bättre kan uppnås på unionsnivå</w:t>
      </w:r>
      <w:r>
        <w:t xml:space="preserve">. </w:t>
      </w:r>
    </w:p>
    <w:p w14:paraId="53B9CE1B" w14:textId="4ECA8BD7" w:rsidR="007D542F" w:rsidRDefault="000454D9" w:rsidP="007D542F">
      <w:pPr>
        <w:pStyle w:val="Brdtext"/>
      </w:pPr>
      <w:r>
        <w:t xml:space="preserve">Kommissionen anger i sin bedömning utifrån subsidiaritetsprincipen att antagandet av EU:s allmänna finansieringsregler faller inom EU:s exklusiva </w:t>
      </w:r>
      <w:r w:rsidR="00057AB1">
        <w:t>kompetens</w:t>
      </w:r>
      <w:r>
        <w:t>.</w:t>
      </w:r>
      <w:r w:rsidR="00FA427E">
        <w:t xml:space="preserve"> Regeringen delar denna bedömning. </w:t>
      </w:r>
    </w:p>
    <w:p w14:paraId="75031003" w14:textId="3024B9B2" w:rsidR="00ED55BE" w:rsidRDefault="00656DE6" w:rsidP="00ED55BE">
      <w:r>
        <w:t xml:space="preserve">Proportionalitetsprincipen innebär att </w:t>
      </w:r>
      <w:r w:rsidR="00ED55BE" w:rsidRPr="006A3875">
        <w:t>unionens åtgärder inte får överskrida vad som är nödvändigt för att uppnå målen i fördragen. Åtgärderna ska vara ändamålsenliga, nödvändiga och stå i rimlig proportion till det eftersträvade syftet. Principen syftar till att säkerställa en balans mellan måluppfyllelse och påverkan på medlemsstater och enskilda.</w:t>
      </w:r>
    </w:p>
    <w:p w14:paraId="14F786F3" w14:textId="306BE4E1" w:rsidR="00764DD0" w:rsidRDefault="00764DD0" w:rsidP="007D542F">
      <w:pPr>
        <w:pStyle w:val="Brdtext"/>
      </w:pPr>
      <w:r>
        <w:t xml:space="preserve">Kommissionen anger i sin bedömning utifrån proportionalitetsprincipen att de </w:t>
      </w:r>
      <w:r w:rsidRPr="00764DD0">
        <w:t xml:space="preserve">föreslagna åtgärderna </w:t>
      </w:r>
      <w:r w:rsidR="000733E4">
        <w:t>inte</w:t>
      </w:r>
      <w:r w:rsidRPr="00764DD0">
        <w:t xml:space="preserve"> sträcker sig längre än vad som är nödvändigt för att uppnå syfte</w:t>
      </w:r>
      <w:r>
        <w:t>t</w:t>
      </w:r>
      <w:r w:rsidR="000733E4">
        <w:t>, som är</w:t>
      </w:r>
      <w:r w:rsidR="002B7663">
        <w:t xml:space="preserve"> </w:t>
      </w:r>
      <w:r w:rsidRPr="00764DD0">
        <w:t xml:space="preserve">att förbättra regelverket för uppföljning av budgetutgifter och resultat genom att förenkla, harmonisera och minska den administrativa bördan. </w:t>
      </w:r>
      <w:r w:rsidR="000733E4">
        <w:t xml:space="preserve">Vidare anges </w:t>
      </w:r>
      <w:r w:rsidR="00C916B6">
        <w:t xml:space="preserve">att </w:t>
      </w:r>
      <w:r w:rsidR="000733E4">
        <w:t xml:space="preserve">förslaget </w:t>
      </w:r>
      <w:r w:rsidRPr="00764DD0">
        <w:t xml:space="preserve">i hög grad </w:t>
      </w:r>
      <w:r w:rsidR="000733E4">
        <w:t xml:space="preserve">präglas </w:t>
      </w:r>
      <w:r w:rsidRPr="00764DD0">
        <w:t xml:space="preserve">av en </w:t>
      </w:r>
      <w:r w:rsidR="00656DE6">
        <w:t xml:space="preserve">ambition att förenkla </w:t>
      </w:r>
      <w:r w:rsidR="001C7EBB" w:rsidRPr="005C4AAB">
        <w:t>tillämpningen av regelverket</w:t>
      </w:r>
      <w:r w:rsidR="00656DE6">
        <w:t xml:space="preserve">, </w:t>
      </w:r>
      <w:r w:rsidR="00FA427E">
        <w:t xml:space="preserve">och att </w:t>
      </w:r>
      <w:r>
        <w:t>h</w:t>
      </w:r>
      <w:r w:rsidRPr="00764DD0">
        <w:t xml:space="preserve">änsyn </w:t>
      </w:r>
      <w:r>
        <w:t xml:space="preserve">har </w:t>
      </w:r>
      <w:r w:rsidRPr="00764DD0">
        <w:t xml:space="preserve">tagits till behovet av proportionalitet, särskilt vad gäller bestämmelserna om genomförande för respektive förvaltningsform </w:t>
      </w:r>
      <w:r w:rsidR="00656DE6">
        <w:t>och</w:t>
      </w:r>
      <w:r w:rsidR="00656DE6" w:rsidRPr="00764DD0">
        <w:t xml:space="preserve"> </w:t>
      </w:r>
      <w:r w:rsidRPr="00764DD0">
        <w:t xml:space="preserve">de rapporteringskrav som </w:t>
      </w:r>
      <w:r w:rsidR="00656DE6">
        <w:t>föreslås för</w:t>
      </w:r>
      <w:r w:rsidR="00656DE6" w:rsidRPr="00764DD0">
        <w:t xml:space="preserve"> </w:t>
      </w:r>
      <w:r w:rsidRPr="00764DD0">
        <w:t>mottagare av unionsmedel.</w:t>
      </w:r>
    </w:p>
    <w:p w14:paraId="34FC1A71" w14:textId="63D369F3" w:rsidR="00764DD0" w:rsidRPr="00E52F5E" w:rsidRDefault="00764DD0" w:rsidP="007D542F">
      <w:pPr>
        <w:pStyle w:val="Brdtext"/>
      </w:pPr>
      <w:r w:rsidRPr="00E52F5E">
        <w:t xml:space="preserve">Regeringen </w:t>
      </w:r>
      <w:r w:rsidR="00F46E15">
        <w:t>delar</w:t>
      </w:r>
      <w:r w:rsidR="00FA427E">
        <w:t xml:space="preserve"> </w:t>
      </w:r>
      <w:r w:rsidR="008037EF">
        <w:t>k</w:t>
      </w:r>
      <w:r w:rsidRPr="00E52F5E">
        <w:t>ommissionens bedömning att förslaget</w:t>
      </w:r>
      <w:r w:rsidR="00FA427E">
        <w:t xml:space="preserve"> bör vara</w:t>
      </w:r>
      <w:r w:rsidRPr="00E52F5E">
        <w:t xml:space="preserve"> förenlig</w:t>
      </w:r>
      <w:r w:rsidR="00FA427E">
        <w:t>t</w:t>
      </w:r>
      <w:r w:rsidRPr="00E52F5E">
        <w:t xml:space="preserve"> med proportionalitetsprincipe</w:t>
      </w:r>
      <w:r w:rsidR="00FA427E">
        <w:t xml:space="preserve">n, men </w:t>
      </w:r>
      <w:r w:rsidR="00656DE6">
        <w:t xml:space="preserve">att </w:t>
      </w:r>
      <w:r w:rsidR="00FA427E">
        <w:t>det</w:t>
      </w:r>
      <w:r w:rsidR="00656DE6">
        <w:t>ta</w:t>
      </w:r>
      <w:r w:rsidR="00FA427E">
        <w:t xml:space="preserve"> </w:t>
      </w:r>
      <w:r w:rsidR="00656DE6">
        <w:t xml:space="preserve">bör </w:t>
      </w:r>
      <w:r w:rsidR="00FA427E">
        <w:t>bedömas</w:t>
      </w:r>
      <w:r w:rsidR="00656DE6">
        <w:t xml:space="preserve"> slutligt</w:t>
      </w:r>
      <w:r w:rsidR="00FA427E">
        <w:t xml:space="preserve"> efter en analys av förslagets sammantagna effekte</w:t>
      </w:r>
      <w:r w:rsidR="00E72567">
        <w:t>r</w:t>
      </w:r>
      <w:r w:rsidRPr="00E52F5E">
        <w:t>.</w:t>
      </w:r>
    </w:p>
    <w:sdt>
      <w:sdtPr>
        <w:id w:val="211079442"/>
        <w:lock w:val="contentLocked"/>
        <w:placeholder>
          <w:docPart w:val="A478C4250BA941E9AAA4B35CE4920FE3"/>
        </w:placeholder>
        <w:group/>
      </w:sdtPr>
      <w:sdtEndPr/>
      <w:sdtContent>
        <w:p w14:paraId="1A24BF79" w14:textId="77777777" w:rsidR="007D542F" w:rsidRDefault="007D542F" w:rsidP="007D542F">
          <w:pPr>
            <w:pStyle w:val="Rubrik1"/>
          </w:pPr>
          <w:r>
            <w:t>Övrigt</w:t>
          </w:r>
        </w:p>
      </w:sdtContent>
    </w:sdt>
    <w:p w14:paraId="0ED23A62" w14:textId="77777777" w:rsidR="007D542F" w:rsidRDefault="00871B97" w:rsidP="007D542F">
      <w:pPr>
        <w:pStyle w:val="Rubrik2"/>
      </w:pPr>
      <w:sdt>
        <w:sdtPr>
          <w:id w:val="-1578510440"/>
          <w:lock w:val="contentLocked"/>
          <w:placeholder>
            <w:docPart w:val="A478C4250BA941E9AAA4B35CE4920FE3"/>
          </w:placeholder>
          <w:group/>
        </w:sdtPr>
        <w:sdtEndPr/>
        <w:sdtContent>
          <w:r w:rsidR="007D542F">
            <w:t>Fortsatt behandling av ärendet</w:t>
          </w:r>
        </w:sdtContent>
      </w:sdt>
    </w:p>
    <w:p w14:paraId="321688A2" w14:textId="6D550660" w:rsidR="007D542F" w:rsidRDefault="00170845" w:rsidP="007D542F">
      <w:pPr>
        <w:pStyle w:val="Brdtext"/>
      </w:pPr>
      <w:r>
        <w:t>Förhandlingarna om förslaget till ny förordning kommer under det danska ordförandeskapets ledning att inledas i rådet i september 2025.</w:t>
      </w:r>
    </w:p>
    <w:p w14:paraId="2584902F" w14:textId="77777777" w:rsidR="007D542F" w:rsidRDefault="00871B97" w:rsidP="007D542F">
      <w:pPr>
        <w:pStyle w:val="Rubrik2"/>
      </w:pPr>
      <w:sdt>
        <w:sdtPr>
          <w:id w:val="839665539"/>
          <w:lock w:val="contentLocked"/>
          <w:placeholder>
            <w:docPart w:val="A478C4250BA941E9AAA4B35CE4920FE3"/>
          </w:placeholder>
          <w:group/>
        </w:sdtPr>
        <w:sdtEndPr/>
        <w:sdtContent>
          <w:r w:rsidR="007D542F">
            <w:t>Fackuttryck</w:t>
          </w:r>
          <w:r w:rsidR="00821540">
            <w:t xml:space="preserve"> och </w:t>
          </w:r>
          <w:r w:rsidR="007D542F">
            <w:t>termer</w:t>
          </w:r>
        </w:sdtContent>
      </w:sdt>
    </w:p>
    <w:p w14:paraId="4C25EF48" w14:textId="5C3FED67" w:rsidR="008C0011" w:rsidRDefault="00FD4B75" w:rsidP="008C0011">
      <w:pPr>
        <w:pStyle w:val="Brdtext"/>
      </w:pPr>
      <w:r w:rsidRPr="00E31718">
        <w:t>P</w:t>
      </w:r>
      <w:r w:rsidR="008C0011" w:rsidRPr="00E31718">
        <w:t>lan</w:t>
      </w:r>
      <w:r w:rsidR="00924981">
        <w:t>:</w:t>
      </w:r>
      <w:r w:rsidR="008C0011">
        <w:t xml:space="preserve"> </w:t>
      </w:r>
      <w:r w:rsidR="00924981">
        <w:t>E</w:t>
      </w:r>
      <w:r w:rsidR="008C0011">
        <w:t>tt dokument som fastställer åtgärder, antingen upprättat av en medlemsstat eller av unionskandidatländer, potentiella kandidatländer eller östliga grannländer.</w:t>
      </w:r>
    </w:p>
    <w:p w14:paraId="14925FA5" w14:textId="0384D6C8" w:rsidR="008C0011" w:rsidRDefault="00AB226B" w:rsidP="008C0011">
      <w:pPr>
        <w:pStyle w:val="Brdtext"/>
      </w:pPr>
      <w:r w:rsidRPr="002E4CAC">
        <w:t>In</w:t>
      </w:r>
      <w:r w:rsidR="00081C39" w:rsidRPr="002E4CAC">
        <w:t>sats</w:t>
      </w:r>
      <w:r w:rsidRPr="002E4CAC">
        <w:t>typ</w:t>
      </w:r>
      <w:r w:rsidR="00924981">
        <w:t>:</w:t>
      </w:r>
      <w:r w:rsidR="008C0011">
        <w:t xml:space="preserve"> </w:t>
      </w:r>
      <w:r w:rsidR="00924981">
        <w:t>E</w:t>
      </w:r>
      <w:r w:rsidR="008C0011">
        <w:t>n standardiserad och fördefinierad kategori som används för att klassificera verksamheter som erhåller stöd.</w:t>
      </w:r>
    </w:p>
    <w:p w14:paraId="7CDD33D8" w14:textId="636F3F9C" w:rsidR="008C0011" w:rsidRDefault="00FD4B75" w:rsidP="008C0011">
      <w:pPr>
        <w:pStyle w:val="Brdtext"/>
      </w:pPr>
      <w:r w:rsidRPr="00E31718">
        <w:t>U</w:t>
      </w:r>
      <w:r w:rsidR="008C0011" w:rsidRPr="00E31718">
        <w:t>tfallsindikator</w:t>
      </w:r>
      <w:r w:rsidR="00924981">
        <w:t>: E</w:t>
      </w:r>
      <w:r w:rsidR="008C0011">
        <w:t>n kvantitativ prestationsindikator som mäter vad som direkt produceras eller stöds genom genomförandet av en verksamhet.</w:t>
      </w:r>
    </w:p>
    <w:p w14:paraId="1BE1298C" w14:textId="26656EB7" w:rsidR="008C0011" w:rsidRDefault="00FD4B75" w:rsidP="008C0011">
      <w:pPr>
        <w:pStyle w:val="Brdtext"/>
      </w:pPr>
      <w:r w:rsidRPr="00E31718">
        <w:t>R</w:t>
      </w:r>
      <w:r w:rsidR="008C0011" w:rsidRPr="00E31718">
        <w:t>esultatindikator</w:t>
      </w:r>
      <w:r w:rsidR="00E31718">
        <w:t>:</w:t>
      </w:r>
      <w:r w:rsidR="008C0011">
        <w:t xml:space="preserve"> </w:t>
      </w:r>
      <w:r w:rsidR="00924981">
        <w:t>E</w:t>
      </w:r>
      <w:r w:rsidR="008C0011">
        <w:t>n kvantitativ prestationsindikator som mäter de direkta effekterna av verksamheter</w:t>
      </w:r>
      <w:r w:rsidR="00036D63">
        <w:t xml:space="preserve"> som erhållit EU-medel</w:t>
      </w:r>
      <w:r w:rsidR="008C0011">
        <w:t>.</w:t>
      </w:r>
    </w:p>
    <w:p w14:paraId="2E01275A" w14:textId="1FF3CDD5" w:rsidR="008C0011" w:rsidRDefault="008C0011" w:rsidP="008C0011">
      <w:pPr>
        <w:pStyle w:val="Brdtext"/>
      </w:pPr>
      <w:r w:rsidRPr="00E31718">
        <w:t>EU-koefficienter</w:t>
      </w:r>
      <w:r w:rsidR="00E31718">
        <w:t xml:space="preserve">: </w:t>
      </w:r>
      <w:r w:rsidR="00F14A99">
        <w:t>D</w:t>
      </w:r>
      <w:r>
        <w:t xml:space="preserve">e koefficienter (0 </w:t>
      </w:r>
      <w:r w:rsidR="000D2E12">
        <w:t>procent</w:t>
      </w:r>
      <w:r>
        <w:t xml:space="preserve">, 40 </w:t>
      </w:r>
      <w:r w:rsidR="000D2E12">
        <w:t>procent och</w:t>
      </w:r>
      <w:r>
        <w:t xml:space="preserve"> 100 </w:t>
      </w:r>
      <w:r w:rsidR="000D2E12">
        <w:t>procen</w:t>
      </w:r>
      <w:r w:rsidR="00656DE6">
        <w:t>t</w:t>
      </w:r>
      <w:r>
        <w:t>) som tillämpas för att mäta varje budgetinsats bidrag till politiken.</w:t>
      </w:r>
    </w:p>
    <w:sectPr w:rsidR="008C0011" w:rsidSect="005E28DA">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F3A062" w14:textId="77777777" w:rsidR="00C91974" w:rsidRDefault="00C91974" w:rsidP="00A87A54">
      <w:pPr>
        <w:spacing w:after="0" w:line="240" w:lineRule="auto"/>
      </w:pPr>
      <w:r>
        <w:separator/>
      </w:r>
    </w:p>
  </w:endnote>
  <w:endnote w:type="continuationSeparator" w:id="0">
    <w:p w14:paraId="459F6C82" w14:textId="77777777" w:rsidR="00C91974" w:rsidRDefault="00C91974" w:rsidP="00A87A54">
      <w:pPr>
        <w:spacing w:after="0" w:line="240" w:lineRule="auto"/>
      </w:pPr>
      <w:r>
        <w:continuationSeparator/>
      </w:r>
    </w:p>
  </w:endnote>
  <w:endnote w:type="continuationNotice" w:id="1">
    <w:p w14:paraId="340922B3" w14:textId="77777777" w:rsidR="00C91974" w:rsidRDefault="00C9197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C3BF6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47E098"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5B9A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A20552" w14:textId="77777777" w:rsidR="00C91974" w:rsidRDefault="00C91974" w:rsidP="00A87A54">
      <w:pPr>
        <w:spacing w:after="0" w:line="240" w:lineRule="auto"/>
      </w:pPr>
      <w:r>
        <w:separator/>
      </w:r>
    </w:p>
  </w:footnote>
  <w:footnote w:type="continuationSeparator" w:id="0">
    <w:p w14:paraId="7EF5BD79" w14:textId="77777777" w:rsidR="00C91974" w:rsidRDefault="00C91974" w:rsidP="00A87A54">
      <w:pPr>
        <w:spacing w:after="0" w:line="240" w:lineRule="auto"/>
      </w:pPr>
      <w:r>
        <w:continuationSeparator/>
      </w:r>
    </w:p>
  </w:footnote>
  <w:footnote w:type="continuationNotice" w:id="1">
    <w:p w14:paraId="30DD8D2E" w14:textId="77777777" w:rsidR="00C91974" w:rsidRDefault="00C91974">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3606DC"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7A30D" w14:textId="1B949609" w:rsidR="003C3720" w:rsidRDefault="00871B97" w:rsidP="00CD3BFC">
    <w:pPr>
      <w:pStyle w:val="Sidhuvud"/>
      <w:spacing w:before="240"/>
      <w:jc w:val="right"/>
    </w:pPr>
    <w:sdt>
      <w:sdtPr>
        <w:alias w:val="Ar"/>
        <w:tag w:val="Ar"/>
        <w:id w:val="375123316"/>
        <w:placeholder>
          <w:docPart w:val="95EF49D7D6B54C2C95AEB6807FC1B89D"/>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7090A">
          <w:t>2025/26</w:t>
        </w:r>
      </w:sdtContent>
    </w:sdt>
    <w:r w:rsidR="0009572A">
      <w:t>:</w:t>
    </w:r>
    <w:r w:rsidR="00002B4B">
      <w:t>FPM</w:t>
    </w:r>
    <w:sdt>
      <w:sdtPr>
        <w:alias w:val="FPMNummer"/>
        <w:tag w:val="FPMNummer"/>
        <w:id w:val="-2000957076"/>
        <w:placeholder>
          <w:docPart w:val="506088FB2D464E03ADBC0924BF4C7F71"/>
        </w:placeholder>
        <w:dataBinding w:prefixMappings="xmlns:ns0='http://rk.se/faktapm' " w:xpath="/ns0:faktaPM[1]/ns0:Nr[1]" w:storeItemID="{0B9A7431-9D19-4C2A-8E12-639802D7B40B}"/>
        <w:text/>
      </w:sdtPr>
      <w:sdtEndPr/>
      <w:sdtContent>
        <w:r w:rsidR="0037090A">
          <w:t>5</w:t>
        </w:r>
      </w:sdtContent>
    </w:sdt>
  </w:p>
  <w:p w14:paraId="29071540"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AC20A"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283"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4CD08AC"/>
    <w:multiLevelType w:val="hybridMultilevel"/>
    <w:tmpl w:val="B5647470"/>
    <w:lvl w:ilvl="0" w:tplc="041D0011">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5"/>
  </w:num>
  <w:num w:numId="2">
    <w:abstractNumId w:val="33"/>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0"/>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29"/>
  </w:num>
  <w:num w:numId="33">
    <w:abstractNumId w:val="34"/>
  </w:num>
  <w:num w:numId="34">
    <w:abstractNumId w:val="40"/>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10"/>
    <w:docVar w:name="Ar" w:val="2025/26"/>
    <w:docVar w:name="Dep" w:val="Finansdepartementet"/>
    <w:docVar w:name="GDB1" w:val="COM (2025) 545"/>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establishing a budget expenditure tracking and performance framework and other horizontal rules for the Union programmes and activities."/>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5) 545"/>
    <w:docVar w:name="Nr" w:val="5"/>
    <w:docVar w:name="Rub" w:val="Förslag till förordning om inrättande av ett nytt ramverk för"/>
    <w:docVar w:name="UppDat" w:val="2025-09-10"/>
    <w:docVar w:name="Utsk" w:val="Finansutskottet"/>
  </w:docVars>
  <w:rsids>
    <w:rsidRoot w:val="009862F5"/>
    <w:rsid w:val="00000290"/>
    <w:rsid w:val="00001068"/>
    <w:rsid w:val="00002581"/>
    <w:rsid w:val="00002B4B"/>
    <w:rsid w:val="0000412C"/>
    <w:rsid w:val="00004D5C"/>
    <w:rsid w:val="00005F68"/>
    <w:rsid w:val="00006CA7"/>
    <w:rsid w:val="00007035"/>
    <w:rsid w:val="0001266A"/>
    <w:rsid w:val="000128EB"/>
    <w:rsid w:val="00012B00"/>
    <w:rsid w:val="00014406"/>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27B80"/>
    <w:rsid w:val="00030DEF"/>
    <w:rsid w:val="00030F64"/>
    <w:rsid w:val="000319B7"/>
    <w:rsid w:val="00035C67"/>
    <w:rsid w:val="0003679E"/>
    <w:rsid w:val="00036D63"/>
    <w:rsid w:val="000377F9"/>
    <w:rsid w:val="00041EDC"/>
    <w:rsid w:val="00042CE5"/>
    <w:rsid w:val="0004352E"/>
    <w:rsid w:val="000436E1"/>
    <w:rsid w:val="00044C69"/>
    <w:rsid w:val="000454D9"/>
    <w:rsid w:val="00046134"/>
    <w:rsid w:val="000479C8"/>
    <w:rsid w:val="00047AAB"/>
    <w:rsid w:val="000505D6"/>
    <w:rsid w:val="00051341"/>
    <w:rsid w:val="0005152F"/>
    <w:rsid w:val="00052247"/>
    <w:rsid w:val="0005264F"/>
    <w:rsid w:val="00052BAE"/>
    <w:rsid w:val="00053CAA"/>
    <w:rsid w:val="000553DE"/>
    <w:rsid w:val="00055875"/>
    <w:rsid w:val="00057AB1"/>
    <w:rsid w:val="00057FE0"/>
    <w:rsid w:val="00060103"/>
    <w:rsid w:val="00060EE8"/>
    <w:rsid w:val="00061029"/>
    <w:rsid w:val="00061FA1"/>
    <w:rsid w:val="000620FD"/>
    <w:rsid w:val="000631D7"/>
    <w:rsid w:val="00063DCB"/>
    <w:rsid w:val="000647D2"/>
    <w:rsid w:val="000656A1"/>
    <w:rsid w:val="00065791"/>
    <w:rsid w:val="0006583D"/>
    <w:rsid w:val="00066BC9"/>
    <w:rsid w:val="000675A3"/>
    <w:rsid w:val="0007033C"/>
    <w:rsid w:val="000707E9"/>
    <w:rsid w:val="00072C86"/>
    <w:rsid w:val="00072FFC"/>
    <w:rsid w:val="000733E4"/>
    <w:rsid w:val="00073B75"/>
    <w:rsid w:val="00074F50"/>
    <w:rsid w:val="000757FC"/>
    <w:rsid w:val="00075FF0"/>
    <w:rsid w:val="00076667"/>
    <w:rsid w:val="000769B8"/>
    <w:rsid w:val="00080631"/>
    <w:rsid w:val="00081C39"/>
    <w:rsid w:val="00082374"/>
    <w:rsid w:val="00082742"/>
    <w:rsid w:val="000862E0"/>
    <w:rsid w:val="000873C3"/>
    <w:rsid w:val="00093408"/>
    <w:rsid w:val="00093BBF"/>
    <w:rsid w:val="0009435C"/>
    <w:rsid w:val="0009572A"/>
    <w:rsid w:val="00096DF5"/>
    <w:rsid w:val="00097673"/>
    <w:rsid w:val="000A13CA"/>
    <w:rsid w:val="000A2E18"/>
    <w:rsid w:val="000A456A"/>
    <w:rsid w:val="000A4830"/>
    <w:rsid w:val="000A5E43"/>
    <w:rsid w:val="000B0AF5"/>
    <w:rsid w:val="000B0B81"/>
    <w:rsid w:val="000B419D"/>
    <w:rsid w:val="000B4495"/>
    <w:rsid w:val="000B56A9"/>
    <w:rsid w:val="000B5E2C"/>
    <w:rsid w:val="000B6992"/>
    <w:rsid w:val="000C2C8E"/>
    <w:rsid w:val="000C49DA"/>
    <w:rsid w:val="000C61D1"/>
    <w:rsid w:val="000D1DE3"/>
    <w:rsid w:val="000D2E12"/>
    <w:rsid w:val="000D31A9"/>
    <w:rsid w:val="000D370F"/>
    <w:rsid w:val="000D5449"/>
    <w:rsid w:val="000D7110"/>
    <w:rsid w:val="000D7D18"/>
    <w:rsid w:val="000E12D9"/>
    <w:rsid w:val="000E3563"/>
    <w:rsid w:val="000E431B"/>
    <w:rsid w:val="000E59A9"/>
    <w:rsid w:val="000E638A"/>
    <w:rsid w:val="000E6472"/>
    <w:rsid w:val="000E64CB"/>
    <w:rsid w:val="000F00B8"/>
    <w:rsid w:val="000F1EA7"/>
    <w:rsid w:val="000F2084"/>
    <w:rsid w:val="000F2A8A"/>
    <w:rsid w:val="000F3A92"/>
    <w:rsid w:val="000F3E87"/>
    <w:rsid w:val="000F6462"/>
    <w:rsid w:val="00101DE6"/>
    <w:rsid w:val="001055DA"/>
    <w:rsid w:val="00105661"/>
    <w:rsid w:val="00106F29"/>
    <w:rsid w:val="00107F62"/>
    <w:rsid w:val="00112A48"/>
    <w:rsid w:val="00112DEB"/>
    <w:rsid w:val="00113168"/>
    <w:rsid w:val="0011413E"/>
    <w:rsid w:val="00116BC4"/>
    <w:rsid w:val="0012033A"/>
    <w:rsid w:val="00121002"/>
    <w:rsid w:val="00121EA2"/>
    <w:rsid w:val="00121FFC"/>
    <w:rsid w:val="0012208C"/>
    <w:rsid w:val="00122D16"/>
    <w:rsid w:val="00122F5C"/>
    <w:rsid w:val="001235D9"/>
    <w:rsid w:val="001242F3"/>
    <w:rsid w:val="0012582E"/>
    <w:rsid w:val="00125B5E"/>
    <w:rsid w:val="00126408"/>
    <w:rsid w:val="00126E6B"/>
    <w:rsid w:val="00130BF3"/>
    <w:rsid w:val="00130EC3"/>
    <w:rsid w:val="001318F5"/>
    <w:rsid w:val="001331B1"/>
    <w:rsid w:val="00133CB0"/>
    <w:rsid w:val="00133E38"/>
    <w:rsid w:val="00134837"/>
    <w:rsid w:val="00135111"/>
    <w:rsid w:val="00142194"/>
    <w:rsid w:val="001428E2"/>
    <w:rsid w:val="001431C6"/>
    <w:rsid w:val="00143834"/>
    <w:rsid w:val="00143E09"/>
    <w:rsid w:val="00144C11"/>
    <w:rsid w:val="0014541F"/>
    <w:rsid w:val="00152FB5"/>
    <w:rsid w:val="001545BF"/>
    <w:rsid w:val="001558A8"/>
    <w:rsid w:val="00156003"/>
    <w:rsid w:val="001573AF"/>
    <w:rsid w:val="00160B48"/>
    <w:rsid w:val="001624A8"/>
    <w:rsid w:val="0016294F"/>
    <w:rsid w:val="00164463"/>
    <w:rsid w:val="00167FA8"/>
    <w:rsid w:val="00170845"/>
    <w:rsid w:val="0017099B"/>
    <w:rsid w:val="00170CE4"/>
    <w:rsid w:val="00170E3E"/>
    <w:rsid w:val="0017300E"/>
    <w:rsid w:val="00173126"/>
    <w:rsid w:val="001758C4"/>
    <w:rsid w:val="0017618E"/>
    <w:rsid w:val="00176A26"/>
    <w:rsid w:val="001774F8"/>
    <w:rsid w:val="00180422"/>
    <w:rsid w:val="0018096C"/>
    <w:rsid w:val="00180BE1"/>
    <w:rsid w:val="001813DF"/>
    <w:rsid w:val="00181E9E"/>
    <w:rsid w:val="0018205B"/>
    <w:rsid w:val="0018384D"/>
    <w:rsid w:val="00184FF7"/>
    <w:rsid w:val="001857B5"/>
    <w:rsid w:val="00187E1F"/>
    <w:rsid w:val="0019051C"/>
    <w:rsid w:val="00191268"/>
    <w:rsid w:val="0019127B"/>
    <w:rsid w:val="00192350"/>
    <w:rsid w:val="00192E34"/>
    <w:rsid w:val="0019308B"/>
    <w:rsid w:val="001941B9"/>
    <w:rsid w:val="00195806"/>
    <w:rsid w:val="00196C02"/>
    <w:rsid w:val="00197A8A"/>
    <w:rsid w:val="001A1B33"/>
    <w:rsid w:val="001A218D"/>
    <w:rsid w:val="001A2A61"/>
    <w:rsid w:val="001B0B48"/>
    <w:rsid w:val="001B1AD5"/>
    <w:rsid w:val="001B4824"/>
    <w:rsid w:val="001B5221"/>
    <w:rsid w:val="001C1C7D"/>
    <w:rsid w:val="001C2731"/>
    <w:rsid w:val="001C341D"/>
    <w:rsid w:val="001C4566"/>
    <w:rsid w:val="001C4980"/>
    <w:rsid w:val="001C5DC9"/>
    <w:rsid w:val="001C6B85"/>
    <w:rsid w:val="001C7116"/>
    <w:rsid w:val="001C71A9"/>
    <w:rsid w:val="001C7EBB"/>
    <w:rsid w:val="001D093F"/>
    <w:rsid w:val="001D1177"/>
    <w:rsid w:val="001D12FC"/>
    <w:rsid w:val="001D3805"/>
    <w:rsid w:val="001D3851"/>
    <w:rsid w:val="001D512F"/>
    <w:rsid w:val="001D761A"/>
    <w:rsid w:val="001D7F24"/>
    <w:rsid w:val="001E0BD5"/>
    <w:rsid w:val="001E1A13"/>
    <w:rsid w:val="001E20CC"/>
    <w:rsid w:val="001E3C02"/>
    <w:rsid w:val="001E3D83"/>
    <w:rsid w:val="001E5DF7"/>
    <w:rsid w:val="001E6477"/>
    <w:rsid w:val="001E72EE"/>
    <w:rsid w:val="001F01FB"/>
    <w:rsid w:val="001F04CD"/>
    <w:rsid w:val="001F0629"/>
    <w:rsid w:val="001F0736"/>
    <w:rsid w:val="001F1438"/>
    <w:rsid w:val="001F3858"/>
    <w:rsid w:val="001F4302"/>
    <w:rsid w:val="001F50BE"/>
    <w:rsid w:val="001F511C"/>
    <w:rsid w:val="001F525B"/>
    <w:rsid w:val="001F5790"/>
    <w:rsid w:val="001F6BBE"/>
    <w:rsid w:val="002007EA"/>
    <w:rsid w:val="00201498"/>
    <w:rsid w:val="00204079"/>
    <w:rsid w:val="00204377"/>
    <w:rsid w:val="0020597A"/>
    <w:rsid w:val="00207CF0"/>
    <w:rsid w:val="002102FD"/>
    <w:rsid w:val="00210DAC"/>
    <w:rsid w:val="002116FE"/>
    <w:rsid w:val="00211B4E"/>
    <w:rsid w:val="00211E2A"/>
    <w:rsid w:val="00213204"/>
    <w:rsid w:val="00213258"/>
    <w:rsid w:val="00214558"/>
    <w:rsid w:val="002161F5"/>
    <w:rsid w:val="0021657C"/>
    <w:rsid w:val="0022187E"/>
    <w:rsid w:val="00222258"/>
    <w:rsid w:val="00223949"/>
    <w:rsid w:val="00223AD6"/>
    <w:rsid w:val="002262A6"/>
    <w:rsid w:val="0022666A"/>
    <w:rsid w:val="00227E43"/>
    <w:rsid w:val="002315F5"/>
    <w:rsid w:val="002320B1"/>
    <w:rsid w:val="00232EC3"/>
    <w:rsid w:val="00233D52"/>
    <w:rsid w:val="00237125"/>
    <w:rsid w:val="00237147"/>
    <w:rsid w:val="00242AD1"/>
    <w:rsid w:val="0024412C"/>
    <w:rsid w:val="0024425C"/>
    <w:rsid w:val="0024537C"/>
    <w:rsid w:val="002479CD"/>
    <w:rsid w:val="00247BA4"/>
    <w:rsid w:val="00253A4D"/>
    <w:rsid w:val="00253CC8"/>
    <w:rsid w:val="00260D2D"/>
    <w:rsid w:val="00261975"/>
    <w:rsid w:val="00264503"/>
    <w:rsid w:val="00266359"/>
    <w:rsid w:val="00271D00"/>
    <w:rsid w:val="0027232E"/>
    <w:rsid w:val="00274AA3"/>
    <w:rsid w:val="00275872"/>
    <w:rsid w:val="00277379"/>
    <w:rsid w:val="00281106"/>
    <w:rsid w:val="00282263"/>
    <w:rsid w:val="002823F5"/>
    <w:rsid w:val="00282417"/>
    <w:rsid w:val="00282D27"/>
    <w:rsid w:val="0028631B"/>
    <w:rsid w:val="0028669C"/>
    <w:rsid w:val="00286CE4"/>
    <w:rsid w:val="00287F0D"/>
    <w:rsid w:val="00292420"/>
    <w:rsid w:val="00293D61"/>
    <w:rsid w:val="002963B6"/>
    <w:rsid w:val="002969AF"/>
    <w:rsid w:val="00296B7A"/>
    <w:rsid w:val="002974DC"/>
    <w:rsid w:val="00297D2C"/>
    <w:rsid w:val="002A0CB3"/>
    <w:rsid w:val="002A39EF"/>
    <w:rsid w:val="002A422F"/>
    <w:rsid w:val="002A6394"/>
    <w:rsid w:val="002A6820"/>
    <w:rsid w:val="002B00E5"/>
    <w:rsid w:val="002B02F5"/>
    <w:rsid w:val="002B34F9"/>
    <w:rsid w:val="002B3F1F"/>
    <w:rsid w:val="002B3FC0"/>
    <w:rsid w:val="002B6849"/>
    <w:rsid w:val="002B7663"/>
    <w:rsid w:val="002C1D37"/>
    <w:rsid w:val="002C2A30"/>
    <w:rsid w:val="002C4348"/>
    <w:rsid w:val="002C468B"/>
    <w:rsid w:val="002C476F"/>
    <w:rsid w:val="002C5B48"/>
    <w:rsid w:val="002D014F"/>
    <w:rsid w:val="002D2647"/>
    <w:rsid w:val="002D4298"/>
    <w:rsid w:val="002D4829"/>
    <w:rsid w:val="002D6541"/>
    <w:rsid w:val="002D6C67"/>
    <w:rsid w:val="002D6D41"/>
    <w:rsid w:val="002D77EC"/>
    <w:rsid w:val="002E150B"/>
    <w:rsid w:val="002E2C89"/>
    <w:rsid w:val="002E3609"/>
    <w:rsid w:val="002E4BEB"/>
    <w:rsid w:val="002E4CAC"/>
    <w:rsid w:val="002E4D3F"/>
    <w:rsid w:val="002E4D62"/>
    <w:rsid w:val="002E4E49"/>
    <w:rsid w:val="002E5668"/>
    <w:rsid w:val="002E5F83"/>
    <w:rsid w:val="002E61A5"/>
    <w:rsid w:val="002E6673"/>
    <w:rsid w:val="002F15D7"/>
    <w:rsid w:val="002F1632"/>
    <w:rsid w:val="002F1F42"/>
    <w:rsid w:val="002F204A"/>
    <w:rsid w:val="002F3675"/>
    <w:rsid w:val="002F59E0"/>
    <w:rsid w:val="002F66A6"/>
    <w:rsid w:val="002F7521"/>
    <w:rsid w:val="002F7FAD"/>
    <w:rsid w:val="00300342"/>
    <w:rsid w:val="00303BAC"/>
    <w:rsid w:val="0030414B"/>
    <w:rsid w:val="00304401"/>
    <w:rsid w:val="003050DB"/>
    <w:rsid w:val="003063DA"/>
    <w:rsid w:val="00310561"/>
    <w:rsid w:val="00310981"/>
    <w:rsid w:val="00310F17"/>
    <w:rsid w:val="00311D8C"/>
    <w:rsid w:val="0031273D"/>
    <w:rsid w:val="003128E2"/>
    <w:rsid w:val="003153D9"/>
    <w:rsid w:val="003172B4"/>
    <w:rsid w:val="00317FAD"/>
    <w:rsid w:val="00320B78"/>
    <w:rsid w:val="00320EA7"/>
    <w:rsid w:val="00321621"/>
    <w:rsid w:val="00321D3A"/>
    <w:rsid w:val="00323EF7"/>
    <w:rsid w:val="003240E1"/>
    <w:rsid w:val="00325F89"/>
    <w:rsid w:val="00326C03"/>
    <w:rsid w:val="00327474"/>
    <w:rsid w:val="003277B5"/>
    <w:rsid w:val="003316D5"/>
    <w:rsid w:val="00332AA7"/>
    <w:rsid w:val="003342B4"/>
    <w:rsid w:val="00336940"/>
    <w:rsid w:val="00336CD1"/>
    <w:rsid w:val="00340DE0"/>
    <w:rsid w:val="00341711"/>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1FA2"/>
    <w:rsid w:val="00362EC6"/>
    <w:rsid w:val="00364EFF"/>
    <w:rsid w:val="00365461"/>
    <w:rsid w:val="003667AF"/>
    <w:rsid w:val="003677DD"/>
    <w:rsid w:val="00367EDA"/>
    <w:rsid w:val="00370311"/>
    <w:rsid w:val="003707A7"/>
    <w:rsid w:val="0037090A"/>
    <w:rsid w:val="0037673A"/>
    <w:rsid w:val="0037704F"/>
    <w:rsid w:val="00380663"/>
    <w:rsid w:val="003807B5"/>
    <w:rsid w:val="00384D2E"/>
    <w:rsid w:val="003853E3"/>
    <w:rsid w:val="0038587E"/>
    <w:rsid w:val="00385E8A"/>
    <w:rsid w:val="0038612C"/>
    <w:rsid w:val="00386B49"/>
    <w:rsid w:val="00390335"/>
    <w:rsid w:val="00390CD4"/>
    <w:rsid w:val="00392ED4"/>
    <w:rsid w:val="00393680"/>
    <w:rsid w:val="0039450E"/>
    <w:rsid w:val="003946AD"/>
    <w:rsid w:val="00394D4C"/>
    <w:rsid w:val="003953B3"/>
    <w:rsid w:val="00395D9F"/>
    <w:rsid w:val="00397242"/>
    <w:rsid w:val="003A1315"/>
    <w:rsid w:val="003A1DBD"/>
    <w:rsid w:val="003A2E73"/>
    <w:rsid w:val="003A3071"/>
    <w:rsid w:val="003A3A54"/>
    <w:rsid w:val="003A476C"/>
    <w:rsid w:val="003A5969"/>
    <w:rsid w:val="003A5C58"/>
    <w:rsid w:val="003B0808"/>
    <w:rsid w:val="003B0C81"/>
    <w:rsid w:val="003B201F"/>
    <w:rsid w:val="003B242D"/>
    <w:rsid w:val="003C022C"/>
    <w:rsid w:val="003C36FA"/>
    <w:rsid w:val="003C3720"/>
    <w:rsid w:val="003C388F"/>
    <w:rsid w:val="003C3908"/>
    <w:rsid w:val="003C55CD"/>
    <w:rsid w:val="003C5F3E"/>
    <w:rsid w:val="003C7BE0"/>
    <w:rsid w:val="003D02C1"/>
    <w:rsid w:val="003D0DD3"/>
    <w:rsid w:val="003D17EF"/>
    <w:rsid w:val="003D3535"/>
    <w:rsid w:val="003D4246"/>
    <w:rsid w:val="003D4CA1"/>
    <w:rsid w:val="003D4D9F"/>
    <w:rsid w:val="003D6C46"/>
    <w:rsid w:val="003D7B03"/>
    <w:rsid w:val="003E0B45"/>
    <w:rsid w:val="003E1833"/>
    <w:rsid w:val="003E268B"/>
    <w:rsid w:val="003E30BD"/>
    <w:rsid w:val="003E38CE"/>
    <w:rsid w:val="003E5A50"/>
    <w:rsid w:val="003E6020"/>
    <w:rsid w:val="003E7CA0"/>
    <w:rsid w:val="003F1F1F"/>
    <w:rsid w:val="003F2278"/>
    <w:rsid w:val="003F299F"/>
    <w:rsid w:val="003F2F1D"/>
    <w:rsid w:val="003F5242"/>
    <w:rsid w:val="003F59B4"/>
    <w:rsid w:val="003F6B53"/>
    <w:rsid w:val="003F6B92"/>
    <w:rsid w:val="003F7D89"/>
    <w:rsid w:val="004008FB"/>
    <w:rsid w:val="0040090E"/>
    <w:rsid w:val="00401D0D"/>
    <w:rsid w:val="00403D11"/>
    <w:rsid w:val="00404DB4"/>
    <w:rsid w:val="004060B1"/>
    <w:rsid w:val="004062B5"/>
    <w:rsid w:val="0041093C"/>
    <w:rsid w:val="0041223B"/>
    <w:rsid w:val="004137EE"/>
    <w:rsid w:val="00413A4E"/>
    <w:rsid w:val="00415163"/>
    <w:rsid w:val="00415273"/>
    <w:rsid w:val="004157BE"/>
    <w:rsid w:val="0042068E"/>
    <w:rsid w:val="00421C61"/>
    <w:rsid w:val="00422030"/>
    <w:rsid w:val="00422386"/>
    <w:rsid w:val="00422A7F"/>
    <w:rsid w:val="00423799"/>
    <w:rsid w:val="004244D5"/>
    <w:rsid w:val="00426213"/>
    <w:rsid w:val="00431A7B"/>
    <w:rsid w:val="0043623F"/>
    <w:rsid w:val="00437459"/>
    <w:rsid w:val="00441D70"/>
    <w:rsid w:val="004425C2"/>
    <w:rsid w:val="00444620"/>
    <w:rsid w:val="004451EF"/>
    <w:rsid w:val="00445604"/>
    <w:rsid w:val="00446BAE"/>
    <w:rsid w:val="004508BA"/>
    <w:rsid w:val="004557F3"/>
    <w:rsid w:val="0045607E"/>
    <w:rsid w:val="00456DC3"/>
    <w:rsid w:val="004571B8"/>
    <w:rsid w:val="00460A31"/>
    <w:rsid w:val="0046165F"/>
    <w:rsid w:val="004625D5"/>
    <w:rsid w:val="0046337E"/>
    <w:rsid w:val="004634C8"/>
    <w:rsid w:val="00464CA1"/>
    <w:rsid w:val="004660C8"/>
    <w:rsid w:val="00467DEF"/>
    <w:rsid w:val="00470558"/>
    <w:rsid w:val="00471919"/>
    <w:rsid w:val="00472EBA"/>
    <w:rsid w:val="004735B6"/>
    <w:rsid w:val="004735F0"/>
    <w:rsid w:val="00473F02"/>
    <w:rsid w:val="004745D7"/>
    <w:rsid w:val="00474676"/>
    <w:rsid w:val="0047511B"/>
    <w:rsid w:val="0047537A"/>
    <w:rsid w:val="00475B99"/>
    <w:rsid w:val="00475D0E"/>
    <w:rsid w:val="00477628"/>
    <w:rsid w:val="00480A8A"/>
    <w:rsid w:val="00480EC3"/>
    <w:rsid w:val="004821B9"/>
    <w:rsid w:val="0048317E"/>
    <w:rsid w:val="00485601"/>
    <w:rsid w:val="00485A85"/>
    <w:rsid w:val="00485E8C"/>
    <w:rsid w:val="004865B8"/>
    <w:rsid w:val="00486C0D"/>
    <w:rsid w:val="00487B96"/>
    <w:rsid w:val="004911D9"/>
    <w:rsid w:val="00491796"/>
    <w:rsid w:val="004924AE"/>
    <w:rsid w:val="00492697"/>
    <w:rsid w:val="00493209"/>
    <w:rsid w:val="00493416"/>
    <w:rsid w:val="004937B1"/>
    <w:rsid w:val="0049423C"/>
    <w:rsid w:val="004951AB"/>
    <w:rsid w:val="0049639C"/>
    <w:rsid w:val="0049768A"/>
    <w:rsid w:val="004A33C6"/>
    <w:rsid w:val="004A66B1"/>
    <w:rsid w:val="004A713E"/>
    <w:rsid w:val="004A7DC4"/>
    <w:rsid w:val="004B0139"/>
    <w:rsid w:val="004B1872"/>
    <w:rsid w:val="004B1E7B"/>
    <w:rsid w:val="004B3029"/>
    <w:rsid w:val="004B352B"/>
    <w:rsid w:val="004B35E7"/>
    <w:rsid w:val="004B4B73"/>
    <w:rsid w:val="004B63BF"/>
    <w:rsid w:val="004B66DA"/>
    <w:rsid w:val="004B696B"/>
    <w:rsid w:val="004B795E"/>
    <w:rsid w:val="004B7DFF"/>
    <w:rsid w:val="004C0C8D"/>
    <w:rsid w:val="004C3A3F"/>
    <w:rsid w:val="004C44E2"/>
    <w:rsid w:val="004C52AA"/>
    <w:rsid w:val="004C5686"/>
    <w:rsid w:val="004C6EE7"/>
    <w:rsid w:val="004C70EE"/>
    <w:rsid w:val="004D31D1"/>
    <w:rsid w:val="004D766C"/>
    <w:rsid w:val="004E0CB4"/>
    <w:rsid w:val="004E0FA8"/>
    <w:rsid w:val="004E14FC"/>
    <w:rsid w:val="004E1DE3"/>
    <w:rsid w:val="004E251B"/>
    <w:rsid w:val="004E25CD"/>
    <w:rsid w:val="004E2A4B"/>
    <w:rsid w:val="004E4419"/>
    <w:rsid w:val="004E6D22"/>
    <w:rsid w:val="004F0448"/>
    <w:rsid w:val="004F04BD"/>
    <w:rsid w:val="004F1772"/>
    <w:rsid w:val="004F1EA0"/>
    <w:rsid w:val="004F363F"/>
    <w:rsid w:val="004F4021"/>
    <w:rsid w:val="004F45CA"/>
    <w:rsid w:val="004F5640"/>
    <w:rsid w:val="004F6525"/>
    <w:rsid w:val="004F6FE2"/>
    <w:rsid w:val="004F79F2"/>
    <w:rsid w:val="005011D9"/>
    <w:rsid w:val="00501E68"/>
    <w:rsid w:val="0050238B"/>
    <w:rsid w:val="005033DD"/>
    <w:rsid w:val="00505905"/>
    <w:rsid w:val="0051006D"/>
    <w:rsid w:val="00511A1B"/>
    <w:rsid w:val="00511A68"/>
    <w:rsid w:val="005121C0"/>
    <w:rsid w:val="00513955"/>
    <w:rsid w:val="00513E7D"/>
    <w:rsid w:val="00514A67"/>
    <w:rsid w:val="00515921"/>
    <w:rsid w:val="00520A46"/>
    <w:rsid w:val="00521192"/>
    <w:rsid w:val="0052127C"/>
    <w:rsid w:val="00522297"/>
    <w:rsid w:val="00526AEB"/>
    <w:rsid w:val="005302E0"/>
    <w:rsid w:val="00532756"/>
    <w:rsid w:val="00534E52"/>
    <w:rsid w:val="0053641B"/>
    <w:rsid w:val="005365B6"/>
    <w:rsid w:val="00544738"/>
    <w:rsid w:val="00544B85"/>
    <w:rsid w:val="005456E4"/>
    <w:rsid w:val="00547B89"/>
    <w:rsid w:val="00551027"/>
    <w:rsid w:val="005527F1"/>
    <w:rsid w:val="00552C04"/>
    <w:rsid w:val="005568AF"/>
    <w:rsid w:val="00556AF5"/>
    <w:rsid w:val="005577F2"/>
    <w:rsid w:val="00557D5A"/>
    <w:rsid w:val="005606BC"/>
    <w:rsid w:val="00562D54"/>
    <w:rsid w:val="00563E73"/>
    <w:rsid w:val="0056426C"/>
    <w:rsid w:val="00565792"/>
    <w:rsid w:val="00567351"/>
    <w:rsid w:val="00567799"/>
    <w:rsid w:val="005710DE"/>
    <w:rsid w:val="00571A0B"/>
    <w:rsid w:val="00572166"/>
    <w:rsid w:val="00573DFD"/>
    <w:rsid w:val="005747D0"/>
    <w:rsid w:val="00575CFD"/>
    <w:rsid w:val="00580480"/>
    <w:rsid w:val="00581EF5"/>
    <w:rsid w:val="005822DF"/>
    <w:rsid w:val="005827D5"/>
    <w:rsid w:val="00582918"/>
    <w:rsid w:val="005849E3"/>
    <w:rsid w:val="005850D7"/>
    <w:rsid w:val="0058522F"/>
    <w:rsid w:val="00585282"/>
    <w:rsid w:val="00586266"/>
    <w:rsid w:val="00586468"/>
    <w:rsid w:val="0058703B"/>
    <w:rsid w:val="00592A09"/>
    <w:rsid w:val="00593AFB"/>
    <w:rsid w:val="00595EDE"/>
    <w:rsid w:val="00596E2B"/>
    <w:rsid w:val="00597DE3"/>
    <w:rsid w:val="005A0CBA"/>
    <w:rsid w:val="005A2022"/>
    <w:rsid w:val="005A2C75"/>
    <w:rsid w:val="005A3272"/>
    <w:rsid w:val="005A5193"/>
    <w:rsid w:val="005A6034"/>
    <w:rsid w:val="005A7AC1"/>
    <w:rsid w:val="005B115A"/>
    <w:rsid w:val="005B16C1"/>
    <w:rsid w:val="005B25B2"/>
    <w:rsid w:val="005B2AED"/>
    <w:rsid w:val="005B3ADC"/>
    <w:rsid w:val="005B426A"/>
    <w:rsid w:val="005B537F"/>
    <w:rsid w:val="005C120D"/>
    <w:rsid w:val="005C15B3"/>
    <w:rsid w:val="005C42EC"/>
    <w:rsid w:val="005C4AAB"/>
    <w:rsid w:val="005C6F80"/>
    <w:rsid w:val="005C79F0"/>
    <w:rsid w:val="005C7EFC"/>
    <w:rsid w:val="005D0334"/>
    <w:rsid w:val="005D07C2"/>
    <w:rsid w:val="005D3D02"/>
    <w:rsid w:val="005D6019"/>
    <w:rsid w:val="005E21B6"/>
    <w:rsid w:val="005E28DA"/>
    <w:rsid w:val="005E2F29"/>
    <w:rsid w:val="005E400D"/>
    <w:rsid w:val="005E49D4"/>
    <w:rsid w:val="005E4E79"/>
    <w:rsid w:val="005E5C37"/>
    <w:rsid w:val="005E5CE7"/>
    <w:rsid w:val="005E62DD"/>
    <w:rsid w:val="005E790C"/>
    <w:rsid w:val="005F08C5"/>
    <w:rsid w:val="005F29B4"/>
    <w:rsid w:val="005F2EA4"/>
    <w:rsid w:val="005F54D1"/>
    <w:rsid w:val="005F6974"/>
    <w:rsid w:val="005F6B74"/>
    <w:rsid w:val="005F6EB0"/>
    <w:rsid w:val="0060318C"/>
    <w:rsid w:val="00604074"/>
    <w:rsid w:val="00604782"/>
    <w:rsid w:val="00604864"/>
    <w:rsid w:val="00604C36"/>
    <w:rsid w:val="00605718"/>
    <w:rsid w:val="00605C66"/>
    <w:rsid w:val="00606310"/>
    <w:rsid w:val="00607814"/>
    <w:rsid w:val="00610D87"/>
    <w:rsid w:val="00610E88"/>
    <w:rsid w:val="006127D8"/>
    <w:rsid w:val="00613827"/>
    <w:rsid w:val="006153B7"/>
    <w:rsid w:val="006175D7"/>
    <w:rsid w:val="0062078E"/>
    <w:rsid w:val="006208E5"/>
    <w:rsid w:val="0062158E"/>
    <w:rsid w:val="00622BAB"/>
    <w:rsid w:val="00625E80"/>
    <w:rsid w:val="0062684F"/>
    <w:rsid w:val="0062693C"/>
    <w:rsid w:val="006273E4"/>
    <w:rsid w:val="00631F82"/>
    <w:rsid w:val="006323C5"/>
    <w:rsid w:val="006338D8"/>
    <w:rsid w:val="006338E6"/>
    <w:rsid w:val="00633B59"/>
    <w:rsid w:val="00634643"/>
    <w:rsid w:val="00634EF4"/>
    <w:rsid w:val="006357D0"/>
    <w:rsid w:val="006358C8"/>
    <w:rsid w:val="0063702E"/>
    <w:rsid w:val="00637183"/>
    <w:rsid w:val="0064133A"/>
    <w:rsid w:val="006416D1"/>
    <w:rsid w:val="00643609"/>
    <w:rsid w:val="00647FD7"/>
    <w:rsid w:val="00650080"/>
    <w:rsid w:val="00651F17"/>
    <w:rsid w:val="00653768"/>
    <w:rsid w:val="0065382D"/>
    <w:rsid w:val="00654B4D"/>
    <w:rsid w:val="0065559D"/>
    <w:rsid w:val="00655A40"/>
    <w:rsid w:val="00655D82"/>
    <w:rsid w:val="00656DE6"/>
    <w:rsid w:val="00657D11"/>
    <w:rsid w:val="00660D84"/>
    <w:rsid w:val="00660EBF"/>
    <w:rsid w:val="0066133A"/>
    <w:rsid w:val="00661682"/>
    <w:rsid w:val="00663196"/>
    <w:rsid w:val="0066378C"/>
    <w:rsid w:val="0066661D"/>
    <w:rsid w:val="006700F0"/>
    <w:rsid w:val="006706EA"/>
    <w:rsid w:val="00670A48"/>
    <w:rsid w:val="00671297"/>
    <w:rsid w:val="00672F6F"/>
    <w:rsid w:val="0067390F"/>
    <w:rsid w:val="00674C2F"/>
    <w:rsid w:val="00674C8B"/>
    <w:rsid w:val="0068023B"/>
    <w:rsid w:val="00682553"/>
    <w:rsid w:val="00682C71"/>
    <w:rsid w:val="006836AC"/>
    <w:rsid w:val="006844A2"/>
    <w:rsid w:val="00685C94"/>
    <w:rsid w:val="0069073E"/>
    <w:rsid w:val="00691AEE"/>
    <w:rsid w:val="0069523C"/>
    <w:rsid w:val="006962CA"/>
    <w:rsid w:val="006967F0"/>
    <w:rsid w:val="00696A95"/>
    <w:rsid w:val="006A09DA"/>
    <w:rsid w:val="006A1502"/>
    <w:rsid w:val="006A1835"/>
    <w:rsid w:val="006A2625"/>
    <w:rsid w:val="006B3F1B"/>
    <w:rsid w:val="006B4A30"/>
    <w:rsid w:val="006B70ED"/>
    <w:rsid w:val="006B7569"/>
    <w:rsid w:val="006C2782"/>
    <w:rsid w:val="006C28EE"/>
    <w:rsid w:val="006C4E5E"/>
    <w:rsid w:val="006C4FF1"/>
    <w:rsid w:val="006C5C02"/>
    <w:rsid w:val="006D0095"/>
    <w:rsid w:val="006D23C7"/>
    <w:rsid w:val="006D2998"/>
    <w:rsid w:val="006D2E54"/>
    <w:rsid w:val="006D3188"/>
    <w:rsid w:val="006D3F1C"/>
    <w:rsid w:val="006D4BA3"/>
    <w:rsid w:val="006D5159"/>
    <w:rsid w:val="006D588E"/>
    <w:rsid w:val="006D6779"/>
    <w:rsid w:val="006D7F15"/>
    <w:rsid w:val="006E08FC"/>
    <w:rsid w:val="006E1B38"/>
    <w:rsid w:val="006E1CF9"/>
    <w:rsid w:val="006E5881"/>
    <w:rsid w:val="006F2588"/>
    <w:rsid w:val="006F30B4"/>
    <w:rsid w:val="006F461C"/>
    <w:rsid w:val="006F696C"/>
    <w:rsid w:val="00700203"/>
    <w:rsid w:val="00700AD4"/>
    <w:rsid w:val="007070F1"/>
    <w:rsid w:val="00710A6C"/>
    <w:rsid w:val="00710D98"/>
    <w:rsid w:val="00711CE9"/>
    <w:rsid w:val="00712266"/>
    <w:rsid w:val="00712593"/>
    <w:rsid w:val="00712D82"/>
    <w:rsid w:val="00716B08"/>
    <w:rsid w:val="00716E22"/>
    <w:rsid w:val="007171AB"/>
    <w:rsid w:val="007213D0"/>
    <w:rsid w:val="007214C3"/>
    <w:rsid w:val="007219C0"/>
    <w:rsid w:val="00721D8B"/>
    <w:rsid w:val="00722009"/>
    <w:rsid w:val="007232A2"/>
    <w:rsid w:val="00723393"/>
    <w:rsid w:val="0072347F"/>
    <w:rsid w:val="0073038E"/>
    <w:rsid w:val="00731C75"/>
    <w:rsid w:val="00732599"/>
    <w:rsid w:val="00742E15"/>
    <w:rsid w:val="00743223"/>
    <w:rsid w:val="00743E09"/>
    <w:rsid w:val="00744FCC"/>
    <w:rsid w:val="007453F1"/>
    <w:rsid w:val="00747B9C"/>
    <w:rsid w:val="007509C8"/>
    <w:rsid w:val="00750C93"/>
    <w:rsid w:val="00751B91"/>
    <w:rsid w:val="00752298"/>
    <w:rsid w:val="00754947"/>
    <w:rsid w:val="00754E24"/>
    <w:rsid w:val="0075527D"/>
    <w:rsid w:val="00757B3B"/>
    <w:rsid w:val="007617E0"/>
    <w:rsid w:val="0076189F"/>
    <w:rsid w:val="007618C5"/>
    <w:rsid w:val="00764DD0"/>
    <w:rsid w:val="00764FA6"/>
    <w:rsid w:val="00765294"/>
    <w:rsid w:val="007701C6"/>
    <w:rsid w:val="00771DFA"/>
    <w:rsid w:val="007720D9"/>
    <w:rsid w:val="00772662"/>
    <w:rsid w:val="00773075"/>
    <w:rsid w:val="00773F36"/>
    <w:rsid w:val="0077413B"/>
    <w:rsid w:val="00775BF6"/>
    <w:rsid w:val="00776254"/>
    <w:rsid w:val="007769FC"/>
    <w:rsid w:val="00776C04"/>
    <w:rsid w:val="00776CCD"/>
    <w:rsid w:val="00777324"/>
    <w:rsid w:val="00777C9B"/>
    <w:rsid w:val="00777CFF"/>
    <w:rsid w:val="007815BC"/>
    <w:rsid w:val="00782B3F"/>
    <w:rsid w:val="00782E3C"/>
    <w:rsid w:val="00785292"/>
    <w:rsid w:val="007900CC"/>
    <w:rsid w:val="0079228E"/>
    <w:rsid w:val="0079641B"/>
    <w:rsid w:val="0079731B"/>
    <w:rsid w:val="00797A90"/>
    <w:rsid w:val="007A1856"/>
    <w:rsid w:val="007A1887"/>
    <w:rsid w:val="007A5F48"/>
    <w:rsid w:val="007A629C"/>
    <w:rsid w:val="007A6348"/>
    <w:rsid w:val="007B023C"/>
    <w:rsid w:val="007B03CC"/>
    <w:rsid w:val="007B2F08"/>
    <w:rsid w:val="007B379D"/>
    <w:rsid w:val="007C40ED"/>
    <w:rsid w:val="007C44FF"/>
    <w:rsid w:val="007C6456"/>
    <w:rsid w:val="007C7BDB"/>
    <w:rsid w:val="007D2FF5"/>
    <w:rsid w:val="007D4BCF"/>
    <w:rsid w:val="007D542F"/>
    <w:rsid w:val="007D73AB"/>
    <w:rsid w:val="007D790E"/>
    <w:rsid w:val="007E2712"/>
    <w:rsid w:val="007E3563"/>
    <w:rsid w:val="007E3E82"/>
    <w:rsid w:val="007E4645"/>
    <w:rsid w:val="007E4A9C"/>
    <w:rsid w:val="007E5516"/>
    <w:rsid w:val="007E6014"/>
    <w:rsid w:val="007E7EE2"/>
    <w:rsid w:val="007F012C"/>
    <w:rsid w:val="007F06CA"/>
    <w:rsid w:val="007F0DD0"/>
    <w:rsid w:val="007F6155"/>
    <w:rsid w:val="007F61D0"/>
    <w:rsid w:val="0080039A"/>
    <w:rsid w:val="00800DD8"/>
    <w:rsid w:val="0080228F"/>
    <w:rsid w:val="00802E2B"/>
    <w:rsid w:val="008037EF"/>
    <w:rsid w:val="00804C1B"/>
    <w:rsid w:val="0080595A"/>
    <w:rsid w:val="0080608A"/>
    <w:rsid w:val="008150A6"/>
    <w:rsid w:val="00815A8F"/>
    <w:rsid w:val="00815DD4"/>
    <w:rsid w:val="008162F6"/>
    <w:rsid w:val="008163CE"/>
    <w:rsid w:val="00816EF3"/>
    <w:rsid w:val="00817098"/>
    <w:rsid w:val="008178E6"/>
    <w:rsid w:val="00821540"/>
    <w:rsid w:val="0082249C"/>
    <w:rsid w:val="008237FB"/>
    <w:rsid w:val="00824CCE"/>
    <w:rsid w:val="00825C24"/>
    <w:rsid w:val="00830B7B"/>
    <w:rsid w:val="00831D8D"/>
    <w:rsid w:val="00832661"/>
    <w:rsid w:val="008349AA"/>
    <w:rsid w:val="008375D5"/>
    <w:rsid w:val="00841486"/>
    <w:rsid w:val="0084265B"/>
    <w:rsid w:val="00842BC9"/>
    <w:rsid w:val="00842CDF"/>
    <w:rsid w:val="008431AF"/>
    <w:rsid w:val="0084476E"/>
    <w:rsid w:val="00845137"/>
    <w:rsid w:val="00845B9F"/>
    <w:rsid w:val="008504F6"/>
    <w:rsid w:val="0085240E"/>
    <w:rsid w:val="00852484"/>
    <w:rsid w:val="00853B83"/>
    <w:rsid w:val="008546B7"/>
    <w:rsid w:val="008571BF"/>
    <w:rsid w:val="008573B9"/>
    <w:rsid w:val="00857632"/>
    <w:rsid w:val="0085782D"/>
    <w:rsid w:val="00861114"/>
    <w:rsid w:val="00863BB7"/>
    <w:rsid w:val="00864FE2"/>
    <w:rsid w:val="0086540E"/>
    <w:rsid w:val="0086709D"/>
    <w:rsid w:val="00871B97"/>
    <w:rsid w:val="0087239A"/>
    <w:rsid w:val="008730FD"/>
    <w:rsid w:val="00873DA1"/>
    <w:rsid w:val="00875DDD"/>
    <w:rsid w:val="008763B9"/>
    <w:rsid w:val="008775A3"/>
    <w:rsid w:val="00877DBA"/>
    <w:rsid w:val="00880A91"/>
    <w:rsid w:val="00881BC6"/>
    <w:rsid w:val="00884056"/>
    <w:rsid w:val="008848F6"/>
    <w:rsid w:val="008860CC"/>
    <w:rsid w:val="00886EEE"/>
    <w:rsid w:val="00887F86"/>
    <w:rsid w:val="00890876"/>
    <w:rsid w:val="00891929"/>
    <w:rsid w:val="00893029"/>
    <w:rsid w:val="0089514A"/>
    <w:rsid w:val="00895C2A"/>
    <w:rsid w:val="008965CC"/>
    <w:rsid w:val="008A03E9"/>
    <w:rsid w:val="008A0A0D"/>
    <w:rsid w:val="008A0ED0"/>
    <w:rsid w:val="008A1476"/>
    <w:rsid w:val="008A32D9"/>
    <w:rsid w:val="008A3961"/>
    <w:rsid w:val="008A4CEA"/>
    <w:rsid w:val="008A5224"/>
    <w:rsid w:val="008A68D0"/>
    <w:rsid w:val="008A70C5"/>
    <w:rsid w:val="008A7506"/>
    <w:rsid w:val="008A7D14"/>
    <w:rsid w:val="008A7E46"/>
    <w:rsid w:val="008B0757"/>
    <w:rsid w:val="008B1603"/>
    <w:rsid w:val="008B20ED"/>
    <w:rsid w:val="008B5EDA"/>
    <w:rsid w:val="008B6135"/>
    <w:rsid w:val="008B6CC2"/>
    <w:rsid w:val="008B7BEB"/>
    <w:rsid w:val="008C0011"/>
    <w:rsid w:val="008C02B8"/>
    <w:rsid w:val="008C2D44"/>
    <w:rsid w:val="008C4538"/>
    <w:rsid w:val="008C562B"/>
    <w:rsid w:val="008C6717"/>
    <w:rsid w:val="008C7156"/>
    <w:rsid w:val="008D01F7"/>
    <w:rsid w:val="008D0305"/>
    <w:rsid w:val="008D0A21"/>
    <w:rsid w:val="008D1843"/>
    <w:rsid w:val="008D2D6B"/>
    <w:rsid w:val="008D3090"/>
    <w:rsid w:val="008D4306"/>
    <w:rsid w:val="008D4508"/>
    <w:rsid w:val="008D4DC4"/>
    <w:rsid w:val="008D5BCA"/>
    <w:rsid w:val="008D5E79"/>
    <w:rsid w:val="008D74FC"/>
    <w:rsid w:val="008D7CAF"/>
    <w:rsid w:val="008E02EE"/>
    <w:rsid w:val="008E3515"/>
    <w:rsid w:val="008E3EDC"/>
    <w:rsid w:val="008E65A8"/>
    <w:rsid w:val="008E77D6"/>
    <w:rsid w:val="008F5668"/>
    <w:rsid w:val="008F60C7"/>
    <w:rsid w:val="008F7CF3"/>
    <w:rsid w:val="009014BE"/>
    <w:rsid w:val="00901CE5"/>
    <w:rsid w:val="009036E7"/>
    <w:rsid w:val="00904BD0"/>
    <w:rsid w:val="00904C7F"/>
    <w:rsid w:val="0090605F"/>
    <w:rsid w:val="00907069"/>
    <w:rsid w:val="00907A8F"/>
    <w:rsid w:val="0091053B"/>
    <w:rsid w:val="00912158"/>
    <w:rsid w:val="00912945"/>
    <w:rsid w:val="00912CBD"/>
    <w:rsid w:val="009144E7"/>
    <w:rsid w:val="009144EE"/>
    <w:rsid w:val="009155BB"/>
    <w:rsid w:val="00915D4C"/>
    <w:rsid w:val="009204BD"/>
    <w:rsid w:val="0092135B"/>
    <w:rsid w:val="00924981"/>
    <w:rsid w:val="00925661"/>
    <w:rsid w:val="009279B2"/>
    <w:rsid w:val="00935814"/>
    <w:rsid w:val="009368E6"/>
    <w:rsid w:val="009369B1"/>
    <w:rsid w:val="00937913"/>
    <w:rsid w:val="0094229A"/>
    <w:rsid w:val="00942BC8"/>
    <w:rsid w:val="00944464"/>
    <w:rsid w:val="0094502D"/>
    <w:rsid w:val="00946561"/>
    <w:rsid w:val="00946B39"/>
    <w:rsid w:val="00947013"/>
    <w:rsid w:val="0095062C"/>
    <w:rsid w:val="009518A7"/>
    <w:rsid w:val="009546CB"/>
    <w:rsid w:val="00956EA9"/>
    <w:rsid w:val="00957194"/>
    <w:rsid w:val="00957965"/>
    <w:rsid w:val="00966E40"/>
    <w:rsid w:val="00971BC4"/>
    <w:rsid w:val="00973084"/>
    <w:rsid w:val="00973422"/>
    <w:rsid w:val="009737D3"/>
    <w:rsid w:val="00973CBD"/>
    <w:rsid w:val="00974520"/>
    <w:rsid w:val="00974B59"/>
    <w:rsid w:val="00975341"/>
    <w:rsid w:val="009761A1"/>
    <w:rsid w:val="0097653D"/>
    <w:rsid w:val="00976C34"/>
    <w:rsid w:val="00977A0D"/>
    <w:rsid w:val="00977B21"/>
    <w:rsid w:val="00984027"/>
    <w:rsid w:val="00984877"/>
    <w:rsid w:val="00984EA2"/>
    <w:rsid w:val="009862F5"/>
    <w:rsid w:val="00986CC3"/>
    <w:rsid w:val="00987E32"/>
    <w:rsid w:val="0099068E"/>
    <w:rsid w:val="009920AA"/>
    <w:rsid w:val="00992943"/>
    <w:rsid w:val="009931B3"/>
    <w:rsid w:val="00995A3F"/>
    <w:rsid w:val="00996279"/>
    <w:rsid w:val="009963AE"/>
    <w:rsid w:val="009965F7"/>
    <w:rsid w:val="0099769A"/>
    <w:rsid w:val="00997BB4"/>
    <w:rsid w:val="009A0866"/>
    <w:rsid w:val="009A4842"/>
    <w:rsid w:val="009A4D0A"/>
    <w:rsid w:val="009A5462"/>
    <w:rsid w:val="009A6156"/>
    <w:rsid w:val="009A6A23"/>
    <w:rsid w:val="009A759C"/>
    <w:rsid w:val="009B2AB5"/>
    <w:rsid w:val="009B2B2B"/>
    <w:rsid w:val="009B2F70"/>
    <w:rsid w:val="009B4594"/>
    <w:rsid w:val="009B4DEC"/>
    <w:rsid w:val="009B538A"/>
    <w:rsid w:val="009B5BA0"/>
    <w:rsid w:val="009B65C2"/>
    <w:rsid w:val="009C20DC"/>
    <w:rsid w:val="009C2459"/>
    <w:rsid w:val="009C255A"/>
    <w:rsid w:val="009C2B46"/>
    <w:rsid w:val="009C4448"/>
    <w:rsid w:val="009C56B7"/>
    <w:rsid w:val="009C610D"/>
    <w:rsid w:val="009C6D10"/>
    <w:rsid w:val="009D10E5"/>
    <w:rsid w:val="009D2A20"/>
    <w:rsid w:val="009D2DC4"/>
    <w:rsid w:val="009D43F3"/>
    <w:rsid w:val="009D4E9F"/>
    <w:rsid w:val="009D5D40"/>
    <w:rsid w:val="009D6091"/>
    <w:rsid w:val="009D6B1B"/>
    <w:rsid w:val="009D6FC7"/>
    <w:rsid w:val="009E107B"/>
    <w:rsid w:val="009E18D6"/>
    <w:rsid w:val="009E42AC"/>
    <w:rsid w:val="009E4DCA"/>
    <w:rsid w:val="009E53C8"/>
    <w:rsid w:val="009E5B02"/>
    <w:rsid w:val="009E7B92"/>
    <w:rsid w:val="009E7F45"/>
    <w:rsid w:val="009F0990"/>
    <w:rsid w:val="009F11A1"/>
    <w:rsid w:val="009F19C0"/>
    <w:rsid w:val="009F2CDD"/>
    <w:rsid w:val="009F3115"/>
    <w:rsid w:val="009F505F"/>
    <w:rsid w:val="009F53AD"/>
    <w:rsid w:val="00A006EB"/>
    <w:rsid w:val="00A00AE4"/>
    <w:rsid w:val="00A00D24"/>
    <w:rsid w:val="00A0129C"/>
    <w:rsid w:val="00A01F5C"/>
    <w:rsid w:val="00A11D9E"/>
    <w:rsid w:val="00A11E85"/>
    <w:rsid w:val="00A12A69"/>
    <w:rsid w:val="00A12DAA"/>
    <w:rsid w:val="00A2019A"/>
    <w:rsid w:val="00A21091"/>
    <w:rsid w:val="00A222BA"/>
    <w:rsid w:val="00A230E2"/>
    <w:rsid w:val="00A23493"/>
    <w:rsid w:val="00A2416A"/>
    <w:rsid w:val="00A25855"/>
    <w:rsid w:val="00A30E06"/>
    <w:rsid w:val="00A31EC8"/>
    <w:rsid w:val="00A3270B"/>
    <w:rsid w:val="00A32E78"/>
    <w:rsid w:val="00A333A9"/>
    <w:rsid w:val="00A34027"/>
    <w:rsid w:val="00A36D68"/>
    <w:rsid w:val="00A379E4"/>
    <w:rsid w:val="00A409DD"/>
    <w:rsid w:val="00A40CBC"/>
    <w:rsid w:val="00A42F07"/>
    <w:rsid w:val="00A43B02"/>
    <w:rsid w:val="00A44946"/>
    <w:rsid w:val="00A44DA3"/>
    <w:rsid w:val="00A45A84"/>
    <w:rsid w:val="00A45FA8"/>
    <w:rsid w:val="00A46946"/>
    <w:rsid w:val="00A46A44"/>
    <w:rsid w:val="00A46B85"/>
    <w:rsid w:val="00A47FC1"/>
    <w:rsid w:val="00A50585"/>
    <w:rsid w:val="00A506F1"/>
    <w:rsid w:val="00A5156E"/>
    <w:rsid w:val="00A53E57"/>
    <w:rsid w:val="00A548EA"/>
    <w:rsid w:val="00A54AB1"/>
    <w:rsid w:val="00A55F92"/>
    <w:rsid w:val="00A56667"/>
    <w:rsid w:val="00A56824"/>
    <w:rsid w:val="00A56D89"/>
    <w:rsid w:val="00A572DA"/>
    <w:rsid w:val="00A60133"/>
    <w:rsid w:val="00A60ACA"/>
    <w:rsid w:val="00A60D45"/>
    <w:rsid w:val="00A60E40"/>
    <w:rsid w:val="00A61F6D"/>
    <w:rsid w:val="00A623DC"/>
    <w:rsid w:val="00A65996"/>
    <w:rsid w:val="00A66DD3"/>
    <w:rsid w:val="00A67276"/>
    <w:rsid w:val="00A67588"/>
    <w:rsid w:val="00A67840"/>
    <w:rsid w:val="00A7065F"/>
    <w:rsid w:val="00A7164F"/>
    <w:rsid w:val="00A71A9E"/>
    <w:rsid w:val="00A721C4"/>
    <w:rsid w:val="00A7382D"/>
    <w:rsid w:val="00A739A4"/>
    <w:rsid w:val="00A743AC"/>
    <w:rsid w:val="00A75AB7"/>
    <w:rsid w:val="00A77236"/>
    <w:rsid w:val="00A813B6"/>
    <w:rsid w:val="00A82201"/>
    <w:rsid w:val="00A82B96"/>
    <w:rsid w:val="00A833B9"/>
    <w:rsid w:val="00A8483F"/>
    <w:rsid w:val="00A8570B"/>
    <w:rsid w:val="00A870B0"/>
    <w:rsid w:val="00A8728A"/>
    <w:rsid w:val="00A87A54"/>
    <w:rsid w:val="00AA105C"/>
    <w:rsid w:val="00AA1809"/>
    <w:rsid w:val="00AA1FFE"/>
    <w:rsid w:val="00AA3F2E"/>
    <w:rsid w:val="00AA72F4"/>
    <w:rsid w:val="00AB057A"/>
    <w:rsid w:val="00AB0803"/>
    <w:rsid w:val="00AB10E7"/>
    <w:rsid w:val="00AB15A4"/>
    <w:rsid w:val="00AB1BEF"/>
    <w:rsid w:val="00AB226B"/>
    <w:rsid w:val="00AB4847"/>
    <w:rsid w:val="00AB4D25"/>
    <w:rsid w:val="00AB5033"/>
    <w:rsid w:val="00AB5298"/>
    <w:rsid w:val="00AB5519"/>
    <w:rsid w:val="00AB6313"/>
    <w:rsid w:val="00AB6F47"/>
    <w:rsid w:val="00AB71DD"/>
    <w:rsid w:val="00AC0F4B"/>
    <w:rsid w:val="00AC15C5"/>
    <w:rsid w:val="00AC3F4D"/>
    <w:rsid w:val="00AC59D3"/>
    <w:rsid w:val="00AC7F69"/>
    <w:rsid w:val="00AD0E75"/>
    <w:rsid w:val="00AE0F81"/>
    <w:rsid w:val="00AE2474"/>
    <w:rsid w:val="00AE36BE"/>
    <w:rsid w:val="00AE77EB"/>
    <w:rsid w:val="00AE7BD8"/>
    <w:rsid w:val="00AE7D02"/>
    <w:rsid w:val="00AF0BB7"/>
    <w:rsid w:val="00AF0BDE"/>
    <w:rsid w:val="00AF0EDE"/>
    <w:rsid w:val="00AF226B"/>
    <w:rsid w:val="00AF36DC"/>
    <w:rsid w:val="00AF4853"/>
    <w:rsid w:val="00AF506E"/>
    <w:rsid w:val="00AF529B"/>
    <w:rsid w:val="00AF53B9"/>
    <w:rsid w:val="00AF73AD"/>
    <w:rsid w:val="00B00702"/>
    <w:rsid w:val="00B0110B"/>
    <w:rsid w:val="00B0234B"/>
    <w:rsid w:val="00B0234E"/>
    <w:rsid w:val="00B06751"/>
    <w:rsid w:val="00B06B65"/>
    <w:rsid w:val="00B07931"/>
    <w:rsid w:val="00B104A6"/>
    <w:rsid w:val="00B13241"/>
    <w:rsid w:val="00B13699"/>
    <w:rsid w:val="00B136A7"/>
    <w:rsid w:val="00B149E2"/>
    <w:rsid w:val="00B14E3B"/>
    <w:rsid w:val="00B2131A"/>
    <w:rsid w:val="00B2169D"/>
    <w:rsid w:val="00B21CBB"/>
    <w:rsid w:val="00B252F4"/>
    <w:rsid w:val="00B2606D"/>
    <w:rsid w:val="00B263C0"/>
    <w:rsid w:val="00B26B3D"/>
    <w:rsid w:val="00B26E46"/>
    <w:rsid w:val="00B30237"/>
    <w:rsid w:val="00B316CA"/>
    <w:rsid w:val="00B31BFB"/>
    <w:rsid w:val="00B32D65"/>
    <w:rsid w:val="00B3528F"/>
    <w:rsid w:val="00B356DE"/>
    <w:rsid w:val="00B357AB"/>
    <w:rsid w:val="00B3662C"/>
    <w:rsid w:val="00B41704"/>
    <w:rsid w:val="00B41F72"/>
    <w:rsid w:val="00B44E90"/>
    <w:rsid w:val="00B45324"/>
    <w:rsid w:val="00B47018"/>
    <w:rsid w:val="00B47956"/>
    <w:rsid w:val="00B517E1"/>
    <w:rsid w:val="00B556E8"/>
    <w:rsid w:val="00B55E70"/>
    <w:rsid w:val="00B56A09"/>
    <w:rsid w:val="00B60238"/>
    <w:rsid w:val="00B6350D"/>
    <w:rsid w:val="00B63B04"/>
    <w:rsid w:val="00B640A8"/>
    <w:rsid w:val="00B64768"/>
    <w:rsid w:val="00B64962"/>
    <w:rsid w:val="00B66AC0"/>
    <w:rsid w:val="00B71634"/>
    <w:rsid w:val="00B722ED"/>
    <w:rsid w:val="00B73091"/>
    <w:rsid w:val="00B75139"/>
    <w:rsid w:val="00B758C3"/>
    <w:rsid w:val="00B75E1C"/>
    <w:rsid w:val="00B80840"/>
    <w:rsid w:val="00B8114E"/>
    <w:rsid w:val="00B815FC"/>
    <w:rsid w:val="00B81623"/>
    <w:rsid w:val="00B82A05"/>
    <w:rsid w:val="00B84409"/>
    <w:rsid w:val="00B84500"/>
    <w:rsid w:val="00B84938"/>
    <w:rsid w:val="00B84E2D"/>
    <w:rsid w:val="00B8746A"/>
    <w:rsid w:val="00B92372"/>
    <w:rsid w:val="00B9277F"/>
    <w:rsid w:val="00B927C9"/>
    <w:rsid w:val="00B952B7"/>
    <w:rsid w:val="00B960A2"/>
    <w:rsid w:val="00B96AB5"/>
    <w:rsid w:val="00B96EFA"/>
    <w:rsid w:val="00B97CCF"/>
    <w:rsid w:val="00BA199A"/>
    <w:rsid w:val="00BA1D33"/>
    <w:rsid w:val="00BA1E72"/>
    <w:rsid w:val="00BA3F43"/>
    <w:rsid w:val="00BA52C4"/>
    <w:rsid w:val="00BA5541"/>
    <w:rsid w:val="00BA61AC"/>
    <w:rsid w:val="00BB03E5"/>
    <w:rsid w:val="00BB078A"/>
    <w:rsid w:val="00BB0D84"/>
    <w:rsid w:val="00BB17B0"/>
    <w:rsid w:val="00BB28BF"/>
    <w:rsid w:val="00BB2F42"/>
    <w:rsid w:val="00BB4AC0"/>
    <w:rsid w:val="00BB5683"/>
    <w:rsid w:val="00BB59D4"/>
    <w:rsid w:val="00BB5EB6"/>
    <w:rsid w:val="00BB7137"/>
    <w:rsid w:val="00BC112B"/>
    <w:rsid w:val="00BC17DF"/>
    <w:rsid w:val="00BC18B6"/>
    <w:rsid w:val="00BC1CD6"/>
    <w:rsid w:val="00BC3F7E"/>
    <w:rsid w:val="00BC58C9"/>
    <w:rsid w:val="00BC6832"/>
    <w:rsid w:val="00BD0826"/>
    <w:rsid w:val="00BD15AB"/>
    <w:rsid w:val="00BD181D"/>
    <w:rsid w:val="00BD4D7E"/>
    <w:rsid w:val="00BD5FA7"/>
    <w:rsid w:val="00BE0567"/>
    <w:rsid w:val="00BE18F0"/>
    <w:rsid w:val="00BE1BAF"/>
    <w:rsid w:val="00BE302F"/>
    <w:rsid w:val="00BE3210"/>
    <w:rsid w:val="00BE350E"/>
    <w:rsid w:val="00BE3E56"/>
    <w:rsid w:val="00BE4B7A"/>
    <w:rsid w:val="00BE4BF7"/>
    <w:rsid w:val="00BE56A7"/>
    <w:rsid w:val="00BE62F6"/>
    <w:rsid w:val="00BE638E"/>
    <w:rsid w:val="00BF27B2"/>
    <w:rsid w:val="00BF4F06"/>
    <w:rsid w:val="00BF534E"/>
    <w:rsid w:val="00BF5717"/>
    <w:rsid w:val="00BF5C91"/>
    <w:rsid w:val="00BF66D2"/>
    <w:rsid w:val="00C01348"/>
    <w:rsid w:val="00C01585"/>
    <w:rsid w:val="00C01832"/>
    <w:rsid w:val="00C02C58"/>
    <w:rsid w:val="00C0764A"/>
    <w:rsid w:val="00C11F37"/>
    <w:rsid w:val="00C12E84"/>
    <w:rsid w:val="00C137E1"/>
    <w:rsid w:val="00C1410E"/>
    <w:rsid w:val="00C141C6"/>
    <w:rsid w:val="00C15663"/>
    <w:rsid w:val="00C156CA"/>
    <w:rsid w:val="00C158A9"/>
    <w:rsid w:val="00C16508"/>
    <w:rsid w:val="00C16F5A"/>
    <w:rsid w:val="00C20321"/>
    <w:rsid w:val="00C2071A"/>
    <w:rsid w:val="00C20ACB"/>
    <w:rsid w:val="00C23703"/>
    <w:rsid w:val="00C24680"/>
    <w:rsid w:val="00C26068"/>
    <w:rsid w:val="00C26DF9"/>
    <w:rsid w:val="00C271A8"/>
    <w:rsid w:val="00C3050C"/>
    <w:rsid w:val="00C31F15"/>
    <w:rsid w:val="00C32067"/>
    <w:rsid w:val="00C3292D"/>
    <w:rsid w:val="00C346AD"/>
    <w:rsid w:val="00C36E3A"/>
    <w:rsid w:val="00C37A77"/>
    <w:rsid w:val="00C41141"/>
    <w:rsid w:val="00C4239B"/>
    <w:rsid w:val="00C445DC"/>
    <w:rsid w:val="00C449AD"/>
    <w:rsid w:val="00C44E30"/>
    <w:rsid w:val="00C461E6"/>
    <w:rsid w:val="00C47004"/>
    <w:rsid w:val="00C50045"/>
    <w:rsid w:val="00C50771"/>
    <w:rsid w:val="00C508BE"/>
    <w:rsid w:val="00C509AA"/>
    <w:rsid w:val="00C5124A"/>
    <w:rsid w:val="00C52F03"/>
    <w:rsid w:val="00C5336E"/>
    <w:rsid w:val="00C55FE8"/>
    <w:rsid w:val="00C63EC4"/>
    <w:rsid w:val="00C64CD9"/>
    <w:rsid w:val="00C65F0B"/>
    <w:rsid w:val="00C66282"/>
    <w:rsid w:val="00C66E3B"/>
    <w:rsid w:val="00C670F8"/>
    <w:rsid w:val="00C6780B"/>
    <w:rsid w:val="00C73A90"/>
    <w:rsid w:val="00C75FD8"/>
    <w:rsid w:val="00C76D49"/>
    <w:rsid w:val="00C80AD4"/>
    <w:rsid w:val="00C80B5E"/>
    <w:rsid w:val="00C82055"/>
    <w:rsid w:val="00C82900"/>
    <w:rsid w:val="00C84B9C"/>
    <w:rsid w:val="00C85FE1"/>
    <w:rsid w:val="00C8630A"/>
    <w:rsid w:val="00C8631D"/>
    <w:rsid w:val="00C874DD"/>
    <w:rsid w:val="00C9061B"/>
    <w:rsid w:val="00C916B6"/>
    <w:rsid w:val="00C91974"/>
    <w:rsid w:val="00C919B5"/>
    <w:rsid w:val="00C93EBA"/>
    <w:rsid w:val="00C94698"/>
    <w:rsid w:val="00C97A19"/>
    <w:rsid w:val="00C97EF0"/>
    <w:rsid w:val="00CA0BD8"/>
    <w:rsid w:val="00CA2FD7"/>
    <w:rsid w:val="00CA59A6"/>
    <w:rsid w:val="00CA69E3"/>
    <w:rsid w:val="00CA6B28"/>
    <w:rsid w:val="00CA72BB"/>
    <w:rsid w:val="00CA7FF5"/>
    <w:rsid w:val="00CB0531"/>
    <w:rsid w:val="00CB07E5"/>
    <w:rsid w:val="00CB09E0"/>
    <w:rsid w:val="00CB0A70"/>
    <w:rsid w:val="00CB0FB9"/>
    <w:rsid w:val="00CB1C14"/>
    <w:rsid w:val="00CB1E7C"/>
    <w:rsid w:val="00CB1F6F"/>
    <w:rsid w:val="00CB2EA1"/>
    <w:rsid w:val="00CB2F84"/>
    <w:rsid w:val="00CB3E75"/>
    <w:rsid w:val="00CB43F1"/>
    <w:rsid w:val="00CB4E5A"/>
    <w:rsid w:val="00CB581E"/>
    <w:rsid w:val="00CB6A8A"/>
    <w:rsid w:val="00CB6EDE"/>
    <w:rsid w:val="00CC41BA"/>
    <w:rsid w:val="00CC5C6E"/>
    <w:rsid w:val="00CD09EF"/>
    <w:rsid w:val="00CD1225"/>
    <w:rsid w:val="00CD1550"/>
    <w:rsid w:val="00CD17C1"/>
    <w:rsid w:val="00CD1C6C"/>
    <w:rsid w:val="00CD3719"/>
    <w:rsid w:val="00CD37F1"/>
    <w:rsid w:val="00CD3BFC"/>
    <w:rsid w:val="00CD4565"/>
    <w:rsid w:val="00CD4D1D"/>
    <w:rsid w:val="00CD6169"/>
    <w:rsid w:val="00CD6D76"/>
    <w:rsid w:val="00CD788E"/>
    <w:rsid w:val="00CE1C01"/>
    <w:rsid w:val="00CE20BC"/>
    <w:rsid w:val="00CE26C6"/>
    <w:rsid w:val="00CE2CCA"/>
    <w:rsid w:val="00CE2EB2"/>
    <w:rsid w:val="00CE39E1"/>
    <w:rsid w:val="00CE57F1"/>
    <w:rsid w:val="00CF16D8"/>
    <w:rsid w:val="00CF1FD8"/>
    <w:rsid w:val="00CF20D0"/>
    <w:rsid w:val="00CF2D83"/>
    <w:rsid w:val="00CF3C08"/>
    <w:rsid w:val="00CF44A1"/>
    <w:rsid w:val="00CF45F2"/>
    <w:rsid w:val="00CF4FDC"/>
    <w:rsid w:val="00CF6E13"/>
    <w:rsid w:val="00CF7776"/>
    <w:rsid w:val="00D00E9E"/>
    <w:rsid w:val="00D021D2"/>
    <w:rsid w:val="00D03617"/>
    <w:rsid w:val="00D0543C"/>
    <w:rsid w:val="00D061BB"/>
    <w:rsid w:val="00D06558"/>
    <w:rsid w:val="00D07BE1"/>
    <w:rsid w:val="00D116C0"/>
    <w:rsid w:val="00D12CDA"/>
    <w:rsid w:val="00D13433"/>
    <w:rsid w:val="00D13D8A"/>
    <w:rsid w:val="00D172C9"/>
    <w:rsid w:val="00D20DA7"/>
    <w:rsid w:val="00D249A5"/>
    <w:rsid w:val="00D275B7"/>
    <w:rsid w:val="00D2793F"/>
    <w:rsid w:val="00D279D8"/>
    <w:rsid w:val="00D27C8E"/>
    <w:rsid w:val="00D27FF2"/>
    <w:rsid w:val="00D3026A"/>
    <w:rsid w:val="00D32D62"/>
    <w:rsid w:val="00D3621B"/>
    <w:rsid w:val="00D3623A"/>
    <w:rsid w:val="00D36E44"/>
    <w:rsid w:val="00D37D7F"/>
    <w:rsid w:val="00D40205"/>
    <w:rsid w:val="00D40C72"/>
    <w:rsid w:val="00D41021"/>
    <w:rsid w:val="00D4141B"/>
    <w:rsid w:val="00D4145D"/>
    <w:rsid w:val="00D425CC"/>
    <w:rsid w:val="00D4460B"/>
    <w:rsid w:val="00D458F0"/>
    <w:rsid w:val="00D45D9C"/>
    <w:rsid w:val="00D47FE8"/>
    <w:rsid w:val="00D50668"/>
    <w:rsid w:val="00D50B3B"/>
    <w:rsid w:val="00D51C1C"/>
    <w:rsid w:val="00D51FCC"/>
    <w:rsid w:val="00D542D4"/>
    <w:rsid w:val="00D5467F"/>
    <w:rsid w:val="00D54752"/>
    <w:rsid w:val="00D55837"/>
    <w:rsid w:val="00D56A9F"/>
    <w:rsid w:val="00D57BA2"/>
    <w:rsid w:val="00D60F51"/>
    <w:rsid w:val="00D60FAC"/>
    <w:rsid w:val="00D63787"/>
    <w:rsid w:val="00D6391A"/>
    <w:rsid w:val="00D65E43"/>
    <w:rsid w:val="00D6730A"/>
    <w:rsid w:val="00D674A6"/>
    <w:rsid w:val="00D67C54"/>
    <w:rsid w:val="00D708FC"/>
    <w:rsid w:val="00D70A53"/>
    <w:rsid w:val="00D713F4"/>
    <w:rsid w:val="00D7168E"/>
    <w:rsid w:val="00D72719"/>
    <w:rsid w:val="00D72FCA"/>
    <w:rsid w:val="00D73F9D"/>
    <w:rsid w:val="00D74B7C"/>
    <w:rsid w:val="00D752A6"/>
    <w:rsid w:val="00D76068"/>
    <w:rsid w:val="00D76B01"/>
    <w:rsid w:val="00D804A2"/>
    <w:rsid w:val="00D84112"/>
    <w:rsid w:val="00D84704"/>
    <w:rsid w:val="00D84BF9"/>
    <w:rsid w:val="00D8517D"/>
    <w:rsid w:val="00D9040D"/>
    <w:rsid w:val="00D916FD"/>
    <w:rsid w:val="00D921FD"/>
    <w:rsid w:val="00D93714"/>
    <w:rsid w:val="00D93D1C"/>
    <w:rsid w:val="00D94034"/>
    <w:rsid w:val="00D94686"/>
    <w:rsid w:val="00D95424"/>
    <w:rsid w:val="00D96717"/>
    <w:rsid w:val="00DA0590"/>
    <w:rsid w:val="00DA4084"/>
    <w:rsid w:val="00DA56ED"/>
    <w:rsid w:val="00DA5A54"/>
    <w:rsid w:val="00DA5C0D"/>
    <w:rsid w:val="00DA66EC"/>
    <w:rsid w:val="00DB2B02"/>
    <w:rsid w:val="00DB423C"/>
    <w:rsid w:val="00DB4E26"/>
    <w:rsid w:val="00DB4ED4"/>
    <w:rsid w:val="00DB714B"/>
    <w:rsid w:val="00DC1025"/>
    <w:rsid w:val="00DC10F6"/>
    <w:rsid w:val="00DC115D"/>
    <w:rsid w:val="00DC1EB8"/>
    <w:rsid w:val="00DC306A"/>
    <w:rsid w:val="00DC3E45"/>
    <w:rsid w:val="00DC4598"/>
    <w:rsid w:val="00DC6756"/>
    <w:rsid w:val="00DD0722"/>
    <w:rsid w:val="00DD0A6D"/>
    <w:rsid w:val="00DD0B3D"/>
    <w:rsid w:val="00DD12AB"/>
    <w:rsid w:val="00DD212F"/>
    <w:rsid w:val="00DD5562"/>
    <w:rsid w:val="00DD609E"/>
    <w:rsid w:val="00DD6858"/>
    <w:rsid w:val="00DD788B"/>
    <w:rsid w:val="00DE18F5"/>
    <w:rsid w:val="00DE24D6"/>
    <w:rsid w:val="00DE49A7"/>
    <w:rsid w:val="00DE5FBD"/>
    <w:rsid w:val="00DE73D2"/>
    <w:rsid w:val="00DF30C2"/>
    <w:rsid w:val="00DF3B04"/>
    <w:rsid w:val="00DF3BEA"/>
    <w:rsid w:val="00DF5BFB"/>
    <w:rsid w:val="00DF5CD6"/>
    <w:rsid w:val="00E022DA"/>
    <w:rsid w:val="00E032A1"/>
    <w:rsid w:val="00E03BCB"/>
    <w:rsid w:val="00E04421"/>
    <w:rsid w:val="00E04FC6"/>
    <w:rsid w:val="00E105C2"/>
    <w:rsid w:val="00E11763"/>
    <w:rsid w:val="00E120DD"/>
    <w:rsid w:val="00E124DC"/>
    <w:rsid w:val="00E12EB5"/>
    <w:rsid w:val="00E158EA"/>
    <w:rsid w:val="00E15A41"/>
    <w:rsid w:val="00E16825"/>
    <w:rsid w:val="00E16E41"/>
    <w:rsid w:val="00E17953"/>
    <w:rsid w:val="00E21E82"/>
    <w:rsid w:val="00E22D68"/>
    <w:rsid w:val="00E247D9"/>
    <w:rsid w:val="00E258D8"/>
    <w:rsid w:val="00E26DDF"/>
    <w:rsid w:val="00E270E5"/>
    <w:rsid w:val="00E30167"/>
    <w:rsid w:val="00E306EA"/>
    <w:rsid w:val="00E31718"/>
    <w:rsid w:val="00E31FE6"/>
    <w:rsid w:val="00E32C2B"/>
    <w:rsid w:val="00E33493"/>
    <w:rsid w:val="00E36376"/>
    <w:rsid w:val="00E37922"/>
    <w:rsid w:val="00E406DF"/>
    <w:rsid w:val="00E415D3"/>
    <w:rsid w:val="00E4216D"/>
    <w:rsid w:val="00E42377"/>
    <w:rsid w:val="00E469E4"/>
    <w:rsid w:val="00E475C3"/>
    <w:rsid w:val="00E509B0"/>
    <w:rsid w:val="00E50B11"/>
    <w:rsid w:val="00E52EB1"/>
    <w:rsid w:val="00E52F5E"/>
    <w:rsid w:val="00E54246"/>
    <w:rsid w:val="00E54745"/>
    <w:rsid w:val="00E55D8E"/>
    <w:rsid w:val="00E57EF7"/>
    <w:rsid w:val="00E62725"/>
    <w:rsid w:val="00E6576B"/>
    <w:rsid w:val="00E6641E"/>
    <w:rsid w:val="00E66F18"/>
    <w:rsid w:val="00E70856"/>
    <w:rsid w:val="00E72567"/>
    <w:rsid w:val="00E727DE"/>
    <w:rsid w:val="00E72959"/>
    <w:rsid w:val="00E7477E"/>
    <w:rsid w:val="00E74A30"/>
    <w:rsid w:val="00E77778"/>
    <w:rsid w:val="00E77B7E"/>
    <w:rsid w:val="00E77BA8"/>
    <w:rsid w:val="00E803D3"/>
    <w:rsid w:val="00E80B40"/>
    <w:rsid w:val="00E8139F"/>
    <w:rsid w:val="00E82DF1"/>
    <w:rsid w:val="00E82EF4"/>
    <w:rsid w:val="00E83653"/>
    <w:rsid w:val="00E84754"/>
    <w:rsid w:val="00E86B25"/>
    <w:rsid w:val="00E9023D"/>
    <w:rsid w:val="00E90CAA"/>
    <w:rsid w:val="00E921B2"/>
    <w:rsid w:val="00E93339"/>
    <w:rsid w:val="00E96532"/>
    <w:rsid w:val="00E96736"/>
    <w:rsid w:val="00E973A0"/>
    <w:rsid w:val="00EA1688"/>
    <w:rsid w:val="00EA1AFC"/>
    <w:rsid w:val="00EA2317"/>
    <w:rsid w:val="00EA3A7D"/>
    <w:rsid w:val="00EA4C83"/>
    <w:rsid w:val="00EA6BE1"/>
    <w:rsid w:val="00EA7CD1"/>
    <w:rsid w:val="00EB0A37"/>
    <w:rsid w:val="00EB23A8"/>
    <w:rsid w:val="00EB297A"/>
    <w:rsid w:val="00EB3829"/>
    <w:rsid w:val="00EB763D"/>
    <w:rsid w:val="00EB7C58"/>
    <w:rsid w:val="00EB7EC2"/>
    <w:rsid w:val="00EB7ED1"/>
    <w:rsid w:val="00EB7FE4"/>
    <w:rsid w:val="00EC0A92"/>
    <w:rsid w:val="00EC1DA0"/>
    <w:rsid w:val="00EC329B"/>
    <w:rsid w:val="00EC48A0"/>
    <w:rsid w:val="00EC5EB9"/>
    <w:rsid w:val="00EC6006"/>
    <w:rsid w:val="00EC71A6"/>
    <w:rsid w:val="00EC73EB"/>
    <w:rsid w:val="00EC7CF4"/>
    <w:rsid w:val="00ED0971"/>
    <w:rsid w:val="00ED541A"/>
    <w:rsid w:val="00ED55BE"/>
    <w:rsid w:val="00ED592E"/>
    <w:rsid w:val="00ED6ABD"/>
    <w:rsid w:val="00ED72E1"/>
    <w:rsid w:val="00EE2780"/>
    <w:rsid w:val="00EE3C0F"/>
    <w:rsid w:val="00EE5EB8"/>
    <w:rsid w:val="00EE66E5"/>
    <w:rsid w:val="00EE6810"/>
    <w:rsid w:val="00EF1601"/>
    <w:rsid w:val="00EF19AF"/>
    <w:rsid w:val="00EF21FE"/>
    <w:rsid w:val="00EF2A7F"/>
    <w:rsid w:val="00EF2D58"/>
    <w:rsid w:val="00EF37C2"/>
    <w:rsid w:val="00EF4803"/>
    <w:rsid w:val="00EF5088"/>
    <w:rsid w:val="00EF5127"/>
    <w:rsid w:val="00F02290"/>
    <w:rsid w:val="00F0326D"/>
    <w:rsid w:val="00F03EAC"/>
    <w:rsid w:val="00F04B7C"/>
    <w:rsid w:val="00F06B1D"/>
    <w:rsid w:val="00F07206"/>
    <w:rsid w:val="00F077C9"/>
    <w:rsid w:val="00F078B5"/>
    <w:rsid w:val="00F12FD3"/>
    <w:rsid w:val="00F14024"/>
    <w:rsid w:val="00F14A99"/>
    <w:rsid w:val="00F14FA3"/>
    <w:rsid w:val="00F15C7F"/>
    <w:rsid w:val="00F15DB1"/>
    <w:rsid w:val="00F2251E"/>
    <w:rsid w:val="00F2284C"/>
    <w:rsid w:val="00F24297"/>
    <w:rsid w:val="00F2564A"/>
    <w:rsid w:val="00F25761"/>
    <w:rsid w:val="00F259D7"/>
    <w:rsid w:val="00F277FF"/>
    <w:rsid w:val="00F315F1"/>
    <w:rsid w:val="00F32482"/>
    <w:rsid w:val="00F32D05"/>
    <w:rsid w:val="00F34BFC"/>
    <w:rsid w:val="00F35263"/>
    <w:rsid w:val="00F35C15"/>
    <w:rsid w:val="00F35D98"/>
    <w:rsid w:val="00F35E34"/>
    <w:rsid w:val="00F3788B"/>
    <w:rsid w:val="00F403BF"/>
    <w:rsid w:val="00F42179"/>
    <w:rsid w:val="00F4342F"/>
    <w:rsid w:val="00F45141"/>
    <w:rsid w:val="00F45227"/>
    <w:rsid w:val="00F46E15"/>
    <w:rsid w:val="00F5045C"/>
    <w:rsid w:val="00F504ED"/>
    <w:rsid w:val="00F520C7"/>
    <w:rsid w:val="00F533FC"/>
    <w:rsid w:val="00F53428"/>
    <w:rsid w:val="00F53AEA"/>
    <w:rsid w:val="00F547AF"/>
    <w:rsid w:val="00F55AC7"/>
    <w:rsid w:val="00F55CCA"/>
    <w:rsid w:val="00F55FC9"/>
    <w:rsid w:val="00F563CD"/>
    <w:rsid w:val="00F5663B"/>
    <w:rsid w:val="00F5674D"/>
    <w:rsid w:val="00F576FE"/>
    <w:rsid w:val="00F6009B"/>
    <w:rsid w:val="00F6392C"/>
    <w:rsid w:val="00F64256"/>
    <w:rsid w:val="00F66093"/>
    <w:rsid w:val="00F664C0"/>
    <w:rsid w:val="00F66518"/>
    <w:rsid w:val="00F66657"/>
    <w:rsid w:val="00F6751E"/>
    <w:rsid w:val="00F70848"/>
    <w:rsid w:val="00F7190E"/>
    <w:rsid w:val="00F73A60"/>
    <w:rsid w:val="00F75075"/>
    <w:rsid w:val="00F8015D"/>
    <w:rsid w:val="00F829C7"/>
    <w:rsid w:val="00F834AA"/>
    <w:rsid w:val="00F848D6"/>
    <w:rsid w:val="00F859AE"/>
    <w:rsid w:val="00F875DE"/>
    <w:rsid w:val="00F9071F"/>
    <w:rsid w:val="00F9171F"/>
    <w:rsid w:val="00F9219A"/>
    <w:rsid w:val="00F922B2"/>
    <w:rsid w:val="00F943C8"/>
    <w:rsid w:val="00F96B28"/>
    <w:rsid w:val="00FA1564"/>
    <w:rsid w:val="00FA41B4"/>
    <w:rsid w:val="00FA427E"/>
    <w:rsid w:val="00FA5DDD"/>
    <w:rsid w:val="00FA6255"/>
    <w:rsid w:val="00FA723B"/>
    <w:rsid w:val="00FA7644"/>
    <w:rsid w:val="00FA7CF2"/>
    <w:rsid w:val="00FB0647"/>
    <w:rsid w:val="00FB1FA3"/>
    <w:rsid w:val="00FB2DE1"/>
    <w:rsid w:val="00FB43A8"/>
    <w:rsid w:val="00FB4D12"/>
    <w:rsid w:val="00FB5279"/>
    <w:rsid w:val="00FB62AE"/>
    <w:rsid w:val="00FB65B5"/>
    <w:rsid w:val="00FC069A"/>
    <w:rsid w:val="00FC08A9"/>
    <w:rsid w:val="00FC0BA0"/>
    <w:rsid w:val="00FC0C7B"/>
    <w:rsid w:val="00FC4B0F"/>
    <w:rsid w:val="00FC4DE5"/>
    <w:rsid w:val="00FC7600"/>
    <w:rsid w:val="00FD0385"/>
    <w:rsid w:val="00FD0B7B"/>
    <w:rsid w:val="00FD1A46"/>
    <w:rsid w:val="00FD33F0"/>
    <w:rsid w:val="00FD4B75"/>
    <w:rsid w:val="00FD4C08"/>
    <w:rsid w:val="00FD6002"/>
    <w:rsid w:val="00FD6C39"/>
    <w:rsid w:val="00FD73D4"/>
    <w:rsid w:val="00FE1DCC"/>
    <w:rsid w:val="00FE1DD4"/>
    <w:rsid w:val="00FE2B19"/>
    <w:rsid w:val="00FF0538"/>
    <w:rsid w:val="00FF5538"/>
    <w:rsid w:val="00FF5B88"/>
    <w:rsid w:val="00FF6BA9"/>
    <w:rsid w:val="2D94A842"/>
    <w:rsid w:val="3599E12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2C4DA24"/>
  <w15:docId w15:val="{0ECB967C-4C20-4694-9AB9-D64D2051EA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065791"/>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0803821">
      <w:bodyDiv w:val="1"/>
      <w:marLeft w:val="0"/>
      <w:marRight w:val="0"/>
      <w:marTop w:val="0"/>
      <w:marBottom w:val="0"/>
      <w:divBdr>
        <w:top w:val="none" w:sz="0" w:space="0" w:color="auto"/>
        <w:left w:val="none" w:sz="0" w:space="0" w:color="auto"/>
        <w:bottom w:val="none" w:sz="0" w:space="0" w:color="auto"/>
        <w:right w:val="none" w:sz="0" w:space="0" w:color="auto"/>
      </w:divBdr>
    </w:div>
    <w:div w:id="220216934">
      <w:bodyDiv w:val="1"/>
      <w:marLeft w:val="0"/>
      <w:marRight w:val="0"/>
      <w:marTop w:val="0"/>
      <w:marBottom w:val="0"/>
      <w:divBdr>
        <w:top w:val="none" w:sz="0" w:space="0" w:color="auto"/>
        <w:left w:val="none" w:sz="0" w:space="0" w:color="auto"/>
        <w:bottom w:val="none" w:sz="0" w:space="0" w:color="auto"/>
        <w:right w:val="none" w:sz="0" w:space="0" w:color="auto"/>
      </w:divBdr>
    </w:div>
    <w:div w:id="329068543">
      <w:bodyDiv w:val="1"/>
      <w:marLeft w:val="0"/>
      <w:marRight w:val="0"/>
      <w:marTop w:val="0"/>
      <w:marBottom w:val="0"/>
      <w:divBdr>
        <w:top w:val="none" w:sz="0" w:space="0" w:color="auto"/>
        <w:left w:val="none" w:sz="0" w:space="0" w:color="auto"/>
        <w:bottom w:val="none" w:sz="0" w:space="0" w:color="auto"/>
        <w:right w:val="none" w:sz="0" w:space="0" w:color="auto"/>
      </w:divBdr>
    </w:div>
    <w:div w:id="365066821">
      <w:bodyDiv w:val="1"/>
      <w:marLeft w:val="0"/>
      <w:marRight w:val="0"/>
      <w:marTop w:val="0"/>
      <w:marBottom w:val="0"/>
      <w:divBdr>
        <w:top w:val="none" w:sz="0" w:space="0" w:color="auto"/>
        <w:left w:val="none" w:sz="0" w:space="0" w:color="auto"/>
        <w:bottom w:val="none" w:sz="0" w:space="0" w:color="auto"/>
        <w:right w:val="none" w:sz="0" w:space="0" w:color="auto"/>
      </w:divBdr>
    </w:div>
    <w:div w:id="374544389">
      <w:bodyDiv w:val="1"/>
      <w:marLeft w:val="0"/>
      <w:marRight w:val="0"/>
      <w:marTop w:val="0"/>
      <w:marBottom w:val="0"/>
      <w:divBdr>
        <w:top w:val="none" w:sz="0" w:space="0" w:color="auto"/>
        <w:left w:val="none" w:sz="0" w:space="0" w:color="auto"/>
        <w:bottom w:val="none" w:sz="0" w:space="0" w:color="auto"/>
        <w:right w:val="none" w:sz="0" w:space="0" w:color="auto"/>
      </w:divBdr>
    </w:div>
    <w:div w:id="489756064">
      <w:bodyDiv w:val="1"/>
      <w:marLeft w:val="0"/>
      <w:marRight w:val="0"/>
      <w:marTop w:val="0"/>
      <w:marBottom w:val="0"/>
      <w:divBdr>
        <w:top w:val="none" w:sz="0" w:space="0" w:color="auto"/>
        <w:left w:val="none" w:sz="0" w:space="0" w:color="auto"/>
        <w:bottom w:val="none" w:sz="0" w:space="0" w:color="auto"/>
        <w:right w:val="none" w:sz="0" w:space="0" w:color="auto"/>
      </w:divBdr>
    </w:div>
    <w:div w:id="562176921">
      <w:bodyDiv w:val="1"/>
      <w:marLeft w:val="0"/>
      <w:marRight w:val="0"/>
      <w:marTop w:val="0"/>
      <w:marBottom w:val="0"/>
      <w:divBdr>
        <w:top w:val="none" w:sz="0" w:space="0" w:color="auto"/>
        <w:left w:val="none" w:sz="0" w:space="0" w:color="auto"/>
        <w:bottom w:val="none" w:sz="0" w:space="0" w:color="auto"/>
        <w:right w:val="none" w:sz="0" w:space="0" w:color="auto"/>
      </w:divBdr>
    </w:div>
    <w:div w:id="584070036">
      <w:bodyDiv w:val="1"/>
      <w:marLeft w:val="0"/>
      <w:marRight w:val="0"/>
      <w:marTop w:val="0"/>
      <w:marBottom w:val="0"/>
      <w:divBdr>
        <w:top w:val="none" w:sz="0" w:space="0" w:color="auto"/>
        <w:left w:val="none" w:sz="0" w:space="0" w:color="auto"/>
        <w:bottom w:val="none" w:sz="0" w:space="0" w:color="auto"/>
        <w:right w:val="none" w:sz="0" w:space="0" w:color="auto"/>
      </w:divBdr>
    </w:div>
    <w:div w:id="604384466">
      <w:bodyDiv w:val="1"/>
      <w:marLeft w:val="0"/>
      <w:marRight w:val="0"/>
      <w:marTop w:val="0"/>
      <w:marBottom w:val="0"/>
      <w:divBdr>
        <w:top w:val="none" w:sz="0" w:space="0" w:color="auto"/>
        <w:left w:val="none" w:sz="0" w:space="0" w:color="auto"/>
        <w:bottom w:val="none" w:sz="0" w:space="0" w:color="auto"/>
        <w:right w:val="none" w:sz="0" w:space="0" w:color="auto"/>
      </w:divBdr>
    </w:div>
    <w:div w:id="615065680">
      <w:bodyDiv w:val="1"/>
      <w:marLeft w:val="0"/>
      <w:marRight w:val="0"/>
      <w:marTop w:val="0"/>
      <w:marBottom w:val="0"/>
      <w:divBdr>
        <w:top w:val="none" w:sz="0" w:space="0" w:color="auto"/>
        <w:left w:val="none" w:sz="0" w:space="0" w:color="auto"/>
        <w:bottom w:val="none" w:sz="0" w:space="0" w:color="auto"/>
        <w:right w:val="none" w:sz="0" w:space="0" w:color="auto"/>
      </w:divBdr>
    </w:div>
    <w:div w:id="646323778">
      <w:bodyDiv w:val="1"/>
      <w:marLeft w:val="0"/>
      <w:marRight w:val="0"/>
      <w:marTop w:val="0"/>
      <w:marBottom w:val="0"/>
      <w:divBdr>
        <w:top w:val="none" w:sz="0" w:space="0" w:color="auto"/>
        <w:left w:val="none" w:sz="0" w:space="0" w:color="auto"/>
        <w:bottom w:val="none" w:sz="0" w:space="0" w:color="auto"/>
        <w:right w:val="none" w:sz="0" w:space="0" w:color="auto"/>
      </w:divBdr>
    </w:div>
    <w:div w:id="661667771">
      <w:bodyDiv w:val="1"/>
      <w:marLeft w:val="0"/>
      <w:marRight w:val="0"/>
      <w:marTop w:val="0"/>
      <w:marBottom w:val="0"/>
      <w:divBdr>
        <w:top w:val="none" w:sz="0" w:space="0" w:color="auto"/>
        <w:left w:val="none" w:sz="0" w:space="0" w:color="auto"/>
        <w:bottom w:val="none" w:sz="0" w:space="0" w:color="auto"/>
        <w:right w:val="none" w:sz="0" w:space="0" w:color="auto"/>
      </w:divBdr>
    </w:div>
    <w:div w:id="676200558">
      <w:bodyDiv w:val="1"/>
      <w:marLeft w:val="0"/>
      <w:marRight w:val="0"/>
      <w:marTop w:val="0"/>
      <w:marBottom w:val="0"/>
      <w:divBdr>
        <w:top w:val="none" w:sz="0" w:space="0" w:color="auto"/>
        <w:left w:val="none" w:sz="0" w:space="0" w:color="auto"/>
        <w:bottom w:val="none" w:sz="0" w:space="0" w:color="auto"/>
        <w:right w:val="none" w:sz="0" w:space="0" w:color="auto"/>
      </w:divBdr>
    </w:div>
    <w:div w:id="763844972">
      <w:bodyDiv w:val="1"/>
      <w:marLeft w:val="0"/>
      <w:marRight w:val="0"/>
      <w:marTop w:val="0"/>
      <w:marBottom w:val="0"/>
      <w:divBdr>
        <w:top w:val="none" w:sz="0" w:space="0" w:color="auto"/>
        <w:left w:val="none" w:sz="0" w:space="0" w:color="auto"/>
        <w:bottom w:val="none" w:sz="0" w:space="0" w:color="auto"/>
        <w:right w:val="none" w:sz="0" w:space="0" w:color="auto"/>
      </w:divBdr>
    </w:div>
    <w:div w:id="882979270">
      <w:bodyDiv w:val="1"/>
      <w:marLeft w:val="0"/>
      <w:marRight w:val="0"/>
      <w:marTop w:val="0"/>
      <w:marBottom w:val="0"/>
      <w:divBdr>
        <w:top w:val="none" w:sz="0" w:space="0" w:color="auto"/>
        <w:left w:val="none" w:sz="0" w:space="0" w:color="auto"/>
        <w:bottom w:val="none" w:sz="0" w:space="0" w:color="auto"/>
        <w:right w:val="none" w:sz="0" w:space="0" w:color="auto"/>
      </w:divBdr>
    </w:div>
    <w:div w:id="916552147">
      <w:bodyDiv w:val="1"/>
      <w:marLeft w:val="0"/>
      <w:marRight w:val="0"/>
      <w:marTop w:val="0"/>
      <w:marBottom w:val="0"/>
      <w:divBdr>
        <w:top w:val="none" w:sz="0" w:space="0" w:color="auto"/>
        <w:left w:val="none" w:sz="0" w:space="0" w:color="auto"/>
        <w:bottom w:val="none" w:sz="0" w:space="0" w:color="auto"/>
        <w:right w:val="none" w:sz="0" w:space="0" w:color="auto"/>
      </w:divBdr>
    </w:div>
    <w:div w:id="1079715696">
      <w:bodyDiv w:val="1"/>
      <w:marLeft w:val="0"/>
      <w:marRight w:val="0"/>
      <w:marTop w:val="0"/>
      <w:marBottom w:val="0"/>
      <w:divBdr>
        <w:top w:val="none" w:sz="0" w:space="0" w:color="auto"/>
        <w:left w:val="none" w:sz="0" w:space="0" w:color="auto"/>
        <w:bottom w:val="none" w:sz="0" w:space="0" w:color="auto"/>
        <w:right w:val="none" w:sz="0" w:space="0" w:color="auto"/>
      </w:divBdr>
    </w:div>
    <w:div w:id="1083528757">
      <w:bodyDiv w:val="1"/>
      <w:marLeft w:val="0"/>
      <w:marRight w:val="0"/>
      <w:marTop w:val="0"/>
      <w:marBottom w:val="0"/>
      <w:divBdr>
        <w:top w:val="none" w:sz="0" w:space="0" w:color="auto"/>
        <w:left w:val="none" w:sz="0" w:space="0" w:color="auto"/>
        <w:bottom w:val="none" w:sz="0" w:space="0" w:color="auto"/>
        <w:right w:val="none" w:sz="0" w:space="0" w:color="auto"/>
      </w:divBdr>
    </w:div>
    <w:div w:id="1261336195">
      <w:bodyDiv w:val="1"/>
      <w:marLeft w:val="0"/>
      <w:marRight w:val="0"/>
      <w:marTop w:val="0"/>
      <w:marBottom w:val="0"/>
      <w:divBdr>
        <w:top w:val="none" w:sz="0" w:space="0" w:color="auto"/>
        <w:left w:val="none" w:sz="0" w:space="0" w:color="auto"/>
        <w:bottom w:val="none" w:sz="0" w:space="0" w:color="auto"/>
        <w:right w:val="none" w:sz="0" w:space="0" w:color="auto"/>
      </w:divBdr>
    </w:div>
    <w:div w:id="1375545044">
      <w:bodyDiv w:val="1"/>
      <w:marLeft w:val="0"/>
      <w:marRight w:val="0"/>
      <w:marTop w:val="0"/>
      <w:marBottom w:val="0"/>
      <w:divBdr>
        <w:top w:val="none" w:sz="0" w:space="0" w:color="auto"/>
        <w:left w:val="none" w:sz="0" w:space="0" w:color="auto"/>
        <w:bottom w:val="none" w:sz="0" w:space="0" w:color="auto"/>
        <w:right w:val="none" w:sz="0" w:space="0" w:color="auto"/>
      </w:divBdr>
    </w:div>
    <w:div w:id="1484733724">
      <w:bodyDiv w:val="1"/>
      <w:marLeft w:val="0"/>
      <w:marRight w:val="0"/>
      <w:marTop w:val="0"/>
      <w:marBottom w:val="0"/>
      <w:divBdr>
        <w:top w:val="none" w:sz="0" w:space="0" w:color="auto"/>
        <w:left w:val="none" w:sz="0" w:space="0" w:color="auto"/>
        <w:bottom w:val="none" w:sz="0" w:space="0" w:color="auto"/>
        <w:right w:val="none" w:sz="0" w:space="0" w:color="auto"/>
      </w:divBdr>
    </w:div>
    <w:div w:id="1533108663">
      <w:bodyDiv w:val="1"/>
      <w:marLeft w:val="0"/>
      <w:marRight w:val="0"/>
      <w:marTop w:val="0"/>
      <w:marBottom w:val="0"/>
      <w:divBdr>
        <w:top w:val="none" w:sz="0" w:space="0" w:color="auto"/>
        <w:left w:val="none" w:sz="0" w:space="0" w:color="auto"/>
        <w:bottom w:val="none" w:sz="0" w:space="0" w:color="auto"/>
        <w:right w:val="none" w:sz="0" w:space="0" w:color="auto"/>
      </w:divBdr>
    </w:div>
    <w:div w:id="1539733222">
      <w:bodyDiv w:val="1"/>
      <w:marLeft w:val="0"/>
      <w:marRight w:val="0"/>
      <w:marTop w:val="0"/>
      <w:marBottom w:val="0"/>
      <w:divBdr>
        <w:top w:val="none" w:sz="0" w:space="0" w:color="auto"/>
        <w:left w:val="none" w:sz="0" w:space="0" w:color="auto"/>
        <w:bottom w:val="none" w:sz="0" w:space="0" w:color="auto"/>
        <w:right w:val="none" w:sz="0" w:space="0" w:color="auto"/>
      </w:divBdr>
    </w:div>
    <w:div w:id="1569681233">
      <w:bodyDiv w:val="1"/>
      <w:marLeft w:val="0"/>
      <w:marRight w:val="0"/>
      <w:marTop w:val="0"/>
      <w:marBottom w:val="0"/>
      <w:divBdr>
        <w:top w:val="none" w:sz="0" w:space="0" w:color="auto"/>
        <w:left w:val="none" w:sz="0" w:space="0" w:color="auto"/>
        <w:bottom w:val="none" w:sz="0" w:space="0" w:color="auto"/>
        <w:right w:val="none" w:sz="0" w:space="0" w:color="auto"/>
      </w:divBdr>
    </w:div>
    <w:div w:id="1575506272">
      <w:bodyDiv w:val="1"/>
      <w:marLeft w:val="0"/>
      <w:marRight w:val="0"/>
      <w:marTop w:val="0"/>
      <w:marBottom w:val="0"/>
      <w:divBdr>
        <w:top w:val="none" w:sz="0" w:space="0" w:color="auto"/>
        <w:left w:val="none" w:sz="0" w:space="0" w:color="auto"/>
        <w:bottom w:val="none" w:sz="0" w:space="0" w:color="auto"/>
        <w:right w:val="none" w:sz="0" w:space="0" w:color="auto"/>
      </w:divBdr>
    </w:div>
    <w:div w:id="1612929731">
      <w:bodyDiv w:val="1"/>
      <w:marLeft w:val="0"/>
      <w:marRight w:val="0"/>
      <w:marTop w:val="0"/>
      <w:marBottom w:val="0"/>
      <w:divBdr>
        <w:top w:val="none" w:sz="0" w:space="0" w:color="auto"/>
        <w:left w:val="none" w:sz="0" w:space="0" w:color="auto"/>
        <w:bottom w:val="none" w:sz="0" w:space="0" w:color="auto"/>
        <w:right w:val="none" w:sz="0" w:space="0" w:color="auto"/>
      </w:divBdr>
    </w:div>
    <w:div w:id="1641154650">
      <w:bodyDiv w:val="1"/>
      <w:marLeft w:val="0"/>
      <w:marRight w:val="0"/>
      <w:marTop w:val="0"/>
      <w:marBottom w:val="0"/>
      <w:divBdr>
        <w:top w:val="none" w:sz="0" w:space="0" w:color="auto"/>
        <w:left w:val="none" w:sz="0" w:space="0" w:color="auto"/>
        <w:bottom w:val="none" w:sz="0" w:space="0" w:color="auto"/>
        <w:right w:val="none" w:sz="0" w:space="0" w:color="auto"/>
      </w:divBdr>
    </w:div>
    <w:div w:id="1657880280">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678657112">
      <w:bodyDiv w:val="1"/>
      <w:marLeft w:val="0"/>
      <w:marRight w:val="0"/>
      <w:marTop w:val="0"/>
      <w:marBottom w:val="0"/>
      <w:divBdr>
        <w:top w:val="none" w:sz="0" w:space="0" w:color="auto"/>
        <w:left w:val="none" w:sz="0" w:space="0" w:color="auto"/>
        <w:bottom w:val="none" w:sz="0" w:space="0" w:color="auto"/>
        <w:right w:val="none" w:sz="0" w:space="0" w:color="auto"/>
      </w:divBdr>
    </w:div>
    <w:div w:id="1709211626">
      <w:bodyDiv w:val="1"/>
      <w:marLeft w:val="0"/>
      <w:marRight w:val="0"/>
      <w:marTop w:val="0"/>
      <w:marBottom w:val="0"/>
      <w:divBdr>
        <w:top w:val="none" w:sz="0" w:space="0" w:color="auto"/>
        <w:left w:val="none" w:sz="0" w:space="0" w:color="auto"/>
        <w:bottom w:val="none" w:sz="0" w:space="0" w:color="auto"/>
        <w:right w:val="none" w:sz="0" w:space="0" w:color="auto"/>
      </w:divBdr>
      <w:divsChild>
        <w:div w:id="1109079737">
          <w:marLeft w:val="0"/>
          <w:marRight w:val="0"/>
          <w:marTop w:val="0"/>
          <w:marBottom w:val="0"/>
          <w:divBdr>
            <w:top w:val="none" w:sz="0" w:space="0" w:color="auto"/>
            <w:left w:val="none" w:sz="0" w:space="0" w:color="auto"/>
            <w:bottom w:val="none" w:sz="0" w:space="0" w:color="auto"/>
            <w:right w:val="none" w:sz="0" w:space="0" w:color="auto"/>
          </w:divBdr>
          <w:divsChild>
            <w:div w:id="2005546219">
              <w:marLeft w:val="0"/>
              <w:marRight w:val="0"/>
              <w:marTop w:val="0"/>
              <w:marBottom w:val="0"/>
              <w:divBdr>
                <w:top w:val="none" w:sz="0" w:space="0" w:color="auto"/>
                <w:left w:val="none" w:sz="0" w:space="0" w:color="auto"/>
                <w:bottom w:val="none" w:sz="0" w:space="0" w:color="auto"/>
                <w:right w:val="none" w:sz="0" w:space="0" w:color="auto"/>
              </w:divBdr>
              <w:divsChild>
                <w:div w:id="260340441">
                  <w:marLeft w:val="0"/>
                  <w:marRight w:val="0"/>
                  <w:marTop w:val="0"/>
                  <w:marBottom w:val="0"/>
                  <w:divBdr>
                    <w:top w:val="none" w:sz="0" w:space="0" w:color="auto"/>
                    <w:left w:val="none" w:sz="0" w:space="0" w:color="auto"/>
                    <w:bottom w:val="none" w:sz="0" w:space="0" w:color="auto"/>
                    <w:right w:val="none" w:sz="0" w:space="0" w:color="auto"/>
                  </w:divBdr>
                  <w:divsChild>
                    <w:div w:id="1172836587">
                      <w:marLeft w:val="0"/>
                      <w:marRight w:val="0"/>
                      <w:marTop w:val="0"/>
                      <w:marBottom w:val="0"/>
                      <w:divBdr>
                        <w:top w:val="none" w:sz="0" w:space="0" w:color="auto"/>
                        <w:left w:val="none" w:sz="0" w:space="0" w:color="auto"/>
                        <w:bottom w:val="none" w:sz="0" w:space="0" w:color="auto"/>
                        <w:right w:val="none" w:sz="0" w:space="0" w:color="auto"/>
                      </w:divBdr>
                      <w:divsChild>
                        <w:div w:id="1354571299">
                          <w:marLeft w:val="0"/>
                          <w:marRight w:val="0"/>
                          <w:marTop w:val="0"/>
                          <w:marBottom w:val="0"/>
                          <w:divBdr>
                            <w:top w:val="none" w:sz="0" w:space="0" w:color="auto"/>
                            <w:left w:val="none" w:sz="0" w:space="0" w:color="auto"/>
                            <w:bottom w:val="none" w:sz="0" w:space="0" w:color="auto"/>
                            <w:right w:val="none" w:sz="0" w:space="0" w:color="auto"/>
                          </w:divBdr>
                          <w:divsChild>
                            <w:div w:id="12311896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19816691">
      <w:bodyDiv w:val="1"/>
      <w:marLeft w:val="0"/>
      <w:marRight w:val="0"/>
      <w:marTop w:val="0"/>
      <w:marBottom w:val="0"/>
      <w:divBdr>
        <w:top w:val="none" w:sz="0" w:space="0" w:color="auto"/>
        <w:left w:val="none" w:sz="0" w:space="0" w:color="auto"/>
        <w:bottom w:val="none" w:sz="0" w:space="0" w:color="auto"/>
        <w:right w:val="none" w:sz="0" w:space="0" w:color="auto"/>
      </w:divBdr>
    </w:div>
    <w:div w:id="1730033584">
      <w:bodyDiv w:val="1"/>
      <w:marLeft w:val="0"/>
      <w:marRight w:val="0"/>
      <w:marTop w:val="0"/>
      <w:marBottom w:val="0"/>
      <w:divBdr>
        <w:top w:val="none" w:sz="0" w:space="0" w:color="auto"/>
        <w:left w:val="none" w:sz="0" w:space="0" w:color="auto"/>
        <w:bottom w:val="none" w:sz="0" w:space="0" w:color="auto"/>
        <w:right w:val="none" w:sz="0" w:space="0" w:color="auto"/>
      </w:divBdr>
    </w:div>
    <w:div w:id="1777753712">
      <w:bodyDiv w:val="1"/>
      <w:marLeft w:val="0"/>
      <w:marRight w:val="0"/>
      <w:marTop w:val="0"/>
      <w:marBottom w:val="0"/>
      <w:divBdr>
        <w:top w:val="none" w:sz="0" w:space="0" w:color="auto"/>
        <w:left w:val="none" w:sz="0" w:space="0" w:color="auto"/>
        <w:bottom w:val="none" w:sz="0" w:space="0" w:color="auto"/>
        <w:right w:val="none" w:sz="0" w:space="0" w:color="auto"/>
      </w:divBdr>
    </w:div>
    <w:div w:id="1836650782">
      <w:bodyDiv w:val="1"/>
      <w:marLeft w:val="0"/>
      <w:marRight w:val="0"/>
      <w:marTop w:val="0"/>
      <w:marBottom w:val="0"/>
      <w:divBdr>
        <w:top w:val="none" w:sz="0" w:space="0" w:color="auto"/>
        <w:left w:val="none" w:sz="0" w:space="0" w:color="auto"/>
        <w:bottom w:val="none" w:sz="0" w:space="0" w:color="auto"/>
        <w:right w:val="none" w:sz="0" w:space="0" w:color="auto"/>
      </w:divBdr>
    </w:div>
    <w:div w:id="1861971095">
      <w:bodyDiv w:val="1"/>
      <w:marLeft w:val="0"/>
      <w:marRight w:val="0"/>
      <w:marTop w:val="0"/>
      <w:marBottom w:val="0"/>
      <w:divBdr>
        <w:top w:val="none" w:sz="0" w:space="0" w:color="auto"/>
        <w:left w:val="none" w:sz="0" w:space="0" w:color="auto"/>
        <w:bottom w:val="none" w:sz="0" w:space="0" w:color="auto"/>
        <w:right w:val="none" w:sz="0" w:space="0" w:color="auto"/>
      </w:divBdr>
    </w:div>
    <w:div w:id="1876918123">
      <w:bodyDiv w:val="1"/>
      <w:marLeft w:val="0"/>
      <w:marRight w:val="0"/>
      <w:marTop w:val="0"/>
      <w:marBottom w:val="0"/>
      <w:divBdr>
        <w:top w:val="none" w:sz="0" w:space="0" w:color="auto"/>
        <w:left w:val="none" w:sz="0" w:space="0" w:color="auto"/>
        <w:bottom w:val="none" w:sz="0" w:space="0" w:color="auto"/>
        <w:right w:val="none" w:sz="0" w:space="0" w:color="auto"/>
      </w:divBdr>
    </w:div>
    <w:div w:id="1883243918">
      <w:bodyDiv w:val="1"/>
      <w:marLeft w:val="0"/>
      <w:marRight w:val="0"/>
      <w:marTop w:val="0"/>
      <w:marBottom w:val="0"/>
      <w:divBdr>
        <w:top w:val="none" w:sz="0" w:space="0" w:color="auto"/>
        <w:left w:val="none" w:sz="0" w:space="0" w:color="auto"/>
        <w:bottom w:val="none" w:sz="0" w:space="0" w:color="auto"/>
        <w:right w:val="none" w:sz="0" w:space="0" w:color="auto"/>
      </w:divBdr>
    </w:div>
    <w:div w:id="1942102693">
      <w:bodyDiv w:val="1"/>
      <w:marLeft w:val="0"/>
      <w:marRight w:val="0"/>
      <w:marTop w:val="0"/>
      <w:marBottom w:val="0"/>
      <w:divBdr>
        <w:top w:val="none" w:sz="0" w:space="0" w:color="auto"/>
        <w:left w:val="none" w:sz="0" w:space="0" w:color="auto"/>
        <w:bottom w:val="none" w:sz="0" w:space="0" w:color="auto"/>
        <w:right w:val="none" w:sz="0" w:space="0" w:color="auto"/>
      </w:divBdr>
    </w:div>
    <w:div w:id="1944336073">
      <w:bodyDiv w:val="1"/>
      <w:marLeft w:val="0"/>
      <w:marRight w:val="0"/>
      <w:marTop w:val="0"/>
      <w:marBottom w:val="0"/>
      <w:divBdr>
        <w:top w:val="none" w:sz="0" w:space="0" w:color="auto"/>
        <w:left w:val="none" w:sz="0" w:space="0" w:color="auto"/>
        <w:bottom w:val="none" w:sz="0" w:space="0" w:color="auto"/>
        <w:right w:val="none" w:sz="0" w:space="0" w:color="auto"/>
      </w:divBdr>
    </w:div>
    <w:div w:id="1993486454">
      <w:bodyDiv w:val="1"/>
      <w:marLeft w:val="0"/>
      <w:marRight w:val="0"/>
      <w:marTop w:val="0"/>
      <w:marBottom w:val="0"/>
      <w:divBdr>
        <w:top w:val="none" w:sz="0" w:space="0" w:color="auto"/>
        <w:left w:val="none" w:sz="0" w:space="0" w:color="auto"/>
        <w:bottom w:val="none" w:sz="0" w:space="0" w:color="auto"/>
        <w:right w:val="none" w:sz="0" w:space="0" w:color="auto"/>
      </w:divBdr>
    </w:div>
    <w:div w:id="20107179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478C4250BA941E9AAA4B35CE4920FE3"/>
        <w:category>
          <w:name w:val="Allmänt"/>
          <w:gallery w:val="placeholder"/>
        </w:category>
        <w:types>
          <w:type w:val="bbPlcHdr"/>
        </w:types>
        <w:behaviors>
          <w:behavior w:val="content"/>
        </w:behaviors>
        <w:guid w:val="{8BD21F4B-ED2A-442B-A4B9-B33E1D474774}"/>
      </w:docPartPr>
      <w:docPartBody>
        <w:p w:rsidR="00D77F33" w:rsidRDefault="00D77F33">
          <w:pPr>
            <w:pStyle w:val="A478C4250BA941E9AAA4B35CE4920FE3"/>
          </w:pPr>
          <w:r w:rsidRPr="00FC36B9">
            <w:rPr>
              <w:rStyle w:val="Platshllartext"/>
            </w:rPr>
            <w:t>Klicka eller tryck här för att ange text.</w:t>
          </w:r>
        </w:p>
      </w:docPartBody>
    </w:docPart>
    <w:docPart>
      <w:docPartPr>
        <w:name w:val="506088FB2D464E03ADBC0924BF4C7F71"/>
        <w:category>
          <w:name w:val="Allmänt"/>
          <w:gallery w:val="placeholder"/>
        </w:category>
        <w:types>
          <w:type w:val="bbPlcHdr"/>
        </w:types>
        <w:behaviors>
          <w:behavior w:val="content"/>
        </w:behaviors>
        <w:guid w:val="{3789A838-4824-40A7-B5C5-9168E6D8BB25}"/>
      </w:docPartPr>
      <w:docPartBody>
        <w:p w:rsidR="00D77F33" w:rsidRDefault="00D77F33">
          <w:pPr>
            <w:pStyle w:val="506088FB2D464E03ADBC0924BF4C7F71"/>
          </w:pPr>
          <w:r>
            <w:rPr>
              <w:rStyle w:val="Platshllartext"/>
            </w:rPr>
            <w:t>(sätts av SB)</w:t>
          </w:r>
        </w:p>
      </w:docPartBody>
    </w:docPart>
    <w:docPart>
      <w:docPartPr>
        <w:name w:val="FA4B41DF6BEE45FE9DDAE1797725AC1D"/>
        <w:category>
          <w:name w:val="Allmänt"/>
          <w:gallery w:val="placeholder"/>
        </w:category>
        <w:types>
          <w:type w:val="bbPlcHdr"/>
        </w:types>
        <w:behaviors>
          <w:behavior w:val="content"/>
        </w:behaviors>
        <w:guid w:val="{EFEF6719-BF55-43EC-BF8F-BBA03F60D939}"/>
      </w:docPartPr>
      <w:docPartBody>
        <w:p w:rsidR="00D77F33" w:rsidRDefault="00D77F33">
          <w:pPr>
            <w:pStyle w:val="FA4B41DF6BEE45FE9DDAE1797725AC1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0805DD19AE1C4993A97FFFE439E8B01E"/>
        <w:category>
          <w:name w:val="Allmänt"/>
          <w:gallery w:val="placeholder"/>
        </w:category>
        <w:types>
          <w:type w:val="bbPlcHdr"/>
        </w:types>
        <w:behaviors>
          <w:behavior w:val="content"/>
        </w:behaviors>
        <w:guid w:val="{A1B93CAA-9315-48FA-B0AD-72A01B231E07}"/>
      </w:docPartPr>
      <w:docPartBody>
        <w:p w:rsidR="00D77F33" w:rsidRDefault="00D77F33">
          <w:pPr>
            <w:pStyle w:val="0805DD19AE1C4993A97FFFE439E8B01E"/>
          </w:pPr>
          <w:r>
            <w:rPr>
              <w:rStyle w:val="Platshllartext"/>
            </w:rPr>
            <w:t>Klicka här och v</w:t>
          </w:r>
          <w:r w:rsidRPr="00D31416">
            <w:rPr>
              <w:rStyle w:val="Platshllartext"/>
            </w:rPr>
            <w:t xml:space="preserve">älj ett </w:t>
          </w:r>
          <w:r>
            <w:rPr>
              <w:rStyle w:val="Platshllartext"/>
            </w:rPr>
            <w:t>departement.</w:t>
          </w:r>
        </w:p>
      </w:docPartBody>
    </w:docPart>
    <w:docPart>
      <w:docPartPr>
        <w:name w:val="C41D6E8EA0184041A5D3AF83F2D1DCC0"/>
        <w:category>
          <w:name w:val="Allmänt"/>
          <w:gallery w:val="placeholder"/>
        </w:category>
        <w:types>
          <w:type w:val="bbPlcHdr"/>
        </w:types>
        <w:behaviors>
          <w:behavior w:val="content"/>
        </w:behaviors>
        <w:guid w:val="{05BDF178-E169-40D2-9A62-3CC8E8EDA851}"/>
      </w:docPartPr>
      <w:docPartBody>
        <w:p w:rsidR="00D77F33" w:rsidRDefault="00D77F33">
          <w:pPr>
            <w:pStyle w:val="C41D6E8EA0184041A5D3AF83F2D1DCC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AABB9D3912A4CC7AA3F4358591BFF7F"/>
        <w:category>
          <w:name w:val="Allmänt"/>
          <w:gallery w:val="placeholder"/>
        </w:category>
        <w:types>
          <w:type w:val="bbPlcHdr"/>
        </w:types>
        <w:behaviors>
          <w:behavior w:val="content"/>
        </w:behaviors>
        <w:guid w:val="{45AF30E9-F30D-4289-B034-D3C07FD67F7D}"/>
      </w:docPartPr>
      <w:docPartBody>
        <w:p w:rsidR="00D77F33" w:rsidRDefault="00D77F33">
          <w:pPr>
            <w:pStyle w:val="3AABB9D3912A4CC7AA3F4358591BFF7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95EF49D7D6B54C2C95AEB6807FC1B89D"/>
        <w:category>
          <w:name w:val="Allmänt"/>
          <w:gallery w:val="placeholder"/>
        </w:category>
        <w:types>
          <w:type w:val="bbPlcHdr"/>
        </w:types>
        <w:behaviors>
          <w:behavior w:val="content"/>
        </w:behaviors>
        <w:guid w:val="{096787ED-7C3D-4F7C-8875-1F808DB6ECA4}"/>
      </w:docPartPr>
      <w:docPartBody>
        <w:p w:rsidR="00D77F33" w:rsidRDefault="00D77F33">
          <w:pPr>
            <w:pStyle w:val="95EF49D7D6B54C2C95AEB6807FC1B89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69503A0E98A54FCE84BADFA43FECE1A9"/>
        <w:category>
          <w:name w:val="Allmänt"/>
          <w:gallery w:val="placeholder"/>
        </w:category>
        <w:types>
          <w:type w:val="bbPlcHdr"/>
        </w:types>
        <w:behaviors>
          <w:behavior w:val="content"/>
        </w:behaviors>
        <w:guid w:val="{BFBF28D1-DD91-4574-8FA8-480531EBB597}"/>
      </w:docPartPr>
      <w:docPartBody>
        <w:p w:rsidR="00FD2124" w:rsidRDefault="00D77F33">
          <w:pPr>
            <w:pStyle w:val="69503A0E98A54FCE84BADFA43FECE1A9"/>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F30BA9DADA474F21A80FC43506654A8E"/>
        <w:category>
          <w:name w:val="Allmänt"/>
          <w:gallery w:val="placeholder"/>
        </w:category>
        <w:types>
          <w:type w:val="bbPlcHdr"/>
        </w:types>
        <w:behaviors>
          <w:behavior w:val="content"/>
        </w:behaviors>
        <w:guid w:val="{2568BB28-0C97-4A46-81FC-92E96E49D775}"/>
      </w:docPartPr>
      <w:docPartBody>
        <w:p w:rsidR="00000000" w:rsidRDefault="008D3EA2">
          <w:r w:rsidRPr="00D8463D">
            <w:rPr>
              <w:rStyle w:val="Platshllartext"/>
            </w:rPr>
            <w:t xml:space="preserve"> </w:t>
          </w:r>
        </w:p>
      </w:docPartBody>
    </w:docPart>
    <w:docPart>
      <w:docPartPr>
        <w:name w:val="9E9A299D8A4B4403895580C272B51A47"/>
        <w:category>
          <w:name w:val="Allmänt"/>
          <w:gallery w:val="placeholder"/>
        </w:category>
        <w:types>
          <w:type w:val="bbPlcHdr"/>
        </w:types>
        <w:behaviors>
          <w:behavior w:val="content"/>
        </w:behaviors>
        <w:guid w:val="{9E62E741-F10F-4FD8-9518-B89A1BF56D4D}"/>
      </w:docPartPr>
      <w:docPartBody>
        <w:p w:rsidR="00000000" w:rsidRDefault="008D3EA2">
          <w:r w:rsidRPr="00D8463D">
            <w:rPr>
              <w:rStyle w:val="Platshllartext"/>
            </w:rPr>
            <w:t xml:space="preserve"> </w:t>
          </w:r>
        </w:p>
      </w:docPartBody>
    </w:docPart>
    <w:docPart>
      <w:docPartPr>
        <w:name w:val="0C487444461744F5BA27C85D3E92E4F4"/>
        <w:category>
          <w:name w:val="Allmänt"/>
          <w:gallery w:val="placeholder"/>
        </w:category>
        <w:types>
          <w:type w:val="bbPlcHdr"/>
        </w:types>
        <w:behaviors>
          <w:behavior w:val="content"/>
        </w:behaviors>
        <w:guid w:val="{52C6FE5D-6B5A-4000-BC24-1FE28895F12F}"/>
      </w:docPartPr>
      <w:docPartBody>
        <w:p w:rsidR="00000000" w:rsidRDefault="008D3EA2">
          <w:r w:rsidRPr="00D8463D">
            <w:rPr>
              <w:rStyle w:val="Platshllartext"/>
            </w:rPr>
            <w:t xml:space="preserve"> </w:t>
          </w:r>
        </w:p>
      </w:docPartBody>
    </w:docPart>
    <w:docPart>
      <w:docPartPr>
        <w:name w:val="7B630DFD6B1E43DBB3DEEF782E31557F"/>
        <w:category>
          <w:name w:val="Allmänt"/>
          <w:gallery w:val="placeholder"/>
        </w:category>
        <w:types>
          <w:type w:val="bbPlcHdr"/>
        </w:types>
        <w:behaviors>
          <w:behavior w:val="content"/>
        </w:behaviors>
        <w:guid w:val="{E152F5F3-F16B-4D19-A86F-AB286F6DECED}"/>
      </w:docPartPr>
      <w:docPartBody>
        <w:p w:rsidR="00000000" w:rsidRDefault="008D3EA2">
          <w:r w:rsidRPr="00D8463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7F33"/>
    <w:rsid w:val="00061029"/>
    <w:rsid w:val="00225651"/>
    <w:rsid w:val="00277379"/>
    <w:rsid w:val="002969AF"/>
    <w:rsid w:val="00485A85"/>
    <w:rsid w:val="00492697"/>
    <w:rsid w:val="005033DD"/>
    <w:rsid w:val="00522297"/>
    <w:rsid w:val="00553C42"/>
    <w:rsid w:val="00581EF5"/>
    <w:rsid w:val="00586468"/>
    <w:rsid w:val="00604864"/>
    <w:rsid w:val="006B3F1B"/>
    <w:rsid w:val="006C4E5E"/>
    <w:rsid w:val="007343BC"/>
    <w:rsid w:val="0077413B"/>
    <w:rsid w:val="00777324"/>
    <w:rsid w:val="007A5F48"/>
    <w:rsid w:val="00815DD4"/>
    <w:rsid w:val="008D1355"/>
    <w:rsid w:val="008D3EA2"/>
    <w:rsid w:val="008F4E03"/>
    <w:rsid w:val="00A40CBC"/>
    <w:rsid w:val="00A91C0F"/>
    <w:rsid w:val="00C5336E"/>
    <w:rsid w:val="00C8631D"/>
    <w:rsid w:val="00D03617"/>
    <w:rsid w:val="00D542D4"/>
    <w:rsid w:val="00D77F33"/>
    <w:rsid w:val="00DF3B04"/>
    <w:rsid w:val="00E17953"/>
    <w:rsid w:val="00E42377"/>
    <w:rsid w:val="00E803D3"/>
    <w:rsid w:val="00EA7276"/>
    <w:rsid w:val="00EB3829"/>
    <w:rsid w:val="00F315F1"/>
    <w:rsid w:val="00F533FC"/>
    <w:rsid w:val="00F7190E"/>
    <w:rsid w:val="00FA7CF2"/>
    <w:rsid w:val="00FD2124"/>
    <w:rsid w:val="00FD6C3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D3EA2"/>
    <w:rPr>
      <w:noProof w:val="0"/>
      <w:color w:val="808080"/>
    </w:rPr>
  </w:style>
  <w:style w:type="paragraph" w:customStyle="1" w:styleId="A478C4250BA941E9AAA4B35CE4920FE3">
    <w:name w:val="A478C4250BA941E9AAA4B35CE4920FE3"/>
  </w:style>
  <w:style w:type="paragraph" w:customStyle="1" w:styleId="E1717616C3D04995907C882DC5DDDA5E">
    <w:name w:val="E1717616C3D04995907C882DC5DDDA5E"/>
  </w:style>
  <w:style w:type="paragraph" w:customStyle="1" w:styleId="506088FB2D464E03ADBC0924BF4C7F71">
    <w:name w:val="506088FB2D464E03ADBC0924BF4C7F71"/>
  </w:style>
  <w:style w:type="paragraph" w:customStyle="1" w:styleId="862770721C8E43419CA5686FE5EAD178">
    <w:name w:val="862770721C8E43419CA5686FE5EAD178"/>
  </w:style>
  <w:style w:type="paragraph" w:customStyle="1" w:styleId="FA4B41DF6BEE45FE9DDAE1797725AC1D">
    <w:name w:val="FA4B41DF6BEE45FE9DDAE1797725AC1D"/>
  </w:style>
  <w:style w:type="paragraph" w:customStyle="1" w:styleId="0805DD19AE1C4993A97FFFE439E8B01E">
    <w:name w:val="0805DD19AE1C4993A97FFFE439E8B01E"/>
  </w:style>
  <w:style w:type="paragraph" w:customStyle="1" w:styleId="C41D6E8EA0184041A5D3AF83F2D1DCC0">
    <w:name w:val="C41D6E8EA0184041A5D3AF83F2D1DCC0"/>
  </w:style>
  <w:style w:type="paragraph" w:customStyle="1" w:styleId="5D9834DAA38F4548A855E9AF7EA171DD">
    <w:name w:val="5D9834DAA38F4548A855E9AF7EA171DD"/>
  </w:style>
  <w:style w:type="paragraph" w:customStyle="1" w:styleId="3AABB9D3912A4CC7AA3F4358591BFF7F">
    <w:name w:val="3AABB9D3912A4CC7AA3F4358591BFF7F"/>
  </w:style>
  <w:style w:type="paragraph" w:customStyle="1" w:styleId="95EF49D7D6B54C2C95AEB6807FC1B89D">
    <w:name w:val="95EF49D7D6B54C2C95AEB6807FC1B89D"/>
  </w:style>
  <w:style w:type="paragraph" w:customStyle="1" w:styleId="69503A0E98A54FCE84BADFA43FECE1A9">
    <w:name w:val="69503A0E98A54FCE84BADFA43FECE1A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Förslag till förordning om inrättande av ett nytt ramverk för </Titel>
  <Ar>2025/26</Ar>
  <Nr>5</Nr>
  <UppDat>2025-09-10</UppDat>
  <Rub>Förslag till förordning om inrättande av ett nytt ramverk för</Rub>
  <Dep>Finansdepartementet</Dep>
  <Utsk>Finansutskottet</Utsk>
  <AnkDat>2025-09-10</AnkDat>
  <Egenskap1/>
  <Egenskap2/>
  <Egenskap3/>
  <DepLista>
    <Item>
      <itemnr/>
      <Departementsnamn>Finansdepartementet</Departementsnamn>
    </Item>
  </DepLista>
  <DokLista>
    <DokItem>
      <Beteckning>COM (2025) 545</Beteckning>
      <Celexnummer>52025PC0545</Celexnummer>
      <DokTitel>Proposal for a regulation of the European Parliament and of the Council establishing a budget expenditure tracking and performance framework and other horizontal rules for the Union programmes and activities.</DokTitel>
    </DokItem>
  </DokLista>
  <GDB1>COM (2025) 545</GDB1>
  <GDT1>Proposal for a regulation of the European Parliament and of the Council establishing a budget expenditure tracking and performance framework and other horizontal rules for the Union programmes and activities.</GDT1>
  <GDTWeb>COM (2025) 545</GDTWeb>
  <Typ>FPM</Typ>
  <Dokumenttyp>FaktaPM</Dokumenttyp>
  <Epostadress>ma0502aa</Epostadress>
</faktaPM>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2025-07-22</HeaderDate>
    <Office/>
    <Dnr>Fi2025/</Dnr>
    <ParagrafNr/>
    <DocumentTitle/>
    <VisitingAddress/>
    <Extra1/>
    <Extra2/>
    <Extra3/>
    <Number/>
    <Recipient/>
    <SenderText/>
    <DocNumber/>
    <Doclanguage>1053</Doclanguage>
    <Appendix/>
    <LogotypeName/>
  </BaseInfo>
</DocumentInfo>
</file>

<file path=customXml/item3.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IconOverlay xmlns="http://schemas.microsoft.com/sharepoint/v4"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07acfae-4dfa-4949-99a8-259efd31a6ae" ContentTypeId="0x010100BBA312BF02777149882D207184EC35C032" PreviousValue="true"/>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E60CD5DC-7A8B-4262-A888-848E9DCEF722}">
  <ds:schemaRefs>
    <ds:schemaRef ds:uri="http://lp/documentinfo/RK"/>
  </ds:schemaRefs>
</ds:datastoreItem>
</file>

<file path=customXml/itemProps3.xml><?xml version="1.0" encoding="utf-8"?>
<ds:datastoreItem xmlns:ds="http://schemas.openxmlformats.org/officeDocument/2006/customXml" ds:itemID="{C469A840-2C1B-4208-BC0E-D7F9686C76DD}">
  <ds:schemaRefs>
    <ds:schemaRef ds:uri="http://schemas.microsoft.com/sharepoint/v4"/>
    <ds:schemaRef ds:uri="http://schemas.microsoft.com/office/infopath/2007/PartnerControls"/>
    <ds:schemaRef ds:uri="http://purl.org/dc/terms/"/>
    <ds:schemaRef ds:uri="8b66ae41-1ec6-402e-b662-35d1932ca064"/>
    <ds:schemaRef ds:uri="http://schemas.openxmlformats.org/package/2006/metadata/core-properties"/>
    <ds:schemaRef ds:uri="http://schemas.microsoft.com/office/2006/documentManagement/types"/>
    <ds:schemaRef ds:uri="9c9941df-7074-4a92-bf99-225d24d78d61"/>
    <ds:schemaRef ds:uri="18f3d968-6251-40b0-9f11-012b293496c2"/>
    <ds:schemaRef ds:uri="cc625d36-bb37-4650-91b9-0c96159295ba"/>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E2C966FF-C5CA-48B1-A65C-FE86FD3FA390}">
  <ds:schemaRefs>
    <ds:schemaRef ds:uri="http://schemas.microsoft.com/sharepoint/events"/>
  </ds:schemaRefs>
</ds:datastoreItem>
</file>

<file path=customXml/itemProps5.xml><?xml version="1.0" encoding="utf-8"?>
<ds:datastoreItem xmlns:ds="http://schemas.openxmlformats.org/officeDocument/2006/customXml" ds:itemID="{B1B76DA7-BE88-4E57-8F41-3CABA93B91D0}">
  <ds:schemaRefs>
    <ds:schemaRef ds:uri="Microsoft.SharePoint.Taxonomy.ContentTypeSync"/>
  </ds:schemaRefs>
</ds:datastoreItem>
</file>

<file path=customXml/itemProps6.xml><?xml version="1.0" encoding="utf-8"?>
<ds:datastoreItem xmlns:ds="http://schemas.openxmlformats.org/officeDocument/2006/customXml" ds:itemID="{34089F84-40BD-4F31-B0F6-C95B0469B1CD}">
  <ds:schemaRefs>
    <ds:schemaRef ds:uri="http://schemas.microsoft.com/office/2006/metadata/customXsn"/>
  </ds:schemaRefs>
</ds:datastoreItem>
</file>

<file path=customXml/itemProps7.xml><?xml version="1.0" encoding="utf-8"?>
<ds:datastoreItem xmlns:ds="http://schemas.openxmlformats.org/officeDocument/2006/customXml" ds:itemID="{0A65A7D7-5821-4CF1-B718-D0BE77BFF2A4}">
  <ds:schemaRefs>
    <ds:schemaRef ds:uri="http://schemas.microsoft.com/sharepoint/v3/contenttype/forms"/>
  </ds:schemaRefs>
</ds:datastoreItem>
</file>

<file path=customXml/itemProps8.xml><?xml version="1.0" encoding="utf-8"?>
<ds:datastoreItem xmlns:ds="http://schemas.openxmlformats.org/officeDocument/2006/customXml" ds:itemID="{FC76E85D-FDEE-4409-AD35-CB892B1DA2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13</Pages>
  <Words>3387</Words>
  <Characters>22900</Characters>
  <Application>Microsoft Office Word</Application>
  <DocSecurity>0</DocSecurity>
  <Lines>398</Lines>
  <Paragraphs>92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26264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dc:title>
  <dc:subject/>
  <dc:creator>FiBA/EA</dc:creator>
  <cp:keywords/>
  <dc:description/>
  <cp:lastModifiedBy>Maria Sundin</cp:lastModifiedBy>
  <cp:revision>2</cp:revision>
  <cp:lastPrinted>2025-08-28T13:59:00Z</cp:lastPrinted>
  <dcterms:created xsi:type="dcterms:W3CDTF">2025-09-11T06:56:00Z</dcterms:created>
  <dcterms:modified xsi:type="dcterms:W3CDTF">2025-09-11T06:56:00Z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2da37dbc-9b01-498b-ac47-26a28c3233a2</vt:lpwstr>
  </property>
  <property fmtid="{D5CDD505-2E9C-101B-9397-08002B2CF9AE}" pid="6" name="Organisation">
    <vt:lpwstr/>
  </property>
  <property fmtid="{D5CDD505-2E9C-101B-9397-08002B2CF9AE}" pid="7" name="ActivityCategory">
    <vt:lpwstr/>
  </property>
  <property fmtid="{D5CDD505-2E9C-101B-9397-08002B2CF9AE}" pid="8" name="GDB1">
    <vt:lpwstr>COM (2025) 545</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Förslag till förordning om inrättande av ett nytt ramverk för</vt:lpwstr>
  </property>
  <property fmtid="{D5CDD505-2E9C-101B-9397-08002B2CF9AE}" pid="22" name="Ar">
    <vt:lpwstr>2025/26</vt:lpwstr>
  </property>
  <property fmtid="{D5CDD505-2E9C-101B-9397-08002B2CF9AE}" pid="23" name="Nr">
    <vt:lpwstr>5</vt:lpwstr>
  </property>
  <property fmtid="{D5CDD505-2E9C-101B-9397-08002B2CF9AE}" pid="24" name="UppDat">
    <vt:lpwstr>2025-09-10</vt:lpwstr>
  </property>
  <property fmtid="{D5CDD505-2E9C-101B-9397-08002B2CF9AE}" pid="25" name="Dep">
    <vt:lpwstr>Finansdepartementet</vt:lpwstr>
  </property>
  <property fmtid="{D5CDD505-2E9C-101B-9397-08002B2CF9AE}" pid="26" name="GDT1">
    <vt:lpwstr>Proposal for a regulation of the European Parliament and of the Council establishing a budget expenditure tracking and performance framework and other horizontal rules for the Union programmes and activities.</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2025-09-10</vt:lpwstr>
  </property>
  <property fmtid="{D5CDD505-2E9C-101B-9397-08002B2CF9AE}" pid="41" name="Utsk">
    <vt:lpwstr>Finansutskottet</vt:lpwstr>
  </property>
  <property fmtid="{D5CDD505-2E9C-101B-9397-08002B2CF9AE}" pid="42" name="Dokumenttyp">
    <vt:lpwstr>FaktaPM</vt:lpwstr>
  </property>
  <property fmtid="{D5CDD505-2E9C-101B-9397-08002B2CF9AE}" pid="43" name="Epostadress">
    <vt:lpwstr>ma0502aa</vt:lpwstr>
  </property>
</Properties>
</file>