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36CEABD96C40433CA561B2719F579BD0"/>
        </w:placeholder>
        <w:group/>
      </w:sdtPr>
      <w:sdtEndPr>
        <w:rPr>
          <w:b w:val="0"/>
        </w:rPr>
      </w:sdtEndPr>
      <w:sdtContent>
        <w:p w14:paraId="0041A54C"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160D5060" wp14:editId="17D12A6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716F1592" w14:textId="3F379539" w:rsidR="00907069" w:rsidRDefault="00C85FE1" w:rsidP="001C2731">
          <w:pPr>
            <w:pStyle w:val="Sidhuvud"/>
            <w:ind w:left="3969" w:right="-567"/>
          </w:pPr>
          <w:r>
            <w:t>Riksdagså</w:t>
          </w:r>
          <w:r w:rsidR="00907069">
            <w:t xml:space="preserve">r: </w:t>
          </w:r>
          <w:sdt>
            <w:sdtPr>
              <w:alias w:val="Ar"/>
              <w:tag w:val="Ar"/>
              <w:id w:val="-280807286"/>
              <w:placeholder>
                <w:docPart w:val="42384BEE42A04B96A3A4F6D663444CFC"/>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5620A6">
                <w:t>2025/26</w:t>
              </w:r>
            </w:sdtContent>
          </w:sdt>
        </w:p>
        <w:p w14:paraId="4D9B6E63" w14:textId="114C29B5"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76E22A65FA5B46ECA85A5454038E89D4"/>
              </w:placeholder>
              <w:dataBinding w:prefixMappings="xmlns:ns0='http://rk.se/faktapm' " w:xpath="/ns0:faktaPM[1]/ns0:Nr[1]" w:storeItemID="{0B9A7431-9D19-4C2A-8E12-639802D7B40B}"/>
              <w:text/>
            </w:sdtPr>
            <w:sdtEndPr/>
            <w:sdtContent>
              <w:r w:rsidR="005620A6">
                <w:t>70</w:t>
              </w:r>
            </w:sdtContent>
          </w:sdt>
        </w:p>
        <w:sdt>
          <w:sdtPr>
            <w:alias w:val="Datum"/>
            <w:tag w:val="Datum"/>
            <w:id w:val="-363979562"/>
            <w:placeholder>
              <w:docPart w:val="6EB150E0CAFF466782124A1397C17051"/>
            </w:placeholder>
            <w:dataBinding w:prefixMappings="xmlns:ns0='http://rk.se/faktapm' " w:xpath="/ns0:faktaPM[1]/ns0:UppDat[1]" w:storeItemID="{0B9A7431-9D19-4C2A-8E12-639802D7B40B}"/>
            <w:date w:fullDate="2026-02-09T00:00:00Z">
              <w:dateFormat w:val="yyyy-MM-dd"/>
              <w:lid w:val="sv-SE"/>
              <w:storeMappedDataAs w:val="dateTime"/>
              <w:calendar w:val="gregorian"/>
            </w:date>
          </w:sdtPr>
          <w:sdtEndPr/>
          <w:sdtContent>
            <w:p w14:paraId="5EE6A6DA" w14:textId="3E45D137" w:rsidR="00907069" w:rsidRDefault="005620A6" w:rsidP="001C2731">
              <w:pPr>
                <w:pStyle w:val="Sidhuvud"/>
                <w:spacing w:after="960"/>
                <w:ind w:left="3969" w:right="-567"/>
              </w:pPr>
              <w:r>
                <w:t>2026-02-09</w:t>
              </w:r>
            </w:p>
          </w:sdtContent>
        </w:sdt>
      </w:sdtContent>
    </w:sdt>
    <w:p w14:paraId="519BDFB2" w14:textId="24CCDFFE" w:rsidR="007D542F" w:rsidRDefault="00925323" w:rsidP="007D542F">
      <w:pPr>
        <w:pStyle w:val="Rubrik"/>
      </w:pPr>
      <w:sdt>
        <w:sdtPr>
          <w:id w:val="886605850"/>
          <w:lock w:val="contentLocked"/>
          <w:placeholder>
            <w:docPart w:val="36CEABD96C40433CA561B2719F579BD0"/>
          </w:placeholder>
          <w:group/>
        </w:sdtPr>
        <w:sdtEndPr/>
        <w:sdtContent>
          <w:sdt>
            <w:sdtPr>
              <w:id w:val="-1141882450"/>
              <w:placeholder>
                <w:docPart w:val="D2EE3E42BBAB4B5A9C3AC67EB32C3013"/>
              </w:placeholder>
              <w:dataBinding w:prefixMappings="xmlns:ns0='http://rk.se/faktapm' " w:xpath="/ns0:faktaPM[1]/ns0:Titel[1]" w:storeItemID="{0B9A7431-9D19-4C2A-8E12-639802D7B40B}"/>
              <w:text/>
            </w:sdtPr>
            <w:sdtEndPr/>
            <w:sdtContent>
              <w:r w:rsidR="005620A6">
                <w:t>En översyn av det medicintekniska regelverket</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9CACEFFA77A3415FB5825F442574B271"/>
            </w:placeholder>
            <w15:repeatingSectionItem/>
          </w:sdtPr>
          <w:sdtEndPr/>
          <w:sdtContent>
            <w:p w14:paraId="63E19C15" w14:textId="6A47F7E9" w:rsidR="007D542F" w:rsidRDefault="00925323" w:rsidP="007D542F">
              <w:pPr>
                <w:pStyle w:val="Brdtext"/>
              </w:pPr>
              <w:sdt>
                <w:sdtPr>
                  <w:rPr>
                    <w:rStyle w:val="Departement"/>
                  </w:rPr>
                  <w:id w:val="19440330"/>
                  <w:placeholder>
                    <w:docPart w:val="DB19008F86C54466885D186CED8F12B5"/>
                  </w:placeholder>
                  <w:dataBinding w:prefixMappings="xmlns:ns0='http://rk.se/faktapm' " w:xpath="/ns0:faktaPM[1]/ns0:DepLista[1]/ns0:Item[1]/ns0:Departementsnamn[1]" w:storeItemID="{0B9A7431-9D19-4C2A-8E12-639802D7B40B}"/>
                  <w:comboBox w:lastValue="Social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5620A6">
                    <w:rPr>
                      <w:rStyle w:val="Departement"/>
                    </w:rPr>
                    <w:t>Socialdepartementet</w:t>
                  </w:r>
                </w:sdtContent>
              </w:sdt>
              <w:r w:rsidR="007D542F">
                <w:t xml:space="preserve"> </w:t>
              </w:r>
            </w:p>
          </w:sdtContent>
        </w:sdt>
      </w:sdtContent>
    </w:sdt>
    <w:bookmarkStart w:id="0" w:name="_Toc93996727"/>
    <w:p w14:paraId="612DCB76" w14:textId="77777777" w:rsidR="007D542F" w:rsidRDefault="00925323" w:rsidP="00AC59D3">
      <w:pPr>
        <w:pStyle w:val="Rubrik2utannumrering"/>
      </w:pPr>
      <w:sdt>
        <w:sdtPr>
          <w:id w:val="-208794150"/>
          <w:lock w:val="contentLocked"/>
          <w:placeholder>
            <w:docPart w:val="36CEABD96C40433CA561B2719F579BD0"/>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9CACEFFA77A3415FB5825F442574B271"/>
            </w:placeholder>
            <w15:repeatingSectionItem/>
          </w:sdtPr>
          <w:sdtEndPr/>
          <w:sdtContent>
            <w:p w14:paraId="34E3550B" w14:textId="086CBB44" w:rsidR="00390335" w:rsidRDefault="00925323" w:rsidP="002F204A">
              <w:pPr>
                <w:pStyle w:val="Brdtext"/>
                <w:tabs>
                  <w:tab w:val="clear" w:pos="1701"/>
                  <w:tab w:val="clear" w:pos="3600"/>
                  <w:tab w:val="left" w:pos="2835"/>
                </w:tabs>
                <w:spacing w:after="80"/>
                <w:ind w:left="2835" w:hanging="2835"/>
              </w:pPr>
              <w:sdt>
                <w:sdtPr>
                  <w:id w:val="-1666781584"/>
                  <w:placeholder>
                    <w:docPart w:val="4F1CFC5828BC44009E702A6FE6406603"/>
                  </w:placeholder>
                  <w:dataBinding w:prefixMappings="xmlns:ns0='http://rk.se/faktapm' " w:xpath="/ns0:faktaPM[1]/ns0:DokLista[1]/ns0:DokItem[1]/ns0:Beteckning[1]" w:storeItemID="{0B9A7431-9D19-4C2A-8E12-639802D7B40B}"/>
                  <w:text/>
                </w:sdtPr>
                <w:sdtEndPr/>
                <w:sdtContent>
                  <w:proofErr w:type="gramStart"/>
                  <w:r w:rsidR="005620A6">
                    <w:t>COM(</w:t>
                  </w:r>
                  <w:proofErr w:type="gramEnd"/>
                  <w:r w:rsidR="005620A6">
                    <w:t xml:space="preserve">2025) 1023 </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1BF3591DD0AA4D0584739899A82B74E9"/>
                  </w:placeholder>
                  <w:dataBinding w:prefixMappings="xmlns:ns0='http://rk.se/faktapm' " w:xpath="/ns0:faktaPM[1]/ns0:DokLista[1]/ns0:DokItem[1]/ns0:Celexnummer[1]" w:storeItemID="{0B9A7431-9D19-4C2A-8E12-639802D7B40B}"/>
                  <w:text/>
                </w:sdtPr>
                <w:sdtEndPr/>
                <w:sdtContent>
                  <w:r w:rsidR="005620A6" w:rsidRPr="005620A6">
                    <w:t>52025PC1023</w:t>
                  </w:r>
                </w:sdtContent>
              </w:sdt>
            </w:p>
            <w:p w14:paraId="10426569" w14:textId="0D88C6CC" w:rsidR="007D542F" w:rsidRPr="005620A6" w:rsidRDefault="00925323" w:rsidP="00390335">
              <w:pPr>
                <w:pStyle w:val="Brdtext"/>
                <w:tabs>
                  <w:tab w:val="clear" w:pos="1701"/>
                  <w:tab w:val="clear" w:pos="3600"/>
                </w:tabs>
                <w:rPr>
                  <w:lang w:val="en-GB"/>
                </w:rPr>
              </w:pPr>
              <w:sdt>
                <w:sdtPr>
                  <w:rPr>
                    <w:lang w:val="en-GB"/>
                  </w:rPr>
                  <w:id w:val="-1736688595"/>
                  <w:placeholder>
                    <w:docPart w:val="F771727F5C424B28B718A59C26426E26"/>
                  </w:placeholder>
                  <w:dataBinding w:prefixMappings="xmlns:ns0='http://rk.se/faktapm' " w:xpath="/ns0:faktaPM[1]/ns0:DokLista[1]/ns0:DokItem[1]/ns0:DokTitel[1]" w:storeItemID="{0B9A7431-9D19-4C2A-8E12-639802D7B40B}"/>
                  <w:text/>
                </w:sdtPr>
                <w:sdtEndPr/>
                <w:sdtContent>
                  <w:r w:rsidR="005620A6" w:rsidRPr="005620A6">
                    <w:rPr>
                      <w:lang w:val="en-GB"/>
                    </w:rPr>
                    <w:t>Proposal for a REGULATION OF THE EUROPEAN PARLIAMENT AND OF THE COUNCIL amending Regulations (EU) 2017/745 and (EU) 2017/746 as regards simplifying and reducing the burden of the rules on medical devices and in vitro-diagnostic medical devices, and amending Regulation (EU) 2022/123 as regards the support of the European Medicines Agency for the expert panels on medical devices and Regulation (EU) 2024/1689 as regards the list of Union harmonisation legislation referred to in its Annex I</w:t>
                  </w:r>
                </w:sdtContent>
              </w:sdt>
            </w:p>
          </w:sdtContent>
        </w:sdt>
      </w:sdtContent>
    </w:sdt>
    <w:bookmarkStart w:id="1" w:name="_Toc93996728"/>
    <w:p w14:paraId="5E391B86" w14:textId="77777777" w:rsidR="007D542F" w:rsidRDefault="00925323" w:rsidP="00721D8B">
      <w:pPr>
        <w:pStyle w:val="Rubrik1utannumrering"/>
      </w:pPr>
      <w:sdt>
        <w:sdtPr>
          <w:id w:val="1122497011"/>
          <w:lock w:val="contentLocked"/>
          <w:placeholder>
            <w:docPart w:val="36CEABD96C40433CA561B2719F579BD0"/>
          </w:placeholder>
          <w:group/>
        </w:sdtPr>
        <w:sdtEndPr/>
        <w:sdtContent>
          <w:r w:rsidR="007D542F">
            <w:t>Sammanfattning</w:t>
          </w:r>
          <w:bookmarkEnd w:id="1"/>
        </w:sdtContent>
      </w:sdt>
    </w:p>
    <w:p w14:paraId="0E2E3142" w14:textId="77777777" w:rsidR="00ED2D71" w:rsidRDefault="00ED2D71" w:rsidP="007D542F">
      <w:pPr>
        <w:pStyle w:val="Brdtext"/>
      </w:pPr>
      <w:bookmarkStart w:id="2" w:name="_Toc93996729"/>
      <w:r w:rsidRPr="005053C6">
        <w:t xml:space="preserve">Den </w:t>
      </w:r>
      <w:r>
        <w:t>16 december</w:t>
      </w:r>
      <w:r w:rsidRPr="005053C6">
        <w:t xml:space="preserve"> 202</w:t>
      </w:r>
      <w:r>
        <w:t>5</w:t>
      </w:r>
      <w:r w:rsidRPr="005053C6">
        <w:t xml:space="preserve"> presenterade kommissionen sitt förslag till</w:t>
      </w:r>
      <w:r>
        <w:t xml:space="preserve"> revidering av </w:t>
      </w:r>
      <w:r w:rsidRPr="00F9366E">
        <w:t>Europaparlamentets och rådets förordning (EU) 2017/745 av den 5 april 2017 om medicintekniska produkter, om ändring av direktiv 2001/83/EG, förordning (EG) nr 178/2002 och förordning (EG) nr 1223/2009 och om upphävande av rådets direktiv 90/385/EEG och 93/42/EEG</w:t>
      </w:r>
      <w:r>
        <w:t xml:space="preserve"> </w:t>
      </w:r>
      <w:r w:rsidRPr="00F9366E">
        <w:t xml:space="preserve">(förordningen om medicintekniska </w:t>
      </w:r>
      <w:r w:rsidRPr="00F86EF2">
        <w:t xml:space="preserve">produkter) och </w:t>
      </w:r>
      <w:r w:rsidRPr="00F9366E">
        <w:t>Europaparlamentets och rådets förordning (EU) 2017/746 av den 5 april 2017 om medicintekniska produkter för in vitro-diagnostik och om upphävande av direktiv 98/79/EG och kommissionens beslut 2010/227/EU</w:t>
      </w:r>
      <w:r>
        <w:t xml:space="preserve"> (förordningen </w:t>
      </w:r>
      <w:r w:rsidRPr="00A42A42">
        <w:t>om medicintekniska produkter för in vitro-diagnostik</w:t>
      </w:r>
      <w:r>
        <w:t xml:space="preserve">).  </w:t>
      </w:r>
    </w:p>
    <w:p w14:paraId="1862457D" w14:textId="77777777" w:rsidR="00ED2D71" w:rsidRDefault="00ED2D71" w:rsidP="007D542F">
      <w:pPr>
        <w:pStyle w:val="Brdtext"/>
      </w:pPr>
      <w:r w:rsidRPr="00724E7A">
        <w:t xml:space="preserve">Förslaget syftar till att förbättra de nuvarande </w:t>
      </w:r>
      <w:r w:rsidRPr="00DC5980">
        <w:t>regelverke</w:t>
      </w:r>
      <w:r>
        <w:t>n</w:t>
      </w:r>
      <w:r w:rsidRPr="00DC5980">
        <w:t>, särskilt när det gäller en välfungerande inre marknad, samtidigt</w:t>
      </w:r>
      <w:r w:rsidRPr="00724E7A">
        <w:t xml:space="preserve"> som en hög nivå av </w:t>
      </w:r>
      <w:r>
        <w:t>folkhälsan och patientsäkerheten behållas</w:t>
      </w:r>
      <w:r w:rsidRPr="001350B0">
        <w:t xml:space="preserve">. </w:t>
      </w:r>
      <w:r>
        <w:t xml:space="preserve">Några av de större förändringarna rör minskade </w:t>
      </w:r>
      <w:r>
        <w:lastRenderedPageBreak/>
        <w:t xml:space="preserve">administrativa bördor för tillverkare och effektivisering av certifieringsprocesserna hos anmälda organ.  </w:t>
      </w:r>
    </w:p>
    <w:p w14:paraId="4FE1CE3A" w14:textId="1D2465CE" w:rsidR="007D542F" w:rsidRDefault="00ED2D71" w:rsidP="007D542F">
      <w:pPr>
        <w:pStyle w:val="Brdtext"/>
      </w:pPr>
      <w:r w:rsidRPr="000E13E4">
        <w:t xml:space="preserve">Regeringen välkomnar </w:t>
      </w:r>
      <w:r>
        <w:t xml:space="preserve">intentionen med </w:t>
      </w:r>
      <w:r w:rsidRPr="000E13E4">
        <w:t xml:space="preserve">kommissionen förslag </w:t>
      </w:r>
      <w:r>
        <w:t>som syftar till</w:t>
      </w:r>
      <w:r w:rsidRPr="001D250A">
        <w:t xml:space="preserve"> </w:t>
      </w:r>
      <w:r>
        <w:t xml:space="preserve">att minska regelbördan genom att utveckla och förenkla g nuvarande regelverk, samtidigt som </w:t>
      </w:r>
      <w:r w:rsidRPr="00872D68">
        <w:t>patientsäkerhet</w:t>
      </w:r>
      <w:r>
        <w:t xml:space="preserve"> och </w:t>
      </w:r>
      <w:r w:rsidRPr="00872D68">
        <w:t xml:space="preserve">folkhälsa </w:t>
      </w:r>
      <w:r>
        <w:t xml:space="preserve">säkerställs. Vidare välkomnas möjlighet till digitalisering samt närmare samordning mellan </w:t>
      </w:r>
      <w:proofErr w:type="gramStart"/>
      <w:r>
        <w:t>Europeiska</w:t>
      </w:r>
      <w:proofErr w:type="gramEnd"/>
      <w:r>
        <w:t xml:space="preserve"> läkemedelsmyndigheten och nationella myndigheter. </w:t>
      </w:r>
      <w:r w:rsidR="007D542F">
        <w:t xml:space="preserve">  </w:t>
      </w:r>
    </w:p>
    <w:sdt>
      <w:sdtPr>
        <w:id w:val="181785833"/>
        <w:lock w:val="contentLocked"/>
        <w:placeholder>
          <w:docPart w:val="36CEABD96C40433CA561B2719F579BD0"/>
        </w:placeholder>
        <w:group/>
      </w:sdtPr>
      <w:sdtEndPr/>
      <w:sdtContent>
        <w:p w14:paraId="24B16C27" w14:textId="77777777" w:rsidR="007D542F" w:rsidRDefault="007D542F" w:rsidP="00B84500">
          <w:pPr>
            <w:pStyle w:val="Rubrik1"/>
            <w:spacing w:before="720"/>
          </w:pPr>
          <w:r>
            <w:t>Förslaget</w:t>
          </w:r>
        </w:p>
        <w:bookmarkEnd w:id="2" w:displacedByCustomXml="next"/>
      </w:sdtContent>
    </w:sdt>
    <w:bookmarkStart w:id="3" w:name="_Toc93996730"/>
    <w:p w14:paraId="458EC8EB" w14:textId="77777777" w:rsidR="007D542F" w:rsidRDefault="00925323" w:rsidP="007D542F">
      <w:pPr>
        <w:pStyle w:val="Rubrik2"/>
      </w:pPr>
      <w:sdt>
        <w:sdtPr>
          <w:id w:val="400485695"/>
          <w:lock w:val="contentLocked"/>
          <w:placeholder>
            <w:docPart w:val="36CEABD96C40433CA561B2719F579BD0"/>
          </w:placeholder>
          <w:group/>
        </w:sdtPr>
        <w:sdtEndPr/>
        <w:sdtContent>
          <w:r w:rsidR="007D542F">
            <w:t>Ärendets bakgrund</w:t>
          </w:r>
          <w:bookmarkEnd w:id="3"/>
        </w:sdtContent>
      </w:sdt>
    </w:p>
    <w:p w14:paraId="54144256" w14:textId="73ED306E" w:rsidR="00ED2D71" w:rsidRDefault="00ED2D71" w:rsidP="00ED2D71">
      <w:pPr>
        <w:pStyle w:val="Brdtext"/>
      </w:pPr>
      <w:r w:rsidRPr="005053C6">
        <w:t xml:space="preserve">Den </w:t>
      </w:r>
      <w:r>
        <w:t>16 december</w:t>
      </w:r>
      <w:r w:rsidRPr="005053C6">
        <w:t xml:space="preserve"> 202</w:t>
      </w:r>
      <w:r>
        <w:t>5</w:t>
      </w:r>
      <w:r w:rsidRPr="005053C6">
        <w:t xml:space="preserve"> presenterade </w:t>
      </w:r>
      <w:r>
        <w:t xml:space="preserve">Europiska </w:t>
      </w:r>
      <w:r w:rsidRPr="005053C6">
        <w:t>kommissionen sitt förslag till</w:t>
      </w:r>
      <w:r>
        <w:t xml:space="preserve"> ändring av </w:t>
      </w:r>
      <w:r w:rsidRPr="00F9366E">
        <w:t xml:space="preserve">förordningen om medicintekniska </w:t>
      </w:r>
      <w:r w:rsidRPr="00F86EF2">
        <w:t xml:space="preserve">produkter och </w:t>
      </w:r>
      <w:r>
        <w:t xml:space="preserve">förordningen </w:t>
      </w:r>
      <w:r w:rsidRPr="00A42A42">
        <w:t>om medicintekniska produkter för in vitro-diagnostik</w:t>
      </w:r>
      <w:r>
        <w:t xml:space="preserve">. </w:t>
      </w:r>
    </w:p>
    <w:p w14:paraId="2841BA62" w14:textId="77777777" w:rsidR="00ED2D71" w:rsidRDefault="00ED2D71" w:rsidP="00ED2D71">
      <w:pPr>
        <w:pStyle w:val="Brdtext"/>
      </w:pPr>
      <w:r>
        <w:t xml:space="preserve">Förslaget innehåller även ändringar av </w:t>
      </w:r>
      <w:r w:rsidRPr="00FC2867">
        <w:t xml:space="preserve">Europaparlamentets och rådets förordning (EU) 2022/123 av den 25 januari 2022 om en förstärkt roll för Europeiska läkemedelsmyndigheten vid krisberedskap och krishantering avseende läkemedel och medicintekniska produkter </w:t>
      </w:r>
      <w:r>
        <w:t xml:space="preserve">(förordningen </w:t>
      </w:r>
      <w:r w:rsidRPr="006F70A0">
        <w:t>om en förstärkt roll för Europeiska läkemedelsmyndigheten vid krisberedskap och krishantering avseende läkemedel och medicintekniska produkter</w:t>
      </w:r>
      <w:r>
        <w:t xml:space="preserve">) och </w:t>
      </w:r>
      <w:r w:rsidRPr="00FC2867">
        <w:t>Europaparlamentets och rådets förordning (EU) 2024/1689 av den 13 juni 2024 om harmoniserade regler för artificiell intelligens och om ändring av förordningarna (EG) nr 300/2008, (EU) nr 167/2013, (EU) nr 168/2013, (EU) 2018/858, (EU) 2018/1139 och (EU) 2019/2144 samt direktiven 2014/90/EU, (EU) 2016/797 och (EU) 2020/1828 (</w:t>
      </w:r>
      <w:r>
        <w:t>AI-</w:t>
      </w:r>
      <w:r w:rsidRPr="00FC2867">
        <w:t>förordning</w:t>
      </w:r>
      <w:r>
        <w:t>en</w:t>
      </w:r>
      <w:r w:rsidRPr="00FC2867">
        <w:t>)</w:t>
      </w:r>
      <w:r>
        <w:t xml:space="preserve">. </w:t>
      </w:r>
    </w:p>
    <w:p w14:paraId="7C98039C" w14:textId="77777777" w:rsidR="00ED2D71" w:rsidRDefault="00ED2D71" w:rsidP="00ED2D71">
      <w:pPr>
        <w:pStyle w:val="Brdtext"/>
      </w:pPr>
      <w:r>
        <w:t xml:space="preserve">Förslaget ingår som en del i ett större författningspaket som även inkluderar ett förslag till en </w:t>
      </w:r>
      <w:r w:rsidRPr="009772DA">
        <w:t>förordning om bioteknik</w:t>
      </w:r>
      <w:r>
        <w:t xml:space="preserve"> - hälsa. Förslaget till en förordning om bioteknik – hälsa innehåller även en ändring i av </w:t>
      </w:r>
      <w:r w:rsidRPr="00865F40">
        <w:t>Europaparlamentets och rådets förordning (EU) nr 536/2014 av den 16 april 2014 om kliniska prövningar av humanläkemedel och om upphävande av direktiv 2001/20/EG</w:t>
      </w:r>
      <w:r>
        <w:t xml:space="preserve"> (förordningen om kliniska prövningar av humanläkemedel). Paketet syftar bland annat till att skapa ett samordnat bedömningsförfarande för kombinerade </w:t>
      </w:r>
      <w:r>
        <w:lastRenderedPageBreak/>
        <w:t xml:space="preserve">studier som involverar läkemedel, medicintekniska produkter eller </w:t>
      </w:r>
      <w:r w:rsidRPr="00A42A42">
        <w:t>medicintekniska produkter för in vitro-diagnostik</w:t>
      </w:r>
      <w:r>
        <w:t xml:space="preserve">. </w:t>
      </w:r>
    </w:p>
    <w:p w14:paraId="6ECF78D9" w14:textId="77777777" w:rsidR="00ED2D71" w:rsidRDefault="00ED2D71" w:rsidP="00ED2D71">
      <w:pPr>
        <w:pStyle w:val="Brdtext"/>
      </w:pPr>
      <w:r>
        <w:t xml:space="preserve">Förordningen om medicintekniska produkter trädde i kraft den 26 maj 2021 och förordningen om </w:t>
      </w:r>
      <w:r w:rsidRPr="00A42A42">
        <w:t>medicintekniska produkter för in vitro-diagnostik</w:t>
      </w:r>
      <w:r>
        <w:t xml:space="preserve"> trädde i </w:t>
      </w:r>
      <w:proofErr w:type="gramStart"/>
      <w:r>
        <w:t>kraft året</w:t>
      </w:r>
      <w:proofErr w:type="gramEnd"/>
      <w:r>
        <w:t xml:space="preserve"> därpå, den 26 maj 2022. Förordningarna innebar bl.a. strängare krav för tillverkare av medicintekniska produkter och ett mer robust system för överensstämmelsebedömning för att kontrollera kvaliteten, säkerheten och prestandan hos produkter som släpps ut på EU-marknaden. Förordningarna delar in produkter i olika riskklasser, beroende på deras avsedda syfte och inneboende risker. Utifrån produktens riskklass åläggs tillverkaren att involvera ett oberoende tredjepartsorgan för bedömning av överensstämmelse (anmält organ) i överensstämmelsebedömningen innan en medicinteknisk produkt kan ges CE-märkning och släppas ut på marknaden. När förordningarna trädde i kraft var antalet utsedda anmälda organ mycket lågt, vilket skapade flaskhalsar i den obligatoriska certifieringsprocessen före utsläppande på marknaden. Med anledning av detta har övergångstiderna för ikraftträdande av de båda förordningarna förlängts upprepade gånger.</w:t>
      </w:r>
    </w:p>
    <w:p w14:paraId="285BFC5E" w14:textId="77777777" w:rsidR="00ED2D71" w:rsidRDefault="00ED2D71" w:rsidP="00ED2D71">
      <w:pPr>
        <w:pStyle w:val="Brdtext"/>
      </w:pPr>
      <w:r>
        <w:t>Därtill har flera oproportionerliga bestämmelser identifierats i EU:s förordningar om medicintekniska produkter. Kommissionens f</w:t>
      </w:r>
      <w:r w:rsidRPr="00B27CF0">
        <w:t xml:space="preserve">örslag </w:t>
      </w:r>
      <w:r>
        <w:t xml:space="preserve">på ändringar av dessa EU-förordningar </w:t>
      </w:r>
      <w:r w:rsidRPr="00B27CF0">
        <w:t xml:space="preserve">är ett svar på önskemål från Europaparlamentet, flera medlemsstater och ett flertal berörda </w:t>
      </w:r>
      <w:r>
        <w:t>intressenter</w:t>
      </w:r>
      <w:r w:rsidRPr="00B27CF0">
        <w:t xml:space="preserve"> om en förenkling av regelverket för medicintekniska produkter och åtgärder för att säkerställa tillgången till produkter. </w:t>
      </w:r>
    </w:p>
    <w:p w14:paraId="6BED6C66" w14:textId="77777777" w:rsidR="00ED2D71" w:rsidRDefault="00ED2D71" w:rsidP="00ED2D71">
      <w:pPr>
        <w:pStyle w:val="Brdtext"/>
      </w:pPr>
      <w:r>
        <w:t xml:space="preserve">De strukturella problemen som uppstod vid genomförande av de två förordningarna medförde att kommissionens initierade en riktad utvärdering 2024. Utvärderingen har identifierat brister i förordningarna som påverkar </w:t>
      </w:r>
      <w:r w:rsidRPr="001350B0">
        <w:t xml:space="preserve">tillgången </w:t>
      </w:r>
      <w:r>
        <w:t>till</w:t>
      </w:r>
      <w:r w:rsidRPr="001350B0">
        <w:t xml:space="preserve"> produkter och </w:t>
      </w:r>
      <w:r>
        <w:t xml:space="preserve">eller försvårar innovation och i förlängningen minskar </w:t>
      </w:r>
      <w:r w:rsidRPr="001350B0">
        <w:t xml:space="preserve">konkurrenskraften hos </w:t>
      </w:r>
      <w:r>
        <w:t xml:space="preserve">företag inom </w:t>
      </w:r>
      <w:r w:rsidRPr="001350B0">
        <w:t>EU (särskilt de många mikro-, små- och medelstora företagen)</w:t>
      </w:r>
      <w:r>
        <w:t xml:space="preserve">. Bristerna leder till </w:t>
      </w:r>
      <w:r w:rsidRPr="001350B0">
        <w:t xml:space="preserve">en negativ inverkan på hälso- och sjukvårdens kvalitet och </w:t>
      </w:r>
      <w:r>
        <w:t xml:space="preserve">på </w:t>
      </w:r>
      <w:r w:rsidRPr="001350B0">
        <w:t>patientsäkerhet</w:t>
      </w:r>
      <w:r>
        <w:t xml:space="preserve">en, även om utvärderingen även visade att </w:t>
      </w:r>
      <w:r w:rsidRPr="004C0C44">
        <w:t xml:space="preserve">fördelar med förordningarna </w:t>
      </w:r>
      <w:r>
        <w:t xml:space="preserve">börjar märkas </w:t>
      </w:r>
      <w:r w:rsidRPr="004C0C44">
        <w:t>för patienter och hälso- och sjukvårdssystem genom att produkternas säkerhet och prestanda stärk</w:t>
      </w:r>
      <w:r>
        <w:t>t</w:t>
      </w:r>
      <w:r w:rsidRPr="004C0C44">
        <w:t>s och transparensen ökar.</w:t>
      </w:r>
    </w:p>
    <w:p w14:paraId="0E64857C" w14:textId="77777777" w:rsidR="00ED2D71" w:rsidRDefault="00ED2D71" w:rsidP="00ED2D71">
      <w:pPr>
        <w:pStyle w:val="Brdtext"/>
        <w:rPr>
          <w:highlight w:val="cyan"/>
        </w:rPr>
      </w:pPr>
      <w:r w:rsidRPr="00085DAC">
        <w:lastRenderedPageBreak/>
        <w:t xml:space="preserve">Förslaget </w:t>
      </w:r>
      <w:r>
        <w:t xml:space="preserve">om ändringar i EU:s förordningar om medicintekniska produkter ska enligt kommissionen bidra </w:t>
      </w:r>
      <w:r w:rsidRPr="00085DAC">
        <w:t>till att uppnå kommissionens mål att</w:t>
      </w:r>
      <w:r>
        <w:t>, i enlighet med kommissionens strategi för livsvetenskaper,</w:t>
      </w:r>
      <w:r w:rsidRPr="00085DAC">
        <w:t xml:space="preserve"> förbättra EU:s konkurrenskraft</w:t>
      </w:r>
      <w:r>
        <w:t>,</w:t>
      </w:r>
      <w:r w:rsidRPr="00085DAC">
        <w:t xml:space="preserve"> genom att göra företagande enklare och stödja forskning och innovation</w:t>
      </w:r>
      <w:r>
        <w:t>. M</w:t>
      </w:r>
      <w:r w:rsidRPr="00442A82">
        <w:t>edicintekniska produkter</w:t>
      </w:r>
      <w:r>
        <w:t xml:space="preserve"> är viktiga för diagnostik och behandling och är därmed viktiga för den fortsatta utvecklingen av </w:t>
      </w:r>
      <w:proofErr w:type="spellStart"/>
      <w:r>
        <w:t>life</w:t>
      </w:r>
      <w:proofErr w:type="spellEnd"/>
      <w:r>
        <w:t xml:space="preserve"> science-området.  Nuvarande </w:t>
      </w:r>
      <w:r w:rsidRPr="00442A82">
        <w:t>lagstiftning</w:t>
      </w:r>
      <w:r>
        <w:t xml:space="preserve"> anses</w:t>
      </w:r>
      <w:r w:rsidRPr="00442A82">
        <w:t xml:space="preserve"> inte </w:t>
      </w:r>
      <w:r>
        <w:t xml:space="preserve">vara </w:t>
      </w:r>
      <w:r w:rsidRPr="00442A82">
        <w:t>tillräckligt innovationsvänlig</w:t>
      </w:r>
      <w:r>
        <w:t xml:space="preserve"> och</w:t>
      </w:r>
      <w:r w:rsidRPr="00442A82">
        <w:t xml:space="preserve"> framtidssäker</w:t>
      </w:r>
      <w:r>
        <w:t xml:space="preserve">. Dessutom </w:t>
      </w:r>
      <w:r w:rsidRPr="00442A82">
        <w:t>sakna</w:t>
      </w:r>
      <w:r>
        <w:t>s</w:t>
      </w:r>
      <w:r w:rsidRPr="00442A82">
        <w:t xml:space="preserve"> tydliga vägar </w:t>
      </w:r>
      <w:r>
        <w:t>för</w:t>
      </w:r>
      <w:r w:rsidRPr="00442A82">
        <w:t xml:space="preserve"> marknadstillträde.</w:t>
      </w:r>
      <w:r>
        <w:t xml:space="preserve"> Förslagna ändringar i EU:s förordningar om medicintekniska produkter är i linje med EU-kommissionens mål om att minska den administrativa bördan, främja innovation och prioritera nya förenklingsåtgärder i enlighet med </w:t>
      </w:r>
      <w:r w:rsidRPr="00900E45">
        <w:t xml:space="preserve">meddelandet med titeln ”Ett enklare och snabbare Europa” och </w:t>
      </w:r>
      <w:r>
        <w:t xml:space="preserve">initiativet </w:t>
      </w:r>
      <w:r w:rsidRPr="00900E45">
        <w:t>Konkurrenskompassen</w:t>
      </w:r>
      <w:r>
        <w:t xml:space="preserve">. </w:t>
      </w:r>
    </w:p>
    <w:p w14:paraId="4161A669" w14:textId="77777777" w:rsidR="00ED2D71" w:rsidRDefault="00925323" w:rsidP="00ED2D71">
      <w:pPr>
        <w:pStyle w:val="Rubrik2"/>
      </w:pPr>
      <w:sdt>
        <w:sdtPr>
          <w:id w:val="528232797"/>
          <w:lock w:val="contentLocked"/>
          <w:placeholder>
            <w:docPart w:val="4AA0021623DF4552A4196E5C81872E96"/>
          </w:placeholder>
          <w:group/>
        </w:sdtPr>
        <w:sdtEndPr/>
        <w:sdtContent>
          <w:r w:rsidR="00ED2D71">
            <w:t>Förslagets innehåll</w:t>
          </w:r>
        </w:sdtContent>
      </w:sdt>
    </w:p>
    <w:p w14:paraId="5A39E51B" w14:textId="77777777" w:rsidR="00ED2D71" w:rsidRDefault="00ED2D71" w:rsidP="00ED2D71">
      <w:pPr>
        <w:pStyle w:val="Brdtext"/>
      </w:pPr>
      <w:r w:rsidRPr="00724E7A">
        <w:t xml:space="preserve">Förslaget syftar till att förbättra de nuvarande </w:t>
      </w:r>
      <w:r w:rsidRPr="00DC5980">
        <w:t>regelverke</w:t>
      </w:r>
      <w:r>
        <w:t>n</w:t>
      </w:r>
      <w:r w:rsidRPr="00DC5980">
        <w:t xml:space="preserve">, särskilt när det gäller en välfungerande inre marknad, </w:t>
      </w:r>
      <w:r>
        <w:t xml:space="preserve">minskade administrativa bördor för ekonomiska aktörer, och ökad förutsägbarhet </w:t>
      </w:r>
      <w:r w:rsidRPr="00DC5980">
        <w:t>samtidigt</w:t>
      </w:r>
      <w:r w:rsidRPr="00724E7A">
        <w:t xml:space="preserve"> som en hög nivå av hälsoskydd för patienter säkerställs</w:t>
      </w:r>
      <w:r w:rsidRPr="001350B0">
        <w:t xml:space="preserve">. </w:t>
      </w:r>
    </w:p>
    <w:p w14:paraId="7A172A47" w14:textId="77777777" w:rsidR="00ED2D71" w:rsidRDefault="00ED2D71" w:rsidP="00ED2D71">
      <w:pPr>
        <w:pStyle w:val="Brdtext"/>
      </w:pPr>
      <w:r>
        <w:t>Förslagets</w:t>
      </w:r>
      <w:r w:rsidRPr="001350B0">
        <w:t xml:space="preserve"> huvudsakliga mål är att förenkla tillämpliga regler, minska den administrativa bördan för tillverkare och förbättra förutsägbarheten och kostnadseffektiviteten i certifieringsförfarandet </w:t>
      </w:r>
      <w:r>
        <w:t>hos</w:t>
      </w:r>
      <w:r w:rsidRPr="001350B0">
        <w:t xml:space="preserve"> anmälda organ, samtidigt som en hög </w:t>
      </w:r>
      <w:r>
        <w:t>skydds</w:t>
      </w:r>
      <w:r w:rsidRPr="001350B0">
        <w:t xml:space="preserve">nivå </w:t>
      </w:r>
      <w:r>
        <w:t>för</w:t>
      </w:r>
      <w:r w:rsidRPr="001350B0">
        <w:t xml:space="preserve"> folkhäls</w:t>
      </w:r>
      <w:r>
        <w:t>an</w:t>
      </w:r>
      <w:r w:rsidRPr="001350B0">
        <w:t xml:space="preserve"> och patientsäkerhet bibehålls, och därmed bidra till att de ursprungliga målen i förordningarna</w:t>
      </w:r>
      <w:r>
        <w:t xml:space="preserve"> uppnås</w:t>
      </w:r>
      <w:r w:rsidRPr="001350B0">
        <w:t>.</w:t>
      </w:r>
      <w:r>
        <w:t xml:space="preserve"> </w:t>
      </w:r>
    </w:p>
    <w:p w14:paraId="65BDCE17" w14:textId="77777777" w:rsidR="00ED2D71" w:rsidRDefault="00ED2D71" w:rsidP="00ED2D71">
      <w:pPr>
        <w:pStyle w:val="Brdtext"/>
      </w:pPr>
      <w:r>
        <w:t xml:space="preserve">Sammanfattningsvis innehåller akten följande förslag på ändringar.  </w:t>
      </w:r>
    </w:p>
    <w:p w14:paraId="3D984290" w14:textId="77777777" w:rsidR="00ED2D71" w:rsidRPr="00E31C5D" w:rsidRDefault="00ED2D71" w:rsidP="00ED2D71">
      <w:pPr>
        <w:pStyle w:val="Rubrik4utannumrering"/>
      </w:pPr>
      <w:r w:rsidRPr="209DF1F5">
        <w:t>Förenkling och proportionalitet</w:t>
      </w:r>
    </w:p>
    <w:p w14:paraId="153E71F8" w14:textId="77777777" w:rsidR="00ED2D71" w:rsidRDefault="00ED2D71" w:rsidP="00ED2D71">
      <w:pPr>
        <w:pStyle w:val="Brdtext"/>
      </w:pPr>
      <w:r>
        <w:t>I förordningarna finns det krav på att företagen ska ha en anställd</w:t>
      </w:r>
      <w:r w:rsidRPr="008A4813">
        <w:t xml:space="preserve"> med ansvar för att regel</w:t>
      </w:r>
      <w:r>
        <w:t xml:space="preserve">efterlevnad. I förslaget föreslås lättnader avseende dessa krav. För mikro- och små företag föreslås att en ansvarig för regelefterlevnad inte behöver vara på en permanent och kontinuerligt anställd. Vidare tas </w:t>
      </w:r>
      <w:r w:rsidRPr="00060227">
        <w:t xml:space="preserve">giltighetstid för intyg utfärdade av anmälda organ </w:t>
      </w:r>
      <w:r>
        <w:t>bort. I dag gäller dessa intyg som längst i fem år.</w:t>
      </w:r>
    </w:p>
    <w:p w14:paraId="17A700E7" w14:textId="77777777" w:rsidR="00ED2D71" w:rsidRDefault="00ED2D71" w:rsidP="00ED2D71">
      <w:pPr>
        <w:spacing w:after="120"/>
      </w:pPr>
      <w:r>
        <w:lastRenderedPageBreak/>
        <w:t>Förslaget innebär vidare en ändring av definitionen av kliniska data och att villkoren för att förlita sig på kliniska data från en likvärdig produkt görs mer flexibla. Möjligheten att påvisa en produkts säkerhet och prestanda baserat enbart på icke-kliniska data utökas också. Vidare främjas användningen av "nya metoder", såsom testning via datorsimuleringar. Dessutom föreslås en m</w:t>
      </w:r>
      <w:r w:rsidRPr="00060227">
        <w:t>inskad involvering av anmälda organ för vissa produkter</w:t>
      </w:r>
      <w:r w:rsidRPr="00A276F6">
        <w:rPr>
          <w:rFonts w:ascii="Segoe UI" w:hAnsi="Segoe UI" w:cs="Segoe UI"/>
          <w:sz w:val="18"/>
          <w:szCs w:val="18"/>
        </w:rPr>
        <w:t xml:space="preserve"> </w:t>
      </w:r>
      <w:r w:rsidRPr="00A276F6">
        <w:t>med låg eller medelhög riskprofil</w:t>
      </w:r>
      <w:r>
        <w:t xml:space="preserve"> eller </w:t>
      </w:r>
      <w:r w:rsidRPr="00A276F6">
        <w:t>riskklass</w:t>
      </w:r>
      <w:r w:rsidRPr="00060227">
        <w:t xml:space="preserve">, inklusive </w:t>
      </w:r>
      <w:r>
        <w:t xml:space="preserve">en </w:t>
      </w:r>
      <w:r w:rsidRPr="00060227">
        <w:t>lättad granskning av teknisk dokumentation</w:t>
      </w:r>
      <w:r>
        <w:t xml:space="preserve"> och </w:t>
      </w:r>
      <w:r w:rsidRPr="00060227">
        <w:t xml:space="preserve">anpassade klassificeringsregler för så kallade </w:t>
      </w:r>
      <w:r>
        <w:t xml:space="preserve">väletablerade teknologier </w:t>
      </w:r>
      <w:r w:rsidRPr="00060227">
        <w:t>”</w:t>
      </w:r>
      <w:proofErr w:type="spellStart"/>
      <w:r w:rsidRPr="00060227">
        <w:t>well</w:t>
      </w:r>
      <w:proofErr w:type="spellEnd"/>
      <w:r w:rsidRPr="00060227">
        <w:t xml:space="preserve"> </w:t>
      </w:r>
      <w:proofErr w:type="spellStart"/>
      <w:r w:rsidRPr="00060227">
        <w:t>established</w:t>
      </w:r>
      <w:proofErr w:type="spellEnd"/>
      <w:r w:rsidRPr="00060227">
        <w:t xml:space="preserve"> </w:t>
      </w:r>
      <w:proofErr w:type="spellStart"/>
      <w:r w:rsidRPr="00060227">
        <w:t>technologies</w:t>
      </w:r>
      <w:proofErr w:type="spellEnd"/>
      <w:r w:rsidRPr="00060227">
        <w:t>”</w:t>
      </w:r>
      <w:r>
        <w:t xml:space="preserve"> (WET).</w:t>
      </w:r>
      <w:r w:rsidRPr="009D6BC8">
        <w:t xml:space="preserve"> </w:t>
      </w:r>
    </w:p>
    <w:p w14:paraId="7CDA4E2B" w14:textId="77777777" w:rsidR="00ED2D71" w:rsidRPr="00E31C5D" w:rsidRDefault="00ED2D71" w:rsidP="00ED2D71">
      <w:pPr>
        <w:pStyle w:val="Rubrik4utannumrering"/>
      </w:pPr>
      <w:r w:rsidRPr="209DF1F5">
        <w:t xml:space="preserve">Minskning av administrativ börda </w:t>
      </w:r>
    </w:p>
    <w:p w14:paraId="5DF5C6EC" w14:textId="77777777" w:rsidR="00ED2D71" w:rsidRPr="00CE74FA" w:rsidRDefault="00ED2D71" w:rsidP="00ED2D71">
      <w:pPr>
        <w:pStyle w:val="Brdtext"/>
      </w:pPr>
      <w:r>
        <w:t>Förslaget innebär att tillverkare för vissa produkter endast behöver tillhandahålla en sammanfattning av säkerhet och (klinisk) prestanda för de produkter för vilka det anmälda organet måste genomföra en bedömning av den tekniska dokumentationen. Det föreslås ä</w:t>
      </w:r>
      <w:r w:rsidRPr="00060227">
        <w:t>ndrad</w:t>
      </w:r>
      <w:r>
        <w:t>e</w:t>
      </w:r>
      <w:r w:rsidRPr="00060227">
        <w:t xml:space="preserve"> tidsfrist</w:t>
      </w:r>
      <w:r>
        <w:t>er</w:t>
      </w:r>
      <w:r w:rsidRPr="00060227">
        <w:t xml:space="preserve"> </w:t>
      </w:r>
      <w:r>
        <w:t>för bl.a. vaksamhetsrapportering (</w:t>
      </w:r>
      <w:r w:rsidRPr="00060227">
        <w:t>vigilan</w:t>
      </w:r>
      <w:r>
        <w:t>s</w:t>
      </w:r>
      <w:r w:rsidRPr="00060227">
        <w:t>rapportering</w:t>
      </w:r>
      <w:r>
        <w:t xml:space="preserve">) och rapportering för </w:t>
      </w:r>
      <w:r w:rsidRPr="00060227">
        <w:t>uppföljning av produkt på marknaden</w:t>
      </w:r>
      <w:r>
        <w:t xml:space="preserve">. </w:t>
      </w:r>
      <w:r w:rsidRPr="00CE74FA">
        <w:t xml:space="preserve">Prestandastudier som endast omfattar rutinmässiga blodprover kommer inte </w:t>
      </w:r>
      <w:r>
        <w:t xml:space="preserve">längre </w:t>
      </w:r>
      <w:r w:rsidRPr="00CE74FA">
        <w:t xml:space="preserve">att kräva förhandstillstånd. Anmälan om prestandastudier på </w:t>
      </w:r>
      <w:r w:rsidRPr="00CE0CAD">
        <w:t>produkt för behandlingsvägledande diagnostik</w:t>
      </w:r>
      <w:r>
        <w:t xml:space="preserve"> föreslås </w:t>
      </w:r>
      <w:r w:rsidRPr="00CE74FA">
        <w:t>tas bort.</w:t>
      </w:r>
    </w:p>
    <w:p w14:paraId="38DD3CF4" w14:textId="77777777" w:rsidR="00ED2D71" w:rsidRPr="00E31C5D" w:rsidRDefault="00ED2D71" w:rsidP="00ED2D71">
      <w:pPr>
        <w:pStyle w:val="Rubrik4utannumrering"/>
      </w:pPr>
      <w:r w:rsidRPr="209DF1F5">
        <w:t xml:space="preserve">Innovation och tillgänglighet av </w:t>
      </w:r>
      <w:r>
        <w:t>produkter</w:t>
      </w:r>
      <w:r w:rsidRPr="209DF1F5">
        <w:t xml:space="preserve"> för särskilda patientgrupper eller situationer</w:t>
      </w:r>
    </w:p>
    <w:p w14:paraId="1A7821BA" w14:textId="77777777" w:rsidR="00ED2D71" w:rsidRDefault="00ED2D71" w:rsidP="00ED2D71">
      <w:pPr>
        <w:pStyle w:val="Brdtext"/>
      </w:pPr>
      <w:r w:rsidRPr="00CE74FA">
        <w:t xml:space="preserve">Villkoren för tillverkning och användning </w:t>
      </w:r>
      <w:r>
        <w:t xml:space="preserve">av medicintekniska </w:t>
      </w:r>
      <w:r w:rsidRPr="002A3AC7">
        <w:t>produkter som endast tillverkas och används inom hälso- och sjukvårdsinstitutioner</w:t>
      </w:r>
      <w:r>
        <w:t xml:space="preserve"> (egentillverkade produkter) </w:t>
      </w:r>
      <w:r w:rsidRPr="00CE74FA">
        <w:t xml:space="preserve">görs mer flexibla, t.ex. genom att tillåta överföring </w:t>
      </w:r>
      <w:r>
        <w:t xml:space="preserve">till en annan </w:t>
      </w:r>
      <w:r w:rsidRPr="00A914E7">
        <w:t>hälso- och sjukvårdsinstitution</w:t>
      </w:r>
      <w:r>
        <w:t xml:space="preserve"> </w:t>
      </w:r>
      <w:r w:rsidRPr="00CE74FA">
        <w:t xml:space="preserve">av </w:t>
      </w:r>
      <w:r>
        <w:t>dessa</w:t>
      </w:r>
      <w:r w:rsidRPr="00CE74FA">
        <w:t xml:space="preserve"> produkter om detta är i </w:t>
      </w:r>
      <w:r>
        <w:t xml:space="preserve">patienthälsans, </w:t>
      </w:r>
      <w:r w:rsidRPr="00CE74FA">
        <w:t xml:space="preserve">patientsäkerhetens eller folkhälsans intresse. </w:t>
      </w:r>
      <w:r>
        <w:t xml:space="preserve">För egentillverkade </w:t>
      </w:r>
      <w:r w:rsidRPr="00A42A42">
        <w:t>medicintekniska produkter för in vitro-diagnostik</w:t>
      </w:r>
      <w:r w:rsidRPr="00CE74FA">
        <w:t xml:space="preserve"> tas villkoret att det inte </w:t>
      </w:r>
      <w:r>
        <w:t xml:space="preserve">ska </w:t>
      </w:r>
      <w:r w:rsidRPr="00CE74FA">
        <w:t>finn</w:t>
      </w:r>
      <w:r>
        <w:t>a</w:t>
      </w:r>
      <w:r w:rsidRPr="00CE74FA">
        <w:t xml:space="preserve">s någon motsvarande produkt på marknaden bort. </w:t>
      </w:r>
      <w:r>
        <w:t>Vidare föreslås att c</w:t>
      </w:r>
      <w:r w:rsidRPr="00CE74FA">
        <w:t xml:space="preserve">entrala laboratorier som tillverkar och använder tester uteslutande för kliniska prövningar </w:t>
      </w:r>
      <w:r>
        <w:t>ska omfattas av bestämmelser om egentillverkade produkter</w:t>
      </w:r>
      <w:r w:rsidRPr="00CE74FA">
        <w:t>.</w:t>
      </w:r>
    </w:p>
    <w:p w14:paraId="0DB2A22F" w14:textId="77777777" w:rsidR="00ED2D71" w:rsidRPr="00CE74FA" w:rsidRDefault="00ED2D71" w:rsidP="00ED2D71">
      <w:pPr>
        <w:pStyle w:val="Brdtext"/>
      </w:pPr>
      <w:r>
        <w:t>I</w:t>
      </w:r>
      <w:r w:rsidRPr="005942AE">
        <w:t>nformationsutbyte gällande avbrott i eller upphörande av leveransen av vissa produkter</w:t>
      </w:r>
      <w:r>
        <w:t xml:space="preserve"> föreslås ske i den </w:t>
      </w:r>
      <w:proofErr w:type="gramStart"/>
      <w:r>
        <w:t>Europeiska</w:t>
      </w:r>
      <w:proofErr w:type="gramEnd"/>
      <w:r>
        <w:t xml:space="preserve"> databasen för medicintekniska produkter (</w:t>
      </w:r>
      <w:proofErr w:type="spellStart"/>
      <w:r w:rsidRPr="00CE74FA">
        <w:t>Eudamed</w:t>
      </w:r>
      <w:proofErr w:type="spellEnd"/>
      <w:r>
        <w:t>)</w:t>
      </w:r>
      <w:r w:rsidRPr="00CE74FA">
        <w:t xml:space="preserve"> eller vara interoperabelt med </w:t>
      </w:r>
      <w:proofErr w:type="spellStart"/>
      <w:r w:rsidRPr="00CE74FA">
        <w:t>Eudamed</w:t>
      </w:r>
      <w:proofErr w:type="spellEnd"/>
      <w:r w:rsidRPr="00CE74FA">
        <w:t xml:space="preserve">. </w:t>
      </w:r>
      <w:r w:rsidRPr="00093535">
        <w:t xml:space="preserve">Europeiska läkemedelsmyndigheten </w:t>
      </w:r>
      <w:r>
        <w:t>(</w:t>
      </w:r>
      <w:r w:rsidRPr="00CE74FA">
        <w:t>EMA</w:t>
      </w:r>
      <w:r>
        <w:t>)</w:t>
      </w:r>
      <w:r w:rsidRPr="00CE74FA">
        <w:t xml:space="preserve"> kommer att utveckla en metod för att </w:t>
      </w:r>
      <w:r w:rsidRPr="00CE74FA">
        <w:lastRenderedPageBreak/>
        <w:t>identifiera produkter som omfattas av rapporteringsskyldigheten och upprätta en förteckning över sådana produkter.</w:t>
      </w:r>
    </w:p>
    <w:p w14:paraId="19048EBD" w14:textId="77777777" w:rsidR="00ED2D71" w:rsidRPr="00060227" w:rsidRDefault="00ED2D71" w:rsidP="00ED2D71">
      <w:pPr>
        <w:spacing w:after="120"/>
      </w:pPr>
      <w:r>
        <w:t>Möjligheterna till r</w:t>
      </w:r>
      <w:r w:rsidRPr="00060227">
        <w:t xml:space="preserve">ådgivning, särskilt för </w:t>
      </w:r>
      <w:r>
        <w:t>genombrottsprodukter (</w:t>
      </w:r>
      <w:proofErr w:type="spellStart"/>
      <w:r w:rsidRPr="00060227">
        <w:t>breakthrough</w:t>
      </w:r>
      <w:proofErr w:type="spellEnd"/>
      <w:r w:rsidRPr="00060227">
        <w:t xml:space="preserve"> </w:t>
      </w:r>
      <w:proofErr w:type="spellStart"/>
      <w:r>
        <w:t>devices</w:t>
      </w:r>
      <w:proofErr w:type="spellEnd"/>
      <w:r>
        <w:t>)</w:t>
      </w:r>
      <w:r w:rsidRPr="00060227">
        <w:t xml:space="preserve">, </w:t>
      </w:r>
      <w:r>
        <w:t xml:space="preserve">och </w:t>
      </w:r>
      <w:r w:rsidRPr="00060227">
        <w:t>möjlighet</w:t>
      </w:r>
      <w:r>
        <w:t>erna</w:t>
      </w:r>
      <w:r w:rsidRPr="00060227">
        <w:t xml:space="preserve"> för </w:t>
      </w:r>
      <w:r>
        <w:t xml:space="preserve">en </w:t>
      </w:r>
      <w:r w:rsidRPr="00060227">
        <w:t>strukturerad dialog mellan tillverkare och anmält organ innan ansökan</w:t>
      </w:r>
      <w:r>
        <w:t xml:space="preserve"> utökas. </w:t>
      </w:r>
      <w:r w:rsidRPr="00060227">
        <w:t xml:space="preserve">Särskilda regler </w:t>
      </w:r>
      <w:r>
        <w:t xml:space="preserve">införs </w:t>
      </w:r>
      <w:r w:rsidRPr="00060227">
        <w:t xml:space="preserve">för </w:t>
      </w:r>
      <w:r>
        <w:t>genombrottsprodukter,</w:t>
      </w:r>
      <w:r w:rsidRPr="00060227">
        <w:t xml:space="preserve"> </w:t>
      </w:r>
      <w:proofErr w:type="spellStart"/>
      <w:r>
        <w:t>särprodukter</w:t>
      </w:r>
      <w:proofErr w:type="spellEnd"/>
      <w:r w:rsidRPr="00060227">
        <w:t xml:space="preserve"> </w:t>
      </w:r>
      <w:r>
        <w:t xml:space="preserve">och </w:t>
      </w:r>
      <w:r w:rsidRPr="00060227">
        <w:t>särskilt dispensförfarande för produkter som behövs vid hot mot folkhälsan</w:t>
      </w:r>
      <w:r>
        <w:t>.</w:t>
      </w:r>
    </w:p>
    <w:p w14:paraId="5EE49BD6" w14:textId="77777777" w:rsidR="00ED2D71" w:rsidRDefault="00ED2D71" w:rsidP="00ED2D71">
      <w:pPr>
        <w:pStyle w:val="Brdtext"/>
      </w:pPr>
      <w:r w:rsidRPr="0000000F">
        <w:t xml:space="preserve">Kommissionen </w:t>
      </w:r>
      <w:r>
        <w:t xml:space="preserve">föreslås ges möjlighet att </w:t>
      </w:r>
      <w:r w:rsidRPr="0000000F">
        <w:t xml:space="preserve">på eget initiativ tillåta utsläppande av produkter på marknaden vid </w:t>
      </w:r>
      <w:r>
        <w:t>hot mot människors hälsa</w:t>
      </w:r>
      <w:r w:rsidRPr="0000000F">
        <w:t xml:space="preserve">. </w:t>
      </w:r>
      <w:r>
        <w:t>Medlemsstaternas b</w:t>
      </w:r>
      <w:r w:rsidRPr="0000000F">
        <w:t xml:space="preserve">ehöriga myndigheter </w:t>
      </w:r>
      <w:r>
        <w:t xml:space="preserve">föreslås </w:t>
      </w:r>
      <w:r w:rsidRPr="0000000F">
        <w:t xml:space="preserve">få tillåta undantag </w:t>
      </w:r>
      <w:r>
        <w:t>avseende</w:t>
      </w:r>
      <w:r w:rsidRPr="0000000F">
        <w:t xml:space="preserve"> tillverkning, konstruktion eller avsedd användning för CE-märkta produkter vid allvarliga gränsöverskridande hot mot hälsan, katastrofer eller kriser.</w:t>
      </w:r>
      <w:r>
        <w:t xml:space="preserve"> </w:t>
      </w:r>
    </w:p>
    <w:p w14:paraId="033B3CE8" w14:textId="77777777" w:rsidR="00ED2D71" w:rsidRDefault="00ED2D71" w:rsidP="00ED2D71">
      <w:pPr>
        <w:pStyle w:val="Brdtext"/>
      </w:pPr>
      <w:r>
        <w:t xml:space="preserve">Det införs möjlighet för medlemsstaterna och kommissionen att inrätta s.k. regulatoriska sandlådor dvs. </w:t>
      </w:r>
      <w:r w:rsidRPr="0042097E">
        <w:t>kontrollerade miljöer där företag kan testa innovativa produkter under övervakning av en myndighet,</w:t>
      </w:r>
      <w:r>
        <w:t xml:space="preserve"> för att möta behoven av framväxande tekniker.</w:t>
      </w:r>
    </w:p>
    <w:p w14:paraId="129C53CB" w14:textId="77777777" w:rsidR="00ED2D71" w:rsidRDefault="00ED2D71" w:rsidP="00ED2D71">
      <w:pPr>
        <w:pStyle w:val="Brdtext"/>
      </w:pPr>
      <w:r>
        <w:t xml:space="preserve">Vidare införs ändrade regler för produkter avsedda för engångsbruk, bl.a. införs möjligheter till återanvändning av medicintekniska produkter. </w:t>
      </w:r>
      <w:proofErr w:type="spellStart"/>
      <w:r>
        <w:t>S</w:t>
      </w:r>
      <w:r w:rsidRPr="00916A88">
        <w:t>är</w:t>
      </w:r>
      <w:r>
        <w:t>produkter</w:t>
      </w:r>
      <w:proofErr w:type="spellEnd"/>
      <w:r>
        <w:t xml:space="preserve"> som har godkänts enligt tidigare lagstiftning </w:t>
      </w:r>
      <w:r w:rsidRPr="00916A88">
        <w:t xml:space="preserve">och för vilka en expertpanel har bekräftat att de uppfyller kriterierna för </w:t>
      </w:r>
      <w:proofErr w:type="spellStart"/>
      <w:r>
        <w:t>särprodukter</w:t>
      </w:r>
      <w:proofErr w:type="spellEnd"/>
      <w:r w:rsidRPr="00916A88">
        <w:t xml:space="preserve"> får fortsätta att släppas ut på marknaden</w:t>
      </w:r>
      <w:r>
        <w:t>.</w:t>
      </w:r>
    </w:p>
    <w:p w14:paraId="12475F7A" w14:textId="77777777" w:rsidR="00ED2D71" w:rsidRPr="00E31C5D" w:rsidRDefault="00ED2D71" w:rsidP="00ED2D71">
      <w:pPr>
        <w:pStyle w:val="Rubrik4utannumrering"/>
      </w:pPr>
      <w:r w:rsidRPr="209DF1F5">
        <w:t xml:space="preserve">Förutsägbarhet och kostnadseffektivitet vid certifiering </w:t>
      </w:r>
    </w:p>
    <w:p w14:paraId="572695CC" w14:textId="77777777" w:rsidR="00ED2D71" w:rsidRPr="00F775A5" w:rsidRDefault="00ED2D71" w:rsidP="00ED2D71">
      <w:pPr>
        <w:pStyle w:val="Brdtext"/>
      </w:pPr>
      <w:r>
        <w:t xml:space="preserve">Det föreslås lättnader vid bedömning om överenstämmelse för </w:t>
      </w:r>
      <w:r w:rsidRPr="005E3F9D">
        <w:t>representativ</w:t>
      </w:r>
      <w:r>
        <w:t>a produkter. Vidare kommer s</w:t>
      </w:r>
      <w:r w:rsidRPr="00F775A5">
        <w:t xml:space="preserve">terila </w:t>
      </w:r>
      <w:r w:rsidRPr="00A42A42">
        <w:t>medicintekniska produkter för in vitro-diagnostik</w:t>
      </w:r>
      <w:r>
        <w:t xml:space="preserve"> i vissa klasser</w:t>
      </w:r>
      <w:r w:rsidRPr="00F775A5">
        <w:t xml:space="preserve"> inte </w:t>
      </w:r>
      <w:r>
        <w:t xml:space="preserve">längre </w:t>
      </w:r>
      <w:r w:rsidRPr="00F775A5">
        <w:t xml:space="preserve">att </w:t>
      </w:r>
      <w:r w:rsidRPr="00841CE7">
        <w:t>kräva teknisk dokumentation.</w:t>
      </w:r>
    </w:p>
    <w:p w14:paraId="7E4DA213" w14:textId="77777777" w:rsidR="00ED2D71" w:rsidRPr="00F775A5" w:rsidRDefault="00ED2D71" w:rsidP="00ED2D71">
      <w:pPr>
        <w:pStyle w:val="Brdtext"/>
      </w:pPr>
      <w:r w:rsidRPr="00F775A5">
        <w:t>Anmälda organ kommer att ha möjlighet att</w:t>
      </w:r>
      <w:r>
        <w:t xml:space="preserve"> </w:t>
      </w:r>
      <w:r w:rsidRPr="00F775A5">
        <w:t>ersätta revisioner på plats med revisioner</w:t>
      </w:r>
      <w:r>
        <w:t xml:space="preserve"> på distans</w:t>
      </w:r>
      <w:r w:rsidRPr="00F775A5">
        <w:t>.</w:t>
      </w:r>
      <w:r>
        <w:t xml:space="preserve"> Förslaget anpassar också delar av förordningen om medicintekniska produkter till den nya förordningen om </w:t>
      </w:r>
      <w:r w:rsidRPr="000B23EF">
        <w:t xml:space="preserve">kvalitets- och säkerhetsstandarder </w:t>
      </w:r>
      <w:r>
        <w:t>för ämnen av mänskligt ursprung,</w:t>
      </w:r>
      <w:r w:rsidRPr="000B23EF">
        <w:t xml:space="preserve"> Europaparlamentets och rådets förordning (EU) 2024/1938 av den 13 juni 2024 om kvalitets- och säkerhetsstandarder för humanbiologiskt material avsett för användning på människa och om upphävande av direktiven 2002/98/EG och 2004/23/EG</w:t>
      </w:r>
      <w:r>
        <w:t xml:space="preserve"> </w:t>
      </w:r>
      <w:r>
        <w:lastRenderedPageBreak/>
        <w:t>(</w:t>
      </w:r>
      <w:proofErr w:type="spellStart"/>
      <w:r>
        <w:t>SoHO</w:t>
      </w:r>
      <w:proofErr w:type="spellEnd"/>
      <w:r>
        <w:t>).</w:t>
      </w:r>
      <w:r w:rsidRPr="0015791D">
        <w:t xml:space="preserve"> </w:t>
      </w:r>
      <w:r>
        <w:t>Det införs vidare förkortade</w:t>
      </w:r>
      <w:r w:rsidRPr="00F775A5">
        <w:t xml:space="preserve"> tidsfrister för samråd med</w:t>
      </w:r>
      <w:r>
        <w:t xml:space="preserve"> </w:t>
      </w:r>
      <w:r w:rsidRPr="00F775A5">
        <w:t xml:space="preserve">läkemedels- och </w:t>
      </w:r>
      <w:proofErr w:type="spellStart"/>
      <w:r w:rsidRPr="00F775A5">
        <w:t>SoHO</w:t>
      </w:r>
      <w:proofErr w:type="spellEnd"/>
      <w:r w:rsidRPr="00F775A5">
        <w:t>-myndigheter.</w:t>
      </w:r>
      <w:r>
        <w:t xml:space="preserve"> </w:t>
      </w:r>
    </w:p>
    <w:p w14:paraId="034FB37C" w14:textId="77777777" w:rsidR="00ED2D71" w:rsidRDefault="00ED2D71" w:rsidP="00ED2D71">
      <w:pPr>
        <w:pStyle w:val="Brdtext"/>
      </w:pPr>
      <w:r>
        <w:t>Därtill föreslås a</w:t>
      </w:r>
      <w:r w:rsidRPr="007464F8">
        <w:t>vgiftssänkningar för mikro- och små</w:t>
      </w:r>
      <w:r>
        <w:t xml:space="preserve"> företag</w:t>
      </w:r>
      <w:r w:rsidRPr="007464F8">
        <w:t xml:space="preserve"> och för </w:t>
      </w:r>
      <w:r>
        <w:t xml:space="preserve">tillverkare av </w:t>
      </w:r>
      <w:proofErr w:type="spellStart"/>
      <w:r w:rsidRPr="007464F8">
        <w:t>sär</w:t>
      </w:r>
      <w:r>
        <w:t>produkter</w:t>
      </w:r>
      <w:proofErr w:type="spellEnd"/>
      <w:r>
        <w:t>, liksom möjlighet för k</w:t>
      </w:r>
      <w:r w:rsidRPr="007464F8">
        <w:t xml:space="preserve">ommissionen att </w:t>
      </w:r>
      <w:r>
        <w:t>besluta om avgifts</w:t>
      </w:r>
      <w:r w:rsidRPr="007464F8">
        <w:t>nivå och strukturen för avgifter till anmälda organ.</w:t>
      </w:r>
    </w:p>
    <w:p w14:paraId="23A543D6" w14:textId="77777777" w:rsidR="00ED2D71" w:rsidRDefault="00ED2D71" w:rsidP="00ED2D71">
      <w:pPr>
        <w:pStyle w:val="Rubrik4utannumrering"/>
      </w:pPr>
      <w:r w:rsidRPr="209DF1F5">
        <w:t xml:space="preserve">Samordning inom det decentraliserade systemet </w:t>
      </w:r>
    </w:p>
    <w:p w14:paraId="16282D88" w14:textId="77777777" w:rsidR="00ED2D71" w:rsidRDefault="00ED2D71" w:rsidP="00ED2D71">
      <w:pPr>
        <w:pStyle w:val="Brdtext"/>
      </w:pPr>
      <w:r w:rsidRPr="002D3805">
        <w:t xml:space="preserve">Samordningen mellan behöriga myndigheter gällande kvalificering och klassificering av en produkt </w:t>
      </w:r>
      <w:r>
        <w:t>föreslås</w:t>
      </w:r>
      <w:r w:rsidRPr="002D3805">
        <w:t xml:space="preserve"> </w:t>
      </w:r>
      <w:r>
        <w:t xml:space="preserve">regleras och därmed ges även en </w:t>
      </w:r>
      <w:r w:rsidRPr="002D3805">
        <w:t>möjlighet att begära yttranden från expertpanel.</w:t>
      </w:r>
    </w:p>
    <w:p w14:paraId="1E677B26" w14:textId="77777777" w:rsidR="00ED2D71" w:rsidRDefault="00ED2D71" w:rsidP="00ED2D71">
      <w:pPr>
        <w:pStyle w:val="Brdtext"/>
      </w:pPr>
      <w:r>
        <w:t xml:space="preserve">Bedömningen av ansökningar från organ som vill vara anmälda organ, utnämningar eller anmälningar av anmälda organ kommer att effektiviseras genom ett tidigare deltagande av gemensamma bedömningsgrupper som ska bestå av berörd nationell myndighet, experter som utsetts av kommissionen och experter som utsetts från andra medlemsstater. </w:t>
      </w:r>
    </w:p>
    <w:p w14:paraId="02EC11E3" w14:textId="77777777" w:rsidR="00ED2D71" w:rsidRDefault="00ED2D71" w:rsidP="00ED2D71">
      <w:pPr>
        <w:pStyle w:val="Brdtext"/>
      </w:pPr>
      <w:r>
        <w:t>Gemensamma bedömningsgrupper kommer även att delta i övervakningen av anmälda organ och rapportering från dessa övervakningar ska ske minst vartannat år. Den nuvarande bestämmelsen om fullständiga omprövningar av anmälda organ vart femte år kommer att avskaffas.</w:t>
      </w:r>
    </w:p>
    <w:p w14:paraId="3576E3F8" w14:textId="77777777" w:rsidR="00ED2D71" w:rsidRDefault="00ED2D71" w:rsidP="00ED2D71">
      <w:pPr>
        <w:pStyle w:val="Brdtext"/>
      </w:pPr>
      <w:r>
        <w:t>Kommissionen ges vidare befogenhet att fastställa nivån och strukturen för avgifter och ersättningsgilla kostnader för utseende och övervakning av anmälda organ.</w:t>
      </w:r>
    </w:p>
    <w:p w14:paraId="2D1464E8" w14:textId="77777777" w:rsidR="00ED2D71" w:rsidRPr="00093535" w:rsidRDefault="00ED2D71" w:rsidP="00ED2D71">
      <w:pPr>
        <w:pStyle w:val="Brdtext"/>
      </w:pPr>
      <w:r>
        <w:t>I f</w:t>
      </w:r>
      <w:r w:rsidRPr="009E23C4">
        <w:t xml:space="preserve">örslaget </w:t>
      </w:r>
      <w:r>
        <w:t xml:space="preserve">föreslås en starkare </w:t>
      </w:r>
      <w:r w:rsidRPr="009E23C4">
        <w:t xml:space="preserve">samordning mellan anmälda organ </w:t>
      </w:r>
      <w:r>
        <w:t xml:space="preserve">och </w:t>
      </w:r>
      <w:r w:rsidRPr="009E23C4">
        <w:t>Samordningsgruppen för medicintekniska produkter (MDCG)</w:t>
      </w:r>
      <w:r>
        <w:t xml:space="preserve">. Samordningsgruppen </w:t>
      </w:r>
      <w:r w:rsidRPr="009E23C4">
        <w:t xml:space="preserve">består av företrädare för de nationella behöriga myndigheterna och leds av </w:t>
      </w:r>
      <w:r w:rsidRPr="00093535">
        <w:t>kommissionen.</w:t>
      </w:r>
    </w:p>
    <w:p w14:paraId="026FF186" w14:textId="77777777" w:rsidR="00ED2D71" w:rsidRPr="009E23C4" w:rsidRDefault="00ED2D71" w:rsidP="00ED2D71">
      <w:pPr>
        <w:pStyle w:val="Brdtext"/>
      </w:pPr>
      <w:r w:rsidRPr="00093535">
        <w:t xml:space="preserve">Förslaget </w:t>
      </w:r>
      <w:r>
        <w:t xml:space="preserve">avser även att </w:t>
      </w:r>
      <w:r w:rsidRPr="00093535">
        <w:t xml:space="preserve">bredda expertisen i expertpanelerna och utöka </w:t>
      </w:r>
      <w:r>
        <w:t>deras</w:t>
      </w:r>
      <w:r w:rsidRPr="00093535">
        <w:t xml:space="preserve"> rådgivande funktion </w:t>
      </w:r>
      <w:r>
        <w:t>vid</w:t>
      </w:r>
      <w:r w:rsidRPr="00093535">
        <w:t xml:space="preserve"> </w:t>
      </w:r>
      <w:r>
        <w:t>marknadskontroll</w:t>
      </w:r>
      <w:r w:rsidRPr="00093535">
        <w:t xml:space="preserve">. </w:t>
      </w:r>
      <w:r w:rsidRPr="00C75144">
        <w:t>EMA</w:t>
      </w:r>
      <w:r w:rsidRPr="00093535">
        <w:t xml:space="preserve"> föreslås ge ett ökat stöd till de behöriga myndigheterna för att förbättra samordningen mellan de</w:t>
      </w:r>
      <w:r>
        <w:t>ssa</w:t>
      </w:r>
      <w:r w:rsidRPr="00093535">
        <w:t xml:space="preserve">, särskilt när det gäller </w:t>
      </w:r>
      <w:r>
        <w:t xml:space="preserve">frågor om </w:t>
      </w:r>
      <w:r w:rsidRPr="005C468E">
        <w:t>kvalificering</w:t>
      </w:r>
      <w:r>
        <w:t xml:space="preserve"> </w:t>
      </w:r>
      <w:r w:rsidRPr="00093535">
        <w:t>och klassificering, undantag från tillämpliga förfaranden för bedömning av överensstämmelse och andra krav</w:t>
      </w:r>
      <w:r>
        <w:t xml:space="preserve"> </w:t>
      </w:r>
      <w:r>
        <w:lastRenderedPageBreak/>
        <w:t>såsom</w:t>
      </w:r>
      <w:r w:rsidRPr="00093535">
        <w:t xml:space="preserve"> kliniska utvärderingar och undersökningar, </w:t>
      </w:r>
      <w:r w:rsidRPr="00EB7CE2">
        <w:t>säkerhetsövervakning och marknadskontroll</w:t>
      </w:r>
      <w:r>
        <w:t>.</w:t>
      </w:r>
    </w:p>
    <w:p w14:paraId="1B9161F9" w14:textId="77777777" w:rsidR="00ED2D71" w:rsidRPr="00E31C5D" w:rsidRDefault="00ED2D71" w:rsidP="00ED2D71">
      <w:pPr>
        <w:pStyle w:val="Rubrik4utannumrering"/>
      </w:pPr>
      <w:r w:rsidRPr="209DF1F5">
        <w:t>Ytterligare digitalisering</w:t>
      </w:r>
    </w:p>
    <w:p w14:paraId="33683B18" w14:textId="77777777" w:rsidR="00ED2D71" w:rsidRDefault="00ED2D71" w:rsidP="00ED2D71">
      <w:pPr>
        <w:spacing w:after="120"/>
      </w:pPr>
      <w:r>
        <w:t xml:space="preserve">I förslaget införs möjlighet att tillhandahålla den tekniska dokumentationen och </w:t>
      </w:r>
      <w:r w:rsidRPr="009311F8">
        <w:t>EU-försäkran om överensstämmelse</w:t>
      </w:r>
      <w:r>
        <w:t xml:space="preserve"> digitalt. Dessutom föreslås kommissionen få </w:t>
      </w:r>
      <w:r w:rsidRPr="00060227">
        <w:t xml:space="preserve">mandat </w:t>
      </w:r>
      <w:r>
        <w:t xml:space="preserve">att reglera att vissa delar av märkningen tillhandahålls </w:t>
      </w:r>
      <w:r w:rsidRPr="00060227">
        <w:t>digital</w:t>
      </w:r>
      <w:r>
        <w:t>t.</w:t>
      </w:r>
    </w:p>
    <w:p w14:paraId="40AFC396" w14:textId="77777777" w:rsidR="00ED2D71" w:rsidRPr="00E31C5D" w:rsidRDefault="00ED2D71" w:rsidP="00ED2D71">
      <w:pPr>
        <w:pStyle w:val="Rubrik4utannumrering"/>
      </w:pPr>
      <w:r w:rsidRPr="209DF1F5">
        <w:t>Internationellt samarbete</w:t>
      </w:r>
    </w:p>
    <w:p w14:paraId="31EF305A" w14:textId="4C280307" w:rsidR="00ED2D71" w:rsidRDefault="00ED2D71" w:rsidP="00ED2D71">
      <w:pPr>
        <w:pStyle w:val="Brdtext"/>
      </w:pPr>
      <w:r>
        <w:t xml:space="preserve">Nya avsnitt om internationellt samarbete införs i förordningen om medicintekniska produkter för att främja verksamhet som syftar till att koordinera med andra globala regelverk och stärka internationellt samarbete, bl.a. genom de internationella </w:t>
      </w:r>
      <w:proofErr w:type="spellStart"/>
      <w:r>
        <w:t>forumen</w:t>
      </w:r>
      <w:r w:rsidR="00923031">
        <w:t>a</w:t>
      </w:r>
      <w:proofErr w:type="spellEnd"/>
      <w:r>
        <w:t xml:space="preserve"> </w:t>
      </w:r>
      <w:r w:rsidRPr="001447F2">
        <w:t xml:space="preserve">International Medical </w:t>
      </w:r>
      <w:proofErr w:type="spellStart"/>
      <w:r w:rsidRPr="001447F2">
        <w:t>Device</w:t>
      </w:r>
      <w:proofErr w:type="spellEnd"/>
      <w:r w:rsidRPr="001447F2">
        <w:t xml:space="preserve"> Regulators Forum </w:t>
      </w:r>
      <w:r>
        <w:t xml:space="preserve">(IMDRF) och </w:t>
      </w:r>
      <w:r w:rsidRPr="001447F2">
        <w:t xml:space="preserve">Medical </w:t>
      </w:r>
      <w:proofErr w:type="spellStart"/>
      <w:r w:rsidRPr="001447F2">
        <w:t>Device</w:t>
      </w:r>
      <w:proofErr w:type="spellEnd"/>
      <w:r w:rsidRPr="001447F2">
        <w:t xml:space="preserve"> </w:t>
      </w:r>
      <w:proofErr w:type="spellStart"/>
      <w:r w:rsidRPr="001447F2">
        <w:t>Single</w:t>
      </w:r>
      <w:proofErr w:type="spellEnd"/>
      <w:r w:rsidRPr="001447F2">
        <w:t xml:space="preserve"> </w:t>
      </w:r>
      <w:proofErr w:type="spellStart"/>
      <w:r w:rsidRPr="001447F2">
        <w:t>Audit</w:t>
      </w:r>
      <w:proofErr w:type="spellEnd"/>
      <w:r w:rsidRPr="001447F2">
        <w:t xml:space="preserve"> Program </w:t>
      </w:r>
      <w:r>
        <w:t>(MDSAP).</w:t>
      </w:r>
    </w:p>
    <w:p w14:paraId="401EC4E3" w14:textId="77777777" w:rsidR="00ED2D71" w:rsidRPr="00E31C5D" w:rsidRDefault="00ED2D71" w:rsidP="00ED2D71">
      <w:pPr>
        <w:pStyle w:val="Rubrik4utannumrering"/>
      </w:pPr>
      <w:r w:rsidRPr="209DF1F5">
        <w:t xml:space="preserve">Samspel med annan unionslagstiftning </w:t>
      </w:r>
    </w:p>
    <w:p w14:paraId="77740A49" w14:textId="77777777" w:rsidR="00ED2D71" w:rsidRPr="00B10512" w:rsidRDefault="00ED2D71" w:rsidP="00ED2D71">
      <w:pPr>
        <w:pStyle w:val="Brdtext"/>
      </w:pPr>
      <w:r w:rsidRPr="00B10512">
        <w:t>För kombinerade studier</w:t>
      </w:r>
      <w:r>
        <w:t>, dvs. studier som samtidigt testar en medicinteknisk produkt och ett läkemedel,</w:t>
      </w:r>
      <w:r w:rsidRPr="00B10512">
        <w:t xml:space="preserve"> </w:t>
      </w:r>
      <w:r>
        <w:t xml:space="preserve">ska </w:t>
      </w:r>
      <w:r w:rsidRPr="00B10512">
        <w:t>sponsor</w:t>
      </w:r>
      <w:r>
        <w:t>er kunna</w:t>
      </w:r>
      <w:r w:rsidRPr="00B10512">
        <w:t xml:space="preserve"> lämna in en enda ansökan</w:t>
      </w:r>
      <w:r>
        <w:t xml:space="preserve">. Ansökan kan därefter genomgå </w:t>
      </w:r>
      <w:r w:rsidRPr="00B10512">
        <w:t>en samordnad bedömning</w:t>
      </w:r>
      <w:r>
        <w:t xml:space="preserve"> med berörda medlemsstater</w:t>
      </w:r>
      <w:r w:rsidRPr="00B10512">
        <w:t>,</w:t>
      </w:r>
      <w:r>
        <w:t xml:space="preserve"> vilket föreslås regleras i förordningen om kliniska prövningar av humanläkemedel</w:t>
      </w:r>
      <w:r w:rsidRPr="00B10512">
        <w:t>.</w:t>
      </w:r>
    </w:p>
    <w:p w14:paraId="39BB79D9" w14:textId="77777777" w:rsidR="00ED2D71" w:rsidRDefault="00ED2D71" w:rsidP="00ED2D71">
      <w:pPr>
        <w:pStyle w:val="Brdtext"/>
      </w:pPr>
      <w:r>
        <w:t xml:space="preserve">Allvarliga tillbud ska rapporteras i enlighet med ett övervakningssystem som inrättats enligt </w:t>
      </w:r>
      <w:r w:rsidRPr="006D10DE">
        <w:t>förordningen om medicintekniska produkter och förordningen om medicintekniska produkter för in vitro-diagnostik.</w:t>
      </w:r>
      <w:r>
        <w:t xml:space="preserve"> Dessa allvarliga tillbud kommer nu även att inkludera aktivt utnyttjade sårbarheter och allvarliga incidenter i enlighet med Europaparlamentets</w:t>
      </w:r>
      <w:r w:rsidRPr="008C1A54">
        <w:t xml:space="preserve"> och rådets förordning (EU) 2024/2847 av den 23 oktober 2024 om övergripande cybersäkerhetskrav för produkter med digitala element och om ändring av förordningarna (EU) nr 168/2013 och (EU) 2019/1020 och direktiv (EU) 2020/1828 (</w:t>
      </w:r>
      <w:proofErr w:type="spellStart"/>
      <w:r w:rsidRPr="008C1A54">
        <w:t>cyberresiliensförordningen</w:t>
      </w:r>
      <w:proofErr w:type="spellEnd"/>
      <w:r w:rsidRPr="008C1A54">
        <w:t>)</w:t>
      </w:r>
      <w:r>
        <w:t>. Dessa rapporter kommer att göras tillgängliga för relevanta nationella enheter för datasäkerhetsincidenter ”CSIRT” och för Europeiska unionens cybersäkerhetsbyrå (</w:t>
      </w:r>
      <w:proofErr w:type="spellStart"/>
      <w:r>
        <w:t>Enisa</w:t>
      </w:r>
      <w:proofErr w:type="spellEnd"/>
      <w:r>
        <w:t xml:space="preserve">). Dessutom kommer tillverkare att behöva rapportera aktivt utnyttjade sårbarheter och allvarliga incidenter som inte kvalificerar som allvarliga tillbud i enlighet med </w:t>
      </w:r>
      <w:r w:rsidRPr="00F9366E">
        <w:t xml:space="preserve">förordningen om medicintekniska </w:t>
      </w:r>
      <w:r w:rsidRPr="00F86EF2">
        <w:t>produkter</w:t>
      </w:r>
      <w:r>
        <w:t xml:space="preserve"> och förordningen </w:t>
      </w:r>
      <w:r w:rsidRPr="00A42A42">
        <w:t xml:space="preserve">om medicintekniska produkter </w:t>
      </w:r>
      <w:r w:rsidRPr="00A42A42">
        <w:lastRenderedPageBreak/>
        <w:t>för in vitro-diagnostik</w:t>
      </w:r>
      <w:r>
        <w:t xml:space="preserve"> till CSIRT-enheterna och </w:t>
      </w:r>
      <w:proofErr w:type="spellStart"/>
      <w:r>
        <w:t>Enisa</w:t>
      </w:r>
      <w:proofErr w:type="spellEnd"/>
      <w:r>
        <w:t xml:space="preserve"> via </w:t>
      </w:r>
      <w:proofErr w:type="spellStart"/>
      <w:r>
        <w:t>Eudamed</w:t>
      </w:r>
      <w:proofErr w:type="spellEnd"/>
      <w:r>
        <w:t>. I bilaga I till förordningarna kommer cybersäkerhet uttryckligen att nämnas i de allmänna säkerhets- och prestandakraven.</w:t>
      </w:r>
    </w:p>
    <w:p w14:paraId="683E3FE3" w14:textId="77777777" w:rsidR="00ED2D71" w:rsidRDefault="00ED2D71" w:rsidP="00ED2D71">
      <w:pPr>
        <w:pStyle w:val="Brdtext"/>
      </w:pPr>
      <w:r>
        <w:t>Därutöver innehåller förslaget en ändring i AI-</w:t>
      </w:r>
      <w:r w:rsidRPr="00FC2867">
        <w:t>förordning</w:t>
      </w:r>
      <w:r>
        <w:t xml:space="preserve">en för medicintekniska produkter och </w:t>
      </w:r>
      <w:r w:rsidRPr="00A42A42">
        <w:t>medicintekniska produkter för in vitro-diagnostik</w:t>
      </w:r>
      <w:r>
        <w:t xml:space="preserve"> vilken medför att AI-förordningen endast är tillämplig i begränsade delar. I förordningen </w:t>
      </w:r>
      <w:r w:rsidRPr="006F70A0">
        <w:t xml:space="preserve">om en förstärkt roll för </w:t>
      </w:r>
      <w:r>
        <w:t>EMA</w:t>
      </w:r>
      <w:r w:rsidRPr="006F70A0">
        <w:t xml:space="preserve"> vid krisberedskap och krishantering avseende läkemedel och medicintekniska produkter</w:t>
      </w:r>
      <w:r>
        <w:t xml:space="preserve"> införs vissa informationskrav på EMA till den expertpanel som upprättats enligt förordningen om medicintekniska produkter. </w:t>
      </w:r>
    </w:p>
    <w:p w14:paraId="3725E14D" w14:textId="77777777" w:rsidR="00ED2D71" w:rsidRDefault="00925323" w:rsidP="00ED2D71">
      <w:pPr>
        <w:pStyle w:val="Rubrik2"/>
      </w:pPr>
      <w:sdt>
        <w:sdtPr>
          <w:id w:val="155114876"/>
          <w:lock w:val="contentLocked"/>
          <w:placeholder>
            <w:docPart w:val="4AA0021623DF4552A4196E5C81872E96"/>
          </w:placeholder>
          <w:group/>
        </w:sdtPr>
        <w:sdtEndPr/>
        <w:sdtContent>
          <w:r w:rsidR="00ED2D71">
            <w:t>Gällande svenska regler och förslagets effekt på dessa</w:t>
          </w:r>
        </w:sdtContent>
      </w:sdt>
    </w:p>
    <w:p w14:paraId="434107C9" w14:textId="77777777" w:rsidR="00ED2D71" w:rsidRDefault="00ED2D71" w:rsidP="00ED2D71">
      <w:pPr>
        <w:pStyle w:val="Brdtext"/>
      </w:pPr>
      <w:r w:rsidRPr="009D7D51">
        <w:t>EU-förordning</w:t>
      </w:r>
      <w:r>
        <w:t>ar</w:t>
      </w:r>
      <w:r w:rsidRPr="009D7D51">
        <w:t xml:space="preserve"> är direkt tillämplig</w:t>
      </w:r>
      <w:r>
        <w:t>a</w:t>
      </w:r>
      <w:r w:rsidRPr="009D7D51">
        <w:t xml:space="preserve"> i Sverige från den tidpunkt som anges i förordningen. Det behövs därför inte några författningsändringar för att förordningen ska bli tillämplig i Sverige</w:t>
      </w:r>
      <w:r>
        <w:t xml:space="preserve">. Emellertid kan det behövas kompletterande bestämmelser i svensk lagstiftning för att en EU-förordning ska kunna </w:t>
      </w:r>
      <w:r w:rsidRPr="00A151BA">
        <w:t>tillämpas i praktiken och få effektivt genomslag.</w:t>
      </w:r>
      <w:r>
        <w:t xml:space="preserve"> </w:t>
      </w:r>
    </w:p>
    <w:p w14:paraId="30D4886E" w14:textId="77777777" w:rsidR="00ED2D71" w:rsidRDefault="00ED2D71" w:rsidP="00ED2D71">
      <w:pPr>
        <w:pStyle w:val="Brdtext"/>
      </w:pPr>
      <w:r>
        <w:t>När det gäller medicintekniska produkter finns det kompletterade svenska bestämmelser i lagen (2021:600) med kompletterande bestämmelser till EU:s förordningar om medicintekniska produkter och förordningen (2021:631) med kompletterande bestämmelser till EU:s förordningar om medicintekniska produkter.</w:t>
      </w:r>
      <w:r w:rsidRPr="1538DBAE">
        <w:t xml:space="preserve"> </w:t>
      </w:r>
      <w:r>
        <w:t>Det finns även kompletterande bestämmelser i myndighetsföreskrifter från bl.a. Läkemedelsverket och Socialstyrelsen. Dessa regler kan behöva anpassas med anledning av förslaget</w:t>
      </w:r>
      <w:r w:rsidRPr="1538DBAE">
        <w:t>.</w:t>
      </w:r>
    </w:p>
    <w:p w14:paraId="6482B8B4" w14:textId="77777777" w:rsidR="00ED2D71" w:rsidRDefault="00925323" w:rsidP="00ED2D71">
      <w:pPr>
        <w:pStyle w:val="Rubrik2"/>
      </w:pPr>
      <w:sdt>
        <w:sdtPr>
          <w:id w:val="1484199778"/>
          <w:lock w:val="contentLocked"/>
          <w:placeholder>
            <w:docPart w:val="4AA0021623DF4552A4196E5C81872E96"/>
          </w:placeholder>
          <w:group/>
        </w:sdtPr>
        <w:sdtEndPr/>
        <w:sdtContent>
          <w:r w:rsidR="00ED2D71">
            <w:t>Budgetära konsekvenser och konsekvensanalys</w:t>
          </w:r>
        </w:sdtContent>
      </w:sdt>
    </w:p>
    <w:p w14:paraId="05F4BBF1" w14:textId="77777777" w:rsidR="00ED2D71" w:rsidRDefault="00ED2D71" w:rsidP="00ED2D71">
      <w:pPr>
        <w:pStyle w:val="Brdtext"/>
      </w:pPr>
      <w:r>
        <w:t xml:space="preserve">Kommissionen har tagit fram ett arbetsdokument som förklarar de förslagna åtgärderna, analys av dessa samt synpunkter från intressenter. </w:t>
      </w:r>
      <w:r w:rsidRPr="009E387F">
        <w:t xml:space="preserve">Kommissionens </w:t>
      </w:r>
      <w:r>
        <w:t>arbetsdokument</w:t>
      </w:r>
      <w:r w:rsidRPr="009E387F">
        <w:t xml:space="preserve"> baseras på</w:t>
      </w:r>
      <w:r>
        <w:t xml:space="preserve"> </w:t>
      </w:r>
      <w:r w:rsidRPr="009E387F">
        <w:t>de problem som identifierades under den riktade utvärderingen</w:t>
      </w:r>
      <w:r>
        <w:t xml:space="preserve"> av EU-förordningarna om medicintekniska produkter och konsultationer med berörda aktörer och intressenter inom EU. Arbetsdokumentet innehåller en uppskattning av kostnadsbesparingar för företag, EU-institutioner, medlemsländer och anmälda organ. </w:t>
      </w:r>
    </w:p>
    <w:p w14:paraId="18DACB45" w14:textId="77777777" w:rsidR="00ED2D71" w:rsidRDefault="00ED2D71" w:rsidP="00ED2D71">
      <w:pPr>
        <w:pStyle w:val="Brdtext"/>
      </w:pPr>
      <w:r>
        <w:lastRenderedPageBreak/>
        <w:t xml:space="preserve">Kommissionen har inte presenterat någon konsekvensanalys av förslagets samhällsekonomiska effekter. Kommissionen motiveringerar detta med att förslaget inte ändrar syftet med EU-förordningarna och en konsekvensanalys därför inte bedömdes nödvändigt eller lämpligt med avseende på den korta tidsfristen eller ur effektivitetssynpunkt. </w:t>
      </w:r>
    </w:p>
    <w:p w14:paraId="1CB4CAD2" w14:textId="77777777" w:rsidR="00ED2D71" w:rsidRPr="002A68CD" w:rsidRDefault="00ED2D71" w:rsidP="00ED2D71">
      <w:pPr>
        <w:pStyle w:val="Brdtext"/>
      </w:pPr>
      <w:r w:rsidRPr="00A73CA2">
        <w:t xml:space="preserve">Enligt kommissionen </w:t>
      </w:r>
      <w:r>
        <w:t>uppskattas</w:t>
      </w:r>
      <w:r w:rsidRPr="00A73CA2">
        <w:t xml:space="preserve"> </w:t>
      </w:r>
      <w:r>
        <w:t xml:space="preserve">förslaget medföra besparingar </w:t>
      </w:r>
      <w:r w:rsidRPr="002A68CD">
        <w:t xml:space="preserve">upp till mer än </w:t>
      </w:r>
      <w:r>
        <w:t>tre</w:t>
      </w:r>
      <w:r w:rsidRPr="002A68CD">
        <w:t xml:space="preserve"> miljarder euro per år. Vid sidan av ekonomisk lättnad syftar åtgärderna till att införa en proportionerlig, effektiv och flexibel ram, öka den rättsliga säkerheten, stödja ett mer sammanhängande genomförande i hela unionen och upprätthålla den höga hälsoskyddsnivå som anges i </w:t>
      </w:r>
      <w:r>
        <w:t xml:space="preserve">förordningen om medicintekniska produkter och </w:t>
      </w:r>
      <w:r w:rsidRPr="00A42A42">
        <w:t>medicintekniska produkter för in vitro-diagnostik</w:t>
      </w:r>
      <w:r>
        <w:t xml:space="preserve">. </w:t>
      </w:r>
      <w:r w:rsidRPr="002A68CD">
        <w:t xml:space="preserve">Genom att stödja ett mer effektivt och innovationsvänligt system </w:t>
      </w:r>
      <w:r>
        <w:t>ska</w:t>
      </w:r>
      <w:r w:rsidRPr="002A68CD">
        <w:t xml:space="preserve"> de föreslagna åtgärderna bidra till att patienterna fortsätter att ha tillgång till de produkter de behöver.</w:t>
      </w:r>
      <w:r>
        <w:t xml:space="preserve"> </w:t>
      </w:r>
    </w:p>
    <w:p w14:paraId="5ED588F8" w14:textId="77777777" w:rsidR="00ED2D71" w:rsidRDefault="00ED2D71" w:rsidP="00ED2D71">
      <w:pPr>
        <w:pStyle w:val="Brdtext"/>
      </w:pPr>
      <w:r>
        <w:t xml:space="preserve">Förslaget ger kommissionen befogenhet att fastställa avgifter som de anmälda organen får ta ut för vissa verksamheter, såsom bedömning och övervakning av anmälda organ och tillhandahållande av vetenskaplig och regulatorisk rådgivning. Dessa verksamheter kan därför finansieras, åtminstone delvis, genom avgifter, med möjlighet att införa reducerade avgifter för mikro- och små företag. De möjliga effekterna av förslaget behöver analyseras närmare.  </w:t>
      </w:r>
    </w:p>
    <w:p w14:paraId="40F47227" w14:textId="77777777" w:rsidR="00ED2D71" w:rsidRDefault="00ED2D71" w:rsidP="00ED2D71">
      <w:pPr>
        <w:pStyle w:val="Brdtext"/>
      </w:pPr>
      <w:r>
        <w:t>Effekten på EU-budgeten av kostnaderna för förbättrad samordning bör även medföra minskade kostnaderna för ekonomiska aktörer. Detta med tanke på de fördelar som följer av enhetliga metoder på den inre marknaden, effektiviserade förfaranden och en mer robust och förutsägbar regelinfrastruktur som ökar konkurrenskraften och stimulerar innovation. Dessutom avser ändringsförslaget stärka EU:s förmåga att effektivt förebygga och reagera på folkhälsohot och säkerhetsproblem, och därigenom minimera kostnaderna i samband vid hälsohot och säkerhetsproblem.</w:t>
      </w:r>
    </w:p>
    <w:p w14:paraId="7CCC16C2" w14:textId="77777777" w:rsidR="00ED2D71" w:rsidRDefault="00ED2D71" w:rsidP="00ED2D71">
      <w:pPr>
        <w:pStyle w:val="Brdtext"/>
      </w:pPr>
      <w:r>
        <w:t>Förslagets syfte att förenkla befintliga bestämmelser, minska administrativa bördor och förfina certifieringsprocesserna för anmälda organ. Förslaget syftar även till en betydande minskning av tillverkarnas totala kostnader.</w:t>
      </w:r>
      <w:r w:rsidRPr="00D74371">
        <w:t xml:space="preserve"> </w:t>
      </w:r>
      <w:r>
        <w:t xml:space="preserve">För mikro- och små företag införs mer proportionerliga avgifter och ett ökat stöd från EMA. </w:t>
      </w:r>
    </w:p>
    <w:p w14:paraId="3C921374" w14:textId="77777777" w:rsidR="00ED2D71" w:rsidRDefault="00ED2D71" w:rsidP="00ED2D71">
      <w:pPr>
        <w:pStyle w:val="Brdtext"/>
      </w:pPr>
      <w:r>
        <w:lastRenderedPageBreak/>
        <w:t>Förslaget bedöms kunna medföra ökad administrativ börda för nationella myndigheter, vilket i Sverige är Läkemedelsverket. Detta bör analyseras närmare.</w:t>
      </w:r>
    </w:p>
    <w:sdt>
      <w:sdtPr>
        <w:id w:val="1337886992"/>
        <w:lock w:val="contentLocked"/>
        <w:placeholder>
          <w:docPart w:val="4AA0021623DF4552A4196E5C81872E96"/>
        </w:placeholder>
        <w:group/>
      </w:sdtPr>
      <w:sdtEndPr/>
      <w:sdtContent>
        <w:p w14:paraId="4B011019" w14:textId="77777777" w:rsidR="00ED2D71" w:rsidRDefault="00ED2D71" w:rsidP="00ED2D71">
          <w:pPr>
            <w:pStyle w:val="Rubrik1"/>
          </w:pPr>
          <w:r>
            <w:t>Ståndpunkter</w:t>
          </w:r>
        </w:p>
      </w:sdtContent>
    </w:sdt>
    <w:p w14:paraId="02D36973" w14:textId="77777777" w:rsidR="00ED2D71" w:rsidRDefault="00925323" w:rsidP="00ED2D71">
      <w:pPr>
        <w:pStyle w:val="Rubrik2"/>
      </w:pPr>
      <w:sdt>
        <w:sdtPr>
          <w:id w:val="2039076163"/>
          <w:lock w:val="contentLocked"/>
          <w:placeholder>
            <w:docPart w:val="4AA0021623DF4552A4196E5C81872E96"/>
          </w:placeholder>
          <w:group/>
        </w:sdtPr>
        <w:sdtEndPr/>
        <w:sdtContent>
          <w:r w:rsidR="00ED2D71">
            <w:t>Preliminär svensk ståndpunkt</w:t>
          </w:r>
        </w:sdtContent>
      </w:sdt>
    </w:p>
    <w:p w14:paraId="03811681" w14:textId="77777777" w:rsidR="00ED2D71" w:rsidDel="209DF1F5" w:rsidRDefault="00ED2D71" w:rsidP="00ED2D71">
      <w:pPr>
        <w:pStyle w:val="Brdtext"/>
      </w:pPr>
      <w:r w:rsidRPr="00582F49">
        <w:t xml:space="preserve">Regeringen välkomnar att kommissionen har </w:t>
      </w:r>
      <w:r>
        <w:t>lämnat</w:t>
      </w:r>
      <w:r w:rsidRPr="00582F49">
        <w:t xml:space="preserve"> förslag till ändring av förordningen om medicintekniska produkter och förordningen om medicintekniska produkter för in vitro-diagnostik. Regeringen ser ett behov av </w:t>
      </w:r>
      <w:r>
        <w:t xml:space="preserve">en översyn för </w:t>
      </w:r>
      <w:r w:rsidRPr="00582F49">
        <w:t>att skapa lättnader för tillverkare av medicintekniska produkter</w:t>
      </w:r>
      <w:r>
        <w:t xml:space="preserve"> och </w:t>
      </w:r>
      <w:r w:rsidRPr="00582F49">
        <w:t xml:space="preserve">effektivisera certifieringsprocessen för anmälda organ samtidigt som en hög skyddsnivå för folkhälsan och patientsäkerhetens </w:t>
      </w:r>
      <w:r>
        <w:t>bi</w:t>
      </w:r>
      <w:r w:rsidRPr="00582F49">
        <w:t xml:space="preserve">behålls. </w:t>
      </w:r>
    </w:p>
    <w:p w14:paraId="0A490F69" w14:textId="77777777" w:rsidR="00ED2D71" w:rsidDel="209DF1F5" w:rsidRDefault="00ED2D71" w:rsidP="00ED2D71">
      <w:pPr>
        <w:pStyle w:val="Brdtext"/>
      </w:pPr>
      <w:r w:rsidRPr="00582F49">
        <w:t xml:space="preserve">Regeringen ser positivt på att förslaget </w:t>
      </w:r>
      <w:r>
        <w:t>syftar till</w:t>
      </w:r>
      <w:r w:rsidRPr="00582F49">
        <w:t xml:space="preserve"> förenklingar för företag inom de aktuella rättsakterna. Ett ändamålsenligt</w:t>
      </w:r>
      <w:r>
        <w:t>, tydligt</w:t>
      </w:r>
      <w:r w:rsidRPr="00582F49">
        <w:t xml:space="preserve"> och </w:t>
      </w:r>
      <w:r>
        <w:t>förutsägbart</w:t>
      </w:r>
      <w:r w:rsidRPr="00582F49">
        <w:t xml:space="preserve"> regelverk behövs för att stärka svensk och europeisk konkurrenskraft på området</w:t>
      </w:r>
      <w:r>
        <w:t xml:space="preserve">, </w:t>
      </w:r>
      <w:r w:rsidRPr="00F6747D">
        <w:t>samt bidra till förbättrad tillgång till medicintekniska produkter för patienterna.</w:t>
      </w:r>
      <w:r w:rsidRPr="00582F49">
        <w:t xml:space="preserve"> Det är därför välkommet att procedurer förenklas och onödiga regulatoriska bördor tas bort, samtidigt som en hög skyddsnivån för patientsäkerhet, folkhälsa och hälso- och sjukvård bevaras.</w:t>
      </w:r>
    </w:p>
    <w:p w14:paraId="2FE0F0A0" w14:textId="77777777" w:rsidR="00ED2D71" w:rsidDel="209DF1F5" w:rsidRDefault="00ED2D71" w:rsidP="00ED2D71">
      <w:pPr>
        <w:pStyle w:val="Brdtext"/>
      </w:pPr>
      <w:r w:rsidRPr="00582F49">
        <w:t xml:space="preserve">Det är en prioritering för regeringen att företagens regelbörda ska minska. Nya eller ändrade regler bör vara tydliga både för att de ska vara enkla för företagen att följa och för myndigheterna att tillämpa och följa upp. Det är även angeläget att ändrade regler är hållbara över tid, för att undvika upprepade ändringsförslag som innebär oförutsägbarhet för företag, myndigheter och användare. </w:t>
      </w:r>
    </w:p>
    <w:p w14:paraId="637BEB44" w14:textId="77777777" w:rsidR="00ED2D71" w:rsidDel="209DF1F5" w:rsidRDefault="00ED2D71" w:rsidP="00ED2D71">
      <w:pPr>
        <w:pStyle w:val="Brdtext"/>
      </w:pPr>
      <w:r w:rsidRPr="00582F49">
        <w:t xml:space="preserve">Regeringen välkomnar inriktningen på flera delar av förslaget, så som ökade möjlighet till </w:t>
      </w:r>
      <w:r>
        <w:t xml:space="preserve">ytterligare </w:t>
      </w:r>
      <w:r w:rsidRPr="00582F49">
        <w:t>digitalisering, utökat tekniskt och regulatoriskt stöd till företag, liksom utökade möjligheter till att använda ytterligare metoder vid kliniska utvärderingar</w:t>
      </w:r>
      <w:r>
        <w:t xml:space="preserve">. Vidare ser regeringen positivt på EMA:s utökade ansvar </w:t>
      </w:r>
      <w:r w:rsidRPr="00582F49">
        <w:t xml:space="preserve">och </w:t>
      </w:r>
      <w:r>
        <w:t xml:space="preserve">närmare samordning med </w:t>
      </w:r>
      <w:r w:rsidRPr="00582F49">
        <w:t xml:space="preserve">nationella myndigheter. </w:t>
      </w:r>
    </w:p>
    <w:p w14:paraId="23FD6B0B" w14:textId="77777777" w:rsidR="00ED2D71" w:rsidDel="209DF1F5" w:rsidRDefault="00ED2D71" w:rsidP="00ED2D71">
      <w:pPr>
        <w:pStyle w:val="Brdtext"/>
      </w:pPr>
      <w:r w:rsidRPr="00582F49">
        <w:t>Regeringen ser samtidigt behov av att bevaka att eventuella förenklingar i regerverket inte medför försämring av patientsäkerheten, bl</w:t>
      </w:r>
      <w:r>
        <w:t>.</w:t>
      </w:r>
      <w:r w:rsidRPr="00582F49">
        <w:t>a</w:t>
      </w:r>
      <w:r>
        <w:t>.</w:t>
      </w:r>
      <w:r w:rsidRPr="00582F49">
        <w:t xml:space="preserve"> i förhållande till </w:t>
      </w:r>
      <w:r w:rsidRPr="00582F49">
        <w:lastRenderedPageBreak/>
        <w:t xml:space="preserve">effekterna av minskad kontroll av produkter </w:t>
      </w:r>
      <w:r>
        <w:t xml:space="preserve">och </w:t>
      </w:r>
      <w:r w:rsidRPr="00582F49">
        <w:t xml:space="preserve">utökade möjlighet till egentillverkning. Det bör vidare säkerställas att de anmälda organen ges förutsättning att långsiktigt bedriva verksamheten. Vidare är det viktigt att olika funktioner i regelverken, såsom expertpaneler, får tydliga och ändamålsenliga uppdrag. </w:t>
      </w:r>
    </w:p>
    <w:p w14:paraId="4C004895" w14:textId="77777777" w:rsidR="00ED2D71" w:rsidDel="209DF1F5" w:rsidRDefault="00ED2D71" w:rsidP="00ED2D71">
      <w:pPr>
        <w:pStyle w:val="Brdtext"/>
      </w:pPr>
      <w:r w:rsidRPr="00582F49">
        <w:t xml:space="preserve">Regeringen anser även att delegerade akter och </w:t>
      </w:r>
      <w:proofErr w:type="spellStart"/>
      <w:r w:rsidRPr="00582F49">
        <w:t>genomförandeakter</w:t>
      </w:r>
      <w:proofErr w:type="spellEnd"/>
      <w:r w:rsidRPr="00582F49">
        <w:t xml:space="preserve"> bör utformas på ett lämpligt och ändamålsenligt sätt.  </w:t>
      </w:r>
    </w:p>
    <w:p w14:paraId="41ED4FD3" w14:textId="77777777" w:rsidR="00ED2D71" w:rsidDel="209DF1F5" w:rsidRDefault="00ED2D71" w:rsidP="00ED2D71">
      <w:pPr>
        <w:pStyle w:val="Brdtext"/>
      </w:pPr>
      <w:r w:rsidRPr="00582F49">
        <w:t>Regeringen anser att de tidsramar som fastställs i förordning</w:t>
      </w:r>
      <w:r>
        <w:t>arna</w:t>
      </w:r>
      <w:r w:rsidRPr="00582F49">
        <w:t xml:space="preserve"> ska vara rimliga och genomförbara samtidigt som de medger ett effektivt införande av reglerna.</w:t>
      </w:r>
    </w:p>
    <w:p w14:paraId="481C275F" w14:textId="77777777" w:rsidR="00ED2D71" w:rsidRDefault="00ED2D71" w:rsidP="00ED2D71">
      <w:pPr>
        <w:pStyle w:val="Brdtext"/>
      </w:pPr>
      <w:r w:rsidRPr="00582F49">
        <w:t xml:space="preserve">Mot bakgrund av en budgetrestriktiv hållning avser regeringen verka för att kostnaderna begränsas både på EU-budgeten och statsbudgeten. </w:t>
      </w:r>
    </w:p>
    <w:p w14:paraId="7B1F398E" w14:textId="77777777" w:rsidR="00ED2D71" w:rsidRDefault="00925323" w:rsidP="00ED2D71">
      <w:pPr>
        <w:pStyle w:val="Rubrik2"/>
      </w:pPr>
      <w:sdt>
        <w:sdtPr>
          <w:id w:val="-634028017"/>
          <w:lock w:val="contentLocked"/>
          <w:placeholder>
            <w:docPart w:val="4AA0021623DF4552A4196E5C81872E96"/>
          </w:placeholder>
          <w:group/>
        </w:sdtPr>
        <w:sdtEndPr/>
        <w:sdtContent>
          <w:r w:rsidR="00ED2D71">
            <w:t>Medlemsstaternas ståndpunkter</w:t>
          </w:r>
        </w:sdtContent>
      </w:sdt>
    </w:p>
    <w:p w14:paraId="77EFF8D0" w14:textId="77777777" w:rsidR="00ED2D71" w:rsidRDefault="00ED2D71" w:rsidP="00ED2D71">
      <w:pPr>
        <w:pStyle w:val="Brdtext"/>
      </w:pPr>
      <w:r>
        <w:t>Arbetet i rådsarbetsgruppen för läkemedel och medicinteknik inleddes den 14 januari 2026 då kommissionen presenterade förslaget.</w:t>
      </w:r>
    </w:p>
    <w:p w14:paraId="4C294A0F" w14:textId="77777777" w:rsidR="00ED2D71" w:rsidRPr="00472EBA" w:rsidRDefault="00ED2D71" w:rsidP="00ED2D71">
      <w:pPr>
        <w:pStyle w:val="Brdtext"/>
      </w:pPr>
      <w:r>
        <w:t>Medlemsstaternas ståndpunkter är ännu inte kända.</w:t>
      </w:r>
    </w:p>
    <w:p w14:paraId="670AFD16" w14:textId="77777777" w:rsidR="00ED2D71" w:rsidRDefault="00925323" w:rsidP="00ED2D71">
      <w:pPr>
        <w:pStyle w:val="Rubrik2"/>
      </w:pPr>
      <w:sdt>
        <w:sdtPr>
          <w:id w:val="191884717"/>
          <w:lock w:val="contentLocked"/>
          <w:placeholder>
            <w:docPart w:val="4AA0021623DF4552A4196E5C81872E96"/>
          </w:placeholder>
          <w:group/>
        </w:sdtPr>
        <w:sdtEndPr/>
        <w:sdtContent>
          <w:r w:rsidR="00ED2D71">
            <w:t>Institutionernas ståndpunkter</w:t>
          </w:r>
        </w:sdtContent>
      </w:sdt>
    </w:p>
    <w:p w14:paraId="2B9C1474" w14:textId="77777777" w:rsidR="00ED2D71" w:rsidRPr="00472EBA" w:rsidRDefault="00ED2D71" w:rsidP="00ED2D71">
      <w:pPr>
        <w:pStyle w:val="Brdtext"/>
      </w:pPr>
      <w:r w:rsidRPr="00AD31F9">
        <w:t xml:space="preserve">Institutionernas ståndpunkter är ännu inte kända. </w:t>
      </w:r>
    </w:p>
    <w:p w14:paraId="1DC9695B" w14:textId="77777777" w:rsidR="00ED2D71" w:rsidRDefault="00925323" w:rsidP="00ED2D71">
      <w:pPr>
        <w:pStyle w:val="Rubrik2"/>
      </w:pPr>
      <w:sdt>
        <w:sdtPr>
          <w:id w:val="2099058009"/>
          <w:lock w:val="contentLocked"/>
          <w:placeholder>
            <w:docPart w:val="4AA0021623DF4552A4196E5C81872E96"/>
          </w:placeholder>
          <w:group/>
        </w:sdtPr>
        <w:sdtEndPr/>
        <w:sdtContent>
          <w:r w:rsidR="00ED2D71">
            <w:t>Remissinstansernas och andra intressenters ståndpunkter</w:t>
          </w:r>
        </w:sdtContent>
      </w:sdt>
    </w:p>
    <w:p w14:paraId="52DB78E9" w14:textId="77777777" w:rsidR="00ED2D71" w:rsidRPr="00472EBA" w:rsidRDefault="00ED2D71" w:rsidP="00ED2D71">
      <w:pPr>
        <w:pStyle w:val="Brdtext"/>
      </w:pPr>
      <w:r>
        <w:t xml:space="preserve">Remissinstansernas ståndpunkter är ännu inte kända. </w:t>
      </w:r>
    </w:p>
    <w:sdt>
      <w:sdtPr>
        <w:id w:val="1300040607"/>
        <w:lock w:val="contentLocked"/>
        <w:placeholder>
          <w:docPart w:val="4AA0021623DF4552A4196E5C81872E96"/>
        </w:placeholder>
        <w:group/>
      </w:sdtPr>
      <w:sdtEndPr/>
      <w:sdtContent>
        <w:p w14:paraId="48BA6CF8" w14:textId="77777777" w:rsidR="00ED2D71" w:rsidRDefault="00ED2D71" w:rsidP="00ED2D71">
          <w:pPr>
            <w:pStyle w:val="Rubrik1"/>
          </w:pPr>
          <w:r>
            <w:t>Förslagets förutsättningar</w:t>
          </w:r>
        </w:p>
      </w:sdtContent>
    </w:sdt>
    <w:p w14:paraId="32F33645" w14:textId="77777777" w:rsidR="00ED2D71" w:rsidRDefault="00925323" w:rsidP="00ED2D71">
      <w:pPr>
        <w:pStyle w:val="Rubrik2"/>
      </w:pPr>
      <w:sdt>
        <w:sdtPr>
          <w:id w:val="450283635"/>
          <w:lock w:val="contentLocked"/>
          <w:placeholder>
            <w:docPart w:val="4AA0021623DF4552A4196E5C81872E96"/>
          </w:placeholder>
          <w:group/>
        </w:sdtPr>
        <w:sdtEndPr/>
        <w:sdtContent>
          <w:r w:rsidR="00ED2D71">
            <w:t>Rättslig grund och beslutsförfarande</w:t>
          </w:r>
        </w:sdtContent>
      </w:sdt>
    </w:p>
    <w:p w14:paraId="3775B62E" w14:textId="77777777" w:rsidR="00ED2D71" w:rsidRPr="00A729ED" w:rsidRDefault="00ED2D71" w:rsidP="00ED2D71">
      <w:pPr>
        <w:pStyle w:val="Brdtext"/>
      </w:pPr>
      <w:r>
        <w:t xml:space="preserve">Förslaget till ändringar i förordningarna grundas på artiklarna 114 och </w:t>
      </w:r>
      <w:proofErr w:type="gramStart"/>
      <w:r>
        <w:t>168.4</w:t>
      </w:r>
      <w:proofErr w:type="gramEnd"/>
      <w:r>
        <w:t> c i fördraget om Europeiska unionens funktionssätt (EUF-fördraget). Beslut fattas av rådet med</w:t>
      </w:r>
      <w:r w:rsidRPr="00D235D1">
        <w:t xml:space="preserve"> </w:t>
      </w:r>
      <w:r>
        <w:t>kvalificerad majoritet efter ordinarie lagstiftningsförfarande med Europaparlamentet enligt artikel 294 i EUF-fördraget.</w:t>
      </w:r>
    </w:p>
    <w:p w14:paraId="39DAD6A2" w14:textId="77777777" w:rsidR="00ED2D71" w:rsidRDefault="00925323" w:rsidP="00ED2D71">
      <w:pPr>
        <w:pStyle w:val="Rubrik2"/>
      </w:pPr>
      <w:sdt>
        <w:sdtPr>
          <w:id w:val="1086811635"/>
          <w:lock w:val="contentLocked"/>
          <w:placeholder>
            <w:docPart w:val="4AA0021623DF4552A4196E5C81872E96"/>
          </w:placeholder>
          <w:group/>
        </w:sdtPr>
        <w:sdtEndPr/>
        <w:sdtContent>
          <w:r w:rsidR="00ED2D71">
            <w:t>Subsidiaritets- och proportionalitetsprinciperna</w:t>
          </w:r>
        </w:sdtContent>
      </w:sdt>
    </w:p>
    <w:p w14:paraId="1B68C91D" w14:textId="77777777" w:rsidR="00ED2D71" w:rsidRDefault="00ED2D71" w:rsidP="00ED2D71">
      <w:pPr>
        <w:pStyle w:val="Brdtext"/>
      </w:pPr>
      <w:r>
        <w:t xml:space="preserve">Unionen har delad befogenhet med medlemsstaterna på området för den inre marknaden och förslaget kan därför bli föremål för en subsidiaritetsprövning. Kommissionen bedömer, att i likhet med vad som gällde då de nuvarande förordningarna antogs, att förslagets syfte bäst kan uppnås på EU-nivå. Enligt kommissionen är åtgärder på EU-nivå avgörande för att bevara en </w:t>
      </w:r>
      <w:r w:rsidRPr="00D235D1">
        <w:t xml:space="preserve">hög </w:t>
      </w:r>
      <w:r>
        <w:t>s</w:t>
      </w:r>
      <w:r w:rsidRPr="00D235D1">
        <w:t xml:space="preserve">kyddsnivå för patienter och användare och en </w:t>
      </w:r>
      <w:r>
        <w:t xml:space="preserve">välfungerande </w:t>
      </w:r>
      <w:r w:rsidRPr="00D235D1">
        <w:t>inre marknaden, samt att undvika potentiella marknadsstörningar.</w:t>
      </w:r>
      <w:r>
        <w:t xml:space="preserve"> Att istället ta itu med identifierade problem på nationell nivå skulle enligt kommissionen vara kostsamt och mindre effektivt. </w:t>
      </w:r>
    </w:p>
    <w:p w14:paraId="1DF82339" w14:textId="77777777" w:rsidR="00ED2D71" w:rsidRDefault="00ED2D71" w:rsidP="00ED2D71">
      <w:pPr>
        <w:pStyle w:val="Brdtext"/>
      </w:pPr>
      <w:r>
        <w:t xml:space="preserve">Kommissionen menar att de föreslagna åtgärderna inte går längre än nödvändigt för att uppnå målen med förslaget. </w:t>
      </w:r>
    </w:p>
    <w:p w14:paraId="536BF256" w14:textId="77777777" w:rsidR="00ED2D71" w:rsidRDefault="00ED2D71" w:rsidP="00ED2D71">
      <w:pPr>
        <w:pStyle w:val="Brdtext"/>
      </w:pPr>
      <w:r w:rsidRPr="00CF123B">
        <w:t>Regeringen delar kommissionens bedömning att förslaget är förenligt med subsidiaritets- och proportionalitetsprincipen.</w:t>
      </w:r>
    </w:p>
    <w:sdt>
      <w:sdtPr>
        <w:id w:val="1815209355"/>
        <w:lock w:val="contentLocked"/>
        <w:placeholder>
          <w:docPart w:val="4AA0021623DF4552A4196E5C81872E96"/>
        </w:placeholder>
        <w:group/>
      </w:sdtPr>
      <w:sdtEndPr/>
      <w:sdtContent>
        <w:p w14:paraId="6F3CA2A8" w14:textId="77777777" w:rsidR="00ED2D71" w:rsidRDefault="00ED2D71" w:rsidP="00ED2D71">
          <w:pPr>
            <w:pStyle w:val="Rubrik1"/>
          </w:pPr>
          <w:r>
            <w:t>Övrigt</w:t>
          </w:r>
        </w:p>
      </w:sdtContent>
    </w:sdt>
    <w:p w14:paraId="043909EF" w14:textId="77777777" w:rsidR="00ED2D71" w:rsidRDefault="00925323" w:rsidP="00ED2D71">
      <w:pPr>
        <w:pStyle w:val="Rubrik2"/>
      </w:pPr>
      <w:sdt>
        <w:sdtPr>
          <w:id w:val="1633825124"/>
          <w:lock w:val="contentLocked"/>
          <w:placeholder>
            <w:docPart w:val="4AA0021623DF4552A4196E5C81872E96"/>
          </w:placeholder>
          <w:group/>
        </w:sdtPr>
        <w:sdtEndPr/>
        <w:sdtContent>
          <w:r w:rsidR="00ED2D71">
            <w:t>Fortsatt behandling av ärendet</w:t>
          </w:r>
        </w:sdtContent>
      </w:sdt>
    </w:p>
    <w:p w14:paraId="1B3ED5E4" w14:textId="77777777" w:rsidR="00ED2D71" w:rsidRDefault="00ED2D71" w:rsidP="00ED2D71">
      <w:pPr>
        <w:pStyle w:val="Brdtext"/>
      </w:pPr>
      <w:r w:rsidRPr="00BE0AA7">
        <w:t xml:space="preserve">Förslaget </w:t>
      </w:r>
      <w:r>
        <w:t>kommer</w:t>
      </w:r>
      <w:r w:rsidRPr="00BE0AA7">
        <w:t xml:space="preserve"> remitterats till berörda instanser och aktörer. Förhandlingarna i rådsarbetsgruppen för </w:t>
      </w:r>
      <w:r>
        <w:t xml:space="preserve">läkemedel och medicinteknik </w:t>
      </w:r>
      <w:r w:rsidRPr="00BE0AA7">
        <w:t>inleddes den 1</w:t>
      </w:r>
      <w:r>
        <w:t>4</w:t>
      </w:r>
      <w:r w:rsidRPr="00BE0AA7">
        <w:t xml:space="preserve"> </w:t>
      </w:r>
      <w:r>
        <w:t>januari 2026</w:t>
      </w:r>
      <w:r w:rsidRPr="00BE0AA7">
        <w:t>. Förslaget</w:t>
      </w:r>
      <w:r>
        <w:t xml:space="preserve"> kommer att inledningsvis förhandlas under Cyperns EU-ordförandeskap som pågår från den 1 januari till och med den 31 juli 2026.</w:t>
      </w:r>
    </w:p>
    <w:p w14:paraId="54A04AEB" w14:textId="77777777" w:rsidR="00ED2D71" w:rsidRDefault="00925323" w:rsidP="00ED2D71">
      <w:pPr>
        <w:pStyle w:val="Rubrik2"/>
      </w:pPr>
      <w:sdt>
        <w:sdtPr>
          <w:id w:val="159908857"/>
          <w:lock w:val="contentLocked"/>
          <w:placeholder>
            <w:docPart w:val="4AA0021623DF4552A4196E5C81872E96"/>
          </w:placeholder>
          <w:group/>
        </w:sdtPr>
        <w:sdtEndPr/>
        <w:sdtContent>
          <w:r w:rsidR="00ED2D71">
            <w:t>Fackuttryck och termer</w:t>
          </w:r>
        </w:sdtContent>
      </w:sdt>
    </w:p>
    <w:p w14:paraId="2466F0F7" w14:textId="77777777" w:rsidR="00ED2D71" w:rsidRDefault="00ED2D71" w:rsidP="00ED2D71">
      <w:r w:rsidRPr="00CE74FA">
        <w:t>EMA</w:t>
      </w:r>
      <w:r w:rsidRPr="00324095">
        <w:t xml:space="preserve"> </w:t>
      </w:r>
      <w:r>
        <w:tab/>
      </w:r>
      <w:proofErr w:type="gramStart"/>
      <w:r w:rsidRPr="00093535">
        <w:t>Europeiska</w:t>
      </w:r>
      <w:proofErr w:type="gramEnd"/>
      <w:r w:rsidRPr="00093535">
        <w:t xml:space="preserve"> läkemedelsmyndigheten</w:t>
      </w:r>
    </w:p>
    <w:p w14:paraId="1C36F42C" w14:textId="77777777" w:rsidR="00ED2D71" w:rsidRDefault="00ED2D71" w:rsidP="00ED2D71">
      <w:pPr>
        <w:rPr>
          <w:rStyle w:val="Platshllartext"/>
        </w:rPr>
      </w:pPr>
      <w:proofErr w:type="spellStart"/>
      <w:r>
        <w:t>Enisa</w:t>
      </w:r>
      <w:proofErr w:type="spellEnd"/>
      <w:r>
        <w:t xml:space="preserve"> </w:t>
      </w:r>
      <w:r>
        <w:tab/>
        <w:t>Europeiska unionens cybersäkerhetsbyrå</w:t>
      </w:r>
    </w:p>
    <w:p w14:paraId="0341F78E" w14:textId="77777777" w:rsidR="00ED2D71" w:rsidRDefault="00ED2D71" w:rsidP="00ED2D71">
      <w:proofErr w:type="spellStart"/>
      <w:r w:rsidRPr="00CE74FA">
        <w:t>Eudamed</w:t>
      </w:r>
      <w:proofErr w:type="spellEnd"/>
      <w:r>
        <w:t xml:space="preserve"> </w:t>
      </w:r>
      <w:r>
        <w:tab/>
      </w:r>
      <w:proofErr w:type="gramStart"/>
      <w:r>
        <w:t>Europeiska</w:t>
      </w:r>
      <w:proofErr w:type="gramEnd"/>
      <w:r>
        <w:t xml:space="preserve"> databasen för medicintekniska</w:t>
      </w:r>
    </w:p>
    <w:p w14:paraId="14C2C593" w14:textId="77777777" w:rsidR="00ED2D71" w:rsidRDefault="00ED2D71" w:rsidP="00ED2D71">
      <w:pPr>
        <w:ind w:left="2608" w:hanging="2608"/>
      </w:pPr>
      <w:r>
        <w:t>Medicinteknisk produkt:</w:t>
      </w:r>
      <w:r>
        <w:tab/>
        <w:t xml:space="preserve">instrument, apparat, anordning, programvara, implantat, reagens, material eller annan artikel som enligt tillverkaren är avsedd att, antingen </w:t>
      </w:r>
      <w:r>
        <w:lastRenderedPageBreak/>
        <w:t>separat eller i kombination, användas på människor för ett eller flera av följande medicinska ändamål, nämligen</w:t>
      </w:r>
    </w:p>
    <w:p w14:paraId="0F225AB8" w14:textId="77777777" w:rsidR="00ED2D71" w:rsidRDefault="00ED2D71" w:rsidP="00ED2D71">
      <w:pPr>
        <w:ind w:left="2608"/>
      </w:pPr>
      <w:r>
        <w:t>— diagnos, profylax, övervakning, prediktion, prognos, behandling eller lindring av sjukdom,</w:t>
      </w:r>
    </w:p>
    <w:p w14:paraId="33FF05CF" w14:textId="77777777" w:rsidR="00ED2D71" w:rsidRDefault="00ED2D71" w:rsidP="00ED2D71">
      <w:pPr>
        <w:ind w:left="2608"/>
      </w:pPr>
      <w:r>
        <w:t>— diagnos, övervakning, behandling, lindring av eller kompensation för en skada eller funktionsnedsättning,</w:t>
      </w:r>
    </w:p>
    <w:p w14:paraId="598E9C2E" w14:textId="77777777" w:rsidR="00ED2D71" w:rsidRDefault="00ED2D71" w:rsidP="00ED2D71">
      <w:pPr>
        <w:ind w:left="2608"/>
      </w:pPr>
      <w:r>
        <w:t>— undersökning, ersättning eller ändring av anatomin eller av en fysiologisk eller patologisk process eller ett fysiologiskt eller patologiskt tillstånd,</w:t>
      </w:r>
    </w:p>
    <w:p w14:paraId="4F0A8393" w14:textId="77777777" w:rsidR="00ED2D71" w:rsidRDefault="00ED2D71" w:rsidP="00ED2D71">
      <w:pPr>
        <w:ind w:left="2608"/>
      </w:pPr>
      <w:r>
        <w:t>— tillhandahållande av information genom undersökning in vitro av prover från människokroppen, inklusive donationer av organ, blod och vävnad,</w:t>
      </w:r>
    </w:p>
    <w:p w14:paraId="616689B3" w14:textId="77777777" w:rsidR="00ED2D71" w:rsidRPr="005A30DE" w:rsidRDefault="00ED2D71" w:rsidP="00ED2D71">
      <w:pPr>
        <w:ind w:left="2608"/>
      </w:pPr>
      <w:r w:rsidRPr="005A30DE">
        <w:t xml:space="preserve">och som inte uppnår sin huvudsakliga, avsedda verkan i eller på människokroppen med hjälp av farmakologiska, immunologiska eller metaboliska medel, men som kan understödjas i sin funktion av sådana medel. </w:t>
      </w:r>
    </w:p>
    <w:p w14:paraId="35BD7610" w14:textId="77777777" w:rsidR="00ED2D71" w:rsidRPr="005A30DE" w:rsidRDefault="00ED2D71" w:rsidP="00ED2D71">
      <w:pPr>
        <w:ind w:left="2608"/>
      </w:pPr>
      <w:r w:rsidRPr="005A30DE">
        <w:t xml:space="preserve">Följande artiklar ska också anses vara medicintekniska produkter: </w:t>
      </w:r>
    </w:p>
    <w:p w14:paraId="40671C14" w14:textId="77777777" w:rsidR="00ED2D71" w:rsidRPr="005A30DE" w:rsidRDefault="00ED2D71" w:rsidP="00ED2D71">
      <w:pPr>
        <w:ind w:left="2608"/>
      </w:pPr>
      <w:r w:rsidRPr="005A30DE">
        <w:t xml:space="preserve">— Produkter avsedda för befruktningskontroll eller fertilitetsstöd. </w:t>
      </w:r>
    </w:p>
    <w:p w14:paraId="4EAD040E" w14:textId="77777777" w:rsidR="00ED2D71" w:rsidRDefault="00ED2D71" w:rsidP="00ED2D71">
      <w:pPr>
        <w:ind w:left="2608"/>
      </w:pPr>
      <w:r w:rsidRPr="005A30DE">
        <w:t>— Artiklar särskilt avsedda för rengöring, desinficering eller sterilisering av de produkter som avses i artikel 1.4 och sådana som avses i första stycket i detta led.</w:t>
      </w:r>
    </w:p>
    <w:p w14:paraId="5E81704A" w14:textId="77777777" w:rsidR="00ED2D71" w:rsidRDefault="00ED2D71" w:rsidP="00ED2D71">
      <w:r>
        <w:lastRenderedPageBreak/>
        <w:t>M</w:t>
      </w:r>
      <w:r w:rsidRPr="005A30DE">
        <w:t xml:space="preserve">edicinteknisk produkt för </w:t>
      </w:r>
      <w:r>
        <w:br/>
      </w:r>
      <w:r w:rsidRPr="005A30DE">
        <w:t xml:space="preserve">in vitro-diagnostik: </w:t>
      </w:r>
      <w:r>
        <w:tab/>
      </w:r>
      <w:r w:rsidRPr="005A30DE">
        <w:t xml:space="preserve">medicinteknisk produkt som är en reagens, en </w:t>
      </w:r>
    </w:p>
    <w:p w14:paraId="26BDB39B" w14:textId="77777777" w:rsidR="00ED2D71" w:rsidRDefault="00ED2D71" w:rsidP="00ED2D71"/>
    <w:p w14:paraId="56A00A4A" w14:textId="77777777" w:rsidR="00ED2D71" w:rsidRPr="005A30DE" w:rsidRDefault="00ED2D71" w:rsidP="00ED2D71">
      <w:pPr>
        <w:ind w:left="1304"/>
      </w:pPr>
      <w:r w:rsidRPr="005A30DE">
        <w:t xml:space="preserve">reagerande artikel, en </w:t>
      </w:r>
      <w:proofErr w:type="spellStart"/>
      <w:r w:rsidRPr="005A30DE">
        <w:t>kalibrator</w:t>
      </w:r>
      <w:proofErr w:type="spellEnd"/>
      <w:r w:rsidRPr="005A30DE">
        <w:t xml:space="preserve">, ett kontrollmaterial, en uppsättning (ett kit), ett instrument, en apparat, en utrustning, en programvara eller ett system, som används separat eller i kombination, och som av tillverkaren är avsedd att användas </w:t>
      </w:r>
      <w:r w:rsidRPr="005A30DE">
        <w:rPr>
          <w:i/>
          <w:iCs/>
        </w:rPr>
        <w:t xml:space="preserve">in vitro </w:t>
      </w:r>
      <w:r w:rsidRPr="005A30DE">
        <w:t>vid undersökning av prover från människokroppen, inklusive donerat blod och donerad vävnad, enbart eller huvudsakligen för att ge information om ett eller flera av följande alternativ:</w:t>
      </w:r>
    </w:p>
    <w:p w14:paraId="54B78F93" w14:textId="77777777" w:rsidR="00ED2D71" w:rsidRPr="005A30DE" w:rsidRDefault="00ED2D71" w:rsidP="00ED2D71">
      <w:pPr>
        <w:ind w:left="2608"/>
      </w:pPr>
      <w:r w:rsidRPr="005A30DE">
        <w:t>a) om en fysiologisk eller patologisk process eller ett fysiologiskt eller patologiskt tillstånd,</w:t>
      </w:r>
    </w:p>
    <w:p w14:paraId="210BDA50" w14:textId="77777777" w:rsidR="00ED2D71" w:rsidRPr="005A30DE" w:rsidRDefault="00ED2D71" w:rsidP="00ED2D71">
      <w:pPr>
        <w:ind w:left="2608"/>
      </w:pPr>
      <w:r w:rsidRPr="005A30DE">
        <w:t>b) om medfödda fysiska eller psykiska funktionsnedsättningar,</w:t>
      </w:r>
    </w:p>
    <w:p w14:paraId="5EC2F5B8" w14:textId="77777777" w:rsidR="00ED2D71" w:rsidRDefault="00ED2D71" w:rsidP="00ED2D71">
      <w:pPr>
        <w:ind w:left="2608"/>
      </w:pPr>
      <w:r w:rsidRPr="005A30DE">
        <w:t>c) om anlag för ett medicinskt tillstånd eller en sjukdom,</w:t>
      </w:r>
    </w:p>
    <w:p w14:paraId="785978B2" w14:textId="77777777" w:rsidR="00ED2D71" w:rsidRPr="005A30DE" w:rsidRDefault="00ED2D71" w:rsidP="00ED2D71">
      <w:pPr>
        <w:ind w:left="2608"/>
      </w:pPr>
      <w:r w:rsidRPr="005A30DE">
        <w:t>d) som gör det möjligt att bestämma säkerhet och kompatibilitet med möjliga mottagare,</w:t>
      </w:r>
    </w:p>
    <w:p w14:paraId="1B78313D" w14:textId="77777777" w:rsidR="00ED2D71" w:rsidRPr="005A30DE" w:rsidRDefault="00ED2D71" w:rsidP="00ED2D71">
      <w:pPr>
        <w:ind w:left="2608"/>
      </w:pPr>
      <w:r w:rsidRPr="005A30DE">
        <w:t>e) som gör det möjligt att förutsäga behandlingseffekter eller behandlingsreaktioner,</w:t>
      </w:r>
    </w:p>
    <w:p w14:paraId="6D05AC47" w14:textId="77777777" w:rsidR="00ED2D71" w:rsidRPr="005A30DE" w:rsidRDefault="00ED2D71" w:rsidP="00ED2D71">
      <w:pPr>
        <w:ind w:left="2608"/>
      </w:pPr>
      <w:r w:rsidRPr="005A30DE">
        <w:t>f) som gör det möjligt att fastställa eller övervaka terapeutiska åtgärder.</w:t>
      </w:r>
    </w:p>
    <w:p w14:paraId="0DAF05B3" w14:textId="77777777" w:rsidR="00ED2D71" w:rsidRDefault="00ED2D71" w:rsidP="00ED2D71">
      <w:pPr>
        <w:ind w:left="2608"/>
      </w:pPr>
      <w:r w:rsidRPr="005A30DE">
        <w:t xml:space="preserve">Provbehållare ska också anses vara medicintekniska produkter för </w:t>
      </w:r>
      <w:r w:rsidRPr="005A30DE">
        <w:rPr>
          <w:i/>
          <w:iCs/>
        </w:rPr>
        <w:t>in vitro</w:t>
      </w:r>
      <w:r w:rsidRPr="005A30DE">
        <w:t>-diagnostik.</w:t>
      </w:r>
    </w:p>
    <w:p w14:paraId="0E7A58B5" w14:textId="77777777" w:rsidR="00ED2D71" w:rsidRPr="00813A75" w:rsidRDefault="00ED2D71" w:rsidP="00ED2D71">
      <w:pPr>
        <w:ind w:left="2608" w:hanging="2608"/>
        <w:rPr>
          <w:lang w:val="en-GB"/>
        </w:rPr>
      </w:pPr>
      <w:proofErr w:type="spellStart"/>
      <w:r w:rsidRPr="00813A75">
        <w:rPr>
          <w:lang w:val="en-GB"/>
        </w:rPr>
        <w:t>SoHO</w:t>
      </w:r>
      <w:proofErr w:type="spellEnd"/>
      <w:r w:rsidRPr="00813A75">
        <w:rPr>
          <w:lang w:val="en-GB"/>
        </w:rPr>
        <w:t xml:space="preserve"> </w:t>
      </w:r>
      <w:r w:rsidRPr="00813A75">
        <w:rPr>
          <w:lang w:val="en-GB"/>
        </w:rPr>
        <w:tab/>
      </w:r>
      <w:proofErr w:type="spellStart"/>
      <w:r w:rsidRPr="00813A75">
        <w:rPr>
          <w:lang w:val="en-GB"/>
        </w:rPr>
        <w:t>Humanmaterial</w:t>
      </w:r>
      <w:proofErr w:type="spellEnd"/>
      <w:r w:rsidRPr="00813A75">
        <w:rPr>
          <w:lang w:val="en-GB"/>
        </w:rPr>
        <w:t xml:space="preserve"> (</w:t>
      </w:r>
      <w:proofErr w:type="spellStart"/>
      <w:r w:rsidRPr="00813A75">
        <w:rPr>
          <w:lang w:val="en-GB"/>
        </w:rPr>
        <w:t>eng.</w:t>
      </w:r>
      <w:proofErr w:type="spellEnd"/>
      <w:r w:rsidRPr="00813A75">
        <w:rPr>
          <w:lang w:val="en-GB"/>
        </w:rPr>
        <w:t xml:space="preserve"> Substances of Human Origin) </w:t>
      </w:r>
    </w:p>
    <w:p w14:paraId="11BEB46B" w14:textId="545FA296" w:rsidR="007D542F" w:rsidRPr="00ED2D71" w:rsidRDefault="007D542F" w:rsidP="007D542F">
      <w:pPr>
        <w:pStyle w:val="Brdtext"/>
        <w:rPr>
          <w:lang w:val="en-GB"/>
        </w:rPr>
      </w:pPr>
    </w:p>
    <w:sectPr w:rsidR="007D542F" w:rsidRPr="00ED2D71"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129A5AD" w14:textId="77777777" w:rsidR="005620A6" w:rsidRDefault="005620A6" w:rsidP="00A87A54">
      <w:pPr>
        <w:spacing w:after="0" w:line="240" w:lineRule="auto"/>
      </w:pPr>
      <w:r>
        <w:separator/>
      </w:r>
    </w:p>
  </w:endnote>
  <w:endnote w:type="continuationSeparator" w:id="0">
    <w:p w14:paraId="4F97506A" w14:textId="77777777" w:rsidR="005620A6" w:rsidRDefault="005620A6"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ED28C7"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7AFDAC"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B590CD"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3C078BB" w14:textId="77777777" w:rsidR="005620A6" w:rsidRDefault="005620A6" w:rsidP="00A87A54">
      <w:pPr>
        <w:spacing w:after="0" w:line="240" w:lineRule="auto"/>
      </w:pPr>
      <w:r>
        <w:separator/>
      </w:r>
    </w:p>
  </w:footnote>
  <w:footnote w:type="continuationSeparator" w:id="0">
    <w:p w14:paraId="0E9144B6" w14:textId="77777777" w:rsidR="005620A6" w:rsidRDefault="005620A6"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979E3E"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06FC49" w14:textId="49F8D811" w:rsidR="003C3720" w:rsidRDefault="00925323" w:rsidP="00CD3BFC">
    <w:pPr>
      <w:pStyle w:val="Sidhuvud"/>
      <w:spacing w:before="240"/>
      <w:jc w:val="right"/>
    </w:pPr>
    <w:sdt>
      <w:sdtPr>
        <w:alias w:val="Ar"/>
        <w:tag w:val="Ar"/>
        <w:id w:val="375123316"/>
        <w:placeholder>
          <w:docPart w:val="DED15BF8399E41ABA2972FA9A80C9CAB"/>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5620A6">
          <w:t>2025/26</w:t>
        </w:r>
      </w:sdtContent>
    </w:sdt>
    <w:r w:rsidR="0009572A">
      <w:t>:</w:t>
    </w:r>
    <w:r w:rsidR="00002B4B">
      <w:t>FPM</w:t>
    </w:r>
    <w:sdt>
      <w:sdtPr>
        <w:alias w:val="FPMNummer"/>
        <w:tag w:val="FPMNummer"/>
        <w:id w:val="-2000957076"/>
        <w:placeholder>
          <w:docPart w:val="B689F5A3B9CF4F778FE0C1F1AF715CD4"/>
        </w:placeholder>
        <w:dataBinding w:prefixMappings="xmlns:ns0='http://rk.se/faktapm' " w:xpath="/ns0:faktaPM[1]/ns0:Nr[1]" w:storeItemID="{0B9A7431-9D19-4C2A-8E12-639802D7B40B}"/>
        <w:text/>
      </w:sdtPr>
      <w:sdtEndPr/>
      <w:sdtContent>
        <w:r w:rsidR="005620A6">
          <w:t>70</w:t>
        </w:r>
      </w:sdtContent>
    </w:sdt>
  </w:p>
  <w:p w14:paraId="7C096DE2"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26E7BC"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09"/>
    <w:docVar w:name="Ar" w:val="2025/26"/>
    <w:docVar w:name="Dep" w:val="Socialdepartementet"/>
    <w:docVar w:name="GDB1" w:val="COM(2025) 1023"/>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amending Regulations (EU) 2017/745 and (EU) 2017/746 as regards simplifying and reducing the burden of the rules on medical devices and in vitro-diagnostic medical devices, and amending Regulation (EU) 2022/123 as regards the support of the European Medicines Agency for the expert panels on medical devices and Regulation (EU) 2024/1689 as regards the list of Union harmonisation legislation referred to in its Annex I"/>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1023"/>
    <w:docVar w:name="Nr" w:val="70"/>
    <w:docVar w:name="Rub" w:val="En översyn av det medicintekniska regelverket"/>
    <w:docVar w:name="UppDat" w:val="2026-02-09"/>
    <w:docVar w:name="Utsk" w:val="Socialutskottet"/>
  </w:docVars>
  <w:rsids>
    <w:rsidRoot w:val="005620A6"/>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A4E4D"/>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E7368"/>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0A6"/>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3031"/>
    <w:rsid w:val="00925323"/>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353E"/>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8656A"/>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2D71"/>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931E109"/>
  <w15:docId w15:val="{D13B64A3-C3FA-47E2-93CB-69CE651BCC5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6CEABD96C40433CA561B2719F579BD0"/>
        <w:category>
          <w:name w:val="Allmänt"/>
          <w:gallery w:val="placeholder"/>
        </w:category>
        <w:types>
          <w:type w:val="bbPlcHdr"/>
        </w:types>
        <w:behaviors>
          <w:behavior w:val="content"/>
        </w:behaviors>
        <w:guid w:val="{B3F7ECE2-E55F-4F09-89C1-BCFF087F0E24}"/>
      </w:docPartPr>
      <w:docPartBody>
        <w:p w:rsidR="00F56806" w:rsidRDefault="00F56806">
          <w:pPr>
            <w:pStyle w:val="36CEABD96C40433CA561B2719F579BD0"/>
          </w:pPr>
          <w:r w:rsidRPr="00FC36B9">
            <w:rPr>
              <w:rStyle w:val="Platshllartext"/>
            </w:rPr>
            <w:t>Klicka eller tryck här för att ange text.</w:t>
          </w:r>
        </w:p>
      </w:docPartBody>
    </w:docPart>
    <w:docPart>
      <w:docPartPr>
        <w:name w:val="B689F5A3B9CF4F778FE0C1F1AF715CD4"/>
        <w:category>
          <w:name w:val="Allmänt"/>
          <w:gallery w:val="placeholder"/>
        </w:category>
        <w:types>
          <w:type w:val="bbPlcHdr"/>
        </w:types>
        <w:behaviors>
          <w:behavior w:val="content"/>
        </w:behaviors>
        <w:guid w:val="{31128244-968B-4B87-81A5-788008827AF6}"/>
      </w:docPartPr>
      <w:docPartBody>
        <w:p w:rsidR="00F56806" w:rsidRDefault="00F56806">
          <w:pPr>
            <w:pStyle w:val="B689F5A3B9CF4F778FE0C1F1AF715CD4"/>
          </w:pPr>
          <w:r>
            <w:rPr>
              <w:rStyle w:val="Platshllartext"/>
            </w:rPr>
            <w:t>(sätts av SB)</w:t>
          </w:r>
        </w:p>
      </w:docPartBody>
    </w:docPart>
    <w:docPart>
      <w:docPartPr>
        <w:name w:val="D2EE3E42BBAB4B5A9C3AC67EB32C3013"/>
        <w:category>
          <w:name w:val="Allmänt"/>
          <w:gallery w:val="placeholder"/>
        </w:category>
        <w:types>
          <w:type w:val="bbPlcHdr"/>
        </w:types>
        <w:behaviors>
          <w:behavior w:val="content"/>
        </w:behaviors>
        <w:guid w:val="{28CAC854-F1AD-4816-995C-C1E2734082D3}"/>
      </w:docPartPr>
      <w:docPartBody>
        <w:p w:rsidR="00F56806" w:rsidRDefault="00F56806">
          <w:pPr>
            <w:pStyle w:val="D2EE3E42BBAB4B5A9C3AC67EB32C3013"/>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9CACEFFA77A3415FB5825F442574B271"/>
        <w:category>
          <w:name w:val="Allmänt"/>
          <w:gallery w:val="placeholder"/>
        </w:category>
        <w:types>
          <w:type w:val="bbPlcHdr"/>
        </w:types>
        <w:behaviors>
          <w:behavior w:val="content"/>
        </w:behaviors>
        <w:guid w:val="{AE5139CA-110C-40DE-8637-7D74325DF122}"/>
      </w:docPartPr>
      <w:docPartBody>
        <w:p w:rsidR="00F56806" w:rsidRDefault="00F56806">
          <w:pPr>
            <w:pStyle w:val="9CACEFFA77A3415FB5825F442574B27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DB19008F86C54466885D186CED8F12B5"/>
        <w:category>
          <w:name w:val="Allmänt"/>
          <w:gallery w:val="placeholder"/>
        </w:category>
        <w:types>
          <w:type w:val="bbPlcHdr"/>
        </w:types>
        <w:behaviors>
          <w:behavior w:val="content"/>
        </w:behaviors>
        <w:guid w:val="{56992490-8B5F-42F2-9F49-B6591444E9C3}"/>
      </w:docPartPr>
      <w:docPartBody>
        <w:p w:rsidR="00F56806" w:rsidRDefault="00F56806">
          <w:pPr>
            <w:pStyle w:val="DB19008F86C54466885D186CED8F12B5"/>
          </w:pPr>
          <w:r>
            <w:rPr>
              <w:rStyle w:val="Platshllartext"/>
            </w:rPr>
            <w:t>Klicka här och v</w:t>
          </w:r>
          <w:r w:rsidRPr="00D31416">
            <w:rPr>
              <w:rStyle w:val="Platshllartext"/>
            </w:rPr>
            <w:t xml:space="preserve">älj ett </w:t>
          </w:r>
          <w:r>
            <w:rPr>
              <w:rStyle w:val="Platshllartext"/>
            </w:rPr>
            <w:t>departement.</w:t>
          </w:r>
        </w:p>
      </w:docPartBody>
    </w:docPart>
    <w:docPart>
      <w:docPartPr>
        <w:name w:val="4F1CFC5828BC44009E702A6FE6406603"/>
        <w:category>
          <w:name w:val="Allmänt"/>
          <w:gallery w:val="placeholder"/>
        </w:category>
        <w:types>
          <w:type w:val="bbPlcHdr"/>
        </w:types>
        <w:behaviors>
          <w:behavior w:val="content"/>
        </w:behaviors>
        <w:guid w:val="{F7E084CA-D98F-4ADB-B775-1482383CE2A3}"/>
      </w:docPartPr>
      <w:docPartBody>
        <w:p w:rsidR="00F56806" w:rsidRDefault="00F56806">
          <w:pPr>
            <w:pStyle w:val="4F1CFC5828BC44009E702A6FE640660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F771727F5C424B28B718A59C26426E26"/>
        <w:category>
          <w:name w:val="Allmänt"/>
          <w:gallery w:val="placeholder"/>
        </w:category>
        <w:types>
          <w:type w:val="bbPlcHdr"/>
        </w:types>
        <w:behaviors>
          <w:behavior w:val="content"/>
        </w:behaviors>
        <w:guid w:val="{69E9C491-69D7-4FF7-B20D-E9BB12145917}"/>
      </w:docPartPr>
      <w:docPartBody>
        <w:p w:rsidR="00F56806" w:rsidRDefault="00F56806">
          <w:pPr>
            <w:pStyle w:val="F771727F5C424B28B718A59C26426E2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DED15BF8399E41ABA2972FA9A80C9CAB"/>
        <w:category>
          <w:name w:val="Allmänt"/>
          <w:gallery w:val="placeholder"/>
        </w:category>
        <w:types>
          <w:type w:val="bbPlcHdr"/>
        </w:types>
        <w:behaviors>
          <w:behavior w:val="content"/>
        </w:behaviors>
        <w:guid w:val="{F8657205-7622-4E52-B09B-6D796E062EB3}"/>
      </w:docPartPr>
      <w:docPartBody>
        <w:p w:rsidR="00F56806" w:rsidRDefault="00F56806">
          <w:pPr>
            <w:pStyle w:val="DED15BF8399E41ABA2972FA9A80C9CAB"/>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4AA0021623DF4552A4196E5C81872E96"/>
        <w:category>
          <w:name w:val="Allmänt"/>
          <w:gallery w:val="placeholder"/>
        </w:category>
        <w:types>
          <w:type w:val="bbPlcHdr"/>
        </w:types>
        <w:behaviors>
          <w:behavior w:val="content"/>
        </w:behaviors>
        <w:guid w:val="{BA388F02-11BD-4EA8-AC35-31DCCBD3849A}"/>
      </w:docPartPr>
      <w:docPartBody>
        <w:p w:rsidR="00F56806" w:rsidRDefault="00F56806" w:rsidP="00F56806">
          <w:pPr>
            <w:pStyle w:val="4AA0021623DF4552A4196E5C81872E96"/>
          </w:pPr>
          <w:r w:rsidRPr="00FC36B9">
            <w:rPr>
              <w:rStyle w:val="Platshllartext"/>
            </w:rPr>
            <w:t>Klicka eller tryck här för att ange text.</w:t>
          </w:r>
        </w:p>
      </w:docPartBody>
    </w:docPart>
    <w:docPart>
      <w:docPartPr>
        <w:name w:val="42384BEE42A04B96A3A4F6D663444CFC"/>
        <w:category>
          <w:name w:val="Allmänt"/>
          <w:gallery w:val="placeholder"/>
        </w:category>
        <w:types>
          <w:type w:val="bbPlcHdr"/>
        </w:types>
        <w:behaviors>
          <w:behavior w:val="content"/>
        </w:behaviors>
        <w:guid w:val="{25C08E2A-B1DC-4636-AE94-8A63C9C6ADE6}"/>
      </w:docPartPr>
      <w:docPartBody>
        <w:p w:rsidR="00000000" w:rsidRDefault="00FB5C1A">
          <w:r w:rsidRPr="00E6278B">
            <w:rPr>
              <w:rStyle w:val="Platshllartext"/>
            </w:rPr>
            <w:t xml:space="preserve"> </w:t>
          </w:r>
        </w:p>
      </w:docPartBody>
    </w:docPart>
    <w:docPart>
      <w:docPartPr>
        <w:name w:val="76E22A65FA5B46ECA85A5454038E89D4"/>
        <w:category>
          <w:name w:val="Allmänt"/>
          <w:gallery w:val="placeholder"/>
        </w:category>
        <w:types>
          <w:type w:val="bbPlcHdr"/>
        </w:types>
        <w:behaviors>
          <w:behavior w:val="content"/>
        </w:behaviors>
        <w:guid w:val="{7839BD26-A7F6-403B-A57A-62402E929144}"/>
      </w:docPartPr>
      <w:docPartBody>
        <w:p w:rsidR="00000000" w:rsidRDefault="00FB5C1A">
          <w:r w:rsidRPr="00E6278B">
            <w:rPr>
              <w:rStyle w:val="Platshllartext"/>
            </w:rPr>
            <w:t xml:space="preserve"> </w:t>
          </w:r>
        </w:p>
      </w:docPartBody>
    </w:docPart>
    <w:docPart>
      <w:docPartPr>
        <w:name w:val="6EB150E0CAFF466782124A1397C17051"/>
        <w:category>
          <w:name w:val="Allmänt"/>
          <w:gallery w:val="placeholder"/>
        </w:category>
        <w:types>
          <w:type w:val="bbPlcHdr"/>
        </w:types>
        <w:behaviors>
          <w:behavior w:val="content"/>
        </w:behaviors>
        <w:guid w:val="{CE46347F-B09A-4CD9-AC27-F964B41075FB}"/>
      </w:docPartPr>
      <w:docPartBody>
        <w:p w:rsidR="00000000" w:rsidRDefault="00FB5C1A">
          <w:r w:rsidRPr="00E6278B">
            <w:rPr>
              <w:rStyle w:val="Platshllartext"/>
            </w:rPr>
            <w:t xml:space="preserve"> </w:t>
          </w:r>
        </w:p>
      </w:docPartBody>
    </w:docPart>
    <w:docPart>
      <w:docPartPr>
        <w:name w:val="1BF3591DD0AA4D0584739899A82B74E9"/>
        <w:category>
          <w:name w:val="Allmänt"/>
          <w:gallery w:val="placeholder"/>
        </w:category>
        <w:types>
          <w:type w:val="bbPlcHdr"/>
        </w:types>
        <w:behaviors>
          <w:behavior w:val="content"/>
        </w:behaviors>
        <w:guid w:val="{E69E7CD9-BF91-4E73-A459-DD0C5D171E4E}"/>
      </w:docPartPr>
      <w:docPartBody>
        <w:p w:rsidR="00000000" w:rsidRDefault="00FB5C1A">
          <w:r w:rsidRPr="00E6278B">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6806"/>
    <w:rsid w:val="004E7368"/>
    <w:rsid w:val="00F56806"/>
    <w:rsid w:val="00FB5C1A"/>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FB5C1A"/>
    <w:rPr>
      <w:noProof w:val="0"/>
      <w:color w:val="808080"/>
    </w:rPr>
  </w:style>
  <w:style w:type="paragraph" w:customStyle="1" w:styleId="36CEABD96C40433CA561B2719F579BD0">
    <w:name w:val="36CEABD96C40433CA561B2719F579BD0"/>
  </w:style>
  <w:style w:type="paragraph" w:customStyle="1" w:styleId="26441E5C38CB4DD59FF046A3C12170DE">
    <w:name w:val="26441E5C38CB4DD59FF046A3C12170DE"/>
  </w:style>
  <w:style w:type="paragraph" w:customStyle="1" w:styleId="B689F5A3B9CF4F778FE0C1F1AF715CD4">
    <w:name w:val="B689F5A3B9CF4F778FE0C1F1AF715CD4"/>
  </w:style>
  <w:style w:type="paragraph" w:customStyle="1" w:styleId="0737EAFD311E452D8093E0A1B3A63EEC">
    <w:name w:val="0737EAFD311E452D8093E0A1B3A63EEC"/>
  </w:style>
  <w:style w:type="paragraph" w:customStyle="1" w:styleId="D2EE3E42BBAB4B5A9C3AC67EB32C3013">
    <w:name w:val="D2EE3E42BBAB4B5A9C3AC67EB32C3013"/>
  </w:style>
  <w:style w:type="paragraph" w:customStyle="1" w:styleId="9CACEFFA77A3415FB5825F442574B271">
    <w:name w:val="9CACEFFA77A3415FB5825F442574B271"/>
  </w:style>
  <w:style w:type="paragraph" w:customStyle="1" w:styleId="DB19008F86C54466885D186CED8F12B5">
    <w:name w:val="DB19008F86C54466885D186CED8F12B5"/>
  </w:style>
  <w:style w:type="paragraph" w:customStyle="1" w:styleId="4F1CFC5828BC44009E702A6FE6406603">
    <w:name w:val="4F1CFC5828BC44009E702A6FE6406603"/>
  </w:style>
  <w:style w:type="paragraph" w:customStyle="1" w:styleId="79CB9BE37C2547E788BF17CFEBE0E46B">
    <w:name w:val="79CB9BE37C2547E788BF17CFEBE0E46B"/>
  </w:style>
  <w:style w:type="paragraph" w:customStyle="1" w:styleId="F771727F5C424B28B718A59C26426E26">
    <w:name w:val="F771727F5C424B28B718A59C26426E26"/>
  </w:style>
  <w:style w:type="paragraph" w:customStyle="1" w:styleId="DED15BF8399E41ABA2972FA9A80C9CAB">
    <w:name w:val="DED15BF8399E41ABA2972FA9A80C9CAB"/>
  </w:style>
  <w:style w:type="paragraph" w:customStyle="1" w:styleId="4AA0021623DF4552A4196E5C81872E96">
    <w:name w:val="4AA0021623DF4552A4196E5C81872E96"/>
    <w:rsid w:val="00F5680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2026-02-09</HeaderDate>
    <Office/>
    <Dnr>SB2026/</Dnr>
    <ParagrafNr/>
    <DocumentTitle/>
    <VisitingAddress/>
    <Extra1/>
    <Extra2/>
    <Extra3/>
    <Number/>
    <Recipient/>
    <SenderText/>
    <DocNumber/>
    <Doclanguage>1053</Doclanguage>
    <Appendix/>
    <LogotypeName/>
  </BaseInfo>
</DocumentInfo>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faktaPM xmlns="http://rk.se/faktapm">
  <Titel>En översyn av det medicintekniska regelverket</Titel>
  <Ar>2025/26</Ar>
  <Nr>70</Nr>
  <UppDat>2026-02-09</UppDat>
  <Rub>En översyn av det medicintekniska regelverket</Rub>
  <Dep>Socialdepartementet</Dep>
  <Utsk>Socialutskottet</Utsk>
  <AnkDat>2026-02-09</AnkDat>
  <Egenskap1/>
  <Egenskap2/>
  <Egenskap3/>
  <DepLista>
    <Item>
      <itemnr/>
      <Departementsnamn>Socialdepartementet</Departementsnamn>
    </Item>
  </DepLista>
  <DokLista>
    <DokItem>
      <Beteckning>COM(2025) 1023 </Beteckning>
      <Celexnummer>52025PC1023</Celexnummer>
      <DokTitel>Proposal for a REGULATION OF THE EUROPEAN PARLIAMENT AND OF THE COUNCIL amending Regulations (EU) 2017/745 and (EU) 2017/746 as regards simplifying and reducing the burden of the rules on medical devices and in vitro-diagnostic medical devices, and amending Regulation (EU) 2022/123 as regards the support of the European Medicines Agency for the expert panels on medical devices and Regulation (EU) 2024/1689 as regards the list of Union harmonisation legislation referred to in its Annex I</DokTitel>
    </DokItem>
  </DokLista>
  <GDB1>COM(2025) 1023 </GDB1>
  <GDT1>Proposal for a REGULATION OF THE EUROPEAN PARLIAMENT AND OF THE COUNCIL amending Regulations (EU) 2017/745 and (EU) 2017/746 as regards simplifying and reducing the burden of the rules on medical devices and in vitro-diagnostic medical devices, and amending Regulation (EU) 2022/123 as regards the support of the European Medicines Agency for the expert panels on medical devices and Regulation (EU) 2024/1689 as regards the list of Union harmonisation legislation referred to in its Annex I</GDT1>
  <GDTWeb>COM(2025) 1023</GDTWeb>
  <Typ>FPM</Typ>
  <Dokumenttyp>FaktaPM</Dokumenttyp>
  <Epostadress>ma0502aa</Epostadress>
</faktaPM>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9F9C96F6-90C0-41CE-A5F5-0046BC00E425}">
  <ds:schemaRefs>
    <ds:schemaRef ds:uri="http://lp/documentinfo/RK"/>
  </ds:schemaRefs>
</ds:datastoreItem>
</file>

<file path=customXml/itemProps2.xml><?xml version="1.0" encoding="utf-8"?>
<ds:datastoreItem xmlns:ds="http://schemas.openxmlformats.org/officeDocument/2006/customXml" ds:itemID="{481415AF-D32E-4DCE-B6EE-AD60D42FDE62}">
  <ds:schemaRefs>
    <ds:schemaRef ds:uri="http://schemas.microsoft.com/sharepoint/events"/>
  </ds:schemaRefs>
</ds:datastoreItem>
</file>

<file path=customXml/itemProps3.xml><?xml version="1.0" encoding="utf-8"?>
<ds:datastoreItem xmlns:ds="http://schemas.openxmlformats.org/officeDocument/2006/customXml" ds:itemID="{08CEA2E8-F7D5-42F7-8697-B12756269FAA}">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F332E2A8-F9A3-4996-AB24-34C5A45E4283}">
  <ds:schemaRefs>
    <ds:schemaRef ds:uri="http://schemas.microsoft.com/sharepoint/v3/contenttype/forms"/>
  </ds:schemaRefs>
</ds:datastoreItem>
</file>

<file path=customXml/itemProps6.xml><?xml version="1.0" encoding="utf-8"?>
<ds:datastoreItem xmlns:ds="http://schemas.openxmlformats.org/officeDocument/2006/customXml" ds:itemID="{2F5A31BD-7E49-47A6-A619-9B26B149A277}">
  <ds:schemaRef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18f3d968-6251-40b0-9f11-012b293496c2"/>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EA7F346C-CE04-4EAB-829E-E82D5FF79B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068ACE2B-D3DD-4796-903D-AD95FDCDBEE4}">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15</Pages>
  <Words>3632</Words>
  <Characters>24657</Characters>
  <Application>Microsoft Office Word</Application>
  <DocSecurity>0</DocSecurity>
  <Lines>458</Lines>
  <Paragraphs>118</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28268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FPM_202526__70</dc:title>
  <dc:subject/>
  <dc:creator>Inga Jönsson</dc:creator>
  <cp:keywords/>
  <dc:description/>
  <cp:lastModifiedBy>Maria Sundin</cp:lastModifiedBy>
  <cp:revision>2</cp:revision>
  <cp:lastPrinted>2023-02-02T10:01:00Z</cp:lastPrinted>
  <dcterms:created xsi:type="dcterms:W3CDTF">2026-02-10T08:04:00Z</dcterms:created>
  <dcterms:modified xsi:type="dcterms:W3CDTF">2026-02-10T08:04:00Z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1023 </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En översyn av det medicintekniska regelverket</vt:lpwstr>
  </property>
  <property fmtid="{D5CDD505-2E9C-101B-9397-08002B2CF9AE}" pid="21" name="Ar">
    <vt:lpwstr>2025/26</vt:lpwstr>
  </property>
  <property fmtid="{D5CDD505-2E9C-101B-9397-08002B2CF9AE}" pid="22" name="Nr">
    <vt:lpwstr>70</vt:lpwstr>
  </property>
  <property fmtid="{D5CDD505-2E9C-101B-9397-08002B2CF9AE}" pid="23" name="UppDat">
    <vt:lpwstr>2026-02-09</vt:lpwstr>
  </property>
  <property fmtid="{D5CDD505-2E9C-101B-9397-08002B2CF9AE}" pid="24" name="Dep">
    <vt:lpwstr>Socialdepartementet</vt:lpwstr>
  </property>
  <property fmtid="{D5CDD505-2E9C-101B-9397-08002B2CF9AE}" pid="25" name="GDT1">
    <vt:lpwstr>Proposal for a REGULATION OF THE EUROPEAN PARLIAMENT AND OF THE COUNCIL amending Regulations (EU) 2017/745 and (EU) 2017/746 as regards simplifying and reducing the burden of the rules on medical devices and in vitro-diagnostic medical devices, and amending Regulation (EU) 2022/123 as regards the support of the European Medicines Agency for the expert panels on medical devices and Regulation (EU) 2024/1689 as regards the list of Union harmonisation legislation referred to in its Annex I</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2026-02-09</vt:lpwstr>
  </property>
  <property fmtid="{D5CDD505-2E9C-101B-9397-08002B2CF9AE}" pid="40" name="Utsk">
    <vt:lpwstr>Socialutskottet</vt:lpwstr>
  </property>
  <property fmtid="{D5CDD505-2E9C-101B-9397-08002B2CF9AE}" pid="41" name="Dokumenttyp">
    <vt:lpwstr>FaktaPM</vt:lpwstr>
  </property>
  <property fmtid="{D5CDD505-2E9C-101B-9397-08002B2CF9AE}" pid="42" name="Epostadress">
    <vt:lpwstr>ma0502aa</vt:lpwstr>
  </property>
</Properties>
</file>