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CA582E63A7DF4C39835FB83DD79B4C14"/>
        </w:placeholder>
        <w:group/>
      </w:sdtPr>
      <w:sdtEndPr>
        <w:rPr>
          <w:b w:val="0"/>
        </w:rPr>
      </w:sdtEndPr>
      <w:sdtContent>
        <w:p w14:paraId="4222D226"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69117330" wp14:editId="5D7CE2D6">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CE4C6F5" w14:textId="0D52D7A2" w:rsidR="00907069" w:rsidRDefault="00C85FE1" w:rsidP="001C2731">
          <w:pPr>
            <w:pStyle w:val="Sidhuvud"/>
            <w:ind w:left="3969" w:right="-567"/>
          </w:pPr>
          <w:r>
            <w:t>Riksdagså</w:t>
          </w:r>
          <w:r w:rsidR="00907069">
            <w:t xml:space="preserve">r: </w:t>
          </w:r>
          <w:sdt>
            <w:sdtPr>
              <w:alias w:val="Ar"/>
              <w:tag w:val="Ar"/>
              <w:id w:val="-280807286"/>
              <w:placeholder>
                <w:docPart w:val="2BFEF1128CF4495D867AA6789ACAB970"/>
              </w:placeholder>
              <w:dataBinding w:prefixMappings="xmlns:ns0='http://rk.se/faktapm' " w:xpath="/ns0:faktaPM[1]/ns0:Ar[1]" w:storeItemID="{0B9A7431-9D19-4C2A-8E12-639802D7B40B}"/>
              <w:comboBox w:lastValue="2026/27">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7D2FE7">
                <w:t>2026/27</w:t>
              </w:r>
            </w:sdtContent>
          </w:sdt>
        </w:p>
        <w:p w14:paraId="7FB185F5" w14:textId="0C3F136E"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A34E32B5E5804E9C8A4158B8CDF6BFBF"/>
              </w:placeholder>
              <w:dataBinding w:prefixMappings="xmlns:ns0='http://rk.se/faktapm' " w:xpath="/ns0:faktaPM[1]/ns0:Nr[1]" w:storeItemID="{0B9A7431-9D19-4C2A-8E12-639802D7B40B}"/>
              <w:text/>
            </w:sdtPr>
            <w:sdtEndPr/>
            <w:sdtContent>
              <w:r w:rsidR="007D2FE7">
                <w:t>11</w:t>
              </w:r>
            </w:sdtContent>
          </w:sdt>
        </w:p>
        <w:sdt>
          <w:sdtPr>
            <w:alias w:val="Datum"/>
            <w:tag w:val="Datum"/>
            <w:id w:val="-363979562"/>
            <w:placeholder>
              <w:docPart w:val="F30F220087D34255AE30E56CA6D58EBE"/>
            </w:placeholder>
            <w:dataBinding w:prefixMappings="xmlns:ns0='http://rk.se/faktapm' " w:xpath="/ns0:faktaPM[1]/ns0:UppDat[1]" w:storeItemID="{0B9A7431-9D19-4C2A-8E12-639802D7B40B}"/>
            <w:date w:fullDate="2026-10-29T00:00:00Z">
              <w:dateFormat w:val="yyyy-MM-dd"/>
              <w:lid w:val="sv-SE"/>
              <w:storeMappedDataAs w:val="dateTime"/>
              <w:calendar w:val="gregorian"/>
            </w:date>
          </w:sdtPr>
          <w:sdtEndPr/>
          <w:sdtContent>
            <w:p w14:paraId="586D09DA" w14:textId="1AC28438" w:rsidR="00907069" w:rsidRDefault="007D2FE7" w:rsidP="001C2731">
              <w:pPr>
                <w:pStyle w:val="Sidhuvud"/>
                <w:spacing w:after="960"/>
                <w:ind w:left="3969" w:right="-567"/>
              </w:pPr>
              <w:r>
                <w:t>2026-10-29</w:t>
              </w:r>
            </w:p>
          </w:sdtContent>
        </w:sdt>
      </w:sdtContent>
    </w:sdt>
    <w:p w14:paraId="6A1FE827" w14:textId="2141AA89" w:rsidR="007D542F" w:rsidRDefault="00F70BD7" w:rsidP="007D542F">
      <w:pPr>
        <w:pStyle w:val="Rubrik"/>
      </w:pPr>
      <w:sdt>
        <w:sdtPr>
          <w:id w:val="886605850"/>
          <w:lock w:val="contentLocked"/>
          <w:placeholder>
            <w:docPart w:val="CA582E63A7DF4C39835FB83DD79B4C14"/>
          </w:placeholder>
          <w:group/>
        </w:sdtPr>
        <w:sdtEndPr/>
        <w:sdtContent>
          <w:sdt>
            <w:sdtPr>
              <w:id w:val="-1141882450"/>
              <w:placeholder>
                <w:docPart w:val="16B2AA65658D4265B612B8455D797F31"/>
              </w:placeholder>
              <w:dataBinding w:prefixMappings="xmlns:ns0='http://rk.se/faktapm' " w:xpath="/ns0:faktaPM[1]/ns0:Titel[1]" w:storeItemID="{0B9A7431-9D19-4C2A-8E12-639802D7B40B}"/>
              <w:text/>
            </w:sdtPr>
            <w:sdtContent>
              <w:r w:rsidR="00AD336B" w:rsidRPr="00AD336B">
                <w:t>Rådsbeslut om ett frihandelsavtal med Indien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54116F9E68F74A8293D97754148153A0"/>
            </w:placeholder>
            <w15:repeatingSectionItem/>
          </w:sdtPr>
          <w:sdtEndPr/>
          <w:sdtContent>
            <w:p w14:paraId="651A18F3" w14:textId="38CCB412" w:rsidR="007D542F" w:rsidRDefault="00F70BD7" w:rsidP="007D542F">
              <w:pPr>
                <w:pStyle w:val="Brdtext"/>
              </w:pPr>
              <w:sdt>
                <w:sdtPr>
                  <w:rPr>
                    <w:rStyle w:val="Departement"/>
                  </w:rPr>
                  <w:id w:val="19440330"/>
                  <w:placeholder>
                    <w:docPart w:val="3C496097D36F4E4AB6E84B45D89E46BC"/>
                  </w:placeholder>
                  <w:dataBinding w:prefixMappings="xmlns:ns0='http://rk.se/faktapm' " w:xpath="/ns0:faktaPM[1]/ns0:DepLista[1]/ns0:Item[1]/ns0:Departementsnamn[1]" w:storeItemID="{0B9A7431-9D19-4C2A-8E12-639802D7B40B}"/>
                  <w:comboBox w:lastValue="Utrike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7C71D9">
                    <w:rPr>
                      <w:rStyle w:val="Departement"/>
                    </w:rPr>
                    <w:t>Utrikesdepartementet</w:t>
                  </w:r>
                </w:sdtContent>
              </w:sdt>
              <w:r w:rsidR="007D542F">
                <w:t xml:space="preserve"> </w:t>
              </w:r>
            </w:p>
          </w:sdtContent>
        </w:sdt>
      </w:sdtContent>
    </w:sdt>
    <w:bookmarkStart w:id="0" w:name="_Toc93996727"/>
    <w:p w14:paraId="353C1AFD" w14:textId="77777777" w:rsidR="007D542F" w:rsidRPr="00AD336B" w:rsidRDefault="00F70BD7" w:rsidP="00AC59D3">
      <w:pPr>
        <w:pStyle w:val="Rubrik2utannumrering"/>
        <w:rPr>
          <w:lang w:val="en-GB"/>
        </w:rPr>
      </w:pPr>
      <w:sdt>
        <w:sdtPr>
          <w:id w:val="-208794150"/>
          <w:lock w:val="contentLocked"/>
          <w:placeholder>
            <w:docPart w:val="CA582E63A7DF4C39835FB83DD79B4C14"/>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54116F9E68F74A8293D97754148153A0"/>
            </w:placeholder>
            <w15:repeatingSectionItem/>
          </w:sdtPr>
          <w:sdtEndPr/>
          <w:sdtContent>
            <w:p w14:paraId="5DE42749" w14:textId="6695DF2B" w:rsidR="00390335" w:rsidRPr="00AD336B" w:rsidRDefault="00F70BD7" w:rsidP="002F204A">
              <w:pPr>
                <w:pStyle w:val="Brdtext"/>
                <w:tabs>
                  <w:tab w:val="clear" w:pos="1701"/>
                  <w:tab w:val="clear" w:pos="3600"/>
                  <w:tab w:val="left" w:pos="2835"/>
                </w:tabs>
                <w:spacing w:after="80"/>
                <w:ind w:left="2835" w:hanging="2835"/>
                <w:rPr>
                  <w:lang w:val="en-GB"/>
                </w:rPr>
              </w:pPr>
              <w:sdt>
                <w:sdtPr>
                  <w:rPr>
                    <w:lang w:val="en-GB"/>
                  </w:rPr>
                  <w:id w:val="-1666781584"/>
                  <w:placeholder>
                    <w:docPart w:val="A170A88954A946569F4A3ABF5F89AA14"/>
                  </w:placeholder>
                  <w:dataBinding w:prefixMappings="xmlns:ns0='http://rk.se/faktapm' " w:xpath="/ns0:faktaPM[1]/ns0:DokLista[1]/ns0:DokItem[1]/ns0:Beteckning[1]" w:storeItemID="{0B9A7431-9D19-4C2A-8E12-639802D7B40B}"/>
                  <w:text/>
                </w:sdtPr>
                <w:sdtEndPr/>
                <w:sdtContent>
                  <w:r w:rsidR="007C71D9" w:rsidRPr="00AD336B">
                    <w:rPr>
                      <w:lang w:val="en-GB"/>
                    </w:rPr>
                    <w:t>COM(2026) 482</w:t>
                  </w:r>
                </w:sdtContent>
              </w:sdt>
              <w:r w:rsidR="007D542F" w:rsidRPr="00AD336B">
                <w:rPr>
                  <w:lang w:val="en-GB"/>
                </w:rPr>
                <w:t xml:space="preserve"> </w:t>
              </w:r>
              <w:r w:rsidR="007D542F" w:rsidRPr="00AD336B">
                <w:rPr>
                  <w:lang w:val="en-GB"/>
                </w:rPr>
                <w:tab/>
                <w:t xml:space="preserve">Celexnummer </w:t>
              </w:r>
              <w:sdt>
                <w:sdtPr>
                  <w:rPr>
                    <w:lang w:val="en-GB"/>
                  </w:rPr>
                  <w:id w:val="403725708"/>
                  <w:placeholder>
                    <w:docPart w:val="785E085EA97D47EBB8C28FFFD977E481"/>
                  </w:placeholder>
                  <w:dataBinding w:prefixMappings="xmlns:ns0='http://rk.se/faktapm' " w:xpath="/ns0:faktaPM[1]/ns0:DokLista[1]/ns0:DokItem[1]/ns0:Celexnummer[1]" w:storeItemID="{0B9A7431-9D19-4C2A-8E12-639802D7B40B}"/>
                  <w:text/>
                </w:sdtPr>
                <w:sdtEndPr/>
                <w:sdtContent>
                  <w:r w:rsidR="007D2FE7" w:rsidRPr="00AD336B">
                    <w:rPr>
                      <w:lang w:val="en-GB"/>
                    </w:rPr>
                    <w:t>52026PC0482</w:t>
                  </w:r>
                </w:sdtContent>
              </w:sdt>
            </w:p>
            <w:p w14:paraId="14C41162" w14:textId="24F54C7A" w:rsidR="007D542F" w:rsidRPr="007C71D9" w:rsidRDefault="00F70BD7" w:rsidP="00390335">
              <w:pPr>
                <w:pStyle w:val="Brdtext"/>
                <w:tabs>
                  <w:tab w:val="clear" w:pos="1701"/>
                  <w:tab w:val="clear" w:pos="3600"/>
                </w:tabs>
                <w:rPr>
                  <w:lang w:val="en-GB"/>
                </w:rPr>
              </w:pPr>
              <w:sdt>
                <w:sdtPr>
                  <w:rPr>
                    <w:lang w:val="en-GB"/>
                  </w:rPr>
                  <w:id w:val="-1736688595"/>
                  <w:placeholder>
                    <w:docPart w:val="A3E2F0A3C5814D89A8EF92D909E62685"/>
                  </w:placeholder>
                  <w:dataBinding w:prefixMappings="xmlns:ns0='http://rk.se/faktapm' " w:xpath="/ns0:faktaPM[1]/ns0:DokLista[1]/ns0:DokItem[1]/ns0:DokTitel[1]" w:storeItemID="{0B9A7431-9D19-4C2A-8E12-639802D7B40B}"/>
                  <w:text/>
                </w:sdtPr>
                <w:sdtEndPr/>
                <w:sdtContent>
                  <w:r w:rsidR="007C71D9" w:rsidRPr="007C71D9">
                    <w:rPr>
                      <w:lang w:val="en-GB"/>
                    </w:rPr>
                    <w:t>COUNCIL DECISION on the conclusion of the Free Trade Agreement between the European Union and the Republic of India</w:t>
                  </w:r>
                </w:sdtContent>
              </w:sdt>
            </w:p>
          </w:sdtContent>
        </w:sdt>
        <w:bookmarkStart w:id="1" w:name="_Toc93996728" w:displacedByCustomXml="next"/>
        <w:sdt>
          <w:sdtPr>
            <w:id w:val="1650332605"/>
            <w:placeholder>
              <w:docPart w:val="54D1B50C977C46E4B6A9E88558AF042C"/>
            </w:placeholder>
            <w15:repeatingSectionItem/>
          </w:sdtPr>
          <w:sdtEndPr/>
          <w:sdtContent>
            <w:p w14:paraId="498FBE40" w14:textId="11953036" w:rsidR="008C4EC7" w:rsidRPr="005527DD" w:rsidRDefault="00F70BD7" w:rsidP="002F204A">
              <w:pPr>
                <w:pStyle w:val="Brdtext"/>
                <w:tabs>
                  <w:tab w:val="clear" w:pos="1701"/>
                  <w:tab w:val="clear" w:pos="3600"/>
                  <w:tab w:val="left" w:pos="2835"/>
                </w:tabs>
                <w:spacing w:after="80"/>
                <w:ind w:left="2835" w:hanging="2835"/>
                <w:rPr>
                  <w:lang w:val="en-GB"/>
                </w:rPr>
              </w:pPr>
              <w:sdt>
                <w:sdtPr>
                  <w:rPr>
                    <w:lang w:val="en-GB"/>
                  </w:rPr>
                  <w:id w:val="2010645796"/>
                  <w:placeholder>
                    <w:docPart w:val="7FD41D7442074A04B27A28C06A9372D3"/>
                  </w:placeholder>
                  <w:dataBinding w:prefixMappings="xmlns:ns0='http://rk.se/faktapm' " w:xpath="/ns0:faktaPM[1]/ns0:DokLista[1]/ns0:DokItem[2]/ns0:Beteckning[1]" w:storeItemID="{0B9A7431-9D19-4C2A-8E12-639802D7B40B}"/>
                  <w:text/>
                </w:sdtPr>
                <w:sdtEndPr/>
                <w:sdtContent>
                  <w:r w:rsidR="008C4EC7" w:rsidRPr="005527DD">
                    <w:rPr>
                      <w:lang w:val="en-GB"/>
                    </w:rPr>
                    <w:t>COM(2026) 483</w:t>
                  </w:r>
                </w:sdtContent>
              </w:sdt>
              <w:r w:rsidR="008C4EC7" w:rsidRPr="005527DD">
                <w:rPr>
                  <w:lang w:val="en-GB"/>
                </w:rPr>
                <w:t xml:space="preserve"> </w:t>
              </w:r>
              <w:r w:rsidR="008C4EC7" w:rsidRPr="005527DD">
                <w:rPr>
                  <w:lang w:val="en-GB"/>
                </w:rPr>
                <w:tab/>
                <w:t xml:space="preserve">Celexnummer </w:t>
              </w:r>
              <w:sdt>
                <w:sdtPr>
                  <w:rPr>
                    <w:lang w:val="en-GB"/>
                  </w:rPr>
                  <w:id w:val="-2009435588"/>
                  <w:placeholder>
                    <w:docPart w:val="504DC50AD7FF4B7D9422C88D3E1BEA64"/>
                  </w:placeholder>
                  <w:dataBinding w:prefixMappings="xmlns:ns0='http://rk.se/faktapm' " w:xpath="/ns0:faktaPM[1]/ns0:DokLista[1]/ns0:DokItem[2]/ns0:Celexnummer[1]" w:storeItemID="{0B9A7431-9D19-4C2A-8E12-639802D7B40B}"/>
                  <w:text/>
                </w:sdtPr>
                <w:sdtEndPr/>
                <w:sdtContent>
                  <w:r w:rsidR="007D2FE7" w:rsidRPr="005527DD">
                    <w:rPr>
                      <w:lang w:val="en-GB"/>
                    </w:rPr>
                    <w:t>52026PC0483</w:t>
                  </w:r>
                </w:sdtContent>
              </w:sdt>
            </w:p>
            <w:p w14:paraId="2A827F7C" w14:textId="5DA72EAF" w:rsidR="008C4EC7" w:rsidRPr="007C71D9" w:rsidRDefault="00F70BD7" w:rsidP="00390335">
              <w:pPr>
                <w:pStyle w:val="Brdtext"/>
                <w:tabs>
                  <w:tab w:val="clear" w:pos="1701"/>
                  <w:tab w:val="clear" w:pos="3600"/>
                </w:tabs>
                <w:rPr>
                  <w:lang w:val="en-GB"/>
                </w:rPr>
              </w:pPr>
              <w:sdt>
                <w:sdtPr>
                  <w:rPr>
                    <w:lang w:val="en-GB"/>
                  </w:rPr>
                  <w:id w:val="-1322888734"/>
                  <w:placeholder>
                    <w:docPart w:val="F6088D9E7FFE4EA99C4E91E40C79A48E"/>
                  </w:placeholder>
                  <w:dataBinding w:prefixMappings="xmlns:ns0='http://rk.se/faktapm' " w:xpath="/ns0:faktaPM[1]/ns0:DokLista[1]/ns0:DokItem[2]/ns0:DokTitel[1]" w:storeItemID="{0B9A7431-9D19-4C2A-8E12-639802D7B40B}"/>
                  <w:text/>
                </w:sdtPr>
                <w:sdtEndPr/>
                <w:sdtContent>
                  <w:r w:rsidR="008C4EC7">
                    <w:rPr>
                      <w:lang w:val="en-GB"/>
                    </w:rPr>
                    <w:t>COUNCIL DECISION on the signing of the Free Trade Agreement between the European Union and the Republic of India</w:t>
                  </w:r>
                </w:sdtContent>
              </w:sdt>
            </w:p>
          </w:sdtContent>
        </w:sdt>
      </w:sdtContent>
    </w:sdt>
    <w:p w14:paraId="40DBABBA" w14:textId="77777777" w:rsidR="007D542F" w:rsidRDefault="00F70BD7" w:rsidP="00721D8B">
      <w:pPr>
        <w:pStyle w:val="Rubrik1utannumrering"/>
      </w:pPr>
      <w:sdt>
        <w:sdtPr>
          <w:id w:val="1122497011"/>
          <w:lock w:val="contentLocked"/>
          <w:placeholder>
            <w:docPart w:val="CA582E63A7DF4C39835FB83DD79B4C14"/>
          </w:placeholder>
          <w:group/>
        </w:sdtPr>
        <w:sdtEndPr/>
        <w:sdtContent>
          <w:r w:rsidR="007D542F">
            <w:t>Sammanfattning</w:t>
          </w:r>
          <w:bookmarkEnd w:id="1"/>
        </w:sdtContent>
      </w:sdt>
    </w:p>
    <w:p w14:paraId="380CD1A3" w14:textId="35FC8D2E" w:rsidR="007C71D9" w:rsidRDefault="008F11E6" w:rsidP="007D542F">
      <w:pPr>
        <w:pStyle w:val="Brdtext"/>
      </w:pPr>
      <w:bookmarkStart w:id="2" w:name="_Toc93996729"/>
      <w:r>
        <w:t>K</w:t>
      </w:r>
      <w:r w:rsidR="007C71D9" w:rsidRPr="00FE0D11">
        <w:t xml:space="preserve">ommissionen </w:t>
      </w:r>
      <w:r w:rsidR="007C71D9">
        <w:t>föreslår</w:t>
      </w:r>
      <w:r w:rsidR="007C71D9" w:rsidRPr="00FE0D11">
        <w:t xml:space="preserve"> att</w:t>
      </w:r>
      <w:r w:rsidR="0062012D">
        <w:t xml:space="preserve"> rådet</w:t>
      </w:r>
      <w:r>
        <w:t xml:space="preserve"> ska </w:t>
      </w:r>
      <w:r w:rsidR="007C71D9" w:rsidRPr="00FE0D11">
        <w:t xml:space="preserve">fatta beslut om att underteckna </w:t>
      </w:r>
      <w:r>
        <w:t>respektive</w:t>
      </w:r>
      <w:r w:rsidR="007C71D9" w:rsidRPr="00FE0D11">
        <w:t xml:space="preserve"> ingå ett frihandelsavtal mellan E</w:t>
      </w:r>
      <w:r>
        <w:t>U och Indien</w:t>
      </w:r>
      <w:r w:rsidR="007C71D9" w:rsidRPr="00FE0D11">
        <w:t xml:space="preserve">. </w:t>
      </w:r>
    </w:p>
    <w:p w14:paraId="4657D137" w14:textId="34C0E784" w:rsidR="007D542F" w:rsidRDefault="007C71D9" w:rsidP="007D542F">
      <w:pPr>
        <w:pStyle w:val="Brdtext"/>
      </w:pPr>
      <w:r w:rsidRPr="00E13864">
        <w:t xml:space="preserve">Regeringen bedömer att frihandelsavtalet är av betydande ekonomiskt intresse för såväl Sverige som EU. Avtalet förväntas stärka förutsättningarna för handel, investeringar och ekonomiskt samarbete mellan parterna. Regeringen ställer sig därför positiv till de kommande besluten om undertecknande </w:t>
      </w:r>
      <w:r w:rsidR="00327C59">
        <w:t>respektive</w:t>
      </w:r>
      <w:r w:rsidR="00327C59" w:rsidRPr="00E13864">
        <w:t xml:space="preserve"> </w:t>
      </w:r>
      <w:r w:rsidRPr="00E13864">
        <w:t>ingående av avtalet samt välkomnar att EU fortsatt bedriver en gemensam och effektiv handelspolitik som främjar en öppen, regelbaserad och transparent internationell handel och skapar goda förutsättningar för företag att verka på lika villkor.</w:t>
      </w:r>
      <w:r>
        <w:t xml:space="preserve"> </w:t>
      </w:r>
      <w:r w:rsidR="007D542F">
        <w:t xml:space="preserve">  </w:t>
      </w:r>
    </w:p>
    <w:sdt>
      <w:sdtPr>
        <w:id w:val="181785833"/>
        <w:lock w:val="contentLocked"/>
        <w:placeholder>
          <w:docPart w:val="CA582E63A7DF4C39835FB83DD79B4C14"/>
        </w:placeholder>
        <w:group/>
      </w:sdtPr>
      <w:sdtEndPr/>
      <w:sdtContent>
        <w:p w14:paraId="3202123C" w14:textId="77777777" w:rsidR="007D542F" w:rsidRDefault="007D542F" w:rsidP="00B84500">
          <w:pPr>
            <w:pStyle w:val="Rubrik1"/>
            <w:spacing w:before="720"/>
          </w:pPr>
          <w:r>
            <w:t>Förslaget</w:t>
          </w:r>
        </w:p>
        <w:bookmarkEnd w:id="2" w:displacedByCustomXml="next"/>
      </w:sdtContent>
    </w:sdt>
    <w:bookmarkStart w:id="3" w:name="_Toc93996730"/>
    <w:p w14:paraId="148246D1" w14:textId="77777777" w:rsidR="007D542F" w:rsidRDefault="00F70BD7" w:rsidP="007D542F">
      <w:pPr>
        <w:pStyle w:val="Rubrik2"/>
      </w:pPr>
      <w:sdt>
        <w:sdtPr>
          <w:id w:val="400485695"/>
          <w:lock w:val="contentLocked"/>
          <w:placeholder>
            <w:docPart w:val="CA582E63A7DF4C39835FB83DD79B4C14"/>
          </w:placeholder>
          <w:group/>
        </w:sdtPr>
        <w:sdtEndPr/>
        <w:sdtContent>
          <w:r w:rsidR="007D542F">
            <w:t>Ärendets bakgrund</w:t>
          </w:r>
          <w:bookmarkEnd w:id="3"/>
        </w:sdtContent>
      </w:sdt>
    </w:p>
    <w:p w14:paraId="1A4651FF" w14:textId="363259D9" w:rsidR="00F17EE6" w:rsidRDefault="000215FC" w:rsidP="000215FC">
      <w:pPr>
        <w:pStyle w:val="Brdtext"/>
      </w:pPr>
      <w:r>
        <w:t xml:space="preserve">Indien är </w:t>
      </w:r>
      <w:r w:rsidRPr="00E850E3">
        <w:t xml:space="preserve">världens folkrikaste land </w:t>
      </w:r>
      <w:r>
        <w:t>och världens</w:t>
      </w:r>
      <w:r w:rsidRPr="00E850E3">
        <w:t xml:space="preserve"> </w:t>
      </w:r>
      <w:r w:rsidR="00796E82">
        <w:t>femte</w:t>
      </w:r>
      <w:r>
        <w:t xml:space="preserve"> </w:t>
      </w:r>
      <w:r w:rsidRPr="00E850E3">
        <w:t>största ekonomi</w:t>
      </w:r>
      <w:r>
        <w:t xml:space="preserve">. </w:t>
      </w:r>
      <w:r w:rsidRPr="006C2BB0">
        <w:t xml:space="preserve">Tillsammans representerar EU och Indien omkring två miljarder människor, motsvarande </w:t>
      </w:r>
      <w:r>
        <w:t xml:space="preserve">cirka </w:t>
      </w:r>
      <w:r w:rsidRPr="006C2BB0">
        <w:t xml:space="preserve">en fjärdedel av världens befolkning, samt cirka en fjärdedel av den globala </w:t>
      </w:r>
      <w:r>
        <w:t>produktionen av varor och tjänster</w:t>
      </w:r>
      <w:r w:rsidRPr="006C2BB0">
        <w:t xml:space="preserve">. </w:t>
      </w:r>
    </w:p>
    <w:p w14:paraId="49C36046" w14:textId="1A0D6855" w:rsidR="003E2593" w:rsidRDefault="00B37B90" w:rsidP="00A02E9E">
      <w:pPr>
        <w:pStyle w:val="Brdtext"/>
      </w:pPr>
      <w:r>
        <w:t>Redan å</w:t>
      </w:r>
      <w:r w:rsidR="007C71D9">
        <w:t xml:space="preserve">r 2007 </w:t>
      </w:r>
      <w:r w:rsidR="00327C59">
        <w:t>bemyndigade rådet kommissionen</w:t>
      </w:r>
      <w:r w:rsidR="007C71D9">
        <w:t xml:space="preserve"> att inleda förhandlingar om ett frihandelsavtal med Indien. </w:t>
      </w:r>
      <w:r w:rsidR="00D24A80" w:rsidRPr="00D24A80">
        <w:t>En första förhandlingsfas genomfördes mellan 2007 och 2013</w:t>
      </w:r>
      <w:r w:rsidR="00327C59">
        <w:t xml:space="preserve"> </w:t>
      </w:r>
      <w:r w:rsidR="0048644D">
        <w:t>då</w:t>
      </w:r>
      <w:r w:rsidR="00327C59">
        <w:t xml:space="preserve"> f</w:t>
      </w:r>
      <w:r w:rsidR="00D24A80" w:rsidRPr="00D24A80">
        <w:t>örhandlingarna avbröts på grund av betydande skillnader mellan parterna i synen på avtalets omfattning och ambitionsnivå.</w:t>
      </w:r>
      <w:r w:rsidR="00941AA6">
        <w:t xml:space="preserve"> </w:t>
      </w:r>
      <w:r w:rsidR="00C33213">
        <w:t>Vid</w:t>
      </w:r>
      <w:r w:rsidR="00A02E9E" w:rsidRPr="00A02E9E">
        <w:t xml:space="preserve"> EU-Indien-toppmötet den 8 maj 2021 enades parterna om att återuppta förhandlingarna om ett balanserat, ambitiöst, omfattande och ömsesidigt fördelaktigt handelsavtal, vilket ledde till att de tekniska förhandlingarna återupptogs 2022.</w:t>
      </w:r>
      <w:r w:rsidR="0014334F">
        <w:t xml:space="preserve"> </w:t>
      </w:r>
      <w:r w:rsidR="00A02E9E" w:rsidRPr="00A02E9E">
        <w:t>Den 27 januari 2026 avslutades förhandlingarna på politisk nivå i samband med det 16:e EU-Indien-toppmötet i New Delhi.</w:t>
      </w:r>
      <w:r w:rsidR="000215FC" w:rsidRPr="000215FC">
        <w:t xml:space="preserve"> </w:t>
      </w:r>
      <w:r w:rsidR="003E2593">
        <w:t>Den 11 september 2026 presenterades kommissionens förslag till rådsbeslut inför undertecknande respektive ingående av avtalet.</w:t>
      </w:r>
    </w:p>
    <w:p w14:paraId="39049814" w14:textId="326366FE" w:rsidR="00A02E9E" w:rsidRDefault="000215FC" w:rsidP="00A02E9E">
      <w:pPr>
        <w:pStyle w:val="Brdtext"/>
      </w:pPr>
      <w:r w:rsidRPr="006C2BB0">
        <w:t xml:space="preserve">Frihandelsavtalet är det </w:t>
      </w:r>
      <w:r>
        <w:t xml:space="preserve">största </w:t>
      </w:r>
      <w:r w:rsidRPr="006C2BB0">
        <w:t xml:space="preserve">handelsavtal som EU respektive Indien hittills </w:t>
      </w:r>
      <w:r w:rsidR="00252C25">
        <w:t xml:space="preserve">har </w:t>
      </w:r>
      <w:r>
        <w:t>förhandlat fram</w:t>
      </w:r>
      <w:r w:rsidRPr="006C2BB0">
        <w:t>.</w:t>
      </w:r>
      <w:r w:rsidR="00F17EE6">
        <w:t xml:space="preserve"> Avtalet kommer att gälla vid sidan av </w:t>
      </w:r>
      <w:r w:rsidR="00172862">
        <w:t xml:space="preserve">1994 års </w:t>
      </w:r>
      <w:r w:rsidR="00F17EE6">
        <w:t>samarbetsavta</w:t>
      </w:r>
      <w:r w:rsidR="00172862">
        <w:t>l</w:t>
      </w:r>
      <w:r w:rsidR="00F17EE6">
        <w:t xml:space="preserve"> mellan </w:t>
      </w:r>
      <w:r w:rsidR="00C33213">
        <w:t>parterna</w:t>
      </w:r>
      <w:r w:rsidR="00F17EE6">
        <w:t>.</w:t>
      </w:r>
    </w:p>
    <w:p w14:paraId="036D7800" w14:textId="77777777" w:rsidR="007D542F" w:rsidRDefault="00F70BD7" w:rsidP="007D542F">
      <w:pPr>
        <w:pStyle w:val="Rubrik2"/>
      </w:pPr>
      <w:sdt>
        <w:sdtPr>
          <w:id w:val="-1352952988"/>
          <w:lock w:val="contentLocked"/>
          <w:placeholder>
            <w:docPart w:val="CA582E63A7DF4C39835FB83DD79B4C14"/>
          </w:placeholder>
          <w:group/>
        </w:sdtPr>
        <w:sdtEndPr/>
        <w:sdtContent>
          <w:r w:rsidR="007D542F">
            <w:t>Förslagets innehåll</w:t>
          </w:r>
        </w:sdtContent>
      </w:sdt>
    </w:p>
    <w:p w14:paraId="57C4C968" w14:textId="3C554FB3" w:rsidR="000215FC" w:rsidRDefault="007C71D9" w:rsidP="007C71D9">
      <w:pPr>
        <w:pStyle w:val="Brdtext"/>
      </w:pPr>
      <w:r w:rsidRPr="00613DC2">
        <w:t xml:space="preserve">Frihandelsavtalet mellan EU och Indien är ett omfattande avtal som syftar till att fördjupa de ekonomiska relationerna och underlätta handeln mellan parterna. </w:t>
      </w:r>
      <w:r w:rsidR="00F17EE6">
        <w:t xml:space="preserve">Avtalet ligger helt </w:t>
      </w:r>
      <w:r w:rsidR="000215FC">
        <w:t>inom EU:s exklusiva befogenhet.</w:t>
      </w:r>
    </w:p>
    <w:p w14:paraId="1EF5E0E3" w14:textId="6C91DC76" w:rsidR="007C71D9" w:rsidRPr="00613DC2" w:rsidRDefault="007C71D9" w:rsidP="007C71D9">
      <w:pPr>
        <w:pStyle w:val="Brdtext"/>
      </w:pPr>
      <w:r w:rsidRPr="00613DC2">
        <w:t xml:space="preserve">Avtalet innehåller långtgående åtaganden om tulliberalisering och innebär att tullar avskaffas eller sänks för varor motsvarande </w:t>
      </w:r>
      <w:r w:rsidR="008822B2">
        <w:t xml:space="preserve">cirka </w:t>
      </w:r>
      <w:r w:rsidRPr="00613DC2">
        <w:t>9</w:t>
      </w:r>
      <w:r w:rsidR="008822B2">
        <w:t>7</w:t>
      </w:r>
      <w:r w:rsidRPr="00613DC2">
        <w:t xml:space="preserve"> procent av EU:s export till Indien och </w:t>
      </w:r>
      <w:r w:rsidR="008822B2">
        <w:t xml:space="preserve">cirka </w:t>
      </w:r>
      <w:r w:rsidRPr="00613DC2">
        <w:t>99 procent av Indiens export till EU. Huvuddelen av tullsänkningarna träder i kraft i samband med avtalets ikraftträdande, medan vissa produkter omfattas av övergångsperioder på tre, fem eller sju år. För ett begränsat antal varor gäller särskilda bestämmelser och en mer begränsad liberalisering.</w:t>
      </w:r>
      <w:r w:rsidR="000215FC" w:rsidRPr="000215FC">
        <w:t xml:space="preserve"> </w:t>
      </w:r>
    </w:p>
    <w:p w14:paraId="59C1244D" w14:textId="21E005E7" w:rsidR="007C71D9" w:rsidRDefault="007C71D9" w:rsidP="007C71D9">
      <w:pPr>
        <w:pStyle w:val="Brdtext"/>
      </w:pPr>
      <w:r>
        <w:lastRenderedPageBreak/>
        <w:t>Utöver tullåtagandena</w:t>
      </w:r>
      <w:r w:rsidRPr="00B8059C">
        <w:t xml:space="preserve"> innehåller </w:t>
      </w:r>
      <w:r>
        <w:t xml:space="preserve">avtalet </w:t>
      </w:r>
      <w:r w:rsidRPr="00B8059C">
        <w:t>bestämmelser om</w:t>
      </w:r>
      <w:r>
        <w:t xml:space="preserve"> </w:t>
      </w:r>
      <w:r w:rsidRPr="00B8059C">
        <w:t>sanitära och fytosanitära åtgärder</w:t>
      </w:r>
      <w:r>
        <w:t xml:space="preserve">, </w:t>
      </w:r>
      <w:r w:rsidRPr="00B8059C">
        <w:t>tekniska handelshinder</w:t>
      </w:r>
      <w:r>
        <w:t xml:space="preserve">, bilaterala skyddsklausuler, </w:t>
      </w:r>
      <w:r w:rsidR="00CB6964">
        <w:t xml:space="preserve">tjänstehandel, </w:t>
      </w:r>
      <w:r w:rsidRPr="002D47E7">
        <w:t>digital handel</w:t>
      </w:r>
      <w:r>
        <w:t>, e</w:t>
      </w:r>
      <w:r w:rsidRPr="002D47E7">
        <w:t xml:space="preserve">ffektivt skydd </w:t>
      </w:r>
      <w:r>
        <w:t xml:space="preserve">för </w:t>
      </w:r>
      <w:r w:rsidRPr="002D47E7">
        <w:t>och upprätthållande av immateriella rättigheter</w:t>
      </w:r>
      <w:r>
        <w:t xml:space="preserve">, upprätthållandet av </w:t>
      </w:r>
      <w:r w:rsidR="00003030">
        <w:t xml:space="preserve">en </w:t>
      </w:r>
      <w:r>
        <w:t xml:space="preserve">effektiv konkurrenslagstiftning, </w:t>
      </w:r>
      <w:r w:rsidRPr="002D47E7">
        <w:t>transparens</w:t>
      </w:r>
      <w:r>
        <w:t xml:space="preserve"> och samarbete. Vidare </w:t>
      </w:r>
      <w:r w:rsidRPr="009E6E8C">
        <w:t xml:space="preserve">innehåller avtalet </w:t>
      </w:r>
      <w:r w:rsidR="009F5CC1">
        <w:t>robusta</w:t>
      </w:r>
      <w:r w:rsidRPr="009E6E8C">
        <w:t xml:space="preserve"> åtaganden inom området handel och hållbar utveckling.</w:t>
      </w:r>
    </w:p>
    <w:p w14:paraId="0D1E05C0" w14:textId="7F654FC7" w:rsidR="006E6B10" w:rsidRPr="006E6B10" w:rsidRDefault="007C71D9" w:rsidP="006E6B10">
      <w:pPr>
        <w:pStyle w:val="Brdtext"/>
      </w:pPr>
      <w:r>
        <w:t xml:space="preserve">Samtidigt bekräftar avtalet parternas rätt att, i enlighet </w:t>
      </w:r>
      <w:r w:rsidR="00065266">
        <w:t>med</w:t>
      </w:r>
      <w:r>
        <w:t xml:space="preserve"> sina respektive rättsliga och institutionella ramar, utforma och tillämpa nationella regler för att uppnå legitima politiska målsättningar. </w:t>
      </w:r>
      <w:r w:rsidR="00A24C73">
        <w:br/>
      </w:r>
      <w:r w:rsidR="00A24C73">
        <w:br/>
      </w:r>
      <w:r w:rsidR="00A24C73" w:rsidRPr="00A24C73">
        <w:t xml:space="preserve">Avtalet innehåller åtaganden som syftar till att skapa goda villkor för handel och investeringar. Det avser besök av affärsresenärer, samt tidsbegränsade vistelser för specifika kategorier av tjänsteleverantörer och för nyckelpersoner (höga chefer eller experter) inom ramen för en företagsetablering. Sådana tjänsteregler är vanligt förekommande och inte mer långtgående i det aktuella avtalet jämfört med andra handelsavtal som EU har ingått.  </w:t>
      </w:r>
    </w:p>
    <w:p w14:paraId="5D016BAC" w14:textId="77777777" w:rsidR="007D542F" w:rsidRDefault="00F70BD7" w:rsidP="007D542F">
      <w:pPr>
        <w:pStyle w:val="Rubrik2"/>
      </w:pPr>
      <w:sdt>
        <w:sdtPr>
          <w:id w:val="-2087607690"/>
          <w:lock w:val="contentLocked"/>
          <w:placeholder>
            <w:docPart w:val="CA582E63A7DF4C39835FB83DD79B4C14"/>
          </w:placeholder>
          <w:group/>
        </w:sdtPr>
        <w:sdtEndPr/>
        <w:sdtContent>
          <w:r w:rsidR="007D542F">
            <w:t>Gällande svenska regler och förslagets effekt på dessa</w:t>
          </w:r>
        </w:sdtContent>
      </w:sdt>
    </w:p>
    <w:p w14:paraId="1A8C7C67" w14:textId="382F949D" w:rsidR="007D542F" w:rsidRPr="00472EBA" w:rsidRDefault="007C71D9" w:rsidP="007D542F">
      <w:pPr>
        <w:pStyle w:val="Brdtext"/>
      </w:pPr>
      <w:r>
        <w:t xml:space="preserve">Frihandelsavtalet med Indien </w:t>
      </w:r>
      <w:r w:rsidRPr="00273B69">
        <w:t>är fullt förenlig</w:t>
      </w:r>
      <w:r>
        <w:t>t</w:t>
      </w:r>
      <w:r w:rsidRPr="00273B69">
        <w:t xml:space="preserve"> med EU:s politik och kommer inte att kräva att EU</w:t>
      </w:r>
      <w:r>
        <w:t xml:space="preserve"> eller Sverige</w:t>
      </w:r>
      <w:r w:rsidRPr="00273B69">
        <w:t xml:space="preserve"> ändrar sina regler, bestämmelser eller normer på något reglerat område.</w:t>
      </w:r>
      <w:r w:rsidR="0070592F">
        <w:t xml:space="preserve"> </w:t>
      </w:r>
      <w:r w:rsidR="0070592F" w:rsidRPr="0070592F">
        <w:t>I likhet med alla andra handelsavtal som kommissionen har förhandlat fram skyddar frihandelsavtalet offentliga tjänster fullt ut och säkerställer som en grundprincip statens rätt att reglera allmänna intressen.</w:t>
      </w:r>
    </w:p>
    <w:p w14:paraId="1A8D49DF" w14:textId="77777777" w:rsidR="007D542F" w:rsidRDefault="00F70BD7" w:rsidP="007D542F">
      <w:pPr>
        <w:pStyle w:val="Rubrik2"/>
      </w:pPr>
      <w:sdt>
        <w:sdtPr>
          <w:id w:val="-1431199353"/>
          <w:lock w:val="contentLocked"/>
          <w:placeholder>
            <w:docPart w:val="CA582E63A7DF4C39835FB83DD79B4C14"/>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68797232" w14:textId="7E587056" w:rsidR="008822B2" w:rsidRDefault="007C71D9" w:rsidP="007D542F">
      <w:pPr>
        <w:pStyle w:val="Brdtext"/>
      </w:pPr>
      <w:r>
        <w:t xml:space="preserve">Frihandelsavtalet medför inga kostnader på utgiftssidan av EU:s budget. Däremot medför avtalet en påverkan på inkomstsidan av EU:s budget med anledning av sänkta tullavgifter till ett värde av uppskattningsvis </w:t>
      </w:r>
      <w:r w:rsidR="00003030">
        <w:t xml:space="preserve">mellan </w:t>
      </w:r>
      <w:r>
        <w:t xml:space="preserve">3,3 </w:t>
      </w:r>
      <w:r w:rsidR="00003030">
        <w:t>och</w:t>
      </w:r>
      <w:r>
        <w:t xml:space="preserve"> 3,6 miljarder EUR om året när alla delar av avtalet har trätt i kraft och implementerats. Uppskattningen baseras på en prognos av genomsnittlig import för år 2030 i frånvaro av ett frihandelsavtal. </w:t>
      </w:r>
      <w:bookmarkStart w:id="4" w:name="_Hlk236227505"/>
    </w:p>
    <w:p w14:paraId="2E935417" w14:textId="78D2AEC5" w:rsidR="007435C8" w:rsidRPr="00472EBA" w:rsidRDefault="007435C8" w:rsidP="007D542F">
      <w:pPr>
        <w:pStyle w:val="Brdtext"/>
      </w:pPr>
      <w:r w:rsidRPr="007435C8">
        <w:t>Indirekta positiva effekter förväntas när det gäller ökningen av medel knutna till mervärdesskatt och bruttonationalinkomst.</w:t>
      </w:r>
      <w:bookmarkEnd w:id="4"/>
    </w:p>
    <w:sdt>
      <w:sdtPr>
        <w:id w:val="830331803"/>
        <w:lock w:val="contentLocked"/>
        <w:placeholder>
          <w:docPart w:val="CA582E63A7DF4C39835FB83DD79B4C14"/>
        </w:placeholder>
        <w:group/>
      </w:sdtPr>
      <w:sdtEndPr/>
      <w:sdtContent>
        <w:p w14:paraId="732D584F" w14:textId="77777777" w:rsidR="007D542F" w:rsidRDefault="007D542F" w:rsidP="007D542F">
          <w:pPr>
            <w:pStyle w:val="Rubrik1"/>
          </w:pPr>
          <w:r>
            <w:t>Ståndpunkter</w:t>
          </w:r>
        </w:p>
      </w:sdtContent>
    </w:sdt>
    <w:p w14:paraId="2DA1D712" w14:textId="77777777" w:rsidR="007D542F" w:rsidRDefault="00F70BD7" w:rsidP="007D542F">
      <w:pPr>
        <w:pStyle w:val="Rubrik2"/>
      </w:pPr>
      <w:sdt>
        <w:sdtPr>
          <w:id w:val="-483085086"/>
          <w:lock w:val="contentLocked"/>
          <w:placeholder>
            <w:docPart w:val="CA582E63A7DF4C39835FB83DD79B4C14"/>
          </w:placeholder>
          <w:group/>
        </w:sdtPr>
        <w:sdtEndPr/>
        <w:sdtContent>
          <w:r w:rsidR="007D542F">
            <w:t>Preliminär svensk ståndpunkt</w:t>
          </w:r>
        </w:sdtContent>
      </w:sdt>
    </w:p>
    <w:p w14:paraId="34C4977F" w14:textId="2CB6E7B0" w:rsidR="007D542F" w:rsidRPr="00472EBA" w:rsidRDefault="007C71D9" w:rsidP="007D542F">
      <w:pPr>
        <w:pStyle w:val="Brdtext"/>
      </w:pPr>
      <w:r w:rsidRPr="00301BD6">
        <w:t xml:space="preserve">Regeringen </w:t>
      </w:r>
      <w:r w:rsidR="00343562">
        <w:t xml:space="preserve">har redan tidigare välkomnat och stött </w:t>
      </w:r>
      <w:r>
        <w:t xml:space="preserve">frihandelsavtalet mellan EU och Indien </w:t>
      </w:r>
      <w:r w:rsidRPr="00301BD6">
        <w:t xml:space="preserve">som </w:t>
      </w:r>
      <w:r>
        <w:t xml:space="preserve">bedöms </w:t>
      </w:r>
      <w:r w:rsidRPr="00301BD6">
        <w:t>skapa</w:t>
      </w:r>
      <w:r>
        <w:t xml:space="preserve"> förbättrade </w:t>
      </w:r>
      <w:r w:rsidRPr="00301BD6">
        <w:t>möjligheter för företag att verka på en icke-diskriminerande, regelstyrd och transparent världsmarknad.</w:t>
      </w:r>
      <w:r>
        <w:t xml:space="preserve"> </w:t>
      </w:r>
      <w:r w:rsidR="00AC22AA" w:rsidRPr="00AC22AA">
        <w:t xml:space="preserve">Regeringen </w:t>
      </w:r>
      <w:r w:rsidR="00343562">
        <w:t xml:space="preserve">välkomnar därför att undertecknande av rådsbeslut för ingående och undertecknande av avtalet </w:t>
      </w:r>
      <w:r w:rsidR="00FD1C89">
        <w:t xml:space="preserve">nu </w:t>
      </w:r>
      <w:r w:rsidR="00343562">
        <w:t xml:space="preserve">är aktuellt och </w:t>
      </w:r>
      <w:r w:rsidR="00AC22AA" w:rsidRPr="00AC22AA">
        <w:t>kommer att fortsätta verka för att avtalet ska antas och implementeras. Avtalet ligger i linje med Sveriges utrikeshandelsstrategi (UD2023/01758)</w:t>
      </w:r>
      <w:r w:rsidR="00422326">
        <w:t>,</w:t>
      </w:r>
      <w:r w:rsidR="00AC22AA" w:rsidRPr="00AC22AA">
        <w:t xml:space="preserve"> såväl som EU:s </w:t>
      </w:r>
      <w:r w:rsidR="00AF67BA">
        <w:t xml:space="preserve">och Sveriges </w:t>
      </w:r>
      <w:r w:rsidR="00AC22AA" w:rsidRPr="00AC22AA">
        <w:t xml:space="preserve">handelspolitiska agenda. Utöver avtalets geopolitiska betydelse förväntas de förstärkta handelsförbindelserna gynna båda sidors ekonomiska utveckling, tillväxt och sysselsättning. </w:t>
      </w:r>
    </w:p>
    <w:p w14:paraId="74F4A153" w14:textId="77777777" w:rsidR="007D542F" w:rsidRDefault="00F70BD7" w:rsidP="007D542F">
      <w:pPr>
        <w:pStyle w:val="Rubrik2"/>
      </w:pPr>
      <w:sdt>
        <w:sdtPr>
          <w:id w:val="1941718165"/>
          <w:lock w:val="contentLocked"/>
          <w:placeholder>
            <w:docPart w:val="CA582E63A7DF4C39835FB83DD79B4C14"/>
          </w:placeholder>
          <w:group/>
        </w:sdtPr>
        <w:sdtEndPr/>
        <w:sdtContent>
          <w:r w:rsidR="007D542F">
            <w:t>Medlemsstaternas ståndpunkter</w:t>
          </w:r>
        </w:sdtContent>
      </w:sdt>
    </w:p>
    <w:p w14:paraId="67DDE436" w14:textId="7FE31D0E" w:rsidR="007D542F" w:rsidRPr="00472EBA" w:rsidRDefault="007C71D9" w:rsidP="007D542F">
      <w:pPr>
        <w:pStyle w:val="Brdtext"/>
      </w:pPr>
      <w:r w:rsidRPr="00D73E09">
        <w:t xml:space="preserve">EU:s medlemsstater har inför och under </w:t>
      </w:r>
      <w:r>
        <w:t xml:space="preserve">kommissionens </w:t>
      </w:r>
      <w:r w:rsidRPr="00D73E09">
        <w:t xml:space="preserve">förhandlingar </w:t>
      </w:r>
      <w:r>
        <w:t xml:space="preserve">regelbundet </w:t>
      </w:r>
      <w:r w:rsidRPr="00D73E09">
        <w:t>konsulterats</w:t>
      </w:r>
      <w:r>
        <w:t xml:space="preserve"> via </w:t>
      </w:r>
      <w:r w:rsidRPr="00D73E09">
        <w:t>rådets handelspolitiska kommitté (TPC)</w:t>
      </w:r>
      <w:r>
        <w:t>.</w:t>
      </w:r>
      <w:r w:rsidR="00B37B90">
        <w:t xml:space="preserve"> Avtalet mellan EU och Indien har dessutom behandlats vid rådet för utrikes frågor (handel</w:t>
      </w:r>
      <w:r w:rsidR="00514CF3">
        <w:t>)</w:t>
      </w:r>
      <w:r w:rsidR="00B37B90">
        <w:t xml:space="preserve"> t.ex. i november 2025</w:t>
      </w:r>
      <w:r w:rsidR="00CC55BB">
        <w:t xml:space="preserve"> och maj 2026</w:t>
      </w:r>
      <w:r w:rsidR="00514CF3">
        <w:t xml:space="preserve">. </w:t>
      </w:r>
      <w:r w:rsidRPr="00D73E09">
        <w:t xml:space="preserve">Medlemsstaterna har uttryckt stöd för </w:t>
      </w:r>
      <w:r w:rsidR="008822B2">
        <w:t>avtalet.</w:t>
      </w:r>
    </w:p>
    <w:p w14:paraId="4688DD95" w14:textId="77777777" w:rsidR="007D542F" w:rsidRDefault="00F70BD7" w:rsidP="007D542F">
      <w:pPr>
        <w:pStyle w:val="Rubrik2"/>
      </w:pPr>
      <w:sdt>
        <w:sdtPr>
          <w:id w:val="-1927257506"/>
          <w:lock w:val="contentLocked"/>
          <w:placeholder>
            <w:docPart w:val="CA582E63A7DF4C39835FB83DD79B4C14"/>
          </w:placeholder>
          <w:group/>
        </w:sdtPr>
        <w:sdtEndPr/>
        <w:sdtContent>
          <w:r w:rsidR="007D542F">
            <w:t>Institutionernas ståndpunkter</w:t>
          </w:r>
        </w:sdtContent>
      </w:sdt>
    </w:p>
    <w:p w14:paraId="0BA98189" w14:textId="41081757" w:rsidR="007D542F" w:rsidRPr="00472EBA" w:rsidRDefault="007C71D9" w:rsidP="007D542F">
      <w:pPr>
        <w:pStyle w:val="Brdtext"/>
      </w:pPr>
      <w:r w:rsidRPr="00CB551B">
        <w:t xml:space="preserve">Europaparlamentet </w:t>
      </w:r>
      <w:r>
        <w:t xml:space="preserve">har hållits informerade </w:t>
      </w:r>
      <w:r w:rsidRPr="00CB551B">
        <w:t>via utskott</w:t>
      </w:r>
      <w:r>
        <w:t>et</w:t>
      </w:r>
      <w:r w:rsidRPr="00CB551B">
        <w:t xml:space="preserve"> för internationell handel (INTA)</w:t>
      </w:r>
      <w:r>
        <w:t xml:space="preserve"> och </w:t>
      </w:r>
      <w:r w:rsidR="00F8156D">
        <w:t>d</w:t>
      </w:r>
      <w:r>
        <w:t>elegation</w:t>
      </w:r>
      <w:r w:rsidR="00003030">
        <w:t>en</w:t>
      </w:r>
      <w:r>
        <w:t xml:space="preserve"> för förbindelser med Indien (D-IN). </w:t>
      </w:r>
      <w:r w:rsidRPr="00372DE1">
        <w:t xml:space="preserve">De texter som successivt växte fram under förhandlingarna delgavs </w:t>
      </w:r>
      <w:r>
        <w:t>Europaparlamentet</w:t>
      </w:r>
      <w:r w:rsidRPr="00372DE1">
        <w:t xml:space="preserve"> löpande under processens gång.</w:t>
      </w:r>
    </w:p>
    <w:p w14:paraId="00DB2789" w14:textId="77777777" w:rsidR="007D542F" w:rsidRDefault="00F70BD7" w:rsidP="007D542F">
      <w:pPr>
        <w:pStyle w:val="Rubrik2"/>
      </w:pPr>
      <w:sdt>
        <w:sdtPr>
          <w:id w:val="-497725553"/>
          <w:lock w:val="contentLocked"/>
          <w:placeholder>
            <w:docPart w:val="CA582E63A7DF4C39835FB83DD79B4C14"/>
          </w:placeholder>
          <w:group/>
        </w:sdtPr>
        <w:sdtEndPr/>
        <w:sdtContent>
          <w:r w:rsidR="007D542F">
            <w:t xml:space="preserve">Remissinstansernas och </w:t>
          </w:r>
          <w:r w:rsidR="004B795E">
            <w:t xml:space="preserve">andra </w:t>
          </w:r>
          <w:r w:rsidR="007D542F">
            <w:t>intressenters ståndpunkter</w:t>
          </w:r>
        </w:sdtContent>
      </w:sdt>
    </w:p>
    <w:p w14:paraId="7288602C" w14:textId="09183B6C" w:rsidR="007D542F" w:rsidRPr="00472EBA" w:rsidRDefault="00DD06A4" w:rsidP="003169E5">
      <w:pPr>
        <w:pStyle w:val="Brdtext"/>
        <w:spacing w:after="0"/>
      </w:pPr>
      <w:r>
        <w:t>Förslaget har inte sänts på remiss.</w:t>
      </w:r>
    </w:p>
    <w:sdt>
      <w:sdtPr>
        <w:id w:val="511343921"/>
        <w:lock w:val="contentLocked"/>
        <w:placeholder>
          <w:docPart w:val="CA582E63A7DF4C39835FB83DD79B4C14"/>
        </w:placeholder>
        <w:group/>
      </w:sdtPr>
      <w:sdtEndPr/>
      <w:sdtContent>
        <w:p w14:paraId="74DE7B08" w14:textId="77777777" w:rsidR="007D542F" w:rsidRDefault="007D542F" w:rsidP="007D542F">
          <w:pPr>
            <w:pStyle w:val="Rubrik1"/>
          </w:pPr>
          <w:r>
            <w:t>Förslagets förutsättningar</w:t>
          </w:r>
        </w:p>
      </w:sdtContent>
    </w:sdt>
    <w:p w14:paraId="1622E1D0" w14:textId="77777777" w:rsidR="007D542F" w:rsidRDefault="00F70BD7" w:rsidP="007D542F">
      <w:pPr>
        <w:pStyle w:val="Rubrik2"/>
      </w:pPr>
      <w:sdt>
        <w:sdtPr>
          <w:id w:val="1163133293"/>
          <w:lock w:val="contentLocked"/>
          <w:placeholder>
            <w:docPart w:val="CA582E63A7DF4C39835FB83DD79B4C14"/>
          </w:placeholder>
          <w:group/>
        </w:sdtPr>
        <w:sdtEndPr/>
        <w:sdtContent>
          <w:r w:rsidR="007D542F">
            <w:t>Rättslig grund och beslutsförfarande</w:t>
          </w:r>
        </w:sdtContent>
      </w:sdt>
    </w:p>
    <w:p w14:paraId="19AB4ABC" w14:textId="17DD2589" w:rsidR="00B75682" w:rsidRDefault="00B75682" w:rsidP="007C71D9">
      <w:pPr>
        <w:pStyle w:val="Brdtext"/>
      </w:pPr>
      <w:r>
        <w:t xml:space="preserve">Avtalet omfattar områden som ingår i den gemensamma handelspolitiken och transport. </w:t>
      </w:r>
      <w:r w:rsidR="008822B2">
        <w:t>Den rättsliga grunden för de föreslagna besluten är</w:t>
      </w:r>
      <w:r w:rsidR="007C71D9" w:rsidRPr="00C33D0F">
        <w:t xml:space="preserve"> </w:t>
      </w:r>
      <w:r w:rsidR="007C71D9">
        <w:t>artik</w:t>
      </w:r>
      <w:r w:rsidR="008822B2">
        <w:t>larna</w:t>
      </w:r>
      <w:r w:rsidR="007C71D9">
        <w:t xml:space="preserve"> 91.</w:t>
      </w:r>
      <w:r w:rsidR="00A063AF">
        <w:t>1</w:t>
      </w:r>
      <w:r w:rsidR="007C71D9">
        <w:t>, 100.2</w:t>
      </w:r>
      <w:r w:rsidR="0048644D">
        <w:t xml:space="preserve"> och </w:t>
      </w:r>
      <w:r w:rsidR="007C71D9">
        <w:t xml:space="preserve">207.4 </w:t>
      </w:r>
      <w:r w:rsidR="008822B2">
        <w:t xml:space="preserve">första stycket EUF-fördraget. </w:t>
      </w:r>
    </w:p>
    <w:p w14:paraId="533D9E6F" w14:textId="52BAD443" w:rsidR="007D542F" w:rsidRPr="00472EBA" w:rsidRDefault="0048644D" w:rsidP="007D542F">
      <w:pPr>
        <w:pStyle w:val="Brdtext"/>
      </w:pPr>
      <w:r>
        <w:t xml:space="preserve">Av </w:t>
      </w:r>
      <w:r w:rsidR="008822B2">
        <w:t xml:space="preserve">artikel </w:t>
      </w:r>
      <w:r w:rsidR="00A063AF">
        <w:t xml:space="preserve">218.5 </w:t>
      </w:r>
      <w:r w:rsidR="00B75682">
        <w:t>EUF-fördraget</w:t>
      </w:r>
      <w:r w:rsidR="00D9502B">
        <w:t xml:space="preserve"> följer att</w:t>
      </w:r>
      <w:r w:rsidR="007C71D9">
        <w:t xml:space="preserve"> </w:t>
      </w:r>
      <w:r w:rsidR="00A063AF" w:rsidRPr="00A063AF">
        <w:t>rådet ska anta ett beslut om bemyndigande att underteckna avtalet</w:t>
      </w:r>
      <w:r w:rsidR="00D9502B">
        <w:t>.</w:t>
      </w:r>
      <w:r w:rsidR="00B75682">
        <w:t xml:space="preserve"> </w:t>
      </w:r>
      <w:r w:rsidR="00D9502B">
        <w:t>Av</w:t>
      </w:r>
      <w:r w:rsidR="00B75682">
        <w:t xml:space="preserve"> artikel 218.6</w:t>
      </w:r>
      <w:r w:rsidR="00D9502B">
        <w:t xml:space="preserve"> </w:t>
      </w:r>
      <w:r>
        <w:t xml:space="preserve">andra stycket följer </w:t>
      </w:r>
      <w:r w:rsidRPr="0048644D">
        <w:t>att rådet ska anta ett beslut om ingående av avtalet</w:t>
      </w:r>
      <w:r w:rsidR="00A063AF">
        <w:t>,</w:t>
      </w:r>
      <w:r>
        <w:t xml:space="preserve"> </w:t>
      </w:r>
      <w:r w:rsidRPr="0048644D">
        <w:t>efter Europaparlamentets godkännande</w:t>
      </w:r>
      <w:r>
        <w:t>.</w:t>
      </w:r>
      <w:r w:rsidR="007C71D9" w:rsidDel="0048644D">
        <w:t xml:space="preserve"> </w:t>
      </w:r>
    </w:p>
    <w:p w14:paraId="7DF3F92A" w14:textId="77777777" w:rsidR="007D542F" w:rsidRDefault="00F70BD7" w:rsidP="007D542F">
      <w:pPr>
        <w:pStyle w:val="Rubrik2"/>
      </w:pPr>
      <w:sdt>
        <w:sdtPr>
          <w:id w:val="-463277102"/>
          <w:lock w:val="contentLocked"/>
          <w:placeholder>
            <w:docPart w:val="CA582E63A7DF4C39835FB83DD79B4C14"/>
          </w:placeholder>
          <w:group/>
        </w:sdtPr>
        <w:sdtEndPr/>
        <w:sdtContent>
          <w:r w:rsidR="007D542F">
            <w:t>Subsidiaritets- och proportionalitetsprincipe</w:t>
          </w:r>
          <w:r w:rsidR="00F02290">
            <w:t>r</w:t>
          </w:r>
          <w:r w:rsidR="007D542F">
            <w:t>n</w:t>
          </w:r>
          <w:r w:rsidR="00F02290">
            <w:t>a</w:t>
          </w:r>
        </w:sdtContent>
      </w:sdt>
    </w:p>
    <w:p w14:paraId="563E6A76" w14:textId="77777777" w:rsidR="0048644D" w:rsidRDefault="007C71D9" w:rsidP="007D542F">
      <w:pPr>
        <w:pStyle w:val="Brdtext"/>
      </w:pPr>
      <w:r w:rsidRPr="00DD4A5D">
        <w:t xml:space="preserve">Frihandelsavtalet mellan EU och Indien </w:t>
      </w:r>
      <w:r>
        <w:t xml:space="preserve">omfattar endast frågor som faller under </w:t>
      </w:r>
      <w:r w:rsidRPr="00DD4A5D">
        <w:t>EU:s exklusiva befogenhet. Subsidiaritetsprincipen är därmed inte tillämplig på avtalet.</w:t>
      </w:r>
      <w:r w:rsidR="00F8156D" w:rsidRPr="00F8156D">
        <w:t xml:space="preserve"> </w:t>
      </w:r>
    </w:p>
    <w:p w14:paraId="13AAAF3B" w14:textId="08AD29FA" w:rsidR="007D542F" w:rsidRPr="00472EBA" w:rsidRDefault="00F8156D" w:rsidP="007D542F">
      <w:pPr>
        <w:pStyle w:val="Brdtext"/>
      </w:pPr>
      <w:r>
        <w:t>Avtalet</w:t>
      </w:r>
      <w:r w:rsidRPr="00F8156D">
        <w:t xml:space="preserve"> är enligt regeringens mening förenlig</w:t>
      </w:r>
      <w:r w:rsidR="00003030">
        <w:t>t</w:t>
      </w:r>
      <w:r w:rsidRPr="00F8156D">
        <w:t xml:space="preserve"> med proportionalitetsprincipen. </w:t>
      </w:r>
    </w:p>
    <w:sdt>
      <w:sdtPr>
        <w:id w:val="211079442"/>
        <w:lock w:val="contentLocked"/>
        <w:placeholder>
          <w:docPart w:val="CA582E63A7DF4C39835FB83DD79B4C14"/>
        </w:placeholder>
        <w:group/>
      </w:sdtPr>
      <w:sdtEndPr/>
      <w:sdtContent>
        <w:p w14:paraId="16111E5D" w14:textId="77777777" w:rsidR="007D542F" w:rsidRDefault="007D542F" w:rsidP="007D542F">
          <w:pPr>
            <w:pStyle w:val="Rubrik1"/>
          </w:pPr>
          <w:r>
            <w:t>Övrigt</w:t>
          </w:r>
        </w:p>
      </w:sdtContent>
    </w:sdt>
    <w:p w14:paraId="29C6848B" w14:textId="77777777" w:rsidR="007D542F" w:rsidRDefault="00F70BD7" w:rsidP="007D542F">
      <w:pPr>
        <w:pStyle w:val="Rubrik2"/>
      </w:pPr>
      <w:sdt>
        <w:sdtPr>
          <w:id w:val="-1578510440"/>
          <w:lock w:val="contentLocked"/>
          <w:placeholder>
            <w:docPart w:val="CA582E63A7DF4C39835FB83DD79B4C14"/>
          </w:placeholder>
          <w:group/>
        </w:sdtPr>
        <w:sdtEndPr/>
        <w:sdtContent>
          <w:r w:rsidR="007D542F">
            <w:t>Fortsatt behandling av ärendet</w:t>
          </w:r>
        </w:sdtContent>
      </w:sdt>
    </w:p>
    <w:p w14:paraId="3FD78929" w14:textId="614487F9" w:rsidR="007D542F" w:rsidRDefault="007C71D9" w:rsidP="007D542F">
      <w:pPr>
        <w:pStyle w:val="Brdtext"/>
      </w:pPr>
      <w:r>
        <w:t xml:space="preserve">Frihandelsavtalet mellan EU och Indien förväntas underställas rådet för godkännande </w:t>
      </w:r>
      <w:r w:rsidR="00B53C51">
        <w:t xml:space="preserve">under </w:t>
      </w:r>
      <w:r>
        <w:t xml:space="preserve">november </w:t>
      </w:r>
      <w:r w:rsidR="00174273">
        <w:t>månad</w:t>
      </w:r>
      <w:r>
        <w:t xml:space="preserve"> och därefter undertecknas i slutet av 2026</w:t>
      </w:r>
      <w:r w:rsidRPr="00957D8C">
        <w:t xml:space="preserve">. Efter undertecknandet ska Europaparlamentet </w:t>
      </w:r>
      <w:r>
        <w:t>ta ställning till avtalet</w:t>
      </w:r>
      <w:r w:rsidRPr="00957D8C">
        <w:t xml:space="preserve"> varpå rådet </w:t>
      </w:r>
      <w:r>
        <w:t xml:space="preserve">kan </w:t>
      </w:r>
      <w:r w:rsidRPr="00957D8C">
        <w:t xml:space="preserve">fatta beslut om att ingå </w:t>
      </w:r>
      <w:r w:rsidR="00CE3C66">
        <w:t>detsamma</w:t>
      </w:r>
      <w:r w:rsidRPr="00957D8C">
        <w:t xml:space="preserve">. </w:t>
      </w:r>
    </w:p>
    <w:p w14:paraId="4AB5BA5E" w14:textId="77777777" w:rsidR="007D542F" w:rsidRDefault="00F70BD7" w:rsidP="007D542F">
      <w:pPr>
        <w:pStyle w:val="Rubrik2"/>
      </w:pPr>
      <w:sdt>
        <w:sdtPr>
          <w:id w:val="839665539"/>
          <w:lock w:val="contentLocked"/>
          <w:placeholder>
            <w:docPart w:val="CA582E63A7DF4C39835FB83DD79B4C14"/>
          </w:placeholder>
          <w:group/>
        </w:sdtPr>
        <w:sdtEndPr/>
        <w:sdtContent>
          <w:r w:rsidR="007D542F">
            <w:t>Fackuttryck</w:t>
          </w:r>
          <w:r w:rsidR="00821540">
            <w:t xml:space="preserve"> och </w:t>
          </w:r>
          <w:r w:rsidR="007D542F">
            <w:t>termer</w:t>
          </w:r>
        </w:sdtContent>
      </w:sdt>
    </w:p>
    <w:p w14:paraId="38BB8523" w14:textId="29C63FC3" w:rsidR="007D542F" w:rsidRDefault="007C71D9" w:rsidP="00A45A84">
      <w:pPr>
        <w:pStyle w:val="Brdtext"/>
      </w:pPr>
      <w:r w:rsidRPr="00DE0C0D">
        <w:rPr>
          <w:b/>
        </w:rPr>
        <w:t xml:space="preserve">Sanitära och fytosanitära åtgärder: </w:t>
      </w:r>
      <w:r>
        <w:t>Nationella säkerhets- och hälsokrav som används för att skydda befolkningen samt djur och växter i landet från sjukdomar, växtskadegörare och skadliga ämnen som kan spridas med livsmedel och jordbruksprodukter.</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76D65EF" w14:textId="77777777" w:rsidR="00F70BD7" w:rsidRDefault="00F70BD7" w:rsidP="00A87A54">
      <w:pPr>
        <w:spacing w:after="0" w:line="240" w:lineRule="auto"/>
      </w:pPr>
      <w:r>
        <w:separator/>
      </w:r>
    </w:p>
  </w:endnote>
  <w:endnote w:type="continuationSeparator" w:id="0">
    <w:p w14:paraId="7B7398AC" w14:textId="77777777" w:rsidR="00F70BD7" w:rsidRDefault="00F70BD7"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altName w:val="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CAE112"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BF28A2"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FED321"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A0080E3" w14:textId="77777777" w:rsidR="00F70BD7" w:rsidRDefault="00F70BD7" w:rsidP="00A87A54">
      <w:pPr>
        <w:spacing w:after="0" w:line="240" w:lineRule="auto"/>
      </w:pPr>
      <w:r>
        <w:separator/>
      </w:r>
    </w:p>
  </w:footnote>
  <w:footnote w:type="continuationSeparator" w:id="0">
    <w:p w14:paraId="202F98FE" w14:textId="77777777" w:rsidR="00F70BD7" w:rsidRDefault="00F70BD7"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0D49CA"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88401A" w14:textId="28609447" w:rsidR="003C3720" w:rsidRDefault="00F70BD7" w:rsidP="00CD3BFC">
    <w:pPr>
      <w:pStyle w:val="Sidhuvud"/>
      <w:spacing w:before="240"/>
      <w:jc w:val="right"/>
    </w:pPr>
    <w:sdt>
      <w:sdtPr>
        <w:alias w:val="Ar"/>
        <w:tag w:val="Ar"/>
        <w:id w:val="375123316"/>
        <w:placeholder>
          <w:docPart w:val="E118514EB18A4B44B39CE4024A8104EA"/>
        </w:placeholder>
        <w:dataBinding w:prefixMappings="xmlns:ns0='http://rk.se/faktapm' " w:xpath="/ns0:faktaPM[1]/ns0:Ar[1]" w:storeItemID="{0B9A7431-9D19-4C2A-8E12-639802D7B40B}"/>
        <w:comboBox w:lastValue="2026/27">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7D2FE7">
          <w:t>2026/27</w:t>
        </w:r>
      </w:sdtContent>
    </w:sdt>
    <w:r w:rsidR="0009572A">
      <w:t>:</w:t>
    </w:r>
    <w:r w:rsidR="00002B4B">
      <w:t>FPM</w:t>
    </w:r>
    <w:sdt>
      <w:sdtPr>
        <w:alias w:val="FPMNummer"/>
        <w:tag w:val="FPMNummer"/>
        <w:id w:val="-2000957076"/>
        <w:placeholder>
          <w:docPart w:val="0BDE31C81940433E84A482B8F8292CD6"/>
        </w:placeholder>
        <w:dataBinding w:prefixMappings="xmlns:ns0='http://rk.se/faktapm' " w:xpath="/ns0:faktaPM[1]/ns0:Nr[1]" w:storeItemID="{0B9A7431-9D19-4C2A-8E12-639802D7B40B}"/>
        <w:text/>
      </w:sdtPr>
      <w:sdtEndPr/>
      <w:sdtContent>
        <w:r w:rsidR="007D2FE7">
          <w:t>11</w:t>
        </w:r>
      </w:sdtContent>
    </w:sdt>
  </w:p>
  <w:p w14:paraId="040FF0FA"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1EF32A"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10-29"/>
    <w:docVar w:name="Ar" w:val="2026/27"/>
    <w:docVar w:name="Dep" w:val="Utrikesdepartementet"/>
    <w:docVar w:name="GDB1" w:val="COM(2026) 482"/>
    <w:docVar w:name="GDB10" w:val=" "/>
    <w:docVar w:name="GDB11" w:val=" "/>
    <w:docVar w:name="GDB12" w:val=" "/>
    <w:docVar w:name="GDB13" w:val=" "/>
    <w:docVar w:name="GDB2" w:val="COM(2026) 483"/>
    <w:docVar w:name="GDB3" w:val=" "/>
    <w:docVar w:name="GDB4" w:val=" "/>
    <w:docVar w:name="GDB5" w:val=" "/>
    <w:docVar w:name="GDB6" w:val=" "/>
    <w:docVar w:name="GDB7" w:val=" "/>
    <w:docVar w:name="GDB8" w:val=" "/>
    <w:docVar w:name="GDB9" w:val=" "/>
    <w:docVar w:name="GDT1" w:val="COUNCIL DECISION on the conclusion of the Free Trade Agreement between the European Union and the Republic of India"/>
    <w:docVar w:name="GDT10" w:val=" "/>
    <w:docVar w:name="GDT11" w:val=" "/>
    <w:docVar w:name="GDT12" w:val=" "/>
    <w:docVar w:name="GDT13" w:val=" "/>
    <w:docVar w:name="GDT2" w:val="COUNCIL DECISION on the signing of the Free Trade Agreement between the European Union and the Republic of India"/>
    <w:docVar w:name="GDT3" w:val=" "/>
    <w:docVar w:name="GDT4" w:val=" "/>
    <w:docVar w:name="GDT5" w:val=" "/>
    <w:docVar w:name="GDT6" w:val=" "/>
    <w:docVar w:name="GDT7" w:val=" "/>
    <w:docVar w:name="GDT8" w:val=" "/>
    <w:docVar w:name="GDT9" w:val=" "/>
    <w:docVar w:name="GDTWeb" w:val="COM(2026) 482, COM(2026) 483"/>
    <w:docVar w:name="Nr" w:val="11"/>
    <w:docVar w:name="Rub" w:val="Rådsbeslut om ett frihandelsavtal med Indien"/>
    <w:docVar w:name="UppDat" w:val="2026-10-29"/>
    <w:docVar w:name="Utsk" w:val="Näringsutskottet"/>
  </w:docVars>
  <w:rsids>
    <w:rsidRoot w:val="00033C3E"/>
    <w:rsid w:val="00000290"/>
    <w:rsid w:val="00001068"/>
    <w:rsid w:val="00002B4B"/>
    <w:rsid w:val="00003030"/>
    <w:rsid w:val="0000412C"/>
    <w:rsid w:val="00004D5C"/>
    <w:rsid w:val="00005F68"/>
    <w:rsid w:val="00006CA7"/>
    <w:rsid w:val="000128EB"/>
    <w:rsid w:val="00012B00"/>
    <w:rsid w:val="00014EF6"/>
    <w:rsid w:val="00016730"/>
    <w:rsid w:val="00017197"/>
    <w:rsid w:val="0001725B"/>
    <w:rsid w:val="00017265"/>
    <w:rsid w:val="000203B0"/>
    <w:rsid w:val="000205ED"/>
    <w:rsid w:val="000215FC"/>
    <w:rsid w:val="0002213F"/>
    <w:rsid w:val="000241FA"/>
    <w:rsid w:val="00024737"/>
    <w:rsid w:val="00025979"/>
    <w:rsid w:val="00025992"/>
    <w:rsid w:val="00026711"/>
    <w:rsid w:val="0002708E"/>
    <w:rsid w:val="0002763D"/>
    <w:rsid w:val="00030DEF"/>
    <w:rsid w:val="00033C3E"/>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4AEF"/>
    <w:rsid w:val="00065266"/>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3202"/>
    <w:rsid w:val="000862E0"/>
    <w:rsid w:val="000873C3"/>
    <w:rsid w:val="00093408"/>
    <w:rsid w:val="00093BBF"/>
    <w:rsid w:val="0009435C"/>
    <w:rsid w:val="0009572A"/>
    <w:rsid w:val="00096DF5"/>
    <w:rsid w:val="000A13CA"/>
    <w:rsid w:val="000A456A"/>
    <w:rsid w:val="000A5E43"/>
    <w:rsid w:val="000B56A9"/>
    <w:rsid w:val="000B5E2C"/>
    <w:rsid w:val="000C61D1"/>
    <w:rsid w:val="000D19A9"/>
    <w:rsid w:val="000D31A9"/>
    <w:rsid w:val="000D33AC"/>
    <w:rsid w:val="000D370F"/>
    <w:rsid w:val="000D5449"/>
    <w:rsid w:val="000D607C"/>
    <w:rsid w:val="000D7110"/>
    <w:rsid w:val="000D7D18"/>
    <w:rsid w:val="000E12D9"/>
    <w:rsid w:val="000E431B"/>
    <w:rsid w:val="000E59A9"/>
    <w:rsid w:val="000E638A"/>
    <w:rsid w:val="000E6472"/>
    <w:rsid w:val="000E64CB"/>
    <w:rsid w:val="000F00B8"/>
    <w:rsid w:val="000F1EA7"/>
    <w:rsid w:val="000F2084"/>
    <w:rsid w:val="000F2A8A"/>
    <w:rsid w:val="000F2C89"/>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0FFA"/>
    <w:rsid w:val="001318F5"/>
    <w:rsid w:val="001331B1"/>
    <w:rsid w:val="00133CB0"/>
    <w:rsid w:val="00134837"/>
    <w:rsid w:val="00135111"/>
    <w:rsid w:val="001428E2"/>
    <w:rsid w:val="001431C6"/>
    <w:rsid w:val="0014334F"/>
    <w:rsid w:val="00143E09"/>
    <w:rsid w:val="00156B3F"/>
    <w:rsid w:val="001573AF"/>
    <w:rsid w:val="00160B48"/>
    <w:rsid w:val="0016294F"/>
    <w:rsid w:val="00164463"/>
    <w:rsid w:val="00167FA8"/>
    <w:rsid w:val="001705C7"/>
    <w:rsid w:val="0017099B"/>
    <w:rsid w:val="00170CE4"/>
    <w:rsid w:val="00170E3E"/>
    <w:rsid w:val="00172862"/>
    <w:rsid w:val="0017300E"/>
    <w:rsid w:val="00173126"/>
    <w:rsid w:val="00174273"/>
    <w:rsid w:val="00176A26"/>
    <w:rsid w:val="001774F8"/>
    <w:rsid w:val="0018096C"/>
    <w:rsid w:val="00180BE1"/>
    <w:rsid w:val="00181208"/>
    <w:rsid w:val="001813DF"/>
    <w:rsid w:val="001857B5"/>
    <w:rsid w:val="00185E2D"/>
    <w:rsid w:val="00187E1F"/>
    <w:rsid w:val="0019051C"/>
    <w:rsid w:val="0019127B"/>
    <w:rsid w:val="00192350"/>
    <w:rsid w:val="00192E34"/>
    <w:rsid w:val="0019308B"/>
    <w:rsid w:val="001941B9"/>
    <w:rsid w:val="00195806"/>
    <w:rsid w:val="00196C02"/>
    <w:rsid w:val="00197A8A"/>
    <w:rsid w:val="001A12FA"/>
    <w:rsid w:val="001A1B33"/>
    <w:rsid w:val="001A2A61"/>
    <w:rsid w:val="001A6AAB"/>
    <w:rsid w:val="001B0B48"/>
    <w:rsid w:val="001B4824"/>
    <w:rsid w:val="001C1C7D"/>
    <w:rsid w:val="001C2731"/>
    <w:rsid w:val="001C4566"/>
    <w:rsid w:val="001C4980"/>
    <w:rsid w:val="001C5DC9"/>
    <w:rsid w:val="001C6B85"/>
    <w:rsid w:val="001C71A9"/>
    <w:rsid w:val="001D0565"/>
    <w:rsid w:val="001D12FC"/>
    <w:rsid w:val="001D3805"/>
    <w:rsid w:val="001D3851"/>
    <w:rsid w:val="001D512F"/>
    <w:rsid w:val="001D5375"/>
    <w:rsid w:val="001D761A"/>
    <w:rsid w:val="001E0BD5"/>
    <w:rsid w:val="001E1A13"/>
    <w:rsid w:val="001E20CC"/>
    <w:rsid w:val="001E3C02"/>
    <w:rsid w:val="001E3D83"/>
    <w:rsid w:val="001E5DF7"/>
    <w:rsid w:val="001E6477"/>
    <w:rsid w:val="001E72EE"/>
    <w:rsid w:val="001F0629"/>
    <w:rsid w:val="001F0736"/>
    <w:rsid w:val="001F09D0"/>
    <w:rsid w:val="001F2DFF"/>
    <w:rsid w:val="001F4302"/>
    <w:rsid w:val="001F50BE"/>
    <w:rsid w:val="001F525B"/>
    <w:rsid w:val="001F6BBE"/>
    <w:rsid w:val="00201279"/>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3D9F"/>
    <w:rsid w:val="0022666A"/>
    <w:rsid w:val="00227E43"/>
    <w:rsid w:val="002315F5"/>
    <w:rsid w:val="00232EC3"/>
    <w:rsid w:val="00233D52"/>
    <w:rsid w:val="00237147"/>
    <w:rsid w:val="00242AD1"/>
    <w:rsid w:val="0024412C"/>
    <w:rsid w:val="0024537C"/>
    <w:rsid w:val="002479CD"/>
    <w:rsid w:val="00252C25"/>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A6B8C"/>
    <w:rsid w:val="002B00E5"/>
    <w:rsid w:val="002B6849"/>
    <w:rsid w:val="002C1D37"/>
    <w:rsid w:val="002C2A30"/>
    <w:rsid w:val="002C4348"/>
    <w:rsid w:val="002C468B"/>
    <w:rsid w:val="002C476F"/>
    <w:rsid w:val="002C5045"/>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5F09"/>
    <w:rsid w:val="003169E5"/>
    <w:rsid w:val="003172B4"/>
    <w:rsid w:val="00320EA7"/>
    <w:rsid w:val="00321621"/>
    <w:rsid w:val="003239BA"/>
    <w:rsid w:val="00323EF7"/>
    <w:rsid w:val="003240E1"/>
    <w:rsid w:val="00325F89"/>
    <w:rsid w:val="00326C03"/>
    <w:rsid w:val="00327474"/>
    <w:rsid w:val="003277B5"/>
    <w:rsid w:val="00327C59"/>
    <w:rsid w:val="003342B4"/>
    <w:rsid w:val="00336940"/>
    <w:rsid w:val="00336CD1"/>
    <w:rsid w:val="00340DE0"/>
    <w:rsid w:val="00341F47"/>
    <w:rsid w:val="0034210D"/>
    <w:rsid w:val="00342327"/>
    <w:rsid w:val="0034250B"/>
    <w:rsid w:val="00342EE1"/>
    <w:rsid w:val="00343562"/>
    <w:rsid w:val="00343B2A"/>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19AA"/>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2593"/>
    <w:rsid w:val="003E30BD"/>
    <w:rsid w:val="003E38CE"/>
    <w:rsid w:val="003E5A50"/>
    <w:rsid w:val="003E6020"/>
    <w:rsid w:val="003E7CA0"/>
    <w:rsid w:val="003F1F1F"/>
    <w:rsid w:val="003F2278"/>
    <w:rsid w:val="003F299F"/>
    <w:rsid w:val="003F2F1D"/>
    <w:rsid w:val="003F59B4"/>
    <w:rsid w:val="003F6B53"/>
    <w:rsid w:val="003F6B92"/>
    <w:rsid w:val="003F752B"/>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326"/>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56FA5"/>
    <w:rsid w:val="004625D5"/>
    <w:rsid w:val="0046337E"/>
    <w:rsid w:val="004634C8"/>
    <w:rsid w:val="00464CA1"/>
    <w:rsid w:val="004660C8"/>
    <w:rsid w:val="00467DEF"/>
    <w:rsid w:val="004715F2"/>
    <w:rsid w:val="00472EBA"/>
    <w:rsid w:val="004735B6"/>
    <w:rsid w:val="004735F0"/>
    <w:rsid w:val="004745D7"/>
    <w:rsid w:val="00474676"/>
    <w:rsid w:val="0047511B"/>
    <w:rsid w:val="0047537A"/>
    <w:rsid w:val="00475B99"/>
    <w:rsid w:val="00477628"/>
    <w:rsid w:val="00480A8A"/>
    <w:rsid w:val="00480EC3"/>
    <w:rsid w:val="00481672"/>
    <w:rsid w:val="0048317E"/>
    <w:rsid w:val="00485601"/>
    <w:rsid w:val="0048644D"/>
    <w:rsid w:val="00486594"/>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4CF3"/>
    <w:rsid w:val="00515921"/>
    <w:rsid w:val="00520709"/>
    <w:rsid w:val="00520A46"/>
    <w:rsid w:val="00521192"/>
    <w:rsid w:val="0052127C"/>
    <w:rsid w:val="00526AEB"/>
    <w:rsid w:val="005302E0"/>
    <w:rsid w:val="005324BF"/>
    <w:rsid w:val="00534E52"/>
    <w:rsid w:val="005365B6"/>
    <w:rsid w:val="00544738"/>
    <w:rsid w:val="005456E4"/>
    <w:rsid w:val="005464C2"/>
    <w:rsid w:val="00547B89"/>
    <w:rsid w:val="00551027"/>
    <w:rsid w:val="005527DD"/>
    <w:rsid w:val="005527F1"/>
    <w:rsid w:val="005568AF"/>
    <w:rsid w:val="00556AF5"/>
    <w:rsid w:val="005577F2"/>
    <w:rsid w:val="005606BC"/>
    <w:rsid w:val="00562D54"/>
    <w:rsid w:val="00563E73"/>
    <w:rsid w:val="0056426C"/>
    <w:rsid w:val="00565792"/>
    <w:rsid w:val="00566324"/>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1C10"/>
    <w:rsid w:val="005A2022"/>
    <w:rsid w:val="005A31B7"/>
    <w:rsid w:val="005A3272"/>
    <w:rsid w:val="005A5193"/>
    <w:rsid w:val="005A6034"/>
    <w:rsid w:val="005A7AC1"/>
    <w:rsid w:val="005B115A"/>
    <w:rsid w:val="005B3ADC"/>
    <w:rsid w:val="005B537F"/>
    <w:rsid w:val="005B6B4E"/>
    <w:rsid w:val="005C120D"/>
    <w:rsid w:val="005C15B3"/>
    <w:rsid w:val="005C2116"/>
    <w:rsid w:val="005C2CCE"/>
    <w:rsid w:val="005C6F80"/>
    <w:rsid w:val="005C73C7"/>
    <w:rsid w:val="005D07C2"/>
    <w:rsid w:val="005D0A2A"/>
    <w:rsid w:val="005E2F29"/>
    <w:rsid w:val="005E308A"/>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12D"/>
    <w:rsid w:val="006208E5"/>
    <w:rsid w:val="00622BAB"/>
    <w:rsid w:val="006244BA"/>
    <w:rsid w:val="006273E4"/>
    <w:rsid w:val="00627560"/>
    <w:rsid w:val="00631F82"/>
    <w:rsid w:val="006323C5"/>
    <w:rsid w:val="0063262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3FAC"/>
    <w:rsid w:val="00674C2F"/>
    <w:rsid w:val="00674C45"/>
    <w:rsid w:val="00674C8B"/>
    <w:rsid w:val="00682C23"/>
    <w:rsid w:val="006844A2"/>
    <w:rsid w:val="00685C94"/>
    <w:rsid w:val="00691AEE"/>
    <w:rsid w:val="00694530"/>
    <w:rsid w:val="0069523C"/>
    <w:rsid w:val="006962CA"/>
    <w:rsid w:val="00696A95"/>
    <w:rsid w:val="00696D6E"/>
    <w:rsid w:val="006A09DA"/>
    <w:rsid w:val="006A1835"/>
    <w:rsid w:val="006A2625"/>
    <w:rsid w:val="006B37C5"/>
    <w:rsid w:val="006B4A30"/>
    <w:rsid w:val="006B7569"/>
    <w:rsid w:val="006C275E"/>
    <w:rsid w:val="006C28EE"/>
    <w:rsid w:val="006C4FF1"/>
    <w:rsid w:val="006C5C02"/>
    <w:rsid w:val="006D2998"/>
    <w:rsid w:val="006D3188"/>
    <w:rsid w:val="006D5159"/>
    <w:rsid w:val="006D6779"/>
    <w:rsid w:val="006D7F15"/>
    <w:rsid w:val="006E08FC"/>
    <w:rsid w:val="006E1B38"/>
    <w:rsid w:val="006E6B10"/>
    <w:rsid w:val="006F2588"/>
    <w:rsid w:val="006F2DDD"/>
    <w:rsid w:val="0070592F"/>
    <w:rsid w:val="00710A6C"/>
    <w:rsid w:val="00710D98"/>
    <w:rsid w:val="00711CE9"/>
    <w:rsid w:val="00712266"/>
    <w:rsid w:val="00712593"/>
    <w:rsid w:val="00712D82"/>
    <w:rsid w:val="00716B08"/>
    <w:rsid w:val="00716E22"/>
    <w:rsid w:val="007171AB"/>
    <w:rsid w:val="007213D0"/>
    <w:rsid w:val="007219C0"/>
    <w:rsid w:val="00721D8B"/>
    <w:rsid w:val="0072347F"/>
    <w:rsid w:val="007315C4"/>
    <w:rsid w:val="00731C75"/>
    <w:rsid w:val="00732599"/>
    <w:rsid w:val="007369A4"/>
    <w:rsid w:val="007435C8"/>
    <w:rsid w:val="00743E09"/>
    <w:rsid w:val="00744FCC"/>
    <w:rsid w:val="00747B9C"/>
    <w:rsid w:val="007500A6"/>
    <w:rsid w:val="00750C93"/>
    <w:rsid w:val="00751B91"/>
    <w:rsid w:val="00754947"/>
    <w:rsid w:val="00754E24"/>
    <w:rsid w:val="00757B3B"/>
    <w:rsid w:val="007618C5"/>
    <w:rsid w:val="00764FA6"/>
    <w:rsid w:val="00765294"/>
    <w:rsid w:val="00770B8C"/>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6E82"/>
    <w:rsid w:val="00797A90"/>
    <w:rsid w:val="007A1856"/>
    <w:rsid w:val="007A1887"/>
    <w:rsid w:val="007A629C"/>
    <w:rsid w:val="007A6348"/>
    <w:rsid w:val="007B023C"/>
    <w:rsid w:val="007B03CC"/>
    <w:rsid w:val="007B131B"/>
    <w:rsid w:val="007B2F08"/>
    <w:rsid w:val="007B5440"/>
    <w:rsid w:val="007C44FF"/>
    <w:rsid w:val="007C6456"/>
    <w:rsid w:val="007C71D9"/>
    <w:rsid w:val="007C7BDB"/>
    <w:rsid w:val="007D2FE7"/>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07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4B86"/>
    <w:rsid w:val="00836A0B"/>
    <w:rsid w:val="008375D5"/>
    <w:rsid w:val="00841486"/>
    <w:rsid w:val="00842BC9"/>
    <w:rsid w:val="008431AF"/>
    <w:rsid w:val="0084476E"/>
    <w:rsid w:val="00845137"/>
    <w:rsid w:val="00845B9F"/>
    <w:rsid w:val="008504F6"/>
    <w:rsid w:val="0085240E"/>
    <w:rsid w:val="00852484"/>
    <w:rsid w:val="00853506"/>
    <w:rsid w:val="008573B9"/>
    <w:rsid w:val="0085782D"/>
    <w:rsid w:val="00863BB7"/>
    <w:rsid w:val="008730FD"/>
    <w:rsid w:val="00873DA1"/>
    <w:rsid w:val="00875DDD"/>
    <w:rsid w:val="00881BC6"/>
    <w:rsid w:val="008822B2"/>
    <w:rsid w:val="00884056"/>
    <w:rsid w:val="008848F6"/>
    <w:rsid w:val="008860CC"/>
    <w:rsid w:val="00886EEE"/>
    <w:rsid w:val="00887F86"/>
    <w:rsid w:val="00890876"/>
    <w:rsid w:val="00891929"/>
    <w:rsid w:val="00893029"/>
    <w:rsid w:val="0089514A"/>
    <w:rsid w:val="00895C2A"/>
    <w:rsid w:val="008A03E9"/>
    <w:rsid w:val="008A0A0D"/>
    <w:rsid w:val="008A1958"/>
    <w:rsid w:val="008A32D9"/>
    <w:rsid w:val="008A3961"/>
    <w:rsid w:val="008A4CEA"/>
    <w:rsid w:val="008A5224"/>
    <w:rsid w:val="008A68D0"/>
    <w:rsid w:val="008A7506"/>
    <w:rsid w:val="008A7D14"/>
    <w:rsid w:val="008A7F0A"/>
    <w:rsid w:val="008B1603"/>
    <w:rsid w:val="008B20ED"/>
    <w:rsid w:val="008B6135"/>
    <w:rsid w:val="008B7BEB"/>
    <w:rsid w:val="008C02B8"/>
    <w:rsid w:val="008C4538"/>
    <w:rsid w:val="008C4EC7"/>
    <w:rsid w:val="008C562B"/>
    <w:rsid w:val="008C6717"/>
    <w:rsid w:val="008D0305"/>
    <w:rsid w:val="008D0A21"/>
    <w:rsid w:val="008D2D6B"/>
    <w:rsid w:val="008D3090"/>
    <w:rsid w:val="008D4306"/>
    <w:rsid w:val="008D4508"/>
    <w:rsid w:val="008D4DC4"/>
    <w:rsid w:val="008D5BCA"/>
    <w:rsid w:val="008D5E79"/>
    <w:rsid w:val="008D7CAF"/>
    <w:rsid w:val="008E02EE"/>
    <w:rsid w:val="008E3CE4"/>
    <w:rsid w:val="008E65A8"/>
    <w:rsid w:val="008E77D6"/>
    <w:rsid w:val="008F11E6"/>
    <w:rsid w:val="009036E7"/>
    <w:rsid w:val="0090605F"/>
    <w:rsid w:val="00907069"/>
    <w:rsid w:val="00907A8F"/>
    <w:rsid w:val="0091053B"/>
    <w:rsid w:val="00912158"/>
    <w:rsid w:val="00912945"/>
    <w:rsid w:val="00912CBD"/>
    <w:rsid w:val="009144EE"/>
    <w:rsid w:val="00915D4C"/>
    <w:rsid w:val="0092135B"/>
    <w:rsid w:val="00923F6C"/>
    <w:rsid w:val="009279B2"/>
    <w:rsid w:val="00935814"/>
    <w:rsid w:val="00941AA6"/>
    <w:rsid w:val="0094502D"/>
    <w:rsid w:val="00946561"/>
    <w:rsid w:val="00946B39"/>
    <w:rsid w:val="00947013"/>
    <w:rsid w:val="0095062C"/>
    <w:rsid w:val="009546CB"/>
    <w:rsid w:val="00956EA9"/>
    <w:rsid w:val="00966E40"/>
    <w:rsid w:val="009719C7"/>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669"/>
    <w:rsid w:val="00995A3F"/>
    <w:rsid w:val="00996279"/>
    <w:rsid w:val="009965F7"/>
    <w:rsid w:val="009A0866"/>
    <w:rsid w:val="009A4B09"/>
    <w:rsid w:val="009A4D0A"/>
    <w:rsid w:val="009A6156"/>
    <w:rsid w:val="009A759C"/>
    <w:rsid w:val="009B2B2B"/>
    <w:rsid w:val="009B2F70"/>
    <w:rsid w:val="009B4594"/>
    <w:rsid w:val="009B4DEC"/>
    <w:rsid w:val="009B570E"/>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65CF"/>
    <w:rsid w:val="009E7B92"/>
    <w:rsid w:val="009E7F45"/>
    <w:rsid w:val="009F19C0"/>
    <w:rsid w:val="009F2CDD"/>
    <w:rsid w:val="009F505F"/>
    <w:rsid w:val="009F5CC1"/>
    <w:rsid w:val="00A00AE4"/>
    <w:rsid w:val="00A00D24"/>
    <w:rsid w:val="00A0129C"/>
    <w:rsid w:val="00A01F5C"/>
    <w:rsid w:val="00A02046"/>
    <w:rsid w:val="00A02E9E"/>
    <w:rsid w:val="00A063AF"/>
    <w:rsid w:val="00A12A69"/>
    <w:rsid w:val="00A16DD5"/>
    <w:rsid w:val="00A2019A"/>
    <w:rsid w:val="00A21091"/>
    <w:rsid w:val="00A222BA"/>
    <w:rsid w:val="00A23493"/>
    <w:rsid w:val="00A2416A"/>
    <w:rsid w:val="00A24C73"/>
    <w:rsid w:val="00A30E06"/>
    <w:rsid w:val="00A31EC8"/>
    <w:rsid w:val="00A3270B"/>
    <w:rsid w:val="00A333A9"/>
    <w:rsid w:val="00A379E4"/>
    <w:rsid w:val="00A429C3"/>
    <w:rsid w:val="00A42F07"/>
    <w:rsid w:val="00A430BA"/>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0F9B"/>
    <w:rsid w:val="00AC15C5"/>
    <w:rsid w:val="00AC22AA"/>
    <w:rsid w:val="00AC5670"/>
    <w:rsid w:val="00AC59D3"/>
    <w:rsid w:val="00AD0E75"/>
    <w:rsid w:val="00AD336B"/>
    <w:rsid w:val="00AE77EB"/>
    <w:rsid w:val="00AE7BD8"/>
    <w:rsid w:val="00AE7D02"/>
    <w:rsid w:val="00AF0BB7"/>
    <w:rsid w:val="00AF0BDE"/>
    <w:rsid w:val="00AF0EDE"/>
    <w:rsid w:val="00AF36DC"/>
    <w:rsid w:val="00AF4853"/>
    <w:rsid w:val="00AF53B9"/>
    <w:rsid w:val="00AF67BA"/>
    <w:rsid w:val="00AF73AD"/>
    <w:rsid w:val="00B00702"/>
    <w:rsid w:val="00B0110B"/>
    <w:rsid w:val="00B0234E"/>
    <w:rsid w:val="00B03379"/>
    <w:rsid w:val="00B06751"/>
    <w:rsid w:val="00B06B65"/>
    <w:rsid w:val="00B07931"/>
    <w:rsid w:val="00B101B7"/>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37B90"/>
    <w:rsid w:val="00B41704"/>
    <w:rsid w:val="00B41F72"/>
    <w:rsid w:val="00B4255E"/>
    <w:rsid w:val="00B44E90"/>
    <w:rsid w:val="00B45324"/>
    <w:rsid w:val="00B47018"/>
    <w:rsid w:val="00B47956"/>
    <w:rsid w:val="00B517E1"/>
    <w:rsid w:val="00B53C51"/>
    <w:rsid w:val="00B556E8"/>
    <w:rsid w:val="00B55E70"/>
    <w:rsid w:val="00B60238"/>
    <w:rsid w:val="00B640A8"/>
    <w:rsid w:val="00B64962"/>
    <w:rsid w:val="00B66AC0"/>
    <w:rsid w:val="00B71634"/>
    <w:rsid w:val="00B73091"/>
    <w:rsid w:val="00B73320"/>
    <w:rsid w:val="00B75139"/>
    <w:rsid w:val="00B75682"/>
    <w:rsid w:val="00B80840"/>
    <w:rsid w:val="00B815FC"/>
    <w:rsid w:val="00B81623"/>
    <w:rsid w:val="00B82A05"/>
    <w:rsid w:val="00B84409"/>
    <w:rsid w:val="00B84500"/>
    <w:rsid w:val="00B84E2D"/>
    <w:rsid w:val="00B8746A"/>
    <w:rsid w:val="00B9277F"/>
    <w:rsid w:val="00B927C9"/>
    <w:rsid w:val="00B945F4"/>
    <w:rsid w:val="00B952B7"/>
    <w:rsid w:val="00B9565C"/>
    <w:rsid w:val="00B96EFA"/>
    <w:rsid w:val="00B97CCF"/>
    <w:rsid w:val="00BA3F43"/>
    <w:rsid w:val="00BA5541"/>
    <w:rsid w:val="00BA61AC"/>
    <w:rsid w:val="00BB03E5"/>
    <w:rsid w:val="00BB0E85"/>
    <w:rsid w:val="00BB17B0"/>
    <w:rsid w:val="00BB28BF"/>
    <w:rsid w:val="00BB2F42"/>
    <w:rsid w:val="00BB4AC0"/>
    <w:rsid w:val="00BB5683"/>
    <w:rsid w:val="00BB5EB6"/>
    <w:rsid w:val="00BC112B"/>
    <w:rsid w:val="00BC17DF"/>
    <w:rsid w:val="00BC2575"/>
    <w:rsid w:val="00BC3F7E"/>
    <w:rsid w:val="00BC6832"/>
    <w:rsid w:val="00BD0826"/>
    <w:rsid w:val="00BD15AB"/>
    <w:rsid w:val="00BD181D"/>
    <w:rsid w:val="00BD4D7E"/>
    <w:rsid w:val="00BE0567"/>
    <w:rsid w:val="00BE18F0"/>
    <w:rsid w:val="00BE1BAF"/>
    <w:rsid w:val="00BE252D"/>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2ED"/>
    <w:rsid w:val="00C31F15"/>
    <w:rsid w:val="00C32067"/>
    <w:rsid w:val="00C33213"/>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1EA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964"/>
    <w:rsid w:val="00CB6A8A"/>
    <w:rsid w:val="00CB6EDE"/>
    <w:rsid w:val="00CC41BA"/>
    <w:rsid w:val="00CC55BB"/>
    <w:rsid w:val="00CD09EF"/>
    <w:rsid w:val="00CD1550"/>
    <w:rsid w:val="00CD17C1"/>
    <w:rsid w:val="00CD1C6C"/>
    <w:rsid w:val="00CD37F1"/>
    <w:rsid w:val="00CD3BFC"/>
    <w:rsid w:val="00CD4565"/>
    <w:rsid w:val="00CD6169"/>
    <w:rsid w:val="00CD6D76"/>
    <w:rsid w:val="00CE1C01"/>
    <w:rsid w:val="00CE20BC"/>
    <w:rsid w:val="00CE26C6"/>
    <w:rsid w:val="00CE2D77"/>
    <w:rsid w:val="00CE39E1"/>
    <w:rsid w:val="00CE3C66"/>
    <w:rsid w:val="00CF16D8"/>
    <w:rsid w:val="00CF1FD8"/>
    <w:rsid w:val="00CF20D0"/>
    <w:rsid w:val="00CF2D83"/>
    <w:rsid w:val="00CF44A1"/>
    <w:rsid w:val="00CF45F2"/>
    <w:rsid w:val="00CF4FDC"/>
    <w:rsid w:val="00CF6E13"/>
    <w:rsid w:val="00CF7776"/>
    <w:rsid w:val="00D00E9E"/>
    <w:rsid w:val="00D021D2"/>
    <w:rsid w:val="00D04331"/>
    <w:rsid w:val="00D043E5"/>
    <w:rsid w:val="00D061BB"/>
    <w:rsid w:val="00D07BE1"/>
    <w:rsid w:val="00D116C0"/>
    <w:rsid w:val="00D13433"/>
    <w:rsid w:val="00D13D8A"/>
    <w:rsid w:val="00D172C9"/>
    <w:rsid w:val="00D20DA7"/>
    <w:rsid w:val="00D249A5"/>
    <w:rsid w:val="00D24A80"/>
    <w:rsid w:val="00D275B7"/>
    <w:rsid w:val="00D2793F"/>
    <w:rsid w:val="00D279D8"/>
    <w:rsid w:val="00D27C8E"/>
    <w:rsid w:val="00D27F62"/>
    <w:rsid w:val="00D3026A"/>
    <w:rsid w:val="00D32D62"/>
    <w:rsid w:val="00D3621B"/>
    <w:rsid w:val="00D36E44"/>
    <w:rsid w:val="00D40205"/>
    <w:rsid w:val="00D40C72"/>
    <w:rsid w:val="00D41021"/>
    <w:rsid w:val="00D4141B"/>
    <w:rsid w:val="00D4145D"/>
    <w:rsid w:val="00D425CC"/>
    <w:rsid w:val="00D4460B"/>
    <w:rsid w:val="00D458F0"/>
    <w:rsid w:val="00D47E74"/>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1F8D"/>
    <w:rsid w:val="00D921FD"/>
    <w:rsid w:val="00D93714"/>
    <w:rsid w:val="00D94034"/>
    <w:rsid w:val="00D9502B"/>
    <w:rsid w:val="00D95424"/>
    <w:rsid w:val="00D96717"/>
    <w:rsid w:val="00DA4084"/>
    <w:rsid w:val="00DA56ED"/>
    <w:rsid w:val="00DA5A54"/>
    <w:rsid w:val="00DA5C0D"/>
    <w:rsid w:val="00DB12D6"/>
    <w:rsid w:val="00DB423C"/>
    <w:rsid w:val="00DB4336"/>
    <w:rsid w:val="00DB4E26"/>
    <w:rsid w:val="00DB714B"/>
    <w:rsid w:val="00DC1025"/>
    <w:rsid w:val="00DC10F6"/>
    <w:rsid w:val="00DC115D"/>
    <w:rsid w:val="00DC1EB8"/>
    <w:rsid w:val="00DC3E45"/>
    <w:rsid w:val="00DC4598"/>
    <w:rsid w:val="00DD06A4"/>
    <w:rsid w:val="00DD0722"/>
    <w:rsid w:val="00DD0B3D"/>
    <w:rsid w:val="00DD212F"/>
    <w:rsid w:val="00DE0C0D"/>
    <w:rsid w:val="00DE18F5"/>
    <w:rsid w:val="00DE73D2"/>
    <w:rsid w:val="00DF4417"/>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3797"/>
    <w:rsid w:val="00E37922"/>
    <w:rsid w:val="00E406DF"/>
    <w:rsid w:val="00E415D3"/>
    <w:rsid w:val="00E469E4"/>
    <w:rsid w:val="00E475C3"/>
    <w:rsid w:val="00E509B0"/>
    <w:rsid w:val="00E50B11"/>
    <w:rsid w:val="00E54246"/>
    <w:rsid w:val="00E55D8E"/>
    <w:rsid w:val="00E61583"/>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3117"/>
    <w:rsid w:val="00F14024"/>
    <w:rsid w:val="00F14FA3"/>
    <w:rsid w:val="00F15DB1"/>
    <w:rsid w:val="00F17EE6"/>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1B7E"/>
    <w:rsid w:val="00F6392C"/>
    <w:rsid w:val="00F64256"/>
    <w:rsid w:val="00F66093"/>
    <w:rsid w:val="00F66518"/>
    <w:rsid w:val="00F66524"/>
    <w:rsid w:val="00F66657"/>
    <w:rsid w:val="00F6751E"/>
    <w:rsid w:val="00F70848"/>
    <w:rsid w:val="00F70BD7"/>
    <w:rsid w:val="00F73A60"/>
    <w:rsid w:val="00F74798"/>
    <w:rsid w:val="00F8015D"/>
    <w:rsid w:val="00F8156D"/>
    <w:rsid w:val="00F81C8E"/>
    <w:rsid w:val="00F829C7"/>
    <w:rsid w:val="00F834AA"/>
    <w:rsid w:val="00F848D6"/>
    <w:rsid w:val="00F859AE"/>
    <w:rsid w:val="00F9071F"/>
    <w:rsid w:val="00F922B2"/>
    <w:rsid w:val="00F943C8"/>
    <w:rsid w:val="00F96B28"/>
    <w:rsid w:val="00FA1564"/>
    <w:rsid w:val="00FA2C06"/>
    <w:rsid w:val="00FA41B4"/>
    <w:rsid w:val="00FA4F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288"/>
    <w:rsid w:val="00FD1A46"/>
    <w:rsid w:val="00FD1C89"/>
    <w:rsid w:val="00FD4C08"/>
    <w:rsid w:val="00FD6002"/>
    <w:rsid w:val="00FE0C29"/>
    <w:rsid w:val="00FE1DCC"/>
    <w:rsid w:val="00FE1DD4"/>
    <w:rsid w:val="00FE2B19"/>
    <w:rsid w:val="00FE71DF"/>
    <w:rsid w:val="00FF0538"/>
    <w:rsid w:val="00FF291E"/>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003EA6E"/>
  <w15:docId w15:val="{998AA54F-FCE2-44FD-9F38-3401D62E202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B73320"/>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A582E63A7DF4C39835FB83DD79B4C14"/>
        <w:category>
          <w:name w:val="Allmänt"/>
          <w:gallery w:val="placeholder"/>
        </w:category>
        <w:types>
          <w:type w:val="bbPlcHdr"/>
        </w:types>
        <w:behaviors>
          <w:behavior w:val="content"/>
        </w:behaviors>
        <w:guid w:val="{35EF54A1-4E55-42DD-B6A3-6915CA9C1146}"/>
      </w:docPartPr>
      <w:docPartBody>
        <w:p w:rsidR="009F4F07" w:rsidRDefault="009F4F07">
          <w:pPr>
            <w:pStyle w:val="CA582E63A7DF4C39835FB83DD79B4C14"/>
          </w:pPr>
          <w:r w:rsidRPr="00FC36B9">
            <w:rPr>
              <w:rStyle w:val="Platshllartext"/>
            </w:rPr>
            <w:t>Klicka eller tryck här för att ange text.</w:t>
          </w:r>
        </w:p>
      </w:docPartBody>
    </w:docPart>
    <w:docPart>
      <w:docPartPr>
        <w:name w:val="0BDE31C81940433E84A482B8F8292CD6"/>
        <w:category>
          <w:name w:val="Allmänt"/>
          <w:gallery w:val="placeholder"/>
        </w:category>
        <w:types>
          <w:type w:val="bbPlcHdr"/>
        </w:types>
        <w:behaviors>
          <w:behavior w:val="content"/>
        </w:behaviors>
        <w:guid w:val="{A7695C93-EBD4-471A-81EB-796E6C7142C0}"/>
      </w:docPartPr>
      <w:docPartBody>
        <w:p w:rsidR="009F4F07" w:rsidRDefault="009F4F07">
          <w:pPr>
            <w:pStyle w:val="0BDE31C81940433E84A482B8F8292CD6"/>
          </w:pPr>
          <w:r>
            <w:rPr>
              <w:rStyle w:val="Platshllartext"/>
            </w:rPr>
            <w:t>(sätts av SB)</w:t>
          </w:r>
        </w:p>
      </w:docPartBody>
    </w:docPart>
    <w:docPart>
      <w:docPartPr>
        <w:name w:val="16B2AA65658D4265B612B8455D797F31"/>
        <w:category>
          <w:name w:val="Allmänt"/>
          <w:gallery w:val="placeholder"/>
        </w:category>
        <w:types>
          <w:type w:val="bbPlcHdr"/>
        </w:types>
        <w:behaviors>
          <w:behavior w:val="content"/>
        </w:behaviors>
        <w:guid w:val="{A9B85632-BCA2-4EF8-9251-6465FEBAC268}"/>
      </w:docPartPr>
      <w:docPartBody>
        <w:p w:rsidR="009F4F07" w:rsidRDefault="009F4F07">
          <w:pPr>
            <w:pStyle w:val="16B2AA65658D4265B612B8455D797F31"/>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54116F9E68F74A8293D97754148153A0"/>
        <w:category>
          <w:name w:val="Allmänt"/>
          <w:gallery w:val="placeholder"/>
        </w:category>
        <w:types>
          <w:type w:val="bbPlcHdr"/>
        </w:types>
        <w:behaviors>
          <w:behavior w:val="content"/>
        </w:behaviors>
        <w:guid w:val="{AB5F7959-C9C2-47DC-BB41-4393DB80B14C}"/>
      </w:docPartPr>
      <w:docPartBody>
        <w:p w:rsidR="009F4F07" w:rsidRDefault="009F4F07">
          <w:pPr>
            <w:pStyle w:val="54116F9E68F74A8293D97754148153A0"/>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3C496097D36F4E4AB6E84B45D89E46BC"/>
        <w:category>
          <w:name w:val="Allmänt"/>
          <w:gallery w:val="placeholder"/>
        </w:category>
        <w:types>
          <w:type w:val="bbPlcHdr"/>
        </w:types>
        <w:behaviors>
          <w:behavior w:val="content"/>
        </w:behaviors>
        <w:guid w:val="{E5629C77-FE30-4BE4-9DF5-AF6711D7D965}"/>
      </w:docPartPr>
      <w:docPartBody>
        <w:p w:rsidR="009F4F07" w:rsidRDefault="009F4F07">
          <w:pPr>
            <w:pStyle w:val="3C496097D36F4E4AB6E84B45D89E46BC"/>
          </w:pPr>
          <w:r>
            <w:rPr>
              <w:rStyle w:val="Platshllartext"/>
            </w:rPr>
            <w:t>Klicka här och v</w:t>
          </w:r>
          <w:r w:rsidRPr="00D31416">
            <w:rPr>
              <w:rStyle w:val="Platshllartext"/>
            </w:rPr>
            <w:t xml:space="preserve">älj ett </w:t>
          </w:r>
          <w:r>
            <w:rPr>
              <w:rStyle w:val="Platshllartext"/>
            </w:rPr>
            <w:t>departement.</w:t>
          </w:r>
        </w:p>
      </w:docPartBody>
    </w:docPart>
    <w:docPart>
      <w:docPartPr>
        <w:name w:val="A170A88954A946569F4A3ABF5F89AA14"/>
        <w:category>
          <w:name w:val="Allmänt"/>
          <w:gallery w:val="placeholder"/>
        </w:category>
        <w:types>
          <w:type w:val="bbPlcHdr"/>
        </w:types>
        <w:behaviors>
          <w:behavior w:val="content"/>
        </w:behaviors>
        <w:guid w:val="{30AB712A-E9F7-4CCE-9565-3D3658CEE751}"/>
      </w:docPartPr>
      <w:docPartBody>
        <w:p w:rsidR="009F4F07" w:rsidRDefault="009F4F07">
          <w:pPr>
            <w:pStyle w:val="A170A88954A946569F4A3ABF5F89AA14"/>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A3E2F0A3C5814D89A8EF92D909E62685"/>
        <w:category>
          <w:name w:val="Allmänt"/>
          <w:gallery w:val="placeholder"/>
        </w:category>
        <w:types>
          <w:type w:val="bbPlcHdr"/>
        </w:types>
        <w:behaviors>
          <w:behavior w:val="content"/>
        </w:behaviors>
        <w:guid w:val="{942F0043-EF80-41D6-885C-C98F75874B09}"/>
      </w:docPartPr>
      <w:docPartBody>
        <w:p w:rsidR="009F4F07" w:rsidRDefault="009F4F07">
          <w:pPr>
            <w:pStyle w:val="A3E2F0A3C5814D89A8EF92D909E62685"/>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E118514EB18A4B44B39CE4024A8104EA"/>
        <w:category>
          <w:name w:val="Allmänt"/>
          <w:gallery w:val="placeholder"/>
        </w:category>
        <w:types>
          <w:type w:val="bbPlcHdr"/>
        </w:types>
        <w:behaviors>
          <w:behavior w:val="content"/>
        </w:behaviors>
        <w:guid w:val="{483F6DAD-E610-4703-B39D-94A1341252B7}"/>
      </w:docPartPr>
      <w:docPartBody>
        <w:p w:rsidR="009F4F07" w:rsidRDefault="009F4F07">
          <w:pPr>
            <w:pStyle w:val="E118514EB18A4B44B39CE4024A8104EA"/>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54D1B50C977C46E4B6A9E88558AF042C"/>
        <w:category>
          <w:name w:val="Allmänt"/>
          <w:gallery w:val="placeholder"/>
        </w:category>
        <w:types>
          <w:type w:val="bbPlcHdr"/>
        </w:types>
        <w:behaviors>
          <w:behavior w:val="content"/>
        </w:behaviors>
        <w:guid w:val="{DE7A28CA-6238-4D20-B233-D9837B57D816}"/>
      </w:docPartPr>
      <w:docPartBody>
        <w:p w:rsidR="00130EA7" w:rsidRDefault="009F683C" w:rsidP="009F683C">
          <w:pPr>
            <w:pStyle w:val="54D1B50C977C46E4B6A9E88558AF042C"/>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FD41D7442074A04B27A28C06A9372D3"/>
        <w:category>
          <w:name w:val="Allmänt"/>
          <w:gallery w:val="placeholder"/>
        </w:category>
        <w:types>
          <w:type w:val="bbPlcHdr"/>
        </w:types>
        <w:behaviors>
          <w:behavior w:val="content"/>
        </w:behaviors>
        <w:guid w:val="{AC8F96A5-3D02-4ECB-BB7F-5B3DEA017704}"/>
      </w:docPartPr>
      <w:docPartBody>
        <w:p w:rsidR="00130EA7" w:rsidRDefault="009F683C" w:rsidP="009F683C">
          <w:pPr>
            <w:pStyle w:val="7FD41D7442074A04B27A28C06A9372D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F6088D9E7FFE4EA99C4E91E40C79A48E"/>
        <w:category>
          <w:name w:val="Allmänt"/>
          <w:gallery w:val="placeholder"/>
        </w:category>
        <w:types>
          <w:type w:val="bbPlcHdr"/>
        </w:types>
        <w:behaviors>
          <w:behavior w:val="content"/>
        </w:behaviors>
        <w:guid w:val="{2D0AE46A-550E-48F8-9549-9E4F42832D78}"/>
      </w:docPartPr>
      <w:docPartBody>
        <w:p w:rsidR="00130EA7" w:rsidRDefault="009F683C" w:rsidP="009F683C">
          <w:pPr>
            <w:pStyle w:val="F6088D9E7FFE4EA99C4E91E40C79A48E"/>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2BFEF1128CF4495D867AA6789ACAB970"/>
        <w:category>
          <w:name w:val="Allmänt"/>
          <w:gallery w:val="placeholder"/>
        </w:category>
        <w:types>
          <w:type w:val="bbPlcHdr"/>
        </w:types>
        <w:behaviors>
          <w:behavior w:val="content"/>
        </w:behaviors>
        <w:guid w:val="{074EED16-930A-449E-9160-C8626AF551B5}"/>
      </w:docPartPr>
      <w:docPartBody>
        <w:p w:rsidR="00740171" w:rsidRDefault="00252159">
          <w:r w:rsidRPr="00FE6461">
            <w:rPr>
              <w:rStyle w:val="Platshllartext"/>
            </w:rPr>
            <w:t xml:space="preserve"> </w:t>
          </w:r>
        </w:p>
      </w:docPartBody>
    </w:docPart>
    <w:docPart>
      <w:docPartPr>
        <w:name w:val="A34E32B5E5804E9C8A4158B8CDF6BFBF"/>
        <w:category>
          <w:name w:val="Allmänt"/>
          <w:gallery w:val="placeholder"/>
        </w:category>
        <w:types>
          <w:type w:val="bbPlcHdr"/>
        </w:types>
        <w:behaviors>
          <w:behavior w:val="content"/>
        </w:behaviors>
        <w:guid w:val="{A59C8B46-9090-4947-AE00-67CEE7580515}"/>
      </w:docPartPr>
      <w:docPartBody>
        <w:p w:rsidR="00740171" w:rsidRDefault="00252159">
          <w:r w:rsidRPr="00FE6461">
            <w:rPr>
              <w:rStyle w:val="Platshllartext"/>
            </w:rPr>
            <w:t xml:space="preserve"> </w:t>
          </w:r>
        </w:p>
      </w:docPartBody>
    </w:docPart>
    <w:docPart>
      <w:docPartPr>
        <w:name w:val="F30F220087D34255AE30E56CA6D58EBE"/>
        <w:category>
          <w:name w:val="Allmänt"/>
          <w:gallery w:val="placeholder"/>
        </w:category>
        <w:types>
          <w:type w:val="bbPlcHdr"/>
        </w:types>
        <w:behaviors>
          <w:behavior w:val="content"/>
        </w:behaviors>
        <w:guid w:val="{AEF325F8-5C7C-4840-9EAE-F679E8AEE9CB}"/>
      </w:docPartPr>
      <w:docPartBody>
        <w:p w:rsidR="00740171" w:rsidRDefault="00252159">
          <w:r w:rsidRPr="00FE6461">
            <w:rPr>
              <w:rStyle w:val="Platshllartext"/>
            </w:rPr>
            <w:t xml:space="preserve"> </w:t>
          </w:r>
        </w:p>
      </w:docPartBody>
    </w:docPart>
    <w:docPart>
      <w:docPartPr>
        <w:name w:val="785E085EA97D47EBB8C28FFFD977E481"/>
        <w:category>
          <w:name w:val="Allmänt"/>
          <w:gallery w:val="placeholder"/>
        </w:category>
        <w:types>
          <w:type w:val="bbPlcHdr"/>
        </w:types>
        <w:behaviors>
          <w:behavior w:val="content"/>
        </w:behaviors>
        <w:guid w:val="{71DFE371-95E0-4ADE-AA91-5702C0BF393D}"/>
      </w:docPartPr>
      <w:docPartBody>
        <w:p w:rsidR="00740171" w:rsidRDefault="00252159">
          <w:r w:rsidRPr="00FE6461">
            <w:rPr>
              <w:rStyle w:val="Platshllartext"/>
            </w:rPr>
            <w:t xml:space="preserve"> </w:t>
          </w:r>
        </w:p>
      </w:docPartBody>
    </w:docPart>
    <w:docPart>
      <w:docPartPr>
        <w:name w:val="504DC50AD7FF4B7D9422C88D3E1BEA64"/>
        <w:category>
          <w:name w:val="Allmänt"/>
          <w:gallery w:val="placeholder"/>
        </w:category>
        <w:types>
          <w:type w:val="bbPlcHdr"/>
        </w:types>
        <w:behaviors>
          <w:behavior w:val="content"/>
        </w:behaviors>
        <w:guid w:val="{408F4E5F-236B-4968-98B7-88ACBD9FCF45}"/>
      </w:docPartPr>
      <w:docPartBody>
        <w:p w:rsidR="00740171" w:rsidRDefault="00252159">
          <w:r w:rsidRPr="00FE6461">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altName w:val="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337D4"/>
    <w:rsid w:val="00025979"/>
    <w:rsid w:val="00130EA7"/>
    <w:rsid w:val="00130FFA"/>
    <w:rsid w:val="00161AEE"/>
    <w:rsid w:val="001705C7"/>
    <w:rsid w:val="00181208"/>
    <w:rsid w:val="00252159"/>
    <w:rsid w:val="00456FA5"/>
    <w:rsid w:val="00481672"/>
    <w:rsid w:val="00595908"/>
    <w:rsid w:val="005C5776"/>
    <w:rsid w:val="006244BA"/>
    <w:rsid w:val="00740171"/>
    <w:rsid w:val="008A1958"/>
    <w:rsid w:val="009719C7"/>
    <w:rsid w:val="009F4F07"/>
    <w:rsid w:val="009F683C"/>
    <w:rsid w:val="00AC5670"/>
    <w:rsid w:val="00B16D99"/>
    <w:rsid w:val="00C312ED"/>
    <w:rsid w:val="00D337D4"/>
    <w:rsid w:val="00D33ACE"/>
    <w:rsid w:val="00DB12D6"/>
    <w:rsid w:val="00DE59F0"/>
    <w:rsid w:val="00EC081C"/>
    <w:rsid w:val="00F61B7E"/>
    <w:rsid w:val="00FD607E"/>
    <w:rsid w:val="00FE0C2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252159"/>
    <w:rPr>
      <w:noProof w:val="0"/>
      <w:color w:val="808080"/>
    </w:rPr>
  </w:style>
  <w:style w:type="paragraph" w:customStyle="1" w:styleId="CA582E63A7DF4C39835FB83DD79B4C14">
    <w:name w:val="CA582E63A7DF4C39835FB83DD79B4C14"/>
  </w:style>
  <w:style w:type="paragraph" w:customStyle="1" w:styleId="C3B2E11DFBE8477380A32E967C504A29">
    <w:name w:val="C3B2E11DFBE8477380A32E967C504A29"/>
  </w:style>
  <w:style w:type="paragraph" w:customStyle="1" w:styleId="0BDE31C81940433E84A482B8F8292CD6">
    <w:name w:val="0BDE31C81940433E84A482B8F8292CD6"/>
  </w:style>
  <w:style w:type="paragraph" w:customStyle="1" w:styleId="4C8DB1F9844B441B9DB96B1CB76FBF07">
    <w:name w:val="4C8DB1F9844B441B9DB96B1CB76FBF07"/>
  </w:style>
  <w:style w:type="paragraph" w:customStyle="1" w:styleId="16B2AA65658D4265B612B8455D797F31">
    <w:name w:val="16B2AA65658D4265B612B8455D797F31"/>
  </w:style>
  <w:style w:type="paragraph" w:customStyle="1" w:styleId="54116F9E68F74A8293D97754148153A0">
    <w:name w:val="54116F9E68F74A8293D97754148153A0"/>
  </w:style>
  <w:style w:type="paragraph" w:customStyle="1" w:styleId="3C496097D36F4E4AB6E84B45D89E46BC">
    <w:name w:val="3C496097D36F4E4AB6E84B45D89E46BC"/>
  </w:style>
  <w:style w:type="paragraph" w:customStyle="1" w:styleId="A170A88954A946569F4A3ABF5F89AA14">
    <w:name w:val="A170A88954A946569F4A3ABF5F89AA14"/>
  </w:style>
  <w:style w:type="paragraph" w:customStyle="1" w:styleId="695FDF4A53BE478B9ED436D952947C11">
    <w:name w:val="695FDF4A53BE478B9ED436D952947C11"/>
  </w:style>
  <w:style w:type="paragraph" w:customStyle="1" w:styleId="A3E2F0A3C5814D89A8EF92D909E62685">
    <w:name w:val="A3E2F0A3C5814D89A8EF92D909E62685"/>
  </w:style>
  <w:style w:type="paragraph" w:customStyle="1" w:styleId="E118514EB18A4B44B39CE4024A8104EA">
    <w:name w:val="E118514EB18A4B44B39CE4024A8104EA"/>
  </w:style>
  <w:style w:type="paragraph" w:customStyle="1" w:styleId="54D1B50C977C46E4B6A9E88558AF042C">
    <w:name w:val="54D1B50C977C46E4B6A9E88558AF042C"/>
    <w:rsid w:val="009F683C"/>
  </w:style>
  <w:style w:type="paragraph" w:customStyle="1" w:styleId="7FD41D7442074A04B27A28C06A9372D3">
    <w:name w:val="7FD41D7442074A04B27A28C06A9372D3"/>
    <w:rsid w:val="009F683C"/>
  </w:style>
  <w:style w:type="paragraph" w:customStyle="1" w:styleId="97B93C587B91456EBBBA540C15B7B199">
    <w:name w:val="97B93C587B91456EBBBA540C15B7B199"/>
    <w:rsid w:val="009F683C"/>
  </w:style>
  <w:style w:type="paragraph" w:customStyle="1" w:styleId="F6088D9E7FFE4EA99C4E91E40C79A48E">
    <w:name w:val="F6088D9E7FFE4EA99C4E91E40C79A48E"/>
    <w:rsid w:val="009F683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ct:contentTypeSchema xmlns:ct="http://schemas.microsoft.com/office/2006/metadata/contentType" xmlns:ma="http://schemas.microsoft.com/office/2006/metadata/properties/metaAttributes" ct:_="" ma:_="" ma:contentTypeName="RK Excel" ma:contentTypeID="0x010100BBA312BF02777149882D207184EC35C001009299A12673A0B6449800CDF7414DDF2D" ma:contentTypeVersion="19" ma:contentTypeDescription="Skapa ny arbetsbok" ma:contentTypeScope="" ma:versionID="868a43a85fd4420c3e93810083c933d5">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targetNamespace="http://schemas.microsoft.com/office/2006/metadata/properties" ma:root="true" ma:fieldsID="3a0a0f6bb8ea25dc378ed91bc1afd2a6" ns2:_="" ns3:_="" ns4:_="" ns6:_="">
    <xsd:import namespace="4e9c2f0c-7bf8-49af-8356-cbf363fc78a7"/>
    <xsd:import namespace="cc625d36-bb37-4650-91b9-0c96159295ba"/>
    <xsd:import namespace="18f3d968-6251-40b0-9f11-012b293496c2"/>
    <xsd:import namespace="8b66ae41-1ec6-402e-b662-35d1932ca06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Url" minOccurs="0"/>
                <xsd:element ref="ns6:_dlc_DocIdPersistId" minOccurs="0"/>
                <xsd:element ref="ns6:_dlc_Doc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Url" ma:index="18"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 ma:index="20" nillable="true" ma:displayName="Dokument-ID-värde" ma:description="Värdet för dokument-ID som tilldelats till det här objektet." ma:internalName="_dlc_DocId"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faktaPM xmlns="http://rk.se/faktapm">
  <Titel>Rådsbeslut om ett frihandelsavtal med Indien</Titel>
  <Ar>2026/27</Ar>
  <Nr>11</Nr>
  <UppDat>2026-10-29</UppDat>
  <Rub/>
  <Dep>Utrikesdepartementet</Dep>
  <Utsk>Näringsutskottet</Utsk>
  <AnkDat>2026-10-29</AnkDat>
  <Egenskap1/>
  <Egenskap2/>
  <Egenskap3/>
  <DepLista>
    <Item>
      <itemnr/>
      <Departementsnamn>Utrikesdepartementet</Departementsnamn>
    </Item>
  </DepLista>
  <DokLista>
    <DokItem>
      <Beteckning>COM(2026) 482</Beteckning>
      <Celexnummer>52026PC0482</Celexnummer>
      <DokTitel>COUNCIL DECISION on the conclusion of the Free Trade Agreement between the European Union and the Republic of India</DokTitel>
    </DokItem>
    <DokItem xmlns="http://rk.se/faktapm">
      <Beteckning>COM(2026) 483</Beteckning>
      <Celexnummer>52026PC0483</Celexnummer>
      <DokTitel>COUNCIL DECISION on the signing of the Free Trade Agreement between the European Union and the Republic of India</DokTitel>
    </DokItem>
  </DokLista>
  <GDB1>COM(2026) 482</GDB1>
  <GDB2>COM(2026) 483</GDB2>
  <GDT1>COUNCIL DECISION on the conclusion of the Free Trade Agreement between the European Union and the Republic of India</GDT1>
  <GDT2>COUNCIL DECISION on the signing of the Free Trade Agreement between the European Union and the Republic of India</GDT2>
  <GDTWeb>COM(2026) 482, COM(2026) 483</GDTWeb>
  <Typ>FPM</Typ>
  <Dokumenttyp>FaktaPM</Dokumenttyp>
  <Epostadress>ma0502aa</Epostadress>
</faktaPM>
</file>

<file path=customXml/item6.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2026-09-27</HeaderDate>
    <Office/>
    <Dnr>UD2026/</Dnr>
    <ParagrafNr/>
    <DocumentTitle/>
    <VisitingAddress/>
    <Extra1/>
    <Extra2/>
    <Extra3/>
    <Number/>
    <Recipient/>
    <SenderText/>
    <DocNumber/>
    <Doclanguage>1053</Doclanguage>
    <Appendix/>
    <LogotypeName/>
  </BaseInfo>
</DocumentInfo>
</file>

<file path=customXml/item7.xml><?xml version="1.0" encoding="utf-8"?>
<?mso-contentType ?>
<SharedContentType xmlns="Microsoft.SharePoint.Taxonomy.ContentTypeSync" SourceId="d07acfae-4dfa-4949-99a8-259efd31a6ae" ContentTypeId="0x010100BBA312BF02777149882D207184EC35C001" PreviousValue="true"/>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9.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k46d94c0acf84ab9a79866a9d8b1905f>
    <DirtyMigration xmlns="4e9c2f0c-7bf8-49af-8356-cbf363fc78a7">false</DirtyMigration>
    <RecordNumber xmlns="4e9c2f0c-7bf8-49af-8356-cbf363fc78a7" xsi:nil="true"/>
    <RKNyckelord xmlns="18f3d968-6251-40b0-9f11-012b293496c2" xsi:nil="true"/>
    <_dlc_DocId xmlns="8b66ae41-1ec6-402e-b662-35d1932ca064">2ZKJT35EYSAF-1491939991-5503</_dlc_DocId>
    <_dlc_DocIdUrl xmlns="8b66ae41-1ec6-402e-b662-35d1932ca064">
      <Url>https://dhs.sp.regeringskansliet.se/yta/ud-hi/_layouts/15/DocIdRedir.aspx?ID=2ZKJT35EYSAF-1491939991-5503</Url>
      <Description>2ZKJT35EYSAF-1491939991-5503</Description>
    </_dlc_DocIdUrl>
  </documentManagement>
</p:properties>
</file>

<file path=customXml/itemProps1.xml><?xml version="1.0" encoding="utf-8"?>
<ds:datastoreItem xmlns:ds="http://schemas.openxmlformats.org/officeDocument/2006/customXml" ds:itemID="{2915F8CB-ED56-4F60-BFAE-6A274475B113}">
  <ds:schemaRefs>
    <ds:schemaRef ds:uri="http://schemas.microsoft.com/office/2006/metadata/customXsn"/>
  </ds:schemaRefs>
</ds:datastoreItem>
</file>

<file path=customXml/itemProps2.xml><?xml version="1.0" encoding="utf-8"?>
<ds:datastoreItem xmlns:ds="http://schemas.openxmlformats.org/officeDocument/2006/customXml" ds:itemID="{030A8988-363F-452F-85FB-AA97116B42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6B5C5C3F-6D08-4E03-8737-117F07551068}">
  <ds:schemaRefs>
    <ds:schemaRef ds:uri="http://schemas.microsoft.com/sharepoint/v3/contenttype/forms"/>
  </ds:schemaRefs>
</ds:datastoreItem>
</file>

<file path=customXml/itemProps5.xml><?xml version="1.0" encoding="utf-8"?>
<ds:datastoreItem xmlns:ds="http://schemas.openxmlformats.org/officeDocument/2006/customXml" ds:itemID="{0B9A7431-9D19-4C2A-8E12-639802D7B40B}">
  <ds:schemaRefs>
    <ds:schemaRef ds:uri="http://rk.se/faktapm"/>
  </ds:schemaRefs>
</ds:datastoreItem>
</file>

<file path=customXml/itemProps6.xml><?xml version="1.0" encoding="utf-8"?>
<ds:datastoreItem xmlns:ds="http://schemas.openxmlformats.org/officeDocument/2006/customXml" ds:itemID="{750A7C1B-B6D9-46FD-97E3-3CD19FB88994}">
  <ds:schemaRefs>
    <ds:schemaRef ds:uri="http://lp/documentinfo/RK"/>
  </ds:schemaRefs>
</ds:datastoreItem>
</file>

<file path=customXml/itemProps7.xml><?xml version="1.0" encoding="utf-8"?>
<ds:datastoreItem xmlns:ds="http://schemas.openxmlformats.org/officeDocument/2006/customXml" ds:itemID="{C1F3D0E4-ECFE-48EE-BC0D-9B256BB62753}">
  <ds:schemaRefs>
    <ds:schemaRef ds:uri="Microsoft.SharePoint.Taxonomy.ContentTypeSync"/>
  </ds:schemaRefs>
</ds:datastoreItem>
</file>

<file path=customXml/itemProps8.xml><?xml version="1.0" encoding="utf-8"?>
<ds:datastoreItem xmlns:ds="http://schemas.openxmlformats.org/officeDocument/2006/customXml" ds:itemID="{DB7C5160-0C1E-4397-A73B-FE49DCD1D3F1}">
  <ds:schemaRefs>
    <ds:schemaRef ds:uri="http://schemas.microsoft.com/sharepoint/events"/>
  </ds:schemaRefs>
</ds:datastoreItem>
</file>

<file path=customXml/itemProps9.xml><?xml version="1.0" encoding="utf-8"?>
<ds:datastoreItem xmlns:ds="http://schemas.openxmlformats.org/officeDocument/2006/customXml" ds:itemID="{A3C0B34E-C0B2-4DB6-9B09-44B14744B51F}">
  <ds:schemaRefs>
    <ds:schemaRef ds:uri="http://schemas.microsoft.com/office/2006/metadata/properties"/>
    <ds:schemaRef ds:uri="http://schemas.microsoft.com/office/infopath/2007/PartnerControls"/>
    <ds:schemaRef ds:uri="cc625d36-bb37-4650-91b9-0c96159295ba"/>
    <ds:schemaRef ds:uri="4e9c2f0c-7bf8-49af-8356-cbf363fc78a7"/>
    <ds:schemaRef ds:uri="18f3d968-6251-40b0-9f11-012b293496c2"/>
    <ds:schemaRef ds:uri="8b66ae41-1ec6-402e-b662-35d1932ca064"/>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FaktaPM.dotm</Template>
  <TotalTime>0</TotalTime>
  <Pages>5</Pages>
  <Words>1069</Words>
  <Characters>7049</Characters>
  <Application>Microsoft Office Word</Application>
  <DocSecurity>0</DocSecurity>
  <Lines>137</Lines>
  <Paragraphs>50</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8120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FPM_202627__11</dc:title>
  <dc:subject/>
  <dc:creator>Ikram Adawe</dc:creator>
  <cp:keywords/>
  <dc:description/>
  <cp:lastModifiedBy>Maria Sundin</cp:lastModifiedBy>
  <cp:revision>2</cp:revision>
  <cp:lastPrinted>2026-10-29T10:17:00Z</cp:lastPrinted>
  <dcterms:created xsi:type="dcterms:W3CDTF">2026-10-29T10:23:00Z</dcterms:created>
  <dcterms:modified xsi:type="dcterms:W3CDTF">2026-10-29T10:23:00Z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0x010100BBA312BF02777149882D207184EC35C001009299A12673A0B6449800CDF7414DDF2D</vt:lpwstr>
  </property>
  <property fmtid="{D5CDD505-2E9C-101B-9397-08002B2CF9AE}" pid="5" name="Organisation">
    <vt:lpwstr/>
  </property>
  <property fmtid="{D5CDD505-2E9C-101B-9397-08002B2CF9AE}" pid="6" name="ActivityCategory">
    <vt:lpwstr/>
  </property>
  <property fmtid="{D5CDD505-2E9C-101B-9397-08002B2CF9AE}" pid="7" name="_dlc_DocIdItemGuid">
    <vt:lpwstr>b70318ed-5de6-4e72-ba58-e1b40fd7f3ec</vt:lpwstr>
  </property>
  <property fmtid="{D5CDD505-2E9C-101B-9397-08002B2CF9AE}" pid="8" name="GDB1">
    <vt:lpwstr>COM(2026) 482</vt:lpwstr>
  </property>
  <property fmtid="{D5CDD505-2E9C-101B-9397-08002B2CF9AE}" pid="9" name="GDB2">
    <vt:lpwstr>COM(2026) 483</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Rådsbeslut om ett frihandelsavtal med Indien</vt:lpwstr>
  </property>
  <property fmtid="{D5CDD505-2E9C-101B-9397-08002B2CF9AE}" pid="22" name="Ar">
    <vt:lpwstr>2026/27</vt:lpwstr>
  </property>
  <property fmtid="{D5CDD505-2E9C-101B-9397-08002B2CF9AE}" pid="23" name="Nr">
    <vt:lpwstr>11</vt:lpwstr>
  </property>
  <property fmtid="{D5CDD505-2E9C-101B-9397-08002B2CF9AE}" pid="24" name="UppDat">
    <vt:lpwstr>2026-10-29</vt:lpwstr>
  </property>
  <property fmtid="{D5CDD505-2E9C-101B-9397-08002B2CF9AE}" pid="25" name="Dep">
    <vt:lpwstr>Utrikesdepartementet</vt:lpwstr>
  </property>
  <property fmtid="{D5CDD505-2E9C-101B-9397-08002B2CF9AE}" pid="26" name="GDT1">
    <vt:lpwstr>COUNCIL DECISION on the conclusion of the Free Trade Agreement between the European Union and the Republic of India</vt:lpwstr>
  </property>
  <property fmtid="{D5CDD505-2E9C-101B-9397-08002B2CF9AE}" pid="27" name="GDT2">
    <vt:lpwstr>COUNCIL DECISION on the signing of the Free Trade Agreement between the European Union and the Republic of India</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2026-10-29</vt:lpwstr>
  </property>
  <property fmtid="{D5CDD505-2E9C-101B-9397-08002B2CF9AE}" pid="41" name="Utsk">
    <vt:lpwstr>Näringsutskottet</vt:lpwstr>
  </property>
  <property fmtid="{D5CDD505-2E9C-101B-9397-08002B2CF9AE}" pid="42" name="Dokumenttyp">
    <vt:lpwstr>FaktaPM</vt:lpwstr>
  </property>
  <property fmtid="{D5CDD505-2E9C-101B-9397-08002B2CF9AE}" pid="43" name="Epostadress">
    <vt:lpwstr>ma0502aa</vt:lpwstr>
  </property>
</Properties>
</file>