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CDC42A26DB374A19A33B9DC98AECEECC"/>
        </w:placeholder>
        <w:group/>
      </w:sdtPr>
      <w:sdtEndPr>
        <w:rPr>
          <w:b w:val="0"/>
        </w:rPr>
      </w:sdtEndPr>
      <w:sdtContent>
        <w:p w14:paraId="1B95B5FE"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03216731" wp14:editId="338080D8">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59739A07" w14:textId="1964B173" w:rsidR="00907069" w:rsidRDefault="00C85FE1" w:rsidP="001C2731">
          <w:pPr>
            <w:pStyle w:val="Sidhuvud"/>
            <w:ind w:left="3969" w:right="-567"/>
          </w:pPr>
          <w:r>
            <w:t>Riksdagså</w:t>
          </w:r>
          <w:r w:rsidR="00907069">
            <w:t xml:space="preserve">r: </w:t>
          </w:r>
          <w:sdt>
            <w:sdtPr>
              <w:alias w:val="Ar"/>
              <w:tag w:val="Ar"/>
              <w:id w:val="-280807286"/>
              <w:placeholder>
                <w:docPart w:val="11CD0B91F6264A348ABF1EA0AEB2BBA1"/>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6A20AA">
                <w:t>2024/25</w:t>
              </w:r>
            </w:sdtContent>
          </w:sdt>
        </w:p>
        <w:p w14:paraId="42E8E6B2" w14:textId="31669F1D"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C541457566C1471CA28DAD8ED82980A8"/>
              </w:placeholder>
              <w:dataBinding w:prefixMappings="xmlns:ns0='http://rk.se/faktapm' " w:xpath="/ns0:faktaPM[1]/ns0:Nr[1]" w:storeItemID="{0B9A7431-9D19-4C2A-8E12-639802D7B40B}"/>
              <w:text/>
            </w:sdtPr>
            <w:sdtEndPr/>
            <w:sdtContent>
              <w:r w:rsidR="006A20AA">
                <w:t>49</w:t>
              </w:r>
            </w:sdtContent>
          </w:sdt>
        </w:p>
        <w:sdt>
          <w:sdtPr>
            <w:alias w:val="Datum"/>
            <w:tag w:val="Datum"/>
            <w:id w:val="-363979562"/>
            <w:placeholder>
              <w:docPart w:val="BCF26605D263454491DB55B608AE704A"/>
            </w:placeholder>
            <w:dataBinding w:prefixMappings="xmlns:ns0='http://rk.se/faktapm' " w:xpath="/ns0:faktaPM[1]/ns0:UppDat[1]" w:storeItemID="{0B9A7431-9D19-4C2A-8E12-639802D7B40B}"/>
            <w:date w:fullDate="2025-06-30T00:00:00Z">
              <w:dateFormat w:val="yyyy-MM-dd"/>
              <w:lid w:val="sv-SE"/>
              <w:storeMappedDataAs w:val="dateTime"/>
              <w:calendar w:val="gregorian"/>
            </w:date>
          </w:sdtPr>
          <w:sdtEndPr/>
          <w:sdtContent>
            <w:p w14:paraId="7BE70092" w14:textId="38C79F49" w:rsidR="00907069" w:rsidRDefault="006A20AA" w:rsidP="001C2731">
              <w:pPr>
                <w:pStyle w:val="Sidhuvud"/>
                <w:spacing w:after="960"/>
                <w:ind w:left="3969" w:right="-567"/>
              </w:pPr>
              <w:r>
                <w:t>2025-06-30</w:t>
              </w:r>
            </w:p>
          </w:sdtContent>
        </w:sdt>
      </w:sdtContent>
    </w:sdt>
    <w:p w14:paraId="680DCCEF" w14:textId="2462694B" w:rsidR="007D542F" w:rsidRDefault="00B738CE" w:rsidP="007D542F">
      <w:pPr>
        <w:pStyle w:val="Rubrik"/>
      </w:pPr>
      <w:sdt>
        <w:sdtPr>
          <w:id w:val="886605850"/>
          <w:lock w:val="contentLocked"/>
          <w:placeholder>
            <w:docPart w:val="CDC42A26DB374A19A33B9DC98AECEECC"/>
          </w:placeholder>
          <w:group/>
        </w:sdtPr>
        <w:sdtEndPr/>
        <w:sdtContent>
          <w:sdt>
            <w:sdtPr>
              <w:id w:val="-1141882450"/>
              <w:placeholder>
                <w:docPart w:val="2A74B32F6815416B9F76366EB6CF2F98"/>
              </w:placeholder>
              <w:dataBinding w:prefixMappings="xmlns:ns0='http://rk.se/faktapm' " w:xpath="/ns0:faktaPM[1]/ns0:Titel[1]" w:storeItemID="{0B9A7431-9D19-4C2A-8E12-639802D7B40B}"/>
              <w:text/>
            </w:sdtPr>
            <w:sdtEndPr/>
            <w:sdtContent>
              <w:r w:rsidR="006A20AA">
                <w:t>Förenklingspaketet Omnibus IV Small mid-</w:t>
              </w:r>
              <w:proofErr w:type="spellStart"/>
              <w:r w:rsidR="006A20AA">
                <w:t>caps</w:t>
              </w:r>
              <w:proofErr w:type="spellEnd"/>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E07E4E2E2E3A441AA352296B3F5A0E3D"/>
            </w:placeholder>
            <w15:repeatingSectionItem/>
          </w:sdtPr>
          <w:sdtEndPr/>
          <w:sdtContent>
            <w:p w14:paraId="747BDC3D" w14:textId="123B3540" w:rsidR="007D542F" w:rsidRPr="00262E8A" w:rsidRDefault="00B738CE" w:rsidP="007D542F">
              <w:pPr>
                <w:pStyle w:val="Brdtext"/>
                <w:rPr>
                  <w:lang w:val="en-US"/>
                </w:rPr>
              </w:pPr>
              <w:sdt>
                <w:sdtPr>
                  <w:rPr>
                    <w:rStyle w:val="Departement"/>
                    <w:lang w:val="en-US"/>
                  </w:rPr>
                  <w:id w:val="19440330"/>
                  <w:placeholder>
                    <w:docPart w:val="4355D14C02D84E8DBCAA3169E7CD7DC3"/>
                  </w:placeholder>
                  <w:dataBinding w:prefixMappings="xmlns:ns0='http://rk.se/faktapm' " w:xpath="/ns0:faktaPM[1]/ns0:DepLista[1]/ns0:Item[1]/ns0:Departementsnamn[1]" w:storeItemID="{0B9A7431-9D19-4C2A-8E12-639802D7B40B}"/>
                  <w:comboBox w:lastValue="Klimat- och näringsliv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6A20AA" w:rsidRPr="00262E8A">
                    <w:rPr>
                      <w:rStyle w:val="Departement"/>
                      <w:lang w:val="en-US"/>
                    </w:rPr>
                    <w:t>Klimat- och näringslivsdepartementet</w:t>
                  </w:r>
                </w:sdtContent>
              </w:sdt>
              <w:r w:rsidR="007D542F" w:rsidRPr="00262E8A">
                <w:rPr>
                  <w:lang w:val="en-US"/>
                </w:rPr>
                <w:t xml:space="preserve"> </w:t>
              </w:r>
            </w:p>
          </w:sdtContent>
        </w:sdt>
      </w:sdtContent>
    </w:sdt>
    <w:bookmarkStart w:id="0" w:name="_Toc93996727"/>
    <w:p w14:paraId="4EBD142F" w14:textId="77777777" w:rsidR="007D542F" w:rsidRPr="00262E8A" w:rsidRDefault="00B738CE" w:rsidP="00AC59D3">
      <w:pPr>
        <w:pStyle w:val="Rubrik2utannumrering"/>
        <w:rPr>
          <w:lang w:val="en-US"/>
        </w:rPr>
      </w:pPr>
      <w:sdt>
        <w:sdtPr>
          <w:id w:val="-208794150"/>
          <w:lock w:val="contentLocked"/>
          <w:placeholder>
            <w:docPart w:val="CDC42A26DB374A19A33B9DC98AECEECC"/>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E07E4E2E2E3A441AA352296B3F5A0E3D"/>
            </w:placeholder>
            <w15:repeatingSectionItem/>
          </w:sdtPr>
          <w:sdtEndPr/>
          <w:sdtContent>
            <w:p w14:paraId="46BC2B03" w14:textId="27A2730A" w:rsidR="00390335" w:rsidRPr="00262E8A" w:rsidRDefault="00B738CE" w:rsidP="002F204A">
              <w:pPr>
                <w:pStyle w:val="Brdtext"/>
                <w:tabs>
                  <w:tab w:val="clear" w:pos="1701"/>
                  <w:tab w:val="clear" w:pos="3600"/>
                  <w:tab w:val="left" w:pos="2835"/>
                </w:tabs>
                <w:spacing w:after="80"/>
                <w:ind w:left="2835" w:hanging="2835"/>
                <w:rPr>
                  <w:lang w:val="en-US"/>
                </w:rPr>
              </w:pPr>
              <w:sdt>
                <w:sdtPr>
                  <w:rPr>
                    <w:lang w:val="en-US"/>
                  </w:rPr>
                  <w:id w:val="-1666781584"/>
                  <w:placeholder>
                    <w:docPart w:val="0520F84BFE7F4DB79F45424F8D6931CC"/>
                  </w:placeholder>
                  <w:dataBinding w:prefixMappings="xmlns:ns0='http://rk.se/faktapm' " w:xpath="/ns0:faktaPM[1]/ns0:DokLista[1]/ns0:DokItem[1]/ns0:Beteckning[1]" w:storeItemID="{0B9A7431-9D19-4C2A-8E12-639802D7B40B}"/>
                  <w:text/>
                </w:sdtPr>
                <w:sdtEndPr/>
                <w:sdtContent>
                  <w:r w:rsidR="006A20AA" w:rsidRPr="00262E8A">
                    <w:rPr>
                      <w:lang w:val="en-US"/>
                    </w:rPr>
                    <w:t>COM(2025) 501</w:t>
                  </w:r>
                </w:sdtContent>
              </w:sdt>
              <w:r w:rsidR="007D542F" w:rsidRPr="00262E8A">
                <w:rPr>
                  <w:lang w:val="en-US"/>
                </w:rPr>
                <w:t xml:space="preserve"> </w:t>
              </w:r>
              <w:r w:rsidR="007D542F" w:rsidRPr="00262E8A">
                <w:rPr>
                  <w:lang w:val="en-US"/>
                </w:rPr>
                <w:tab/>
                <w:t xml:space="preserve">Celexnummer </w:t>
              </w:r>
              <w:sdt>
                <w:sdtPr>
                  <w:rPr>
                    <w:lang w:val="en-US"/>
                  </w:rPr>
                  <w:id w:val="403725708"/>
                  <w:placeholder>
                    <w:docPart w:val="6EE3DCC954E24B36803DCDAE3C7AA56D"/>
                  </w:placeholder>
                  <w:dataBinding w:prefixMappings="xmlns:ns0='http://rk.se/faktapm' " w:xpath="/ns0:faktaPM[1]/ns0:DokLista[1]/ns0:DokItem[1]/ns0:Celexnummer[1]" w:storeItemID="{0B9A7431-9D19-4C2A-8E12-639802D7B40B}"/>
                  <w:text/>
                </w:sdtPr>
                <w:sdtEndPr/>
                <w:sdtContent>
                  <w:r w:rsidR="006A20AA" w:rsidRPr="00262E8A">
                    <w:rPr>
                      <w:lang w:val="en-US"/>
                    </w:rPr>
                    <w:t>52025PC0501</w:t>
                  </w:r>
                </w:sdtContent>
              </w:sdt>
            </w:p>
            <w:p w14:paraId="3BCAE70F" w14:textId="498BD767" w:rsidR="007D542F" w:rsidRPr="006A20AA" w:rsidRDefault="00B738CE" w:rsidP="00390335">
              <w:pPr>
                <w:pStyle w:val="Brdtext"/>
                <w:tabs>
                  <w:tab w:val="clear" w:pos="1701"/>
                  <w:tab w:val="clear" w:pos="3600"/>
                </w:tabs>
                <w:rPr>
                  <w:lang w:val="en-GB"/>
                </w:rPr>
              </w:pPr>
              <w:sdt>
                <w:sdtPr>
                  <w:rPr>
                    <w:lang w:val="en-GB"/>
                  </w:rPr>
                  <w:id w:val="-1736688595"/>
                  <w:placeholder>
                    <w:docPart w:val="A84A538E063A4BDC92442088F841FEA2"/>
                  </w:placeholder>
                  <w:dataBinding w:prefixMappings="xmlns:ns0='http://rk.se/faktapm' " w:xpath="/ns0:faktaPM[1]/ns0:DokLista[1]/ns0:DokItem[1]/ns0:DokTitel[1]" w:storeItemID="{0B9A7431-9D19-4C2A-8E12-639802D7B40B}"/>
                  <w:text/>
                </w:sdtPr>
                <w:sdtEndPr/>
                <w:sdtContent>
                  <w:r w:rsidR="006A20AA" w:rsidRPr="006A20AA">
                    <w:rPr>
                      <w:lang w:val="en-GB"/>
                    </w:rPr>
                    <w:t>Proposal for a REGULATION OF THE EUROPEAN PARLIAMENT AND OF THE COUNCIL amending Regulations (EU) 2016/679, (EU) 2016/1036, (EU) 2016/1037, (EU) 2017/1129, (EU) 2023/1542 and (EU) 2024/573 as regards the extension of certain mitigating measures available for small and medium sized enterprises to small mid-cap enterprises and further simplification measures</w:t>
                  </w:r>
                </w:sdtContent>
              </w:sdt>
            </w:p>
          </w:sdtContent>
        </w:sdt>
        <w:bookmarkStart w:id="1" w:name="_Toc93996728" w:displacedByCustomXml="next"/>
        <w:sdt>
          <w:sdtPr>
            <w:id w:val="1850829824"/>
            <w:placeholder>
              <w:docPart w:val="542B760992204631ACBB04479CF65EAC"/>
            </w:placeholder>
            <w15:repeatingSectionItem/>
          </w:sdtPr>
          <w:sdtEndPr/>
          <w:sdtContent>
            <w:p w14:paraId="4D8E941D" w14:textId="3D7DCA05" w:rsidR="006A20AA" w:rsidRPr="00433A1F" w:rsidRDefault="00B738CE" w:rsidP="002F204A">
              <w:pPr>
                <w:pStyle w:val="Brdtext"/>
                <w:tabs>
                  <w:tab w:val="clear" w:pos="1701"/>
                  <w:tab w:val="clear" w:pos="3600"/>
                  <w:tab w:val="left" w:pos="2835"/>
                </w:tabs>
                <w:spacing w:after="80"/>
                <w:ind w:left="2835" w:hanging="2835"/>
                <w:rPr>
                  <w:lang w:val="en-US"/>
                </w:rPr>
              </w:pPr>
              <w:sdt>
                <w:sdtPr>
                  <w:id w:val="-1548526712"/>
                  <w:placeholder>
                    <w:docPart w:val="D8A0FDA255DA4FB88D37E4CBB20110CC"/>
                  </w:placeholder>
                  <w:dataBinding w:prefixMappings="xmlns:ns0='http://rk.se/faktapm' " w:xpath="/ns0:faktaPM[1]/ns0:DokLista[1]/ns0:DokItem[2]/ns0:Beteckning[1]" w:storeItemID="{0B9A7431-9D19-4C2A-8E12-639802D7B40B}"/>
                  <w:text/>
                </w:sdtPr>
                <w:sdtEndPr/>
                <w:sdtContent>
                  <w:proofErr w:type="gramStart"/>
                  <w:r w:rsidR="006A20AA" w:rsidRPr="00433A1F">
                    <w:rPr>
                      <w:lang w:val="en-US"/>
                    </w:rPr>
                    <w:t>COM(</w:t>
                  </w:r>
                  <w:proofErr w:type="gramEnd"/>
                  <w:r w:rsidR="006A20AA" w:rsidRPr="00433A1F">
                    <w:rPr>
                      <w:lang w:val="en-US"/>
                    </w:rPr>
                    <w:t>2025) 502</w:t>
                  </w:r>
                </w:sdtContent>
              </w:sdt>
              <w:r w:rsidR="006A20AA" w:rsidRPr="00433A1F">
                <w:rPr>
                  <w:lang w:val="en-US"/>
                </w:rPr>
                <w:t xml:space="preserve"> </w:t>
              </w:r>
              <w:r w:rsidR="006A20AA" w:rsidRPr="00433A1F">
                <w:rPr>
                  <w:lang w:val="en-US"/>
                </w:rPr>
                <w:tab/>
                <w:t xml:space="preserve">Celexnummer </w:t>
              </w:r>
              <w:sdt>
                <w:sdtPr>
                  <w:id w:val="-999269891"/>
                  <w:placeholder>
                    <w:docPart w:val="0FC23A745795431F8A79526D1B32DDE8"/>
                  </w:placeholder>
                  <w:dataBinding w:prefixMappings="xmlns:ns0='http://rk.se/faktapm' " w:xpath="/ns0:faktaPM[1]/ns0:DokLista[1]/ns0:DokItem[2]/ns0:Celexnummer[1]" w:storeItemID="{0B9A7431-9D19-4C2A-8E12-639802D7B40B}"/>
                  <w:text/>
                </w:sdtPr>
                <w:sdtEndPr/>
                <w:sdtContent>
                  <w:r w:rsidR="006A20AA" w:rsidRPr="00433A1F">
                    <w:rPr>
                      <w:lang w:val="en-US"/>
                    </w:rPr>
                    <w:t>52025PC0502</w:t>
                  </w:r>
                </w:sdtContent>
              </w:sdt>
            </w:p>
            <w:p w14:paraId="71D4F65F" w14:textId="13DA5882" w:rsidR="006A20AA" w:rsidRPr="006A20AA" w:rsidRDefault="00B738CE" w:rsidP="00390335">
              <w:pPr>
                <w:pStyle w:val="Brdtext"/>
                <w:tabs>
                  <w:tab w:val="clear" w:pos="1701"/>
                  <w:tab w:val="clear" w:pos="3600"/>
                </w:tabs>
                <w:rPr>
                  <w:lang w:val="en-GB"/>
                </w:rPr>
              </w:pPr>
              <w:sdt>
                <w:sdtPr>
                  <w:rPr>
                    <w:lang w:val="en-GB"/>
                  </w:rPr>
                  <w:id w:val="-1600790523"/>
                  <w:placeholder>
                    <w:docPart w:val="6394C784411E460CABA7D25EDA81A447"/>
                  </w:placeholder>
                  <w:dataBinding w:prefixMappings="xmlns:ns0='http://rk.se/faktapm' " w:xpath="/ns0:faktaPM[1]/ns0:DokLista[1]/ns0:DokItem[2]/ns0:DokTitel[1]" w:storeItemID="{0B9A7431-9D19-4C2A-8E12-639802D7B40B}"/>
                  <w:text/>
                </w:sdtPr>
                <w:sdtEndPr/>
                <w:sdtContent>
                  <w:r w:rsidR="006A20AA" w:rsidRPr="006A20AA">
                    <w:rPr>
                      <w:lang w:val="en-GB"/>
                    </w:rPr>
                    <w:t>Proposal for a DIRECTIVE OF THE EUROPEAN PARLIAMENT AND OF THE COUNCIL amending Directives 2014/65/EU and (EU) 2022/2557 as regards the extension of certain mitigating measures available for small and medium sized enterprises to small mid-cap enterprises and further simplifying measures</w:t>
                  </w:r>
                </w:sdtContent>
              </w:sdt>
            </w:p>
          </w:sdtContent>
        </w:sdt>
      </w:sdtContent>
    </w:sdt>
    <w:p w14:paraId="720F0389" w14:textId="77777777" w:rsidR="007D542F" w:rsidRDefault="00B738CE" w:rsidP="00721D8B">
      <w:pPr>
        <w:pStyle w:val="Rubrik1utannumrering"/>
      </w:pPr>
      <w:sdt>
        <w:sdtPr>
          <w:id w:val="1122497011"/>
          <w:lock w:val="contentLocked"/>
          <w:placeholder>
            <w:docPart w:val="CDC42A26DB374A19A33B9DC98AECEECC"/>
          </w:placeholder>
          <w:group/>
        </w:sdtPr>
        <w:sdtEndPr/>
        <w:sdtContent>
          <w:r w:rsidR="007D542F">
            <w:t>Sammanfattning</w:t>
          </w:r>
          <w:bookmarkEnd w:id="1"/>
        </w:sdtContent>
      </w:sdt>
    </w:p>
    <w:p w14:paraId="6AB09D9A" w14:textId="77777777" w:rsidR="00C84D1C" w:rsidRDefault="00C84D1C" w:rsidP="00C84D1C">
      <w:pPr>
        <w:pStyle w:val="Brdtext"/>
      </w:pPr>
      <w:bookmarkStart w:id="2" w:name="_Toc93996729"/>
      <w:r>
        <w:t xml:space="preserve">Den 21 maj 2025 presenterade kommissionen ett nytt omnibuspaket, Omnibus IV. Detta förslag möjliggör </w:t>
      </w:r>
      <w:r w:rsidRPr="00091C46">
        <w:t>ytterligare förenklingar</w:t>
      </w:r>
      <w:r>
        <w:t xml:space="preserve"> riktade mot företag som definieras som </w:t>
      </w:r>
      <w:r>
        <w:rPr>
          <w:i/>
          <w:iCs/>
        </w:rPr>
        <w:t>small mid-</w:t>
      </w:r>
      <w:proofErr w:type="spellStart"/>
      <w:r>
        <w:rPr>
          <w:i/>
          <w:iCs/>
        </w:rPr>
        <w:t>caps</w:t>
      </w:r>
      <w:proofErr w:type="spellEnd"/>
      <w:r>
        <w:rPr>
          <w:i/>
          <w:iCs/>
        </w:rPr>
        <w:t xml:space="preserve"> </w:t>
      </w:r>
      <w:r>
        <w:t>(SMC). Förslaget avser att etablera en formaliserad definition av SMC:s, samt utvidga vissa bestämmelser som för närvarande tillämpas på små- och medelstora företag (SMF) till att även omfatta SMCs. I förslaget ingår även förenklingsåtgärder till förmån för SMC:s i följande lagstiftningsakter: EU:s dataskyddsförordning</w:t>
      </w:r>
      <w:r w:rsidRPr="002E5B49">
        <w:t>, Antidumpningsförordning</w:t>
      </w:r>
      <w:r>
        <w:t xml:space="preserve">en, </w:t>
      </w:r>
      <w:r w:rsidRPr="002E5B49">
        <w:t>Antisubventionsförordnin</w:t>
      </w:r>
      <w:r>
        <w:t>gen</w:t>
      </w:r>
      <w:r w:rsidRPr="002E5B49">
        <w:t>, Direktivet om marknader för finansiella instrument (</w:t>
      </w:r>
      <w:proofErr w:type="spellStart"/>
      <w:r w:rsidRPr="002E5B49">
        <w:t>Mifid</w:t>
      </w:r>
      <w:proofErr w:type="spellEnd"/>
      <w:r w:rsidRPr="002E5B49">
        <w:t xml:space="preserve"> II), Prospektförordningen, Batteriförordningen, CER-direktivet och F-gasförordningen.</w:t>
      </w:r>
      <w:r>
        <w:br/>
      </w:r>
      <w:r>
        <w:lastRenderedPageBreak/>
        <w:br/>
      </w:r>
      <w:r w:rsidRPr="0038595A">
        <w:t>Regeringen välkomnar</w:t>
      </w:r>
      <w:r w:rsidRPr="00FB1936">
        <w:t xml:space="preserve"> kommissionens initiativ och </w:t>
      </w:r>
      <w:r>
        <w:t>fortsatta</w:t>
      </w:r>
      <w:r w:rsidRPr="00FB1936">
        <w:t xml:space="preserve"> insatser på förenklingsområdet. Svenska och europeiska företag behöver ett ändamålsenligt och enkelt regelverk för att inte hamna efter i konkurrensen med företag utanför </w:t>
      </w:r>
      <w:r>
        <w:t xml:space="preserve">EU.  </w:t>
      </w:r>
    </w:p>
    <w:p w14:paraId="45079DD9" w14:textId="376CF99C" w:rsidR="007D542F" w:rsidRDefault="00C84D1C" w:rsidP="00C84D1C">
      <w:pPr>
        <w:pStyle w:val="Brdtext"/>
      </w:pPr>
      <w:r w:rsidRPr="00B31CDE">
        <w:t xml:space="preserve">Regeringen välkomnar det aktuella omnibusförslaget på ett övergripande plan, men för att kunna ta ställning till förslaget i sak behöver regeringen närmare analysera förslagens effekter på respektive rättsakt. Förslag i varje enskild rättsakt måste bedömas och beredas på sina egna meriter. Regeringen </w:t>
      </w:r>
      <w:r>
        <w:t>kan</w:t>
      </w:r>
      <w:r w:rsidRPr="00B31CDE">
        <w:t xml:space="preserve"> därför</w:t>
      </w:r>
      <w:r>
        <w:t xml:space="preserve"> ha</w:t>
      </w:r>
      <w:r w:rsidRPr="00B31CDE">
        <w:t xml:space="preserve"> anledning att återkomma till riksdagen med information om konsekvenser gällande respektive</w:t>
      </w:r>
      <w:r>
        <w:t xml:space="preserve"> rättsakt.</w:t>
      </w:r>
      <w:r w:rsidR="007D542F">
        <w:t xml:space="preserve">  </w:t>
      </w:r>
    </w:p>
    <w:sdt>
      <w:sdtPr>
        <w:id w:val="181785833"/>
        <w:lock w:val="contentLocked"/>
        <w:placeholder>
          <w:docPart w:val="CDC42A26DB374A19A33B9DC98AECEECC"/>
        </w:placeholder>
        <w:group/>
      </w:sdtPr>
      <w:sdtEndPr/>
      <w:sdtContent>
        <w:p w14:paraId="503F6A11" w14:textId="77777777" w:rsidR="007D542F" w:rsidRDefault="007D542F" w:rsidP="00B84500">
          <w:pPr>
            <w:pStyle w:val="Rubrik1"/>
            <w:spacing w:before="720"/>
          </w:pPr>
          <w:r>
            <w:t>Förslaget</w:t>
          </w:r>
        </w:p>
        <w:bookmarkEnd w:id="2" w:displacedByCustomXml="next"/>
      </w:sdtContent>
    </w:sdt>
    <w:bookmarkStart w:id="3" w:name="_Toc93996730"/>
    <w:p w14:paraId="74DB1624" w14:textId="77777777" w:rsidR="00C84D1C" w:rsidRDefault="00B738CE" w:rsidP="00FF2C45">
      <w:pPr>
        <w:pStyle w:val="Rubrik2"/>
      </w:pPr>
      <w:sdt>
        <w:sdtPr>
          <w:id w:val="400485695"/>
          <w:lock w:val="contentLocked"/>
          <w:placeholder>
            <w:docPart w:val="B2AD63EC0579488F80A9E762549D04BC"/>
          </w:placeholder>
          <w:group/>
        </w:sdtPr>
        <w:sdtEndPr/>
        <w:sdtContent>
          <w:r w:rsidR="00C84D1C">
            <w:t>Ärendets bakgrund</w:t>
          </w:r>
          <w:bookmarkEnd w:id="3"/>
        </w:sdtContent>
      </w:sdt>
    </w:p>
    <w:p w14:paraId="13ED5100" w14:textId="77777777" w:rsidR="00C84D1C" w:rsidRDefault="00C84D1C" w:rsidP="00FF2C45">
      <w:r>
        <w:t>Ordförande Ursula</w:t>
      </w:r>
      <w:r w:rsidRPr="00DF7B76">
        <w:t xml:space="preserve"> von der Leyen har</w:t>
      </w:r>
      <w:r>
        <w:t xml:space="preserve"> initierat en plan för Europas hållbara välstånd och konkurrenskraft i de politiska riktlinjerna för Europeiska kommissionen under perioden 2024–2029. </w:t>
      </w:r>
    </w:p>
    <w:p w14:paraId="12493276" w14:textId="77777777" w:rsidR="00C84D1C" w:rsidRDefault="00C84D1C" w:rsidP="00FF2C45">
      <w:r>
        <w:t>I sin rapport ’</w:t>
      </w:r>
      <w:r w:rsidRPr="0004783E">
        <w:t xml:space="preserve">The </w:t>
      </w:r>
      <w:proofErr w:type="spellStart"/>
      <w:r w:rsidRPr="0004783E">
        <w:t>future</w:t>
      </w:r>
      <w:proofErr w:type="spellEnd"/>
      <w:r w:rsidRPr="0004783E">
        <w:t xml:space="preserve"> </w:t>
      </w:r>
      <w:proofErr w:type="spellStart"/>
      <w:r w:rsidRPr="0004783E">
        <w:t>of</w:t>
      </w:r>
      <w:proofErr w:type="spellEnd"/>
      <w:r w:rsidRPr="0004783E">
        <w:t xml:space="preserve"> </w:t>
      </w:r>
      <w:proofErr w:type="spellStart"/>
      <w:r w:rsidRPr="0004783E">
        <w:t>European</w:t>
      </w:r>
      <w:proofErr w:type="spellEnd"/>
      <w:r w:rsidRPr="0004783E">
        <w:t xml:space="preserve"> </w:t>
      </w:r>
      <w:proofErr w:type="spellStart"/>
      <w:r w:rsidRPr="0004783E">
        <w:t>competitiveness</w:t>
      </w:r>
      <w:proofErr w:type="spellEnd"/>
      <w:r>
        <w:t>’ från september 2024 argumenterar Mario Draghi att EU:s regelverk skapar proportionerligt större administrativ börda för små- och medelstora företag och small mid-</w:t>
      </w:r>
      <w:proofErr w:type="spellStart"/>
      <w:r>
        <w:t>caps</w:t>
      </w:r>
      <w:proofErr w:type="spellEnd"/>
      <w:r>
        <w:t xml:space="preserve"> (SMC) än för större företag. I rapporten föreslår Draghi att de anpassade och förenklade regelverk som i dag är tillgängliga för SMF:s i högre grad även ska vara tillgängliga för SMC:s för att bidra till ett mer proportionerligt regelverk för dessa företag. Rapporten lyfter även att EU saknar en generell definition för </w:t>
      </w:r>
      <w:proofErr w:type="gramStart"/>
      <w:r>
        <w:t>SMC:s.</w:t>
      </w:r>
      <w:proofErr w:type="gramEnd"/>
      <w:r>
        <w:t xml:space="preserve"> </w:t>
      </w:r>
    </w:p>
    <w:p w14:paraId="1D219AF5" w14:textId="77777777" w:rsidR="00C84D1C" w:rsidRPr="004710AF" w:rsidRDefault="00C84D1C" w:rsidP="00FF2C45">
      <w:r>
        <w:t xml:space="preserve">I september 2023 publicerade kommissionen SME Relief </w:t>
      </w:r>
      <w:proofErr w:type="spellStart"/>
      <w:r>
        <w:t>Package</w:t>
      </w:r>
      <w:proofErr w:type="spellEnd"/>
      <w:r>
        <w:t xml:space="preserve"> (EU) 2023/535, där det meddelades att kommissionen kommer utveckla en harmoniserad definition för SMC:s, skapa en databas baserad på denna definition och bedöma möjliga åtgärder för att stötta dessa företag i deras tillväxt. </w:t>
      </w:r>
      <w:r w:rsidRPr="004710AF">
        <w:t xml:space="preserve">Enligt Enrico </w:t>
      </w:r>
      <w:proofErr w:type="spellStart"/>
      <w:r w:rsidRPr="004710AF">
        <w:t>Lettas</w:t>
      </w:r>
      <w:proofErr w:type="spellEnd"/>
      <w:r>
        <w:t xml:space="preserve"> rapport</w:t>
      </w:r>
      <w:r w:rsidRPr="004710AF">
        <w:t xml:space="preserve"> ’</w:t>
      </w:r>
      <w:proofErr w:type="spellStart"/>
      <w:r w:rsidRPr="004710AF">
        <w:t>Much</w:t>
      </w:r>
      <w:proofErr w:type="spellEnd"/>
      <w:r w:rsidRPr="004710AF">
        <w:t xml:space="preserve"> </w:t>
      </w:r>
      <w:proofErr w:type="spellStart"/>
      <w:r w:rsidRPr="004710AF">
        <w:t>more</w:t>
      </w:r>
      <w:proofErr w:type="spellEnd"/>
      <w:r w:rsidRPr="004710AF">
        <w:t xml:space="preserve"> </w:t>
      </w:r>
      <w:proofErr w:type="spellStart"/>
      <w:r w:rsidRPr="004710AF">
        <w:t>than</w:t>
      </w:r>
      <w:proofErr w:type="spellEnd"/>
      <w:r w:rsidRPr="004710AF">
        <w:t xml:space="preserve"> a market’ ko</w:t>
      </w:r>
      <w:r>
        <w:t xml:space="preserve">mmer en särskiljning i EU-lagstiftning mellan SMC:s och stora företag att möjliggöra anpassade regler, främja tillväxt och deltagande i den inre marknaden. </w:t>
      </w:r>
    </w:p>
    <w:p w14:paraId="2D42646C" w14:textId="77777777" w:rsidR="00C84D1C" w:rsidRDefault="00C84D1C" w:rsidP="00FF2C45">
      <w:r>
        <w:lastRenderedPageBreak/>
        <w:t xml:space="preserve">SMC:s har en central roll i EU:s ekonomi, konkurrenskraft och teknologiska suveränitet. Jämfört med SMF:s har SMC:s en högre tillväxttakt och högre grad av innovation och digitalisering. Andelen SMC:s varierar mellan länder (mellan 0,42 procent och 0,06 procent), samtidigt som SMC:s står för en jämförelsevis stor del av både antalet anställda, d.v.s. sysselsättningsgraden (6 procent), och omsättning (13 procent) inom EU. </w:t>
      </w:r>
    </w:p>
    <w:p w14:paraId="67135EA5" w14:textId="77777777" w:rsidR="00C84D1C" w:rsidRPr="00972E19" w:rsidRDefault="00C84D1C" w:rsidP="00FF2C45">
      <w:pPr>
        <w:pStyle w:val="Brdtext"/>
      </w:pPr>
      <w:r w:rsidRPr="008C6F90">
        <w:t>I förslaget som presenterades den 21 maj 2025, inom ramen för Omnibus IV</w:t>
      </w:r>
      <w:r w:rsidRPr="00FB5C3A">
        <w:t>,</w:t>
      </w:r>
      <w:r w:rsidRPr="008C6F90">
        <w:t xml:space="preserve"> föreslår </w:t>
      </w:r>
      <w:r w:rsidRPr="00A74F58">
        <w:t xml:space="preserve">kommissionen att 1) definitionen av europeiska SMC:s formaliseras och 2) förenklande åtgärder </w:t>
      </w:r>
      <w:r w:rsidRPr="00AC0538">
        <w:t xml:space="preserve">för SMC:s </w:t>
      </w:r>
      <w:r w:rsidRPr="00A74F58">
        <w:t>i ett</w:t>
      </w:r>
      <w:r w:rsidRPr="008C6F90">
        <w:t xml:space="preserve"> antal direktiv och förordningar</w:t>
      </w:r>
      <w:r w:rsidRPr="00A74F58">
        <w:t>.</w:t>
      </w:r>
    </w:p>
    <w:p w14:paraId="6D22D0DB" w14:textId="77777777" w:rsidR="00C84D1C" w:rsidRDefault="00B738CE" w:rsidP="00FF2C45">
      <w:pPr>
        <w:pStyle w:val="Rubrik2"/>
      </w:pPr>
      <w:sdt>
        <w:sdtPr>
          <w:id w:val="-1352952988"/>
          <w:lock w:val="contentLocked"/>
          <w:placeholder>
            <w:docPart w:val="B2AD63EC0579488F80A9E762549D04BC"/>
          </w:placeholder>
          <w:group/>
        </w:sdtPr>
        <w:sdtEndPr/>
        <w:sdtContent>
          <w:r w:rsidR="00C84D1C">
            <w:t>Förslagets innehåll</w:t>
          </w:r>
        </w:sdtContent>
      </w:sdt>
    </w:p>
    <w:p w14:paraId="6BB3577E" w14:textId="77777777" w:rsidR="00C84D1C" w:rsidRPr="00A74F58" w:rsidRDefault="00C84D1C" w:rsidP="00FF2C45">
      <w:pPr>
        <w:pStyle w:val="Rubrik3"/>
      </w:pPr>
      <w:r w:rsidRPr="00621620">
        <w:t>Definition av small mid-</w:t>
      </w:r>
      <w:proofErr w:type="spellStart"/>
      <w:r w:rsidRPr="00621620">
        <w:t>caps</w:t>
      </w:r>
      <w:proofErr w:type="spellEnd"/>
      <w:r w:rsidRPr="00621620">
        <w:t xml:space="preserve"> (SMC)</w:t>
      </w:r>
      <w:r w:rsidRPr="00621620">
        <w:br/>
      </w:r>
      <w:r w:rsidRPr="00271D0E">
        <w:rPr>
          <w:rFonts w:asciiTheme="minorHAnsi" w:hAnsiTheme="minorHAnsi"/>
        </w:rPr>
        <w:t xml:space="preserve">Kommissionen föreslår en formalisering av definitionen av </w:t>
      </w:r>
      <w:proofErr w:type="gramStart"/>
      <w:r w:rsidRPr="00271D0E">
        <w:rPr>
          <w:rFonts w:asciiTheme="minorHAnsi" w:hAnsiTheme="minorHAnsi"/>
        </w:rPr>
        <w:t>SMC:s.</w:t>
      </w:r>
      <w:proofErr w:type="gramEnd"/>
      <w:r w:rsidRPr="00271D0E">
        <w:rPr>
          <w:rFonts w:asciiTheme="minorHAnsi" w:hAnsiTheme="minorHAnsi"/>
        </w:rPr>
        <w:t xml:space="preserve"> Syftet med att etablera en definition av SMC:s är för att möjliggöra riktade policyåtgärder för denna kategori företag  för att underlätta för dessa företag att växa och skala upp.,. För närvarande utgör företag med 250–749 anställda en stor andel inom särskilda sektorer (elektronik, förnybar energi samt flyg- och försvarsindustrin). Kommissionen föreslår därför i sin rekommendation (</w:t>
      </w:r>
      <w:proofErr w:type="gramStart"/>
      <w:r w:rsidRPr="00271D0E">
        <w:rPr>
          <w:rFonts w:asciiTheme="minorHAnsi" w:hAnsiTheme="minorHAnsi"/>
        </w:rPr>
        <w:t>C(</w:t>
      </w:r>
      <w:proofErr w:type="gramEnd"/>
      <w:r w:rsidRPr="00271D0E">
        <w:rPr>
          <w:rFonts w:asciiTheme="minorHAnsi" w:hAnsiTheme="minorHAnsi"/>
        </w:rPr>
        <w:t xml:space="preserve">2025) 3500 final) att definitionen av SMC:s, i, ska omfatta företag med färre än 750 anställda med upp till €150 miljoner i omsättning eller €129 miljoner i totala tillgångar. Denna definition föreslås införas i berörda rättsakter som ändras genom Omnibus IV med undantag för </w:t>
      </w:r>
      <w:proofErr w:type="spellStart"/>
      <w:r w:rsidRPr="00271D0E">
        <w:rPr>
          <w:rFonts w:asciiTheme="minorHAnsi" w:hAnsiTheme="minorHAnsi"/>
        </w:rPr>
        <w:t>Mifid</w:t>
      </w:r>
      <w:proofErr w:type="spellEnd"/>
      <w:r w:rsidRPr="00271D0E">
        <w:rPr>
          <w:rFonts w:asciiTheme="minorHAnsi" w:hAnsiTheme="minorHAnsi"/>
        </w:rPr>
        <w:t xml:space="preserve"> II. I </w:t>
      </w:r>
      <w:proofErr w:type="spellStart"/>
      <w:r w:rsidRPr="00271D0E">
        <w:rPr>
          <w:rFonts w:asciiTheme="minorHAnsi" w:hAnsiTheme="minorHAnsi"/>
        </w:rPr>
        <w:t>Mifid</w:t>
      </w:r>
      <w:proofErr w:type="spellEnd"/>
      <w:r w:rsidRPr="00271D0E">
        <w:rPr>
          <w:rFonts w:asciiTheme="minorHAnsi" w:hAnsiTheme="minorHAnsi"/>
        </w:rPr>
        <w:t xml:space="preserve"> II föreslår kommissionen en annan definition som baseras på företagets börsvärde.</w:t>
      </w:r>
      <w:r>
        <w:t xml:space="preserve"> </w:t>
      </w:r>
    </w:p>
    <w:p w14:paraId="5A307961" w14:textId="77777777" w:rsidR="00C84D1C" w:rsidRPr="00271D0E" w:rsidRDefault="00C84D1C" w:rsidP="00FF2C45">
      <w:pPr>
        <w:pStyle w:val="Rubrik3"/>
      </w:pPr>
      <w:r>
        <w:t xml:space="preserve">EU:s </w:t>
      </w:r>
      <w:r w:rsidRPr="004F7971">
        <w:t>dataskyddsförordning</w:t>
      </w:r>
      <w:r w:rsidRPr="00A74F58" w:rsidDel="004F7971">
        <w:t xml:space="preserve"> </w:t>
      </w:r>
      <w:r w:rsidRPr="00A74F58">
        <w:t xml:space="preserve">2016/679 </w:t>
      </w:r>
      <w:r>
        <w:br/>
      </w:r>
      <w:r w:rsidRPr="00C026F0">
        <w:rPr>
          <w:rFonts w:asciiTheme="minorHAnsi" w:hAnsiTheme="minorHAnsi"/>
        </w:rPr>
        <w:t>Förslaget syftar till att förenkla och utvidga vissa bestämmelser i EU:s dataskyddsförordning som gäller för SMF:s till att även omfatta SMCs. Det innebär att registerföring endast blir obligatorisk när behandlingsaktiviteter innebär hög risk för registrerades rättigheter och friheter, och undantaget utvidgas till organisationer med färre än 750 anställda. Dessutom ska uppförandekoder och certifieringsmekanismer beakta SMC:s specifika behov.</w:t>
      </w:r>
    </w:p>
    <w:p w14:paraId="10AD5AC7" w14:textId="77777777" w:rsidR="00C84D1C" w:rsidRDefault="00C84D1C" w:rsidP="00FF2C45">
      <w:pPr>
        <w:pStyle w:val="Rubrik3"/>
      </w:pPr>
      <w:r w:rsidRPr="00BF376D">
        <w:t>Antidumpningsförordningen (EU) 2016/1036</w:t>
      </w:r>
    </w:p>
    <w:p w14:paraId="65804448" w14:textId="77777777" w:rsidR="00C84D1C" w:rsidRPr="00F258C7" w:rsidRDefault="00C84D1C" w:rsidP="00FF2C45">
      <w:pPr>
        <w:pStyle w:val="Brdtext"/>
      </w:pPr>
      <w:bookmarkStart w:id="4" w:name="_Hlk200379836"/>
      <w:r w:rsidRPr="00FA53D7">
        <w:t>Förslaget syftar till att utvidga SMC:s tillgång till handelsskyddsinstrument genom att erbjuda information och stöd via en helpdesk</w:t>
      </w:r>
      <w:r>
        <w:t xml:space="preserve">. </w:t>
      </w:r>
      <w:r w:rsidRPr="00F258C7">
        <w:t xml:space="preserve">Dessutom ska </w:t>
      </w:r>
      <w:r w:rsidRPr="00F258C7">
        <w:lastRenderedPageBreak/>
        <w:t>undersökningsperioderna, när det är möjligt, sammanfalla med räkenskapsåret för att öka förutsägbarheten och underlätta för dessa företag</w:t>
      </w:r>
      <w:r>
        <w:t>.</w:t>
      </w:r>
    </w:p>
    <w:bookmarkEnd w:id="4"/>
    <w:p w14:paraId="04C85CA5" w14:textId="77777777" w:rsidR="00C84D1C" w:rsidRDefault="00C84D1C" w:rsidP="00FF2C45">
      <w:pPr>
        <w:pStyle w:val="Rubrik3"/>
      </w:pPr>
      <w:r>
        <w:t>A</w:t>
      </w:r>
      <w:r w:rsidRPr="00BF376D">
        <w:t>ntisubventionsförordningen</w:t>
      </w:r>
      <w:r>
        <w:t xml:space="preserve"> </w:t>
      </w:r>
      <w:r w:rsidRPr="00BF376D">
        <w:t>(EU) 2016/1037</w:t>
      </w:r>
    </w:p>
    <w:p w14:paraId="1596DB4B" w14:textId="77777777" w:rsidR="00C84D1C" w:rsidRPr="00FA53D7" w:rsidRDefault="00C84D1C" w:rsidP="00FF2C45">
      <w:pPr>
        <w:pStyle w:val="Brdtext"/>
      </w:pPr>
      <w:r w:rsidRPr="00FA53D7">
        <w:t>Förslaget syftar till att utvidga SMC:s tillgång till handelsskyddsinstrument genom att erbjuda information och stöd via en helpdesk. Dessutom ska undersökningsperioderna, när det är möjligt, sammanfalla med räkenskapsåret för att öka förutsägbarheten och underlätta för dessa företag.</w:t>
      </w:r>
    </w:p>
    <w:p w14:paraId="57678C4F" w14:textId="77777777" w:rsidR="00C84D1C" w:rsidRPr="00271004" w:rsidRDefault="00C84D1C" w:rsidP="00FF2C45">
      <w:pPr>
        <w:pStyle w:val="Rubrik3"/>
      </w:pPr>
      <w:r w:rsidRPr="00BF376D">
        <w:t>Prospektförordningen (EU) 2017/1129</w:t>
      </w:r>
      <w:r>
        <w:br/>
      </w:r>
      <w:r w:rsidRPr="00FD5D3F">
        <w:rPr>
          <w:rFonts w:asciiTheme="minorHAnsi" w:hAnsiTheme="minorHAnsi"/>
          <w:szCs w:val="22"/>
        </w:rPr>
        <w:t xml:space="preserve">Förslaget </w:t>
      </w:r>
      <w:r>
        <w:rPr>
          <w:rFonts w:asciiTheme="minorHAnsi" w:hAnsiTheme="minorHAnsi"/>
          <w:szCs w:val="22"/>
        </w:rPr>
        <w:t>innebär att</w:t>
      </w:r>
      <w:r w:rsidRPr="00FD5D3F">
        <w:rPr>
          <w:rFonts w:asciiTheme="minorHAnsi" w:hAnsiTheme="minorHAnsi"/>
          <w:szCs w:val="22"/>
        </w:rPr>
        <w:t xml:space="preserve"> </w:t>
      </w:r>
      <w:r>
        <w:rPr>
          <w:rFonts w:asciiTheme="minorHAnsi" w:hAnsiTheme="minorHAnsi"/>
          <w:szCs w:val="22"/>
        </w:rPr>
        <w:t>tillämpningsområdet för</w:t>
      </w:r>
      <w:r w:rsidRPr="00FD5D3F">
        <w:rPr>
          <w:rFonts w:asciiTheme="minorHAnsi" w:hAnsiTheme="minorHAnsi"/>
          <w:szCs w:val="22"/>
        </w:rPr>
        <w:t xml:space="preserve"> EU-tillväxt</w:t>
      </w:r>
      <w:r>
        <w:rPr>
          <w:rFonts w:asciiTheme="minorHAnsi" w:hAnsiTheme="minorHAnsi"/>
          <w:szCs w:val="22"/>
        </w:rPr>
        <w:t>emissions</w:t>
      </w:r>
      <w:r w:rsidRPr="00FD5D3F">
        <w:rPr>
          <w:rFonts w:asciiTheme="minorHAnsi" w:hAnsiTheme="minorHAnsi"/>
          <w:szCs w:val="22"/>
        </w:rPr>
        <w:t xml:space="preserve">prospekt </w:t>
      </w:r>
      <w:r>
        <w:rPr>
          <w:rFonts w:asciiTheme="minorHAnsi" w:hAnsiTheme="minorHAnsi"/>
          <w:szCs w:val="22"/>
        </w:rPr>
        <w:t xml:space="preserve">utvidgas från att bara gälla för SMF:s </w:t>
      </w:r>
      <w:r w:rsidRPr="00FD5D3F">
        <w:rPr>
          <w:rFonts w:asciiTheme="minorHAnsi" w:hAnsiTheme="minorHAnsi"/>
          <w:szCs w:val="22"/>
        </w:rPr>
        <w:t xml:space="preserve">till att </w:t>
      </w:r>
      <w:r>
        <w:rPr>
          <w:rFonts w:asciiTheme="minorHAnsi" w:hAnsiTheme="minorHAnsi"/>
          <w:szCs w:val="22"/>
        </w:rPr>
        <w:t xml:space="preserve">även </w:t>
      </w:r>
      <w:r w:rsidRPr="00FD5D3F">
        <w:rPr>
          <w:rFonts w:asciiTheme="minorHAnsi" w:hAnsiTheme="minorHAnsi"/>
          <w:szCs w:val="22"/>
        </w:rPr>
        <w:t xml:space="preserve">omfatta </w:t>
      </w:r>
      <w:proofErr w:type="gramStart"/>
      <w:r w:rsidRPr="00FD5D3F">
        <w:rPr>
          <w:rFonts w:asciiTheme="minorHAnsi" w:hAnsiTheme="minorHAnsi"/>
          <w:szCs w:val="22"/>
        </w:rPr>
        <w:t>SMC:s</w:t>
      </w:r>
      <w:r>
        <w:rPr>
          <w:rFonts w:asciiTheme="minorHAnsi" w:hAnsiTheme="minorHAnsi"/>
          <w:szCs w:val="22"/>
        </w:rPr>
        <w:t>.</w:t>
      </w:r>
      <w:proofErr w:type="gramEnd"/>
      <w:r>
        <w:rPr>
          <w:rFonts w:asciiTheme="minorHAnsi" w:hAnsiTheme="minorHAnsi"/>
          <w:szCs w:val="22"/>
        </w:rPr>
        <w:t xml:space="preserve"> Förslaget syftar till </w:t>
      </w:r>
      <w:r w:rsidRPr="00FD5D3F">
        <w:rPr>
          <w:rFonts w:asciiTheme="minorHAnsi" w:hAnsiTheme="minorHAnsi"/>
          <w:szCs w:val="22"/>
        </w:rPr>
        <w:t xml:space="preserve">att minska noteringskostnader och </w:t>
      </w:r>
      <w:r>
        <w:rPr>
          <w:rFonts w:asciiTheme="minorHAnsi" w:hAnsiTheme="minorHAnsi"/>
          <w:szCs w:val="22"/>
        </w:rPr>
        <w:t>därigenom</w:t>
      </w:r>
      <w:r w:rsidRPr="00FD5D3F">
        <w:rPr>
          <w:rFonts w:asciiTheme="minorHAnsi" w:hAnsiTheme="minorHAnsi"/>
          <w:szCs w:val="22"/>
        </w:rPr>
        <w:t xml:space="preserve"> göra </w:t>
      </w:r>
      <w:r>
        <w:rPr>
          <w:rFonts w:asciiTheme="minorHAnsi" w:hAnsiTheme="minorHAnsi"/>
          <w:szCs w:val="22"/>
        </w:rPr>
        <w:t>SMC:s</w:t>
      </w:r>
      <w:r w:rsidRPr="00FD5D3F">
        <w:rPr>
          <w:rFonts w:asciiTheme="minorHAnsi" w:hAnsiTheme="minorHAnsi"/>
          <w:szCs w:val="22"/>
        </w:rPr>
        <w:t xml:space="preserve"> mer attraktiva för investerare. Eftersom </w:t>
      </w:r>
      <w:r>
        <w:rPr>
          <w:rFonts w:asciiTheme="minorHAnsi" w:hAnsiTheme="minorHAnsi"/>
          <w:szCs w:val="22"/>
        </w:rPr>
        <w:t>prospektförordningen</w:t>
      </w:r>
      <w:r w:rsidRPr="00FD5D3F">
        <w:rPr>
          <w:rFonts w:asciiTheme="minorHAnsi" w:hAnsiTheme="minorHAnsi"/>
          <w:szCs w:val="22"/>
        </w:rPr>
        <w:t xml:space="preserve"> har ändrats genom förordning (EU) 2024/2809</w:t>
      </w:r>
      <w:r>
        <w:rPr>
          <w:rFonts w:asciiTheme="minorHAnsi" w:hAnsiTheme="minorHAnsi"/>
          <w:szCs w:val="22"/>
        </w:rPr>
        <w:t xml:space="preserve"> (faktapromemoria 2022/</w:t>
      </w:r>
      <w:proofErr w:type="gramStart"/>
      <w:r>
        <w:rPr>
          <w:rFonts w:asciiTheme="minorHAnsi" w:hAnsiTheme="minorHAnsi"/>
          <w:szCs w:val="22"/>
        </w:rPr>
        <w:t>23:FPM</w:t>
      </w:r>
      <w:proofErr w:type="gramEnd"/>
      <w:r>
        <w:rPr>
          <w:rFonts w:asciiTheme="minorHAnsi" w:hAnsiTheme="minorHAnsi"/>
          <w:szCs w:val="22"/>
        </w:rPr>
        <w:t>46)</w:t>
      </w:r>
      <w:r w:rsidRPr="004C31E6">
        <w:rPr>
          <w:rFonts w:asciiTheme="minorHAnsi" w:hAnsiTheme="minorHAnsi"/>
          <w:szCs w:val="22"/>
        </w:rPr>
        <w:t xml:space="preserve">, kommer bestämmelsen om EU-tillväxtemissionsprospekt att gälla från och med den 5 mars 2026. </w:t>
      </w:r>
    </w:p>
    <w:p w14:paraId="3A7E9827" w14:textId="77777777" w:rsidR="00C84D1C" w:rsidRPr="00271004" w:rsidRDefault="00C84D1C" w:rsidP="00FF2C45">
      <w:pPr>
        <w:pStyle w:val="Rubrik3"/>
      </w:pPr>
      <w:r w:rsidRPr="00271004">
        <w:t>Batteriförordningen (EU) 2023/1542</w:t>
      </w:r>
    </w:p>
    <w:p w14:paraId="259FE7C3" w14:textId="77777777" w:rsidR="00C84D1C" w:rsidRPr="00597A8F" w:rsidRDefault="00C84D1C" w:rsidP="00FF2C45">
      <w:pPr>
        <w:pStyle w:val="Brdtext"/>
      </w:pPr>
      <w:r w:rsidRPr="00271004">
        <w:t xml:space="preserve">Förslaget syftar till att utvidga undantaget från vissa skyldigheter gällande </w:t>
      </w:r>
      <w:proofErr w:type="spellStart"/>
      <w:r w:rsidRPr="00271004">
        <w:t>due</w:t>
      </w:r>
      <w:proofErr w:type="spellEnd"/>
      <w:r w:rsidRPr="00271004">
        <w:t xml:space="preserve"> </w:t>
      </w:r>
      <w:proofErr w:type="spellStart"/>
      <w:r w:rsidRPr="00271004">
        <w:t>diligence</w:t>
      </w:r>
      <w:proofErr w:type="spellEnd"/>
      <w:r w:rsidRPr="00271004">
        <w:t xml:space="preserve">-policyer för batterier till att även omfatta </w:t>
      </w:r>
      <w:proofErr w:type="gramStart"/>
      <w:r w:rsidRPr="00271004">
        <w:t>SMC</w:t>
      </w:r>
      <w:r>
        <w:t>:</w:t>
      </w:r>
      <w:r w:rsidRPr="00271004">
        <w:t>s.</w:t>
      </w:r>
      <w:proofErr w:type="gramEnd"/>
      <w:r w:rsidRPr="00271004">
        <w:t xml:space="preserve"> Dessutom föreslås att kravet på att </w:t>
      </w:r>
      <w:r>
        <w:t>företag ska se över</w:t>
      </w:r>
      <w:r w:rsidRPr="00271004">
        <w:t xml:space="preserve"> och offentliggöra </w:t>
      </w:r>
      <w:proofErr w:type="spellStart"/>
      <w:r w:rsidRPr="00271004">
        <w:t>due</w:t>
      </w:r>
      <w:proofErr w:type="spellEnd"/>
      <w:r w:rsidRPr="00271004">
        <w:t xml:space="preserve"> </w:t>
      </w:r>
      <w:proofErr w:type="spellStart"/>
      <w:r w:rsidRPr="00271004">
        <w:t>diligence</w:t>
      </w:r>
      <w:proofErr w:type="spellEnd"/>
      <w:r w:rsidRPr="00271004">
        <w:t xml:space="preserve">-policyer ändras </w:t>
      </w:r>
      <w:r>
        <w:t xml:space="preserve">från varje år </w:t>
      </w:r>
      <w:r w:rsidRPr="00271004">
        <w:t>till vart tredje år för att minska den administrativa</w:t>
      </w:r>
      <w:r w:rsidRPr="00597A8F">
        <w:t xml:space="preserve"> bördan för alla ekonomiska aktörer</w:t>
      </w:r>
      <w:r>
        <w:t>, inklusive SMCs</w:t>
      </w:r>
      <w:r w:rsidRPr="00597A8F">
        <w:t>.</w:t>
      </w:r>
    </w:p>
    <w:p w14:paraId="028AE448" w14:textId="77777777" w:rsidR="00C84D1C" w:rsidRDefault="00C84D1C" w:rsidP="00FF2C45">
      <w:pPr>
        <w:pStyle w:val="Rubrik3"/>
      </w:pPr>
      <w:r w:rsidRPr="00BF376D">
        <w:t>F-gasförordningen</w:t>
      </w:r>
      <w:r>
        <w:t xml:space="preserve"> </w:t>
      </w:r>
      <w:r w:rsidRPr="00BF376D">
        <w:t>(EU) 2024/573</w:t>
      </w:r>
    </w:p>
    <w:p w14:paraId="256459BA" w14:textId="77777777" w:rsidR="00C84D1C" w:rsidRPr="00131B6F" w:rsidRDefault="00C84D1C" w:rsidP="00FF2C45">
      <w:pPr>
        <w:pStyle w:val="Brdtext"/>
      </w:pPr>
      <w:r w:rsidRPr="00131B6F">
        <w:t>Förslaget syftar till att förenkla registreringskraven för import och export av produkter och utrustning som innehåller fluorerade växthusgaser (F-gaser)</w:t>
      </w:r>
      <w:r>
        <w:t xml:space="preserve">. Den föreslagna ändringen avses begränsa kravet på registrering i F-gasportalen till att omfatta importörer som överskrider vissa årliga tröskelvärden för f-gaser samt exportörer av vissa produkter och utrustning med kraftigt klimatpåverkande f-gaser som är förbjudna inom EU och som omfattas av exportrestriktioner. </w:t>
      </w:r>
      <w:r w:rsidRPr="00131B6F">
        <w:t xml:space="preserve">Detta förväntas </w:t>
      </w:r>
      <w:r>
        <w:t>minska arbetsbördan för</w:t>
      </w:r>
      <w:r w:rsidRPr="00131B6F">
        <w:t xml:space="preserve"> SM</w:t>
      </w:r>
      <w:r>
        <w:t>F</w:t>
      </w:r>
      <w:r w:rsidRPr="00131B6F">
        <w:t xml:space="preserve">:s och </w:t>
      </w:r>
      <w:proofErr w:type="gramStart"/>
      <w:r w:rsidRPr="00131B6F">
        <w:t>SMC</w:t>
      </w:r>
      <w:r>
        <w:t>:</w:t>
      </w:r>
      <w:r w:rsidRPr="00131B6F">
        <w:t>s.</w:t>
      </w:r>
      <w:proofErr w:type="gramEnd"/>
    </w:p>
    <w:p w14:paraId="15D2F790" w14:textId="77777777" w:rsidR="00C84D1C" w:rsidRDefault="00C84D1C" w:rsidP="00FF2C45">
      <w:pPr>
        <w:pStyle w:val="Rubrik3"/>
      </w:pPr>
      <w:r w:rsidRPr="00BF376D">
        <w:lastRenderedPageBreak/>
        <w:t xml:space="preserve">CER-direktivet </w:t>
      </w:r>
      <w:r>
        <w:t>(</w:t>
      </w:r>
      <w:r w:rsidRPr="00E877BE">
        <w:t>2022/2557</w:t>
      </w:r>
      <w:r>
        <w:t>)</w:t>
      </w:r>
    </w:p>
    <w:p w14:paraId="59700243" w14:textId="77777777" w:rsidR="00C84D1C" w:rsidRPr="00F84904" w:rsidRDefault="00C84D1C" w:rsidP="00FF2C45">
      <w:pPr>
        <w:pStyle w:val="Brdtext"/>
      </w:pPr>
      <w:r w:rsidRPr="00F84904">
        <w:t xml:space="preserve">Direktiv (EU) 2022/2557 om </w:t>
      </w:r>
      <w:r>
        <w:t>motståndskraft</w:t>
      </w:r>
      <w:r w:rsidRPr="00F84904">
        <w:t xml:space="preserve"> för kritiska en</w:t>
      </w:r>
      <w:r>
        <w:t>titeter</w:t>
      </w:r>
      <w:r w:rsidRPr="00F84904">
        <w:t xml:space="preserve"> kräver att medlemsstaterna antar en strategi för att stärka </w:t>
      </w:r>
      <w:r>
        <w:t>motståndskraften</w:t>
      </w:r>
      <w:r w:rsidRPr="00F84904">
        <w:t xml:space="preserve"> hos kritiska en</w:t>
      </w:r>
      <w:r>
        <w:t xml:space="preserve">titeter. </w:t>
      </w:r>
      <w:r w:rsidRPr="00FD5D3F">
        <w:t>Förslaget syftar till att medlemsstaterna, i denna strategi, måste tillhandahålla en beskrivning av befintliga åtgärder som syftar till att underlätta genomförandet av vissa skyldigheter för de SM</w:t>
      </w:r>
      <w:r>
        <w:t>F</w:t>
      </w:r>
      <w:r w:rsidRPr="00FD5D3F">
        <w:t>:s</w:t>
      </w:r>
      <w:r>
        <w:t xml:space="preserve"> och SMC:s</w:t>
      </w:r>
      <w:r w:rsidRPr="00FD5D3F">
        <w:t xml:space="preserve"> som identifieras som kritiska entiteter</w:t>
      </w:r>
      <w:r>
        <w:t xml:space="preserve"> </w:t>
      </w:r>
    </w:p>
    <w:p w14:paraId="3913B1F6" w14:textId="77777777" w:rsidR="00C84D1C" w:rsidRDefault="00C84D1C" w:rsidP="00FF2C45">
      <w:pPr>
        <w:pStyle w:val="Rubrik3"/>
      </w:pPr>
      <w:r w:rsidRPr="00BF376D">
        <w:t>Direktivet om marknader för finansiella instrument (</w:t>
      </w:r>
      <w:proofErr w:type="spellStart"/>
      <w:r w:rsidRPr="00BF376D">
        <w:t>Mifid</w:t>
      </w:r>
      <w:proofErr w:type="spellEnd"/>
      <w:r w:rsidRPr="00BF376D">
        <w:t xml:space="preserve"> II)</w:t>
      </w:r>
      <w:r>
        <w:t xml:space="preserve"> (</w:t>
      </w:r>
      <w:r w:rsidRPr="00E877BE">
        <w:t>2014/65/EU</w:t>
      </w:r>
      <w:r>
        <w:t>)</w:t>
      </w:r>
    </w:p>
    <w:p w14:paraId="439EFA3E" w14:textId="77777777" w:rsidR="00C84D1C" w:rsidRPr="008456B1" w:rsidRDefault="00C84D1C" w:rsidP="00FF2C45">
      <w:pPr>
        <w:pStyle w:val="Brdtext"/>
        <w:rPr>
          <w:rFonts w:ascii="Segoe UI" w:eastAsia="Times New Roman" w:hAnsi="Segoe UI" w:cs="Segoe UI"/>
          <w:color w:val="424242"/>
          <w:sz w:val="24"/>
          <w:szCs w:val="24"/>
          <w:lang w:eastAsia="sv-SE"/>
        </w:rPr>
      </w:pPr>
      <w:r>
        <w:t xml:space="preserve">Ändringarna i </w:t>
      </w:r>
      <w:proofErr w:type="spellStart"/>
      <w:r>
        <w:t>Mifid</w:t>
      </w:r>
      <w:proofErr w:type="spellEnd"/>
      <w:r>
        <w:t xml:space="preserve"> II syftar</w:t>
      </w:r>
      <w:r w:rsidRPr="00F84904">
        <w:t xml:space="preserve"> till att </w:t>
      </w:r>
      <w:r>
        <w:t>SMC:s</w:t>
      </w:r>
      <w:r w:rsidRPr="00F84904">
        <w:t xml:space="preserve"> </w:t>
      </w:r>
      <w:r>
        <w:t>ska</w:t>
      </w:r>
      <w:r w:rsidRPr="00F84904">
        <w:t xml:space="preserve"> få </w:t>
      </w:r>
      <w:r>
        <w:t>dra nytta av de mindre strikta krav som gäller på</w:t>
      </w:r>
      <w:r w:rsidRPr="00F84904">
        <w:t xml:space="preserve"> tillväxtmarknader</w:t>
      </w:r>
      <w:r>
        <w:t xml:space="preserve"> för små och medelstora företag</w:t>
      </w:r>
      <w:r w:rsidRPr="00F84904">
        <w:t xml:space="preserve">. </w:t>
      </w:r>
      <w:r>
        <w:t xml:space="preserve">Enligt den systematik som gäller för definitionen av SMF:s föreslås att en definition av SMC:s införs </w:t>
      </w:r>
      <w:r w:rsidRPr="00602702">
        <w:t>som baseras på företagets börsvärde som ska vara minst</w:t>
      </w:r>
      <w:r>
        <w:t xml:space="preserve"> </w:t>
      </w:r>
      <w:r w:rsidRPr="00602702">
        <w:t>€ 200 miljoner och högst € 1 miljard beräknat på slutkurser för de tre föregående kalenderåren</w:t>
      </w:r>
      <w:r>
        <w:t xml:space="preserve">. Det föreslås även att definitionen av tillväxtmarknader för små och medelstora företag ändras. För att en handelsplattform ska få registreras som en tillväxtmarknad för små och medelstora företag krävs idag att minst 50 % av alla listade bolag på handelsplattformen är </w:t>
      </w:r>
      <w:proofErr w:type="gramStart"/>
      <w:r>
        <w:t>SMF:s.</w:t>
      </w:r>
      <w:proofErr w:type="gramEnd"/>
      <w:r>
        <w:t xml:space="preserve"> Ändringen innebär att det för registrering krävs att minst 50 % av alla bolag antingen är SMF:s eller SMC:s. Det innebär att SMC:s kan dra </w:t>
      </w:r>
      <w:r w:rsidRPr="00AD3391">
        <w:t xml:space="preserve">nytta av de </w:t>
      </w:r>
      <w:r>
        <w:t xml:space="preserve">regellättnader som gäller för </w:t>
      </w:r>
      <w:proofErr w:type="gramStart"/>
      <w:r>
        <w:t>SMF:s.</w:t>
      </w:r>
      <w:proofErr w:type="gramEnd"/>
    </w:p>
    <w:p w14:paraId="44F2E820" w14:textId="77777777" w:rsidR="00C84D1C" w:rsidRDefault="00B738CE" w:rsidP="00FF2C45">
      <w:pPr>
        <w:pStyle w:val="Rubrik2"/>
      </w:pPr>
      <w:sdt>
        <w:sdtPr>
          <w:id w:val="-2087607690"/>
          <w:lock w:val="contentLocked"/>
          <w:placeholder>
            <w:docPart w:val="B2AD63EC0579488F80A9E762549D04BC"/>
          </w:placeholder>
          <w:group/>
        </w:sdtPr>
        <w:sdtEndPr/>
        <w:sdtContent>
          <w:r w:rsidR="00C84D1C">
            <w:t>Gällande svenska regler och förslagets effekt på dessa</w:t>
          </w:r>
        </w:sdtContent>
      </w:sdt>
    </w:p>
    <w:p w14:paraId="35BFF808" w14:textId="77777777" w:rsidR="00C84D1C" w:rsidRDefault="00C84D1C" w:rsidP="00FF2C45">
      <w:pPr>
        <w:pStyle w:val="Brdtext"/>
      </w:pPr>
      <w:r w:rsidRPr="006D7901">
        <w:t>Regeringens övergripande bedömning är preliminärt att förslaget inte påverkar grundlagarna</w:t>
      </w:r>
      <w:r>
        <w:t xml:space="preserve">. SMC:s föreslås definieras genom en EU-rekommendation på samma sätt som </w:t>
      </w:r>
      <w:proofErr w:type="gramStart"/>
      <w:r>
        <w:t>SMF:s.</w:t>
      </w:r>
      <w:proofErr w:type="gramEnd"/>
      <w:r>
        <w:t xml:space="preserve"> </w:t>
      </w:r>
      <w:r w:rsidRPr="00BC6CAD">
        <w:t>EU-rekommendation</w:t>
      </w:r>
      <w:r>
        <w:t>er</w:t>
      </w:r>
      <w:r w:rsidRPr="00BC6CAD">
        <w:t xml:space="preserve"> är inte rättsligt bindande och medför inga rättsliga skyldigheter</w:t>
      </w:r>
      <w:r>
        <w:t xml:space="preserve">. Samtidigt införs definitioner av </w:t>
      </w:r>
      <w:proofErr w:type="spellStart"/>
      <w:r>
        <w:t>SMC:er</w:t>
      </w:r>
      <w:proofErr w:type="spellEnd"/>
      <w:r>
        <w:t>, i likhet med SMF:s, i direkt tillämpliga förordningar eller direktiv som ska genomföras i svensk rätt och blir rättsligt bindande. A</w:t>
      </w:r>
      <w:r w:rsidRPr="00EA51A8">
        <w:t>tt utvidga vissa bestämmelser</w:t>
      </w:r>
      <w:r>
        <w:t xml:space="preserve"> </w:t>
      </w:r>
      <w:r w:rsidRPr="00EA51A8">
        <w:t>som redan gäller för SM</w:t>
      </w:r>
      <w:r>
        <w:t>F</w:t>
      </w:r>
      <w:r w:rsidRPr="00EA51A8">
        <w:t xml:space="preserve">:s till att även omfatta </w:t>
      </w:r>
      <w:r w:rsidRPr="00497371">
        <w:t>SMC</w:t>
      </w:r>
      <w:r>
        <w:t>:</w:t>
      </w:r>
      <w:r w:rsidRPr="00497371">
        <w:t>s</w:t>
      </w:r>
      <w:r>
        <w:t>,</w:t>
      </w:r>
      <w:r w:rsidRPr="00497371">
        <w:t xml:space="preserve"> </w:t>
      </w:r>
      <w:r>
        <w:t>som föreslås i förslaget, medför</w:t>
      </w:r>
      <w:r w:rsidRPr="00497371">
        <w:t xml:space="preserve"> </w:t>
      </w:r>
      <w:r w:rsidRPr="00A27250">
        <w:t>begränsade</w:t>
      </w:r>
      <w:r w:rsidRPr="00497371">
        <w:t xml:space="preserve"> förändringar av medlemsstaternas befintliga skyldigheter</w:t>
      </w:r>
      <w:r w:rsidRPr="00EA51A8">
        <w:t>.</w:t>
      </w:r>
      <w:r>
        <w:t xml:space="preserve"> </w:t>
      </w:r>
    </w:p>
    <w:p w14:paraId="209B0DAB" w14:textId="77777777" w:rsidR="00C84D1C" w:rsidRPr="00472EBA" w:rsidRDefault="00C84D1C" w:rsidP="00FF2C45">
      <w:pPr>
        <w:pStyle w:val="Brdtext"/>
      </w:pPr>
      <w:r w:rsidRPr="000B0C46">
        <w:t xml:space="preserve">Medlemsstater, Europeiska investeringsbanken (EIB) och Europeiska investeringsfonden (EIF) uppmanas att använda </w:t>
      </w:r>
      <w:r>
        <w:t xml:space="preserve">den definition som framgår av </w:t>
      </w:r>
      <w:r>
        <w:lastRenderedPageBreak/>
        <w:t>kommissionens rekommendation</w:t>
      </w:r>
      <w:r w:rsidRPr="000B0C46">
        <w:t xml:space="preserve"> </w:t>
      </w:r>
      <w:r>
        <w:t>(</w:t>
      </w:r>
      <w:proofErr w:type="gramStart"/>
      <w:r w:rsidRPr="00EC725F">
        <w:t>C(</w:t>
      </w:r>
      <w:proofErr w:type="gramEnd"/>
      <w:r w:rsidRPr="00EC725F">
        <w:t>2025) 3500 final</w:t>
      </w:r>
      <w:r>
        <w:t xml:space="preserve">) </w:t>
      </w:r>
      <w:r w:rsidRPr="000B0C46">
        <w:t xml:space="preserve">när de genomför sina program för </w:t>
      </w:r>
      <w:r>
        <w:t>SMC:s</w:t>
      </w:r>
      <w:r w:rsidRPr="000B0C46">
        <w:t xml:space="preserve">. De angivna </w:t>
      </w:r>
      <w:r>
        <w:t>tröskel</w:t>
      </w:r>
      <w:r w:rsidRPr="000B0C46">
        <w:t>värdena bör</w:t>
      </w:r>
      <w:r>
        <w:t xml:space="preserve"> vidare</w:t>
      </w:r>
      <w:r w:rsidRPr="000B0C46">
        <w:t xml:space="preserve"> ses som maximala, men medlemsstater, EIB och EIF kan tillämpa lägre värden. De kan också välja att endast använda kriteriet för antal anställda, i enlighet med EU:s konkurrenslagar och regler om statligt stöd.</w:t>
      </w:r>
      <w:r>
        <w:t xml:space="preserve"> </w:t>
      </w:r>
    </w:p>
    <w:p w14:paraId="77682CE3" w14:textId="77777777" w:rsidR="00C84D1C" w:rsidRDefault="00B738CE" w:rsidP="00FF2C45">
      <w:pPr>
        <w:pStyle w:val="Rubrik2"/>
      </w:pPr>
      <w:sdt>
        <w:sdtPr>
          <w:id w:val="-1431199353"/>
          <w:lock w:val="contentLocked"/>
          <w:placeholder>
            <w:docPart w:val="B2AD63EC0579488F80A9E762549D04BC"/>
          </w:placeholder>
          <w:group/>
        </w:sdtPr>
        <w:sdtEndPr/>
        <w:sdtContent>
          <w:r w:rsidR="00C84D1C">
            <w:t>Budgetära konsekvenser och konsekvensanalys</w:t>
          </w:r>
        </w:sdtContent>
      </w:sdt>
    </w:p>
    <w:p w14:paraId="728F0383" w14:textId="77777777" w:rsidR="00C84D1C" w:rsidRDefault="00C84D1C" w:rsidP="00FF2C45">
      <w:pPr>
        <w:pStyle w:val="Brdtext"/>
      </w:pPr>
      <w:r>
        <w:t>Regeringen bedömer att kommissionens förslag inte medför några omedelbara budgetära effekter nationellt eller på EU-nivå. Kommissionen har bedömt att en konsekvensanalys inte är nödvändig eftersom f</w:t>
      </w:r>
      <w:r w:rsidRPr="00EA51A8">
        <w:t>örslaget avser begränsade ändringar av lagstiftningen i syfte att förenkla eller utvidga vissa åtgärder som för närvarande gäller för SM</w:t>
      </w:r>
      <w:r>
        <w:t>F</w:t>
      </w:r>
      <w:r w:rsidRPr="00EA51A8">
        <w:t xml:space="preserve">:s till att även omfatta </w:t>
      </w:r>
      <w:proofErr w:type="gramStart"/>
      <w:r w:rsidRPr="00EA51A8">
        <w:t>SMC</w:t>
      </w:r>
      <w:r>
        <w:t>:</w:t>
      </w:r>
      <w:r w:rsidRPr="00EA51A8">
        <w:t>s.</w:t>
      </w:r>
      <w:proofErr w:type="gramEnd"/>
      <w:r>
        <w:t xml:space="preserve"> </w:t>
      </w:r>
    </w:p>
    <w:sdt>
      <w:sdtPr>
        <w:id w:val="830331803"/>
        <w:lock w:val="contentLocked"/>
        <w:placeholder>
          <w:docPart w:val="B2AD63EC0579488F80A9E762549D04BC"/>
        </w:placeholder>
        <w:group/>
      </w:sdtPr>
      <w:sdtEndPr/>
      <w:sdtContent>
        <w:p w14:paraId="7386ACF3" w14:textId="77777777" w:rsidR="00C84D1C" w:rsidRDefault="00C84D1C" w:rsidP="00FF2C45">
          <w:pPr>
            <w:pStyle w:val="Rubrik1"/>
          </w:pPr>
          <w:r>
            <w:t>Ståndpunkter</w:t>
          </w:r>
        </w:p>
      </w:sdtContent>
    </w:sdt>
    <w:p w14:paraId="10A5E9EE" w14:textId="77777777" w:rsidR="00C84D1C" w:rsidRDefault="00B738CE" w:rsidP="00FF2C45">
      <w:pPr>
        <w:pStyle w:val="Rubrik2"/>
      </w:pPr>
      <w:sdt>
        <w:sdtPr>
          <w:id w:val="-483085086"/>
          <w:lock w:val="contentLocked"/>
          <w:placeholder>
            <w:docPart w:val="B2AD63EC0579488F80A9E762549D04BC"/>
          </w:placeholder>
          <w:group/>
        </w:sdtPr>
        <w:sdtEndPr/>
        <w:sdtContent>
          <w:r w:rsidR="00C84D1C">
            <w:t>Preliminär svensk ståndpunkt</w:t>
          </w:r>
        </w:sdtContent>
      </w:sdt>
    </w:p>
    <w:p w14:paraId="480C087B" w14:textId="77777777" w:rsidR="00C84D1C" w:rsidRPr="0020356F" w:rsidRDefault="00C84D1C" w:rsidP="00FF2C45">
      <w:bookmarkStart w:id="5" w:name="_Hlk201751206"/>
      <w:bookmarkStart w:id="6" w:name="_Hlk200481552"/>
      <w:r>
        <w:t>Förenkling för företag är en central del i konkurrenskraftsarbetet. Regeringen välkomnar därför kommissionens fortsatta fokus på bättre lagstiftning, förenkling och genomförande samt att kommissionen gått från ord till handling och lagt fram konkreta förenklingsförslag inom ramen för s.k. omnibuspaket. Ett centralt ingångsvärde för det svenska förhandlingsarbetet om dessa är att regeringen vill se verkliga förenklingar, samtidigt som centrala policymål värnas.</w:t>
      </w:r>
      <w:r w:rsidRPr="00FB1936">
        <w:t xml:space="preserve"> Svenska och europeiska företag behöver ett ändamålsenligt och enkelt regelverk för att inte hamna efter i konkurrensen med företag utanför </w:t>
      </w:r>
      <w:r>
        <w:t xml:space="preserve">EU. </w:t>
      </w:r>
    </w:p>
    <w:bookmarkEnd w:id="5"/>
    <w:p w14:paraId="10AE394B" w14:textId="77777777" w:rsidR="00C84D1C" w:rsidRDefault="00C84D1C" w:rsidP="00FF2C45">
      <w:pPr>
        <w:pStyle w:val="Brdtext"/>
      </w:pPr>
      <w:r w:rsidRPr="00660930">
        <w:t xml:space="preserve">I </w:t>
      </w:r>
      <w:r>
        <w:t>det aktuella</w:t>
      </w:r>
      <w:r w:rsidRPr="00660930">
        <w:t xml:space="preserve"> </w:t>
      </w:r>
      <w:r w:rsidRPr="00A74F58">
        <w:t xml:space="preserve">omnibuspaketet föreslås förenklingsåtgärder till förmån för SMC:s i åtta lagstiftningsakter: (1) </w:t>
      </w:r>
      <w:r w:rsidRPr="00271D0E">
        <w:rPr>
          <w:rFonts w:cs="Arial"/>
          <w:color w:val="474747"/>
          <w:shd w:val="clear" w:color="auto" w:fill="FFFFFF"/>
        </w:rPr>
        <w:t>EU</w:t>
      </w:r>
      <w:r w:rsidRPr="00A74F58">
        <w:t>:s dataskyddsförordning, (2) Antidumpningsförordningen, (3) Antisubventionsförordningen, (4) Direktivet om marknader för finansiella instrument</w:t>
      </w:r>
      <w:r w:rsidRPr="00660930">
        <w:t xml:space="preserve"> (</w:t>
      </w:r>
      <w:proofErr w:type="spellStart"/>
      <w:r w:rsidRPr="00660930">
        <w:t>Mifid</w:t>
      </w:r>
      <w:proofErr w:type="spellEnd"/>
      <w:r w:rsidRPr="00660930">
        <w:t xml:space="preserve"> II), </w:t>
      </w:r>
      <w:r>
        <w:t xml:space="preserve">(5) </w:t>
      </w:r>
      <w:r w:rsidRPr="00660930">
        <w:t xml:space="preserve">Prospektförordningen, </w:t>
      </w:r>
      <w:r>
        <w:t xml:space="preserve">(6) </w:t>
      </w:r>
      <w:r w:rsidRPr="00660930">
        <w:t xml:space="preserve">Batteriförordningen, </w:t>
      </w:r>
      <w:r>
        <w:t xml:space="preserve">(7) </w:t>
      </w:r>
      <w:r w:rsidRPr="00660930">
        <w:t xml:space="preserve">CER-direktivet och </w:t>
      </w:r>
      <w:r>
        <w:t xml:space="preserve">(8) </w:t>
      </w:r>
      <w:r w:rsidRPr="00660930">
        <w:t xml:space="preserve">F-gasförordningen. Regeringen välkomnar det aktuella omnibusförslaget på ett övergripande plan, men för att kunna ta ställning till förslaget i sak behöver regeringen närmare analysera förslagens effekter på respektive rättsakt. Förslag i varje enskild rättsakt måste bedömas och beredas på sina egna meriter. Regeringen </w:t>
      </w:r>
      <w:r>
        <w:t>kan</w:t>
      </w:r>
      <w:r w:rsidRPr="00660930">
        <w:t xml:space="preserve"> därför</w:t>
      </w:r>
      <w:r>
        <w:t xml:space="preserve"> ha</w:t>
      </w:r>
      <w:r w:rsidRPr="00660930">
        <w:t xml:space="preserve"> anledning att återkomma till riksdagen med information om konsekvenser gällande respektive rättsakt.</w:t>
      </w:r>
      <w:bookmarkEnd w:id="6"/>
      <w:r>
        <w:br/>
      </w:r>
      <w:r>
        <w:lastRenderedPageBreak/>
        <w:br/>
        <w:t xml:space="preserve">Bättre lagstiftning, mindre regelbörda samt mer harmoniserade och ändamålsenliga regler, som även motverkar fragmentering på den inre marknaden, förbättrar förutsättningarna för en starkare tillväxt och är fortsatt högt prioriterat av regeringen. Fokus för förenklingsarbetet bör vara de sammantagna regelbördorna och de mest verkningsfulla åtgärderna. </w:t>
      </w:r>
    </w:p>
    <w:p w14:paraId="06D8A739" w14:textId="77777777" w:rsidR="00C84D1C" w:rsidRDefault="00B738CE" w:rsidP="00FF2C45">
      <w:pPr>
        <w:pStyle w:val="Rubrik2"/>
      </w:pPr>
      <w:sdt>
        <w:sdtPr>
          <w:id w:val="1941718165"/>
          <w:lock w:val="contentLocked"/>
          <w:placeholder>
            <w:docPart w:val="B2AD63EC0579488F80A9E762549D04BC"/>
          </w:placeholder>
          <w:group/>
        </w:sdtPr>
        <w:sdtEndPr/>
        <w:sdtContent>
          <w:r w:rsidR="00C84D1C">
            <w:t>Medlemsstaternas ståndpunkter</w:t>
          </w:r>
        </w:sdtContent>
      </w:sdt>
    </w:p>
    <w:p w14:paraId="4093F94B" w14:textId="77777777" w:rsidR="00C84D1C" w:rsidRPr="00472EBA" w:rsidRDefault="00C84D1C" w:rsidP="00FF2C45">
      <w:pPr>
        <w:pStyle w:val="Brdtext"/>
      </w:pPr>
      <w:r w:rsidRPr="008F6913">
        <w:t>Andra medlemsstaters ståndpunkter är ännu inte kända.</w:t>
      </w:r>
    </w:p>
    <w:p w14:paraId="07CF85F2" w14:textId="77777777" w:rsidR="00C84D1C" w:rsidRDefault="00B738CE" w:rsidP="00FF2C45">
      <w:pPr>
        <w:pStyle w:val="Rubrik2"/>
      </w:pPr>
      <w:sdt>
        <w:sdtPr>
          <w:id w:val="-1927257506"/>
          <w:lock w:val="contentLocked"/>
          <w:placeholder>
            <w:docPart w:val="B2AD63EC0579488F80A9E762549D04BC"/>
          </w:placeholder>
          <w:group/>
        </w:sdtPr>
        <w:sdtEndPr/>
        <w:sdtContent>
          <w:r w:rsidR="00C84D1C">
            <w:t>Institutionernas ståndpunkter</w:t>
          </w:r>
        </w:sdtContent>
      </w:sdt>
    </w:p>
    <w:p w14:paraId="3F524445" w14:textId="77777777" w:rsidR="00C84D1C" w:rsidRPr="00472EBA" w:rsidRDefault="00C84D1C" w:rsidP="00FF2C45">
      <w:pPr>
        <w:pStyle w:val="Brdtext"/>
      </w:pPr>
      <w:r>
        <w:t>Institutionernas, förutom kommissionens, ståndpunkter är ännu inte kända.</w:t>
      </w:r>
    </w:p>
    <w:p w14:paraId="5211DD1D" w14:textId="77777777" w:rsidR="00C84D1C" w:rsidRDefault="00B738CE" w:rsidP="00FF2C45">
      <w:pPr>
        <w:pStyle w:val="Rubrik2"/>
      </w:pPr>
      <w:sdt>
        <w:sdtPr>
          <w:id w:val="-497725553"/>
          <w:lock w:val="contentLocked"/>
          <w:placeholder>
            <w:docPart w:val="B2AD63EC0579488F80A9E762549D04BC"/>
          </w:placeholder>
          <w:group/>
        </w:sdtPr>
        <w:sdtEndPr/>
        <w:sdtContent>
          <w:r w:rsidR="00C84D1C">
            <w:t>Remissinstansernas och andra intressenters ståndpunkter</w:t>
          </w:r>
        </w:sdtContent>
      </w:sdt>
    </w:p>
    <w:p w14:paraId="125C7768" w14:textId="77777777" w:rsidR="00C84D1C" w:rsidRPr="00472EBA" w:rsidRDefault="00C84D1C" w:rsidP="00FF2C45">
      <w:pPr>
        <w:pStyle w:val="Brdtext"/>
      </w:pPr>
      <w:r w:rsidRPr="008F6913">
        <w:t xml:space="preserve">Regeringen avser </w:t>
      </w:r>
      <w:r>
        <w:t xml:space="preserve">för närvarande </w:t>
      </w:r>
      <w:r w:rsidRPr="008F6913">
        <w:t>inte att skicka</w:t>
      </w:r>
      <w:r>
        <w:t xml:space="preserve"> förslaget </w:t>
      </w:r>
      <w:r w:rsidRPr="008F6913">
        <w:t>på remiss</w:t>
      </w:r>
      <w:r>
        <w:t>.</w:t>
      </w:r>
    </w:p>
    <w:sdt>
      <w:sdtPr>
        <w:id w:val="511343921"/>
        <w:lock w:val="contentLocked"/>
        <w:placeholder>
          <w:docPart w:val="B2AD63EC0579488F80A9E762549D04BC"/>
        </w:placeholder>
        <w:group/>
      </w:sdtPr>
      <w:sdtEndPr/>
      <w:sdtContent>
        <w:p w14:paraId="005D8A68" w14:textId="77777777" w:rsidR="00C84D1C" w:rsidRDefault="00C84D1C" w:rsidP="00FF2C45">
          <w:pPr>
            <w:pStyle w:val="Rubrik1"/>
          </w:pPr>
          <w:r>
            <w:t>Förslagets förutsättningar</w:t>
          </w:r>
        </w:p>
      </w:sdtContent>
    </w:sdt>
    <w:p w14:paraId="1F935F0C" w14:textId="77777777" w:rsidR="00C84D1C" w:rsidRDefault="00B738CE" w:rsidP="00FF2C45">
      <w:pPr>
        <w:pStyle w:val="Rubrik2"/>
      </w:pPr>
      <w:sdt>
        <w:sdtPr>
          <w:id w:val="1163133293"/>
          <w:lock w:val="contentLocked"/>
          <w:placeholder>
            <w:docPart w:val="B2AD63EC0579488F80A9E762549D04BC"/>
          </w:placeholder>
          <w:group/>
        </w:sdtPr>
        <w:sdtEndPr/>
        <w:sdtContent>
          <w:r w:rsidR="00C84D1C">
            <w:t>Rättslig grund och beslutsförfarande</w:t>
          </w:r>
        </w:sdtContent>
      </w:sdt>
    </w:p>
    <w:p w14:paraId="73B209BA" w14:textId="77777777" w:rsidR="00C84D1C" w:rsidRPr="00472EBA" w:rsidRDefault="00C84D1C" w:rsidP="00FF2C45">
      <w:pPr>
        <w:pStyle w:val="Brdtext"/>
      </w:pPr>
      <w:r>
        <w:t>F</w:t>
      </w:r>
      <w:r w:rsidRPr="0037054A">
        <w:t>örslag</w:t>
      </w:r>
      <w:r>
        <w:t>et</w:t>
      </w:r>
      <w:r w:rsidRPr="0037054A">
        <w:t xml:space="preserve"> baseras på artikel 53(1) och artikel 114 i fördraget om Europeiska unionens funktionssätt, som är den rättsliga grunden för de akter </w:t>
      </w:r>
      <w:r>
        <w:t>förslaget avser</w:t>
      </w:r>
      <w:r w:rsidRPr="0037054A">
        <w:t xml:space="preserve"> ändra. </w:t>
      </w:r>
      <w:r w:rsidRPr="00271004">
        <w:t>Europaparlamentet och rådet beslutar i enlighet med det ordinarie lagstiftningsförfarandet (kvalificerad majoritet)</w:t>
      </w:r>
      <w:r>
        <w:t>.</w:t>
      </w:r>
      <w:r>
        <w:br/>
      </w:r>
      <w:r>
        <w:br/>
      </w:r>
      <w:r w:rsidRPr="00271004">
        <w:t xml:space="preserve">De rättsakter som påverkas av detta förslag innehåller </w:t>
      </w:r>
      <w:r>
        <w:t xml:space="preserve">likartade </w:t>
      </w:r>
      <w:r w:rsidRPr="00271004">
        <w:t>bestämmelser som syftar till att minska regelbördan för SM</w:t>
      </w:r>
      <w:r>
        <w:t>F</w:t>
      </w:r>
      <w:r w:rsidRPr="00271004">
        <w:t xml:space="preserve">:s eller </w:t>
      </w:r>
      <w:r>
        <w:t>underlätta för</w:t>
      </w:r>
      <w:r w:rsidRPr="00271004">
        <w:t xml:space="preserve"> dem</w:t>
      </w:r>
      <w:r>
        <w:t xml:space="preserve"> </w:t>
      </w:r>
      <w:r w:rsidRPr="00271004">
        <w:t xml:space="preserve">att uppfylla de skyldigheter som åläggs dem genom de relevanta akterna, med målet att göra det </w:t>
      </w:r>
      <w:r>
        <w:t>enklare</w:t>
      </w:r>
      <w:r w:rsidRPr="00271004">
        <w:t xml:space="preserve"> och mindre betungande för </w:t>
      </w:r>
      <w:r>
        <w:t>berörda företag</w:t>
      </w:r>
      <w:r w:rsidRPr="00271004">
        <w:t xml:space="preserve"> att tillämpa sådan lagstiftning. </w:t>
      </w:r>
      <w:r w:rsidRPr="009843E5">
        <w:t xml:space="preserve">I syfte att göra lagstiftningen mer proportionerlig </w:t>
      </w:r>
      <w:r>
        <w:t>när det</w:t>
      </w:r>
      <w:r w:rsidRPr="009843E5">
        <w:t xml:space="preserve"> gäller berörda företags administrativa börda bedömer kommissionen att de aktuella bestämmelserna bör utvidgas till att även omfatta </w:t>
      </w:r>
      <w:proofErr w:type="gramStart"/>
      <w:r w:rsidRPr="009843E5">
        <w:t>SMC</w:t>
      </w:r>
      <w:r>
        <w:t>:</w:t>
      </w:r>
      <w:r w:rsidRPr="009843E5">
        <w:t>s.</w:t>
      </w:r>
      <w:proofErr w:type="gramEnd"/>
    </w:p>
    <w:p w14:paraId="102C1FE8" w14:textId="77777777" w:rsidR="00C84D1C" w:rsidRDefault="00B738CE" w:rsidP="00FF2C45">
      <w:pPr>
        <w:pStyle w:val="Rubrik2"/>
      </w:pPr>
      <w:sdt>
        <w:sdtPr>
          <w:id w:val="-463277102"/>
          <w:lock w:val="contentLocked"/>
          <w:placeholder>
            <w:docPart w:val="B2AD63EC0579488F80A9E762549D04BC"/>
          </w:placeholder>
          <w:group/>
        </w:sdtPr>
        <w:sdtEndPr/>
        <w:sdtContent>
          <w:r w:rsidR="00C84D1C">
            <w:t>Subsidiaritets- och proportionalitetsprinciperna</w:t>
          </w:r>
        </w:sdtContent>
      </w:sdt>
    </w:p>
    <w:p w14:paraId="07D0BA29" w14:textId="77777777" w:rsidR="00C84D1C" w:rsidRDefault="00C84D1C" w:rsidP="00FF2C45">
      <w:pPr>
        <w:pStyle w:val="Brdtext"/>
      </w:pPr>
      <w:r>
        <w:t>Eftersom EU-regler antagits på EU-nivå kan de endast ändras på den nivån och inte av medlemsstaterna var och en för sig. Det är kommissionens bedömning av förslaget och regeringen delar den bedömningen. En prövning utifrån subsidiaritetsprincipen aktualiseras därmed inte.</w:t>
      </w:r>
    </w:p>
    <w:sdt>
      <w:sdtPr>
        <w:id w:val="211079442"/>
        <w:lock w:val="contentLocked"/>
        <w:placeholder>
          <w:docPart w:val="B2AD63EC0579488F80A9E762549D04BC"/>
        </w:placeholder>
        <w:group/>
      </w:sdtPr>
      <w:sdtEndPr/>
      <w:sdtContent>
        <w:p w14:paraId="6D82772E" w14:textId="77777777" w:rsidR="00C84D1C" w:rsidRDefault="00C84D1C" w:rsidP="00FF2C45">
          <w:pPr>
            <w:pStyle w:val="Rubrik1"/>
          </w:pPr>
          <w:r>
            <w:t>Övrigt</w:t>
          </w:r>
        </w:p>
      </w:sdtContent>
    </w:sdt>
    <w:p w14:paraId="41231A12" w14:textId="77777777" w:rsidR="00C84D1C" w:rsidRDefault="00B738CE" w:rsidP="00FF2C45">
      <w:pPr>
        <w:pStyle w:val="Rubrik2"/>
      </w:pPr>
      <w:sdt>
        <w:sdtPr>
          <w:id w:val="-1578510440"/>
          <w:lock w:val="contentLocked"/>
          <w:placeholder>
            <w:docPart w:val="B2AD63EC0579488F80A9E762549D04BC"/>
          </w:placeholder>
          <w:group/>
        </w:sdtPr>
        <w:sdtEndPr/>
        <w:sdtContent>
          <w:r w:rsidR="00C84D1C">
            <w:t>Fortsatt behandling av ärendet</w:t>
          </w:r>
        </w:sdtContent>
      </w:sdt>
    </w:p>
    <w:p w14:paraId="7AABEFD7" w14:textId="77777777" w:rsidR="00C84D1C" w:rsidRDefault="00C84D1C" w:rsidP="00FF2C45">
      <w:pPr>
        <w:pStyle w:val="Brdtext"/>
      </w:pPr>
      <w:r>
        <w:t xml:space="preserve">Förhandlingen har påbörjats i </w:t>
      </w:r>
      <w:proofErr w:type="spellStart"/>
      <w:r>
        <w:t>Anticigruppen</w:t>
      </w:r>
      <w:proofErr w:type="spellEnd"/>
      <w:r>
        <w:t xml:space="preserve"> för förenkling. Möten har hållits regelbundet sedan den 28 maj 2025. Tidplanen är ännu inte känd.</w:t>
      </w:r>
    </w:p>
    <w:p w14:paraId="311CFA00" w14:textId="77777777" w:rsidR="00C84D1C" w:rsidRDefault="00B738CE" w:rsidP="00FF2C45">
      <w:pPr>
        <w:pStyle w:val="Rubrik2"/>
      </w:pPr>
      <w:sdt>
        <w:sdtPr>
          <w:id w:val="839665539"/>
          <w:lock w:val="contentLocked"/>
          <w:placeholder>
            <w:docPart w:val="B2AD63EC0579488F80A9E762549D04BC"/>
          </w:placeholder>
          <w:group/>
        </w:sdtPr>
        <w:sdtEndPr/>
        <w:sdtContent>
          <w:r w:rsidR="00C84D1C">
            <w:t>Fackuttryck och termer</w:t>
          </w:r>
        </w:sdtContent>
      </w:sdt>
    </w:p>
    <w:p w14:paraId="3FAFA53F" w14:textId="77777777" w:rsidR="00C84D1C" w:rsidRDefault="00C84D1C" w:rsidP="00FF2C45">
      <w:pPr>
        <w:pStyle w:val="Brdtext"/>
      </w:pPr>
      <w:r w:rsidRPr="005F0E70">
        <w:t>I kommissionens rekommendation 2003/361/EG definieras små och medelstora företag (SMF) som företag med upp till 250 anställda, en omsättning på upp till 50 miljoner euro och en balansomslutning på upp till 43 miljoner euro. </w:t>
      </w:r>
    </w:p>
    <w:p w14:paraId="46DF648E" w14:textId="50633428"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6460136" w14:textId="77777777" w:rsidR="006A20AA" w:rsidRDefault="006A20AA" w:rsidP="00A87A54">
      <w:pPr>
        <w:spacing w:after="0" w:line="240" w:lineRule="auto"/>
      </w:pPr>
      <w:r>
        <w:separator/>
      </w:r>
    </w:p>
  </w:endnote>
  <w:endnote w:type="continuationSeparator" w:id="0">
    <w:p w14:paraId="4CEAF9DC" w14:textId="77777777" w:rsidR="006A20AA" w:rsidRDefault="006A20AA"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1A2760"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F03B34"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3238A1"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2FA0983" w14:textId="77777777" w:rsidR="006A20AA" w:rsidRDefault="006A20AA" w:rsidP="00A87A54">
      <w:pPr>
        <w:spacing w:after="0" w:line="240" w:lineRule="auto"/>
      </w:pPr>
      <w:r>
        <w:separator/>
      </w:r>
    </w:p>
  </w:footnote>
  <w:footnote w:type="continuationSeparator" w:id="0">
    <w:p w14:paraId="4F360138" w14:textId="77777777" w:rsidR="006A20AA" w:rsidRDefault="006A20AA"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69C10B"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03481A" w14:textId="27A5E4A0" w:rsidR="003C3720" w:rsidRDefault="00B738CE" w:rsidP="00CD3BFC">
    <w:pPr>
      <w:pStyle w:val="Sidhuvud"/>
      <w:spacing w:before="240"/>
      <w:jc w:val="right"/>
    </w:pPr>
    <w:sdt>
      <w:sdtPr>
        <w:alias w:val="Ar"/>
        <w:tag w:val="Ar"/>
        <w:id w:val="375123316"/>
        <w:placeholder>
          <w:docPart w:val="DB51E172E4124A3BB1E6E4732571588F"/>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6A20AA">
          <w:t>2024/25</w:t>
        </w:r>
      </w:sdtContent>
    </w:sdt>
    <w:r w:rsidR="0009572A">
      <w:t>:</w:t>
    </w:r>
    <w:r w:rsidR="00002B4B">
      <w:t>FPM</w:t>
    </w:r>
    <w:sdt>
      <w:sdtPr>
        <w:alias w:val="FPMNummer"/>
        <w:tag w:val="FPMNummer"/>
        <w:id w:val="-2000957076"/>
        <w:placeholder>
          <w:docPart w:val="8A10B828A1C548D88737714B7203A527"/>
        </w:placeholder>
        <w:dataBinding w:prefixMappings="xmlns:ns0='http://rk.se/faktapm' " w:xpath="/ns0:faktaPM[1]/ns0:Nr[1]" w:storeItemID="{0B9A7431-9D19-4C2A-8E12-639802D7B40B}"/>
        <w:text/>
      </w:sdtPr>
      <w:sdtEndPr/>
      <w:sdtContent>
        <w:r w:rsidR="006A20AA">
          <w:t>49</w:t>
        </w:r>
      </w:sdtContent>
    </w:sdt>
  </w:p>
  <w:p w14:paraId="6EF1E269"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A6FBB5"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6-30"/>
    <w:docVar w:name="Ar" w:val="2024/25"/>
    <w:docVar w:name="Dep" w:val="Klimat- och näringslivsdepartementet"/>
    <w:docVar w:name="GDB1" w:val="COM(2025) 501"/>
    <w:docVar w:name="GDB2" w:val="COM(2025) 502"/>
    <w:docVar w:name="Nr" w:val="49"/>
    <w:docVar w:name="Rub" w:val="Förenklingspaketet Omnibus IV Small mid-caps"/>
    <w:docVar w:name="UppDat" w:val="2025-06-30"/>
    <w:docVar w:name="Utsk" w:val="Näringsutskottet"/>
  </w:docVars>
  <w:rsids>
    <w:rsidRoot w:val="006A20AA"/>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4445"/>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2E8A"/>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3A1F"/>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86AB7"/>
    <w:rsid w:val="00691AEE"/>
    <w:rsid w:val="0069523C"/>
    <w:rsid w:val="006962CA"/>
    <w:rsid w:val="00696A95"/>
    <w:rsid w:val="006A09DA"/>
    <w:rsid w:val="006A1835"/>
    <w:rsid w:val="006A20AA"/>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38CE"/>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4D1C"/>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3A60"/>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EB5FC85"/>
  <w15:docId w15:val="{3EC33E00-144F-405C-AE72-970C4BBD363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r0831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CDC42A26DB374A19A33B9DC98AECEECC"/>
        <w:category>
          <w:name w:val="Allmänt"/>
          <w:gallery w:val="placeholder"/>
        </w:category>
        <w:types>
          <w:type w:val="bbPlcHdr"/>
        </w:types>
        <w:behaviors>
          <w:behavior w:val="content"/>
        </w:behaviors>
        <w:guid w:val="{39F4B97B-0C6C-4575-8247-EBA60658D389}"/>
      </w:docPartPr>
      <w:docPartBody>
        <w:p w:rsidR="00F5119C" w:rsidRDefault="00F5119C">
          <w:pPr>
            <w:pStyle w:val="CDC42A26DB374A19A33B9DC98AECEECC"/>
          </w:pPr>
          <w:r w:rsidRPr="00FC36B9">
            <w:rPr>
              <w:rStyle w:val="Platshllartext"/>
            </w:rPr>
            <w:t>Klicka eller tryck här för att ange text.</w:t>
          </w:r>
        </w:p>
      </w:docPartBody>
    </w:docPart>
    <w:docPart>
      <w:docPartPr>
        <w:name w:val="8A10B828A1C548D88737714B7203A527"/>
        <w:category>
          <w:name w:val="Allmänt"/>
          <w:gallery w:val="placeholder"/>
        </w:category>
        <w:types>
          <w:type w:val="bbPlcHdr"/>
        </w:types>
        <w:behaviors>
          <w:behavior w:val="content"/>
        </w:behaviors>
        <w:guid w:val="{1C3CA4BC-29D0-48A5-B1A0-885979B55B72}"/>
      </w:docPartPr>
      <w:docPartBody>
        <w:p w:rsidR="00F5119C" w:rsidRDefault="00F5119C">
          <w:pPr>
            <w:pStyle w:val="8A10B828A1C548D88737714B7203A527"/>
          </w:pPr>
          <w:r>
            <w:rPr>
              <w:rStyle w:val="Platshllartext"/>
            </w:rPr>
            <w:t>(sätts av SB)</w:t>
          </w:r>
        </w:p>
      </w:docPartBody>
    </w:docPart>
    <w:docPart>
      <w:docPartPr>
        <w:name w:val="2A74B32F6815416B9F76366EB6CF2F98"/>
        <w:category>
          <w:name w:val="Allmänt"/>
          <w:gallery w:val="placeholder"/>
        </w:category>
        <w:types>
          <w:type w:val="bbPlcHdr"/>
        </w:types>
        <w:behaviors>
          <w:behavior w:val="content"/>
        </w:behaviors>
        <w:guid w:val="{DC51EDFB-633F-484C-9DBA-4FAC3171E51A}"/>
      </w:docPartPr>
      <w:docPartBody>
        <w:p w:rsidR="00F5119C" w:rsidRDefault="00F5119C">
          <w:pPr>
            <w:pStyle w:val="2A74B32F6815416B9F76366EB6CF2F98"/>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E07E4E2E2E3A441AA352296B3F5A0E3D"/>
        <w:category>
          <w:name w:val="Allmänt"/>
          <w:gallery w:val="placeholder"/>
        </w:category>
        <w:types>
          <w:type w:val="bbPlcHdr"/>
        </w:types>
        <w:behaviors>
          <w:behavior w:val="content"/>
        </w:behaviors>
        <w:guid w:val="{47108C31-23A2-4D9D-8DF0-C6913E136820}"/>
      </w:docPartPr>
      <w:docPartBody>
        <w:p w:rsidR="00F5119C" w:rsidRDefault="00F5119C">
          <w:pPr>
            <w:pStyle w:val="E07E4E2E2E3A441AA352296B3F5A0E3D"/>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4355D14C02D84E8DBCAA3169E7CD7DC3"/>
        <w:category>
          <w:name w:val="Allmänt"/>
          <w:gallery w:val="placeholder"/>
        </w:category>
        <w:types>
          <w:type w:val="bbPlcHdr"/>
        </w:types>
        <w:behaviors>
          <w:behavior w:val="content"/>
        </w:behaviors>
        <w:guid w:val="{C5C84461-DDA4-47D4-A6E8-E228EE688C41}"/>
      </w:docPartPr>
      <w:docPartBody>
        <w:p w:rsidR="00F5119C" w:rsidRDefault="00F5119C">
          <w:pPr>
            <w:pStyle w:val="4355D14C02D84E8DBCAA3169E7CD7DC3"/>
          </w:pPr>
          <w:r>
            <w:rPr>
              <w:rStyle w:val="Platshllartext"/>
            </w:rPr>
            <w:t>Klicka här och v</w:t>
          </w:r>
          <w:r w:rsidRPr="00D31416">
            <w:rPr>
              <w:rStyle w:val="Platshllartext"/>
            </w:rPr>
            <w:t xml:space="preserve">älj ett </w:t>
          </w:r>
          <w:r>
            <w:rPr>
              <w:rStyle w:val="Platshllartext"/>
            </w:rPr>
            <w:t>departement.</w:t>
          </w:r>
        </w:p>
      </w:docPartBody>
    </w:docPart>
    <w:docPart>
      <w:docPartPr>
        <w:name w:val="0520F84BFE7F4DB79F45424F8D6931CC"/>
        <w:category>
          <w:name w:val="Allmänt"/>
          <w:gallery w:val="placeholder"/>
        </w:category>
        <w:types>
          <w:type w:val="bbPlcHdr"/>
        </w:types>
        <w:behaviors>
          <w:behavior w:val="content"/>
        </w:behaviors>
        <w:guid w:val="{76048629-B0D5-45DC-AB4E-F4F2879BC5C4}"/>
      </w:docPartPr>
      <w:docPartBody>
        <w:p w:rsidR="00F5119C" w:rsidRDefault="00F5119C">
          <w:pPr>
            <w:pStyle w:val="0520F84BFE7F4DB79F45424F8D6931CC"/>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A84A538E063A4BDC92442088F841FEA2"/>
        <w:category>
          <w:name w:val="Allmänt"/>
          <w:gallery w:val="placeholder"/>
        </w:category>
        <w:types>
          <w:type w:val="bbPlcHdr"/>
        </w:types>
        <w:behaviors>
          <w:behavior w:val="content"/>
        </w:behaviors>
        <w:guid w:val="{3F1D7248-95C8-4F78-B5AD-9C4AF0CFB9F7}"/>
      </w:docPartPr>
      <w:docPartBody>
        <w:p w:rsidR="00F5119C" w:rsidRDefault="00F5119C">
          <w:pPr>
            <w:pStyle w:val="A84A538E063A4BDC92442088F841FEA2"/>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DB51E172E4124A3BB1E6E4732571588F"/>
        <w:category>
          <w:name w:val="Allmänt"/>
          <w:gallery w:val="placeholder"/>
        </w:category>
        <w:types>
          <w:type w:val="bbPlcHdr"/>
        </w:types>
        <w:behaviors>
          <w:behavior w:val="content"/>
        </w:behaviors>
        <w:guid w:val="{E7FED963-FBF1-40A8-8EF5-51071323248E}"/>
      </w:docPartPr>
      <w:docPartBody>
        <w:p w:rsidR="00F5119C" w:rsidRDefault="00F5119C">
          <w:pPr>
            <w:pStyle w:val="DB51E172E4124A3BB1E6E4732571588F"/>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542B760992204631ACBB04479CF65EAC"/>
        <w:category>
          <w:name w:val="Allmänt"/>
          <w:gallery w:val="placeholder"/>
        </w:category>
        <w:types>
          <w:type w:val="bbPlcHdr"/>
        </w:types>
        <w:behaviors>
          <w:behavior w:val="content"/>
        </w:behaviors>
        <w:guid w:val="{47DCF882-E89B-4EF4-A8D7-B9373FE28EF3}"/>
      </w:docPartPr>
      <w:docPartBody>
        <w:p w:rsidR="00F5119C" w:rsidRDefault="00F5119C" w:rsidP="00F5119C">
          <w:pPr>
            <w:pStyle w:val="542B760992204631ACBB04479CF65EAC"/>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D8A0FDA255DA4FB88D37E4CBB20110CC"/>
        <w:category>
          <w:name w:val="Allmänt"/>
          <w:gallery w:val="placeholder"/>
        </w:category>
        <w:types>
          <w:type w:val="bbPlcHdr"/>
        </w:types>
        <w:behaviors>
          <w:behavior w:val="content"/>
        </w:behaviors>
        <w:guid w:val="{53DD3CC5-5226-444E-8076-55A8A91DDA4F}"/>
      </w:docPartPr>
      <w:docPartBody>
        <w:p w:rsidR="00F5119C" w:rsidRDefault="00F5119C" w:rsidP="00F5119C">
          <w:pPr>
            <w:pStyle w:val="D8A0FDA255DA4FB88D37E4CBB20110CC"/>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6394C784411E460CABA7D25EDA81A447"/>
        <w:category>
          <w:name w:val="Allmänt"/>
          <w:gallery w:val="placeholder"/>
        </w:category>
        <w:types>
          <w:type w:val="bbPlcHdr"/>
        </w:types>
        <w:behaviors>
          <w:behavior w:val="content"/>
        </w:behaviors>
        <w:guid w:val="{AA129B09-7A20-4064-9057-7FF6818C8A72}"/>
      </w:docPartPr>
      <w:docPartBody>
        <w:p w:rsidR="00F5119C" w:rsidRDefault="00F5119C" w:rsidP="00F5119C">
          <w:pPr>
            <w:pStyle w:val="6394C784411E460CABA7D25EDA81A447"/>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B2AD63EC0579488F80A9E762549D04BC"/>
        <w:category>
          <w:name w:val="Allmänt"/>
          <w:gallery w:val="placeholder"/>
        </w:category>
        <w:types>
          <w:type w:val="bbPlcHdr"/>
        </w:types>
        <w:behaviors>
          <w:behavior w:val="content"/>
        </w:behaviors>
        <w:guid w:val="{2553E70A-FB69-44CA-B724-CFFFFA4FB89F}"/>
      </w:docPartPr>
      <w:docPartBody>
        <w:p w:rsidR="00F5119C" w:rsidRDefault="00F5119C" w:rsidP="00F5119C">
          <w:pPr>
            <w:pStyle w:val="B2AD63EC0579488F80A9E762549D04BC"/>
          </w:pPr>
          <w:r w:rsidRPr="00FC36B9">
            <w:rPr>
              <w:rStyle w:val="Platshllartext"/>
            </w:rPr>
            <w:t>Klicka eller tryck här för att ange text.</w:t>
          </w:r>
        </w:p>
      </w:docPartBody>
    </w:docPart>
    <w:docPart>
      <w:docPartPr>
        <w:name w:val="11CD0B91F6264A348ABF1EA0AEB2BBA1"/>
        <w:category>
          <w:name w:val="Allmänt"/>
          <w:gallery w:val="placeholder"/>
        </w:category>
        <w:types>
          <w:type w:val="bbPlcHdr"/>
        </w:types>
        <w:behaviors>
          <w:behavior w:val="content"/>
        </w:behaviors>
        <w:guid w:val="{8C5D2076-C9C2-41D0-AB86-F3A857A3F5AE}"/>
      </w:docPartPr>
      <w:docPartBody>
        <w:p w:rsidR="00000000" w:rsidRDefault="00FE7C51">
          <w:r w:rsidRPr="00B41C89">
            <w:rPr>
              <w:rStyle w:val="Platshllartext"/>
            </w:rPr>
            <w:t xml:space="preserve"> </w:t>
          </w:r>
        </w:p>
      </w:docPartBody>
    </w:docPart>
    <w:docPart>
      <w:docPartPr>
        <w:name w:val="C541457566C1471CA28DAD8ED82980A8"/>
        <w:category>
          <w:name w:val="Allmänt"/>
          <w:gallery w:val="placeholder"/>
        </w:category>
        <w:types>
          <w:type w:val="bbPlcHdr"/>
        </w:types>
        <w:behaviors>
          <w:behavior w:val="content"/>
        </w:behaviors>
        <w:guid w:val="{FEBA020B-3B72-4EBD-AAFD-BAD9E80811E2}"/>
      </w:docPartPr>
      <w:docPartBody>
        <w:p w:rsidR="00000000" w:rsidRDefault="00FE7C51">
          <w:r w:rsidRPr="00B41C89">
            <w:rPr>
              <w:rStyle w:val="Platshllartext"/>
            </w:rPr>
            <w:t xml:space="preserve"> </w:t>
          </w:r>
        </w:p>
      </w:docPartBody>
    </w:docPart>
    <w:docPart>
      <w:docPartPr>
        <w:name w:val="BCF26605D263454491DB55B608AE704A"/>
        <w:category>
          <w:name w:val="Allmänt"/>
          <w:gallery w:val="placeholder"/>
        </w:category>
        <w:types>
          <w:type w:val="bbPlcHdr"/>
        </w:types>
        <w:behaviors>
          <w:behavior w:val="content"/>
        </w:behaviors>
        <w:guid w:val="{69D83B2A-6F20-4944-BBAC-77D00971D78C}"/>
      </w:docPartPr>
      <w:docPartBody>
        <w:p w:rsidR="00000000" w:rsidRDefault="00FE7C51">
          <w:r w:rsidRPr="00B41C89">
            <w:rPr>
              <w:rStyle w:val="Platshllartext"/>
            </w:rPr>
            <w:t xml:space="preserve"> </w:t>
          </w:r>
        </w:p>
      </w:docPartBody>
    </w:docPart>
    <w:docPart>
      <w:docPartPr>
        <w:name w:val="6EE3DCC954E24B36803DCDAE3C7AA56D"/>
        <w:category>
          <w:name w:val="Allmänt"/>
          <w:gallery w:val="placeholder"/>
        </w:category>
        <w:types>
          <w:type w:val="bbPlcHdr"/>
        </w:types>
        <w:behaviors>
          <w:behavior w:val="content"/>
        </w:behaviors>
        <w:guid w:val="{0D241D33-4392-492F-A21C-176669C27D29}"/>
      </w:docPartPr>
      <w:docPartBody>
        <w:p w:rsidR="00000000" w:rsidRDefault="00FE7C51">
          <w:r w:rsidRPr="00B41C89">
            <w:rPr>
              <w:rStyle w:val="Platshllartext"/>
            </w:rPr>
            <w:t xml:space="preserve"> </w:t>
          </w:r>
        </w:p>
      </w:docPartBody>
    </w:docPart>
    <w:docPart>
      <w:docPartPr>
        <w:name w:val="0FC23A745795431F8A79526D1B32DDE8"/>
        <w:category>
          <w:name w:val="Allmänt"/>
          <w:gallery w:val="placeholder"/>
        </w:category>
        <w:types>
          <w:type w:val="bbPlcHdr"/>
        </w:types>
        <w:behaviors>
          <w:behavior w:val="content"/>
        </w:behaviors>
        <w:guid w:val="{624A1DBC-310C-40B4-A924-0B51243983D3}"/>
      </w:docPartPr>
      <w:docPartBody>
        <w:p w:rsidR="00000000" w:rsidRDefault="00FE7C51">
          <w:r w:rsidRPr="00B41C89">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5119C"/>
    <w:rsid w:val="00214445"/>
    <w:rsid w:val="00F5119C"/>
    <w:rsid w:val="00FE7C51"/>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FE7C51"/>
    <w:rPr>
      <w:noProof w:val="0"/>
      <w:color w:val="808080"/>
    </w:rPr>
  </w:style>
  <w:style w:type="paragraph" w:customStyle="1" w:styleId="CDC42A26DB374A19A33B9DC98AECEECC">
    <w:name w:val="CDC42A26DB374A19A33B9DC98AECEECC"/>
  </w:style>
  <w:style w:type="paragraph" w:customStyle="1" w:styleId="801AD832CC604CD7A28DE9B7C2E9856E">
    <w:name w:val="801AD832CC604CD7A28DE9B7C2E9856E"/>
  </w:style>
  <w:style w:type="paragraph" w:customStyle="1" w:styleId="8A10B828A1C548D88737714B7203A527">
    <w:name w:val="8A10B828A1C548D88737714B7203A527"/>
  </w:style>
  <w:style w:type="paragraph" w:customStyle="1" w:styleId="96AFD7F65A3C414EB606ED31023B6771">
    <w:name w:val="96AFD7F65A3C414EB606ED31023B6771"/>
  </w:style>
  <w:style w:type="paragraph" w:customStyle="1" w:styleId="2A74B32F6815416B9F76366EB6CF2F98">
    <w:name w:val="2A74B32F6815416B9F76366EB6CF2F98"/>
  </w:style>
  <w:style w:type="paragraph" w:customStyle="1" w:styleId="E07E4E2E2E3A441AA352296B3F5A0E3D">
    <w:name w:val="E07E4E2E2E3A441AA352296B3F5A0E3D"/>
  </w:style>
  <w:style w:type="paragraph" w:customStyle="1" w:styleId="4355D14C02D84E8DBCAA3169E7CD7DC3">
    <w:name w:val="4355D14C02D84E8DBCAA3169E7CD7DC3"/>
  </w:style>
  <w:style w:type="paragraph" w:customStyle="1" w:styleId="0520F84BFE7F4DB79F45424F8D6931CC">
    <w:name w:val="0520F84BFE7F4DB79F45424F8D6931CC"/>
  </w:style>
  <w:style w:type="paragraph" w:customStyle="1" w:styleId="62602F8CAC3C4D3F989731D3E982D192">
    <w:name w:val="62602F8CAC3C4D3F989731D3E982D192"/>
  </w:style>
  <w:style w:type="paragraph" w:customStyle="1" w:styleId="A84A538E063A4BDC92442088F841FEA2">
    <w:name w:val="A84A538E063A4BDC92442088F841FEA2"/>
  </w:style>
  <w:style w:type="paragraph" w:customStyle="1" w:styleId="DB51E172E4124A3BB1E6E4732571588F">
    <w:name w:val="DB51E172E4124A3BB1E6E4732571588F"/>
  </w:style>
  <w:style w:type="paragraph" w:customStyle="1" w:styleId="542B760992204631ACBB04479CF65EAC">
    <w:name w:val="542B760992204631ACBB04479CF65EAC"/>
    <w:rsid w:val="00F5119C"/>
  </w:style>
  <w:style w:type="paragraph" w:customStyle="1" w:styleId="D8A0FDA255DA4FB88D37E4CBB20110CC">
    <w:name w:val="D8A0FDA255DA4FB88D37E4CBB20110CC"/>
    <w:rsid w:val="00F5119C"/>
  </w:style>
  <w:style w:type="paragraph" w:customStyle="1" w:styleId="99B6D5AB2BF449BEA0E3276BE1DD3372">
    <w:name w:val="99B6D5AB2BF449BEA0E3276BE1DD3372"/>
    <w:rsid w:val="00F5119C"/>
  </w:style>
  <w:style w:type="paragraph" w:customStyle="1" w:styleId="6394C784411E460CABA7D25EDA81A447">
    <w:name w:val="6394C784411E460CABA7D25EDA81A447"/>
    <w:rsid w:val="00F5119C"/>
  </w:style>
  <w:style w:type="paragraph" w:customStyle="1" w:styleId="B2AD63EC0579488F80A9E762549D04BC">
    <w:name w:val="B2AD63EC0579488F80A9E762549D04BC"/>
    <w:rsid w:val="00F5119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5" ma:contentTypeDescription="Skapa nytt dokument med möjlighet att välja RK-mall" ma:contentTypeScope="" ma:versionID="9042a298c548b75ebe82d9a83c2a6174">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d07acfae-4dfa-4949-99a8-259efd31a6ae" ContentTypeId="0x010100BBA312BF02777149882D207184EC35C032" PreviousValue="true"/>
</file>

<file path=customXml/item3.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2025-06-30</HeaderDate>
    <Office/>
    <Dnr>SB2025/</Dnr>
    <ParagrafNr/>
    <DocumentTitle/>
    <VisitingAddress/>
    <Extra1/>
    <Extra2/>
    <Extra3/>
    <Number/>
    <Recipient/>
    <SenderText/>
    <DocNumber/>
    <Doclanguage>1053</Doclanguage>
    <Appendix/>
    <LogotypeName/>
  </BaseInfo>
</DocumentInfo>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customXsn xmlns="http://schemas.microsoft.com/office/2006/metadata/customXsn">
  <xsnLocation/>
  <cached>True</cached>
  <openByDefault>False</openByDefault>
  <xsnScope/>
</customXsn>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9.xml><?xml version="1.0" encoding="utf-8"?>
<faktaPM xmlns="http://rk.se/faktapm">
  <Titel>Förenklingspaketet Omnibus IV Small mid-caps</Titel>
  <Ar>2024/25</Ar>
  <Nr>49</Nr>
  <UppDat>2025-06-30</UppDat>
  <Rub>Förenklingspaketet Omnibus IV Small mid-caps</Rub>
  <Dep>Klimat- och näringslivsdepartementet</Dep>
  <Utsk>Näringsutskottet</Utsk>
  <AnkDat>2025-06-30</AnkDat>
  <Egenskap1/>
  <Egenskap2/>
  <Egenskap3/>
  <DepLista>
    <Item>
      <itemnr/>
      <Departementsnamn>Klimat- och näringslivsdepartementet</Departementsnamn>
    </Item>
  </DepLista>
  <DokLista>
    <DokItem>
      <Beteckning>COM(2025) 501</Beteckning>
      <Celexnummer>52025PC0501</Celexnummer>
      <DokTitel>Proposal for a REGULATION OF THE EUROPEAN PARLIAMENT AND OF THE COUNCIL amending Regulations (EU) 2016/679, (EU) 2016/1036, (EU) 2016/1037, (EU) 2017/1129, (EU) 2023/1542 and (EU) 2024/573 as regards the extension of certain mitigating measures available for small and medium sized enterprises to small mid-cap enterprises and further simplification measures</DokTitel>
    </DokItem>
    <DokItem xmlns="http://rk.se/faktapm">
      <Beteckning>COM(2025) 502</Beteckning>
      <Celexnummer>52025PC0502</Celexnummer>
      <DokTitel>Proposal for a DIRECTIVE OF THE EUROPEAN PARLIAMENT AND OF THE COUNCIL amending Directives 2014/65/EU and (EU) 2022/2557 as regards the extension of certain mitigating measures available for small and medium sized enterprises to small mid-cap enterprises and further simplifying measures</DokTitel>
    </DokItem>
  </DokLista>
  <GDB1>COM(2025) 501</GDB1>
  <GDB2>COM(2025) 502</GDB2>
  <GDT1>Proposal for a REGULATION OF THE EUROPEAN PARLIAMENT AND OF THE COUNCIL amending Regulations (EU) 2016/679, (EU) 2016/1036, (EU) 2016/1037, (EU) 2017/1129, (EU) 2023/1542 and (EU) 2024/573 as regards the extension of certain mitigating measures available for small and medium sized enterprises to small mid-cap enterprises and further simplification measures</GDT1>
  <GDT2>Proposal for a DIRECTIVE OF THE EUROPEAN PARLIAMENT AND OF THE COUNCIL amending Directives 2014/65/EU and (EU) 2022/2557 as regards the extension of certain mitigating measures available for small and medium sized enterprises to small mid-cap enterprises and further simplifying measures</GDT2>
  <Typ>FPM</Typ>
  <Dokumenttyp>FaktaPM</Dokumenttyp>
  <Epostadress>vr0831aa</Epostadress>
</faktaPM>
</file>

<file path=customXml/itemProps1.xml><?xml version="1.0" encoding="utf-8"?>
<ds:datastoreItem xmlns:ds="http://schemas.openxmlformats.org/officeDocument/2006/customXml" ds:itemID="{F06B41B8-4E83-4DB5-BAE0-76F174A818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CA99E4D-EAEF-437F-81D6-E45F5092AC39}">
  <ds:schemaRefs>
    <ds:schemaRef ds:uri="Microsoft.SharePoint.Taxonomy.ContentTypeSync"/>
  </ds:schemaRefs>
</ds:datastoreItem>
</file>

<file path=customXml/itemProps3.xml><?xml version="1.0" encoding="utf-8"?>
<ds:datastoreItem xmlns:ds="http://schemas.openxmlformats.org/officeDocument/2006/customXml" ds:itemID="{6880BE6F-5646-482F-9B48-E6313B058593}">
  <ds:schemaRefs>
    <ds:schemaRef ds:uri="http://lp/documentinfo/RK"/>
  </ds:schemaRefs>
</ds:datastoreItem>
</file>

<file path=customXml/itemProps4.xml><?xml version="1.0" encoding="utf-8"?>
<ds:datastoreItem xmlns:ds="http://schemas.openxmlformats.org/officeDocument/2006/customXml" ds:itemID="{082F6684-4ED4-4144-82F2-11AE12E42850}">
  <ds:schemaRefs>
    <ds:schemaRef ds:uri="http://schemas.microsoft.com/sharepoint/events"/>
  </ds:schemaRefs>
</ds:datastoreItem>
</file>

<file path=customXml/itemProps5.xml><?xml version="1.0" encoding="utf-8"?>
<ds:datastoreItem xmlns:ds="http://schemas.openxmlformats.org/officeDocument/2006/customXml" ds:itemID="{495FB691-224E-4F81-B672-E241A7A63AED}">
  <ds:schemaRefs>
    <ds:schemaRef ds:uri="http://schemas.microsoft.com/office/2006/metadata/customXsn"/>
  </ds:schemaRefs>
</ds:datastoreItem>
</file>

<file path=customXml/itemProps6.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7.xml><?xml version="1.0" encoding="utf-8"?>
<ds:datastoreItem xmlns:ds="http://schemas.openxmlformats.org/officeDocument/2006/customXml" ds:itemID="{A54EF11C-5EAD-4953-9491-B37C107C8566}">
  <ds:schemaRefs>
    <ds:schemaRef ds:uri="http://schemas.microsoft.com/sharepoint/v3/contenttype/forms"/>
  </ds:schemaRefs>
</ds:datastoreItem>
</file>

<file path=customXml/itemProps8.xml><?xml version="1.0" encoding="utf-8"?>
<ds:datastoreItem xmlns:ds="http://schemas.openxmlformats.org/officeDocument/2006/customXml" ds:itemID="{84FE3647-19C4-4FF3-B61C-A03DBEFCABE3}">
  <ds:schemaRefs>
    <ds:schemaRef ds:uri="http://purl.org/dc/elements/1.1/"/>
    <ds:schemaRef ds:uri="http://schemas.microsoft.com/office/2006/metadata/properties"/>
    <ds:schemaRef ds:uri="cc625d36-bb37-4650-91b9-0c96159295ba"/>
    <ds:schemaRef ds:uri="http://schemas.microsoft.com/sharepoint/v4"/>
    <ds:schemaRef ds:uri="http://purl.org/dc/terms/"/>
    <ds:schemaRef ds:uri="http://schemas.openxmlformats.org/package/2006/metadata/core-properties"/>
    <ds:schemaRef ds:uri="8b66ae41-1ec6-402e-b662-35d1932ca064"/>
    <ds:schemaRef ds:uri="http://schemas.microsoft.com/office/2006/documentManagement/types"/>
    <ds:schemaRef ds:uri="http://schemas.microsoft.com/office/infopath/2007/PartnerControls"/>
    <ds:schemaRef ds:uri="9c9941df-7074-4a92-bf99-225d24d78d61"/>
    <ds:schemaRef ds:uri="18f3d968-6251-40b0-9f11-012b293496c2"/>
    <ds:schemaRef ds:uri="4e9c2f0c-7bf8-49af-8356-cbf363fc78a7"/>
    <ds:schemaRef ds:uri="http://www.w3.org/XML/1998/namespace"/>
    <ds:schemaRef ds:uri="http://purl.org/dc/dcmitype/"/>
  </ds:schemaRefs>
</ds:datastoreItem>
</file>

<file path=customXml/itemProps9.xml><?xml version="1.0" encoding="utf-8"?>
<ds:datastoreItem xmlns:ds="http://schemas.openxmlformats.org/officeDocument/2006/customXml" ds:itemID="{0B9A7431-9D19-4C2A-8E12-639802D7B40B}">
  <ds:schemaRefs>
    <ds:schemaRef ds:uri="http://rk.se/faktapm"/>
  </ds:schemaRefs>
</ds:datastoreItem>
</file>

<file path=docProps/app.xml><?xml version="1.0" encoding="utf-8"?>
<Properties xmlns="http://schemas.openxmlformats.org/officeDocument/2006/extended-properties" xmlns:vt="http://schemas.openxmlformats.org/officeDocument/2006/docPropsVTypes">
  <Template>FaktaPM</Template>
  <TotalTime>0</TotalTime>
  <Pages>8</Pages>
  <Words>1943</Words>
  <Characters>12487</Characters>
  <Application>Microsoft Office Word</Application>
  <DocSecurity>0</DocSecurity>
  <Lines>228</Lines>
  <Paragraphs>62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14441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FPM_202425__49</dc:title>
  <dc:subject/>
  <dc:creator>Inga Jönsson</dc:creator>
  <cp:keywords/>
  <dc:description/>
  <cp:lastModifiedBy>Viktor Bergesen</cp:lastModifiedBy>
  <cp:revision>2</cp:revision>
  <cp:lastPrinted>2023-02-02T10:01:00Z</cp:lastPrinted>
  <dcterms:created xsi:type="dcterms:W3CDTF">2025-07-01T08:00:00Z</dcterms:created>
  <dcterms:modified xsi:type="dcterms:W3CDTF">2025-07-01T08:00:00Z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501</vt:lpwstr>
  </property>
  <property fmtid="{D5CDD505-2E9C-101B-9397-08002B2CF9AE}" pid="8" name="GDB2">
    <vt:lpwstr>COM(2025) 502</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Förenklingspaketet Omnibus IV Small mid-caps</vt:lpwstr>
  </property>
  <property fmtid="{D5CDD505-2E9C-101B-9397-08002B2CF9AE}" pid="21" name="AnkDat">
    <vt:lpwstr>2025-06-30</vt:lpwstr>
  </property>
  <property fmtid="{D5CDD505-2E9C-101B-9397-08002B2CF9AE}" pid="22" name="Utsk">
    <vt:lpwstr>Näringsutskottet</vt:lpwstr>
  </property>
  <property fmtid="{D5CDD505-2E9C-101B-9397-08002B2CF9AE}" pid="23" name="Ar">
    <vt:lpwstr>2024/25</vt:lpwstr>
  </property>
  <property fmtid="{D5CDD505-2E9C-101B-9397-08002B2CF9AE}" pid="24" name="Nr">
    <vt:lpwstr>49</vt:lpwstr>
  </property>
  <property fmtid="{D5CDD505-2E9C-101B-9397-08002B2CF9AE}" pid="25" name="UppDat">
    <vt:lpwstr>2025-06-30</vt:lpwstr>
  </property>
  <property fmtid="{D5CDD505-2E9C-101B-9397-08002B2CF9AE}" pid="26" name="Dep">
    <vt:lpwstr>Klimat- och näringslivsdepartementet</vt:lpwstr>
  </property>
  <property fmtid="{D5CDD505-2E9C-101B-9397-08002B2CF9AE}" pid="27" name="GDT1">
    <vt:lpwstr>Proposal for a REGULATION OF THE EUROPEAN PARLIAMENT AND OF THE COUNCIL amending Regulations (EU) 2016/679, (EU) 2016/1036, (EU) 2016/1037, (EU) 2017/1129, (EU) 2023/1542 and (EU) 2024/573 as regards the extension of certain mitigating measures available for small and medium sized enterprises to small mid-cap enterprises and further simplification measures</vt:lpwstr>
  </property>
  <property fmtid="{D5CDD505-2E9C-101B-9397-08002B2CF9AE}" pid="28" name="GDT2">
    <vt:lpwstr>Proposal for a DIRECTIVE OF THE EUROPEAN PARLIAMENT AND OF THE COUNCIL amending Directives 2014/65/EU and (EU) 2022/2557 as regards the extension of certain mitigating measures available for small and medium sized enterprises to small mid-cap enterprises and further simplifying measures</vt:lpwstr>
  </property>
  <property fmtid="{D5CDD505-2E9C-101B-9397-08002B2CF9AE}" pid="29" name="GDT3">
    <vt:lpwstr> </vt:lpwstr>
  </property>
  <property fmtid="{D5CDD505-2E9C-101B-9397-08002B2CF9AE}" pid="30" name="GDT4">
    <vt:lpwstr> </vt:lpwstr>
  </property>
  <property fmtid="{D5CDD505-2E9C-101B-9397-08002B2CF9AE}" pid="31" name="GDT5">
    <vt:lpwstr> </vt:lpwstr>
  </property>
  <property fmtid="{D5CDD505-2E9C-101B-9397-08002B2CF9AE}" pid="32" name="GDT6">
    <vt:lpwstr> </vt:lpwstr>
  </property>
  <property fmtid="{D5CDD505-2E9C-101B-9397-08002B2CF9AE}" pid="33" name="GDT7">
    <vt:lpwstr> </vt:lpwstr>
  </property>
  <property fmtid="{D5CDD505-2E9C-101B-9397-08002B2CF9AE}" pid="34" name="GDT8">
    <vt:lpwstr> </vt:lpwstr>
  </property>
  <property fmtid="{D5CDD505-2E9C-101B-9397-08002B2CF9AE}" pid="35" name="GDT9">
    <vt:lpwstr> </vt:lpwstr>
  </property>
  <property fmtid="{D5CDD505-2E9C-101B-9397-08002B2CF9AE}" pid="36" name="GDT10">
    <vt:lpwstr> </vt:lpwstr>
  </property>
  <property fmtid="{D5CDD505-2E9C-101B-9397-08002B2CF9AE}" pid="37" name="GDT11">
    <vt:lpwstr> </vt:lpwstr>
  </property>
  <property fmtid="{D5CDD505-2E9C-101B-9397-08002B2CF9AE}" pid="38" name="GDT12">
    <vt:lpwstr> </vt:lpwstr>
  </property>
  <property fmtid="{D5CDD505-2E9C-101B-9397-08002B2CF9AE}" pid="39" name="GDT13">
    <vt:lpwstr> </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vr0831aa</vt:lpwstr>
  </property>
</Properties>
</file>