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FD64595203044797B5415C27C1789AD4"/>
        </w:placeholder>
        <w:group/>
      </w:sdtPr>
      <w:sdtEndPr>
        <w:rPr>
          <w:b w:val="0"/>
        </w:rPr>
      </w:sdtEndPr>
      <w:sdtContent>
        <w:p w14:paraId="59E3E3DF"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06F54ADA" wp14:editId="0B4535BC">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16A9CE36" w14:textId="7D50CD7D" w:rsidR="00907069" w:rsidRDefault="00C85FE1" w:rsidP="001C2731">
          <w:pPr>
            <w:pStyle w:val="Sidhuvud"/>
            <w:ind w:left="3969" w:right="-567"/>
          </w:pPr>
          <w:r>
            <w:t>Riksdagså</w:t>
          </w:r>
          <w:r w:rsidR="00907069">
            <w:t xml:space="preserve">r: </w:t>
          </w:r>
          <w:sdt>
            <w:sdtPr>
              <w:alias w:val="Ar"/>
              <w:tag w:val="Ar"/>
              <w:id w:val="-280807286"/>
              <w:placeholder>
                <w:docPart w:val="929ACE108C4A47A3B05D3CF29F96B7E3"/>
              </w:placeholder>
              <w:dataBinding w:prefixMappings="xmlns:ns0='http://rk.se/faktapm' " w:xpath="/ns0:faktaPM[1]/ns0:Ar[1]" w:storeItemID="{0B9A7431-9D19-4C2A-8E12-639802D7B40B}"/>
              <w:comboBox w:lastValue="2024/25">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632F7D">
                <w:t>2024/25</w:t>
              </w:r>
            </w:sdtContent>
          </w:sdt>
        </w:p>
        <w:p w14:paraId="0B58AC30" w14:textId="764158B6"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1720672274CD4E07AA720A75226190C0"/>
              </w:placeholder>
              <w:dataBinding w:prefixMappings="xmlns:ns0='http://rk.se/faktapm' " w:xpath="/ns0:faktaPM[1]/ns0:Nr[1]" w:storeItemID="{0B9A7431-9D19-4C2A-8E12-639802D7B40B}"/>
              <w:text/>
            </w:sdtPr>
            <w:sdtEndPr/>
            <w:sdtContent>
              <w:r w:rsidR="00632F7D">
                <w:t>56</w:t>
              </w:r>
            </w:sdtContent>
          </w:sdt>
        </w:p>
        <w:sdt>
          <w:sdtPr>
            <w:alias w:val="Datum"/>
            <w:tag w:val="Datum"/>
            <w:id w:val="-363979562"/>
            <w:placeholder>
              <w:docPart w:val="3E294B561F49497E92ED852FD9DBDE47"/>
            </w:placeholder>
            <w:dataBinding w:prefixMappings="xmlns:ns0='http://rk.se/faktapm' " w:xpath="/ns0:faktaPM[1]/ns0:UppDat[1]" w:storeItemID="{0B9A7431-9D19-4C2A-8E12-639802D7B40B}"/>
            <w:date w:fullDate="2025-07-31T00:00:00Z">
              <w:dateFormat w:val="yyyy-MM-dd"/>
              <w:lid w:val="sv-SE"/>
              <w:storeMappedDataAs w:val="dateTime"/>
              <w:calendar w:val="gregorian"/>
            </w:date>
          </w:sdtPr>
          <w:sdtEndPr/>
          <w:sdtContent>
            <w:p w14:paraId="63D25440" w14:textId="18B0E5A4" w:rsidR="00907069" w:rsidRDefault="00632F7D" w:rsidP="001C2731">
              <w:pPr>
                <w:pStyle w:val="Sidhuvud"/>
                <w:spacing w:after="960"/>
                <w:ind w:left="3969" w:right="-567"/>
              </w:pPr>
              <w:r>
                <w:t>2025-07-31</w:t>
              </w:r>
            </w:p>
          </w:sdtContent>
        </w:sdt>
      </w:sdtContent>
    </w:sdt>
    <w:p w14:paraId="16F6F88A" w14:textId="1207DB5D" w:rsidR="007D542F" w:rsidRDefault="00832CCC" w:rsidP="007D542F">
      <w:pPr>
        <w:pStyle w:val="Rubrik"/>
      </w:pPr>
      <w:r>
        <w:t>Internationell digital strategi för Europeiska unionen</w:t>
      </w:r>
    </w:p>
    <w:sdt>
      <w:sdtPr>
        <w:id w:val="1508712681"/>
        <w15:dataBinding w:prefixMappings="xmlns:ns0='http://rk.se/faktapm' " w:xpath="/ns0:faktaPM[1]/ns0:DepLista[1]/ns0:Item" w:storeItemID="{0B9A7431-9D19-4C2A-8E12-639802D7B40B}"/>
        <w15:repeatingSection/>
      </w:sdtPr>
      <w:sdtEndPr/>
      <w:sdtContent>
        <w:sdt>
          <w:sdtPr>
            <w:id w:val="-602265425"/>
            <w:placeholder>
              <w:docPart w:val="8C829239E2274945984229475FE3B362"/>
            </w:placeholder>
            <w15:repeatingSectionItem/>
          </w:sdtPr>
          <w:sdtEndPr/>
          <w:sdtContent>
            <w:p w14:paraId="1BA97F15" w14:textId="4E37F4D7" w:rsidR="007D542F" w:rsidRDefault="00B01ADC" w:rsidP="007D542F">
              <w:pPr>
                <w:pStyle w:val="Brdtext"/>
              </w:pPr>
              <w:sdt>
                <w:sdtPr>
                  <w:rPr>
                    <w:rStyle w:val="Departement"/>
                  </w:rPr>
                  <w:id w:val="19440330"/>
                  <w:placeholder>
                    <w:docPart w:val="3373061950D143CABC2542690D69A554"/>
                  </w:placeholder>
                  <w:dataBinding w:prefixMappings="xmlns:ns0='http://rk.se/faktapm' " w:xpath="/ns0:faktaPM[1]/ns0:DepLista[1]/ns0:Item[1]/ns0:Departementsnamn[1]" w:storeItemID="{0B9A7431-9D19-4C2A-8E12-639802D7B40B}"/>
                  <w:comboBox w:lastValue="Utrike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326D19">
                    <w:rPr>
                      <w:rStyle w:val="Departement"/>
                    </w:rPr>
                    <w:t>Utrikesdepartementet</w:t>
                  </w:r>
                </w:sdtContent>
              </w:sdt>
              <w:r w:rsidR="007D542F">
                <w:t xml:space="preserve"> </w:t>
              </w:r>
            </w:p>
          </w:sdtContent>
        </w:sdt>
      </w:sdtContent>
    </w:sdt>
    <w:bookmarkStart w:id="0" w:name="_Toc93996727"/>
    <w:p w14:paraId="507CFDE7" w14:textId="77777777" w:rsidR="007D542F" w:rsidRDefault="00B01ADC" w:rsidP="00AC59D3">
      <w:pPr>
        <w:pStyle w:val="Rubrik2utannumrering"/>
      </w:pPr>
      <w:sdt>
        <w:sdtPr>
          <w:id w:val="-208794150"/>
          <w:lock w:val="contentLocked"/>
          <w:placeholder>
            <w:docPart w:val="FD64595203044797B5415C27C1789AD4"/>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8C829239E2274945984229475FE3B362"/>
            </w:placeholder>
            <w15:repeatingSectionItem/>
          </w:sdtPr>
          <w:sdtEndPr/>
          <w:sdtContent>
            <w:p w14:paraId="66256660" w14:textId="2C2E6659" w:rsidR="00390335" w:rsidRDefault="00B01ADC" w:rsidP="002F204A">
              <w:pPr>
                <w:pStyle w:val="Brdtext"/>
                <w:tabs>
                  <w:tab w:val="clear" w:pos="1701"/>
                  <w:tab w:val="clear" w:pos="3600"/>
                  <w:tab w:val="left" w:pos="2835"/>
                </w:tabs>
                <w:spacing w:after="80"/>
                <w:ind w:left="2835" w:hanging="2835"/>
              </w:pPr>
              <w:sdt>
                <w:sdtPr>
                  <w:id w:val="-1666781584"/>
                  <w:placeholder>
                    <w:docPart w:val="1DC02C9038B64F20BAACCEC21C2729B9"/>
                  </w:placeholder>
                  <w:dataBinding w:prefixMappings="xmlns:ns0='http://rk.se/faktapm' " w:xpath="/ns0:faktaPM[1]/ns0:DokLista[1]/ns0:DokItem[1]/ns0:Beteckning[1]" w:storeItemID="{0B9A7431-9D19-4C2A-8E12-639802D7B40B}"/>
                  <w:text/>
                </w:sdtPr>
                <w:sdtEndPr/>
                <w:sdtContent>
                  <w:r w:rsidR="00832CCC" w:rsidRPr="00832CCC">
                    <w:t>JOIN(2025) 140</w:t>
                  </w:r>
                </w:sdtContent>
              </w:sdt>
              <w:r w:rsidR="007D542F">
                <w:t xml:space="preserve"> </w:t>
              </w:r>
              <w:r w:rsidR="007D542F">
                <w:tab/>
                <w:t xml:space="preserve">Celexnummer </w:t>
              </w:r>
              <w:sdt>
                <w:sdtPr>
                  <w:id w:val="403725708"/>
                  <w:placeholder>
                    <w:docPart w:val="27B6133C6129435193BC2F93917802C5"/>
                  </w:placeholder>
                  <w:dataBinding w:prefixMappings="xmlns:ns0='http://rk.se/faktapm' " w:xpath="/ns0:faktaPM[1]/ns0:DokLista[1]/ns0:DokItem[1]/ns0:Celexnummer[1]" w:storeItemID="{0B9A7431-9D19-4C2A-8E12-639802D7B40B}"/>
                  <w:text/>
                </w:sdtPr>
                <w:sdtEndPr/>
                <w:sdtContent>
                  <w:r w:rsidR="00632F7D" w:rsidRPr="00632F7D">
                    <w:t>52025JC0140</w:t>
                  </w:r>
                </w:sdtContent>
              </w:sdt>
            </w:p>
          </w:sdtContent>
        </w:sdt>
      </w:sdtContent>
    </w:sdt>
    <w:p w14:paraId="4EC0B2DA" w14:textId="77777777" w:rsidR="00632F7D" w:rsidRPr="00632F7D" w:rsidRDefault="00632F7D" w:rsidP="00632F7D">
      <w:bookmarkStart w:id="1" w:name="_Toc93996728"/>
      <w:r w:rsidRPr="00632F7D">
        <w:t>GEMENSAMT MEDDELANDE TILL EUROPAPARLAMENTET OCH RÅDET En internationell digital strategi för Europeiska unionen</w:t>
      </w:r>
    </w:p>
    <w:p w14:paraId="6AFBC4FE" w14:textId="77777777" w:rsidR="007D542F" w:rsidRDefault="00B01ADC" w:rsidP="00721D8B">
      <w:pPr>
        <w:pStyle w:val="Rubrik1utannumrering"/>
      </w:pPr>
      <w:sdt>
        <w:sdtPr>
          <w:id w:val="1122497011"/>
          <w:lock w:val="contentLocked"/>
          <w:placeholder>
            <w:docPart w:val="FD64595203044797B5415C27C1789AD4"/>
          </w:placeholder>
          <w:group/>
        </w:sdtPr>
        <w:sdtEndPr/>
        <w:sdtContent>
          <w:r w:rsidR="007D542F">
            <w:t>Sammanfattning</w:t>
          </w:r>
          <w:bookmarkEnd w:id="1"/>
        </w:sdtContent>
      </w:sdt>
    </w:p>
    <w:p w14:paraId="17995FE0" w14:textId="3F3A6645" w:rsidR="00685C87" w:rsidRPr="003D2C40" w:rsidRDefault="003D2C40" w:rsidP="004311BE">
      <w:pPr>
        <w:pStyle w:val="Normaltindrag"/>
        <w:ind w:left="0"/>
        <w:jc w:val="both"/>
      </w:pPr>
      <w:bookmarkStart w:id="2" w:name="_Toc93996729"/>
      <w:r w:rsidRPr="003D2C40">
        <w:t xml:space="preserve">Meddelandet om en </w:t>
      </w:r>
      <w:r>
        <w:t xml:space="preserve">internationell digital strategi för EU </w:t>
      </w:r>
      <w:r w:rsidRPr="003D2C40">
        <w:t xml:space="preserve">presenterades den </w:t>
      </w:r>
      <w:r>
        <w:t>5</w:t>
      </w:r>
      <w:r w:rsidRPr="003D2C40">
        <w:t xml:space="preserve"> </w:t>
      </w:r>
      <w:r>
        <w:t>juni</w:t>
      </w:r>
      <w:r w:rsidRPr="003D2C40">
        <w:t xml:space="preserve"> </w:t>
      </w:r>
      <w:r>
        <w:t>2025</w:t>
      </w:r>
      <w:r w:rsidRPr="003D2C40">
        <w:t xml:space="preserve"> av Europeiska kommissionen och EU:s höga representant för utrikesfrågor och säkerhetspolitik, HRVP</w:t>
      </w:r>
      <w:r>
        <w:t xml:space="preserve">. </w:t>
      </w:r>
      <w:r w:rsidR="00C53893">
        <w:t xml:space="preserve">Strategin syftar till att stärka EU:s globala konkurrenskraft och inflytande inom digitala </w:t>
      </w:r>
      <w:r w:rsidR="000E3D5D">
        <w:t>tekniker</w:t>
      </w:r>
      <w:r w:rsidR="00C53893">
        <w:t xml:space="preserve">, säkerställa säkerhet och resiliens i kritisk infrastruktur samt främja ett värderingsdrivet, öppet och regelbaserat ramverk för global digital styrning. Strategin bygger vidare på redan existerande EU-initiativ såsom </w:t>
      </w:r>
      <w:r w:rsidR="00C53893">
        <w:rPr>
          <w:i/>
        </w:rPr>
        <w:t>Global Gateway</w:t>
      </w:r>
      <w:r w:rsidR="00C53893">
        <w:t xml:space="preserve">, </w:t>
      </w:r>
      <w:r w:rsidR="00C53893">
        <w:rPr>
          <w:i/>
        </w:rPr>
        <w:t>Digital Decade Policy Programme 2030</w:t>
      </w:r>
      <w:r w:rsidR="00C53893">
        <w:t xml:space="preserve"> och flera digitala partnerskap med tredjeländer. Det globala målet är att främja säker och inkluderande digital infrastruktur, innovation inom teknikområden som AI, halvledare och kvant, samt skapa synergieffekter mellan EU:s interna och externa digital</w:t>
      </w:r>
      <w:r w:rsidR="008638AF">
        <w:t xml:space="preserve">a </w:t>
      </w:r>
      <w:r w:rsidR="00C53893">
        <w:t>politik. Strategin tar ett helhetsgrepp över digital diplomati, tekniksamarbete, cyberförsvar, AI-styrning, digital handel och interoperabla offentliga system, och lyfter ett brett spektrum av konkreta åtgärder och exempel på pågående och planerade projekt världen över.</w:t>
      </w:r>
      <w:r w:rsidR="00685C87">
        <w:t xml:space="preserve"> </w:t>
      </w:r>
      <w:r w:rsidR="00685C87" w:rsidRPr="00BB077E">
        <w:rPr>
          <w:szCs w:val="19"/>
        </w:rPr>
        <w:t xml:space="preserve">Regeringen </w:t>
      </w:r>
      <w:r w:rsidR="00685C87">
        <w:rPr>
          <w:szCs w:val="19"/>
        </w:rPr>
        <w:t>instämmer i strategins övergripande budskap. I en värld där teknik alltmer står i centrum för geopolitisk konkurrens är det angeläget att EU kan agera samlat</w:t>
      </w:r>
      <w:r w:rsidR="00A5598C">
        <w:rPr>
          <w:szCs w:val="19"/>
        </w:rPr>
        <w:t xml:space="preserve"> utrikespolitiskt</w:t>
      </w:r>
      <w:r w:rsidR="00C75E78">
        <w:rPr>
          <w:szCs w:val="19"/>
        </w:rPr>
        <w:t>.</w:t>
      </w:r>
      <w:r w:rsidR="00685C87">
        <w:rPr>
          <w:szCs w:val="19"/>
        </w:rPr>
        <w:t xml:space="preserve"> Regeringen bedömer</w:t>
      </w:r>
      <w:r w:rsidR="00685C87" w:rsidRPr="00BB077E">
        <w:rPr>
          <w:szCs w:val="19"/>
        </w:rPr>
        <w:t xml:space="preserve"> </w:t>
      </w:r>
      <w:r w:rsidR="00685C87">
        <w:rPr>
          <w:szCs w:val="19"/>
        </w:rPr>
        <w:t xml:space="preserve">att </w:t>
      </w:r>
      <w:r w:rsidR="00685C87" w:rsidRPr="00BB077E">
        <w:rPr>
          <w:szCs w:val="19"/>
        </w:rPr>
        <w:t>strategin kan bidra till att</w:t>
      </w:r>
      <w:r w:rsidR="00685C87">
        <w:rPr>
          <w:szCs w:val="19"/>
        </w:rPr>
        <w:t xml:space="preserve"> EU som helhet mer effektivt kan främja europeiska intressen </w:t>
      </w:r>
      <w:r w:rsidR="00666F6F">
        <w:rPr>
          <w:szCs w:val="19"/>
        </w:rPr>
        <w:t xml:space="preserve">och värderingar </w:t>
      </w:r>
      <w:r w:rsidR="00685C87">
        <w:rPr>
          <w:szCs w:val="19"/>
        </w:rPr>
        <w:t xml:space="preserve">såsom konkurrenskraft, säkerhet och en global digital styrning med människan i centrum och respekt för mänskliga rättigheter.  </w:t>
      </w:r>
    </w:p>
    <w:sdt>
      <w:sdtPr>
        <w:id w:val="181785833"/>
        <w:lock w:val="contentLocked"/>
        <w:placeholder>
          <w:docPart w:val="FD64595203044797B5415C27C1789AD4"/>
        </w:placeholder>
        <w:group/>
      </w:sdtPr>
      <w:sdtEndPr/>
      <w:sdtContent>
        <w:p w14:paraId="292573D5" w14:textId="2908792F" w:rsidR="007D542F" w:rsidRDefault="007D542F" w:rsidP="00B84500">
          <w:pPr>
            <w:pStyle w:val="Rubrik1"/>
            <w:spacing w:before="720"/>
          </w:pPr>
          <w:r>
            <w:t>Förslaget</w:t>
          </w:r>
        </w:p>
        <w:bookmarkEnd w:id="2" w:displacedByCustomXml="next"/>
      </w:sdtContent>
    </w:sdt>
    <w:bookmarkStart w:id="3" w:name="_Toc93996730"/>
    <w:p w14:paraId="1CD97A76" w14:textId="77777777" w:rsidR="007D542F" w:rsidRDefault="00B01ADC" w:rsidP="007D542F">
      <w:pPr>
        <w:pStyle w:val="Rubrik2"/>
      </w:pPr>
      <w:sdt>
        <w:sdtPr>
          <w:id w:val="400485695"/>
          <w:lock w:val="contentLocked"/>
          <w:placeholder>
            <w:docPart w:val="FD64595203044797B5415C27C1789AD4"/>
          </w:placeholder>
          <w:group/>
        </w:sdtPr>
        <w:sdtEndPr/>
        <w:sdtContent>
          <w:r w:rsidR="007D542F">
            <w:t>Ärendets bakgrund</w:t>
          </w:r>
          <w:bookmarkEnd w:id="3"/>
        </w:sdtContent>
      </w:sdt>
    </w:p>
    <w:p w14:paraId="416715D2" w14:textId="09C025AD" w:rsidR="00C53893" w:rsidRDefault="00C53893" w:rsidP="004311BE">
      <w:pPr>
        <w:spacing w:before="240"/>
        <w:jc w:val="both"/>
      </w:pPr>
      <w:r>
        <w:t xml:space="preserve">Den snabba utvecklingen inom digitalisering och artificiell intelligens (AI) omformar ekonomi, säkerhet och samhälle. EU bedömer att länder som inte lyckas etablera teknologisk förmåga och digitalt oberoende riskerar </w:t>
      </w:r>
      <w:r w:rsidR="007A15D7">
        <w:t xml:space="preserve">att halka </w:t>
      </w:r>
      <w:r w:rsidR="00B80100">
        <w:t>efter ekonomiskt</w:t>
      </w:r>
      <w:r w:rsidRPr="00666F6F">
        <w:t xml:space="preserve"> </w:t>
      </w:r>
      <w:r>
        <w:t xml:space="preserve">och </w:t>
      </w:r>
      <w:r w:rsidR="007A15D7">
        <w:t xml:space="preserve">bli mer </w:t>
      </w:r>
      <w:r>
        <w:t>sårbar</w:t>
      </w:r>
      <w:r w:rsidR="007A15D7">
        <w:t>a</w:t>
      </w:r>
      <w:r>
        <w:t>. Samtidigt utgör snabb teknikutveckling även en möjlighet till att forma globala standarder i linje med demokratiska värderingar, rättsstatens principer och mänskliga rättigheter.</w:t>
      </w:r>
    </w:p>
    <w:p w14:paraId="6250DCF6" w14:textId="76335B79" w:rsidR="004162CE" w:rsidRDefault="00D76583" w:rsidP="004311BE">
      <w:pPr>
        <w:spacing w:before="240"/>
        <w:jc w:val="both"/>
      </w:pPr>
      <w:r w:rsidRPr="00D76583">
        <w:t>Europeiska rådet efterfrågade i april 2024 en gemensam strategi för digitalt globalt ledarskap, i ljuset av EU:s ambition att stärka sitt inflytande på den globala digitala arenan</w:t>
      </w:r>
      <w:r>
        <w:t xml:space="preserve">. </w:t>
      </w:r>
      <w:r w:rsidR="00C53893">
        <w:t xml:space="preserve">Strategin tar också avstamp i Draghi-rapporten om EU:s konkurrenskraft, som identifierar digitalt innovationsunderskott som en nyckelfaktor till EU:s produktivitetsgap jämfört med USA. </w:t>
      </w:r>
    </w:p>
    <w:p w14:paraId="5E3BD0AA" w14:textId="31575C58" w:rsidR="007D542F" w:rsidRPr="003D2C40" w:rsidRDefault="004162CE" w:rsidP="004311BE">
      <w:pPr>
        <w:spacing w:before="240"/>
        <w:jc w:val="both"/>
      </w:pPr>
      <w:r w:rsidRPr="004162CE">
        <w:t xml:space="preserve">Denna strategi presenterades den </w:t>
      </w:r>
      <w:r>
        <w:t>5 juni</w:t>
      </w:r>
      <w:r w:rsidRPr="004162CE">
        <w:t xml:space="preserve"> </w:t>
      </w:r>
      <w:r>
        <w:t>2025</w:t>
      </w:r>
      <w:r w:rsidRPr="004162CE">
        <w:t xml:space="preserve"> i det gemensamma meddelandet.</w:t>
      </w:r>
    </w:p>
    <w:p w14:paraId="37C0F4C2" w14:textId="77777777" w:rsidR="007D542F" w:rsidRDefault="00B01ADC" w:rsidP="007D542F">
      <w:pPr>
        <w:pStyle w:val="Rubrik2"/>
      </w:pPr>
      <w:sdt>
        <w:sdtPr>
          <w:id w:val="-1352952988"/>
          <w:lock w:val="contentLocked"/>
          <w:placeholder>
            <w:docPart w:val="FD64595203044797B5415C27C1789AD4"/>
          </w:placeholder>
          <w:group/>
        </w:sdtPr>
        <w:sdtEndPr/>
        <w:sdtContent>
          <w:r w:rsidR="007D542F">
            <w:t>Förslagets innehåll</w:t>
          </w:r>
        </w:sdtContent>
      </w:sdt>
    </w:p>
    <w:p w14:paraId="20B24530" w14:textId="5AC8A31E" w:rsidR="004E01B3" w:rsidRDefault="004E01B3" w:rsidP="005410BE">
      <w:pPr>
        <w:pStyle w:val="Rubrik3utannumrering"/>
      </w:pPr>
      <w:r>
        <w:t>Övergripande mål</w:t>
      </w:r>
    </w:p>
    <w:p w14:paraId="545840B8" w14:textId="48984B70" w:rsidR="00D44B5B" w:rsidRPr="00D44B5B" w:rsidRDefault="00D44B5B" w:rsidP="004311BE">
      <w:pPr>
        <w:numPr>
          <w:ilvl w:val="0"/>
          <w:numId w:val="19"/>
        </w:numPr>
        <w:spacing w:before="240" w:after="280"/>
        <w:jc w:val="both"/>
      </w:pPr>
      <w:r>
        <w:rPr>
          <w:szCs w:val="19"/>
        </w:rPr>
        <w:t>Stärka EU:s konkurrenskraft inom ny teknik genom ekonomisk</w:t>
      </w:r>
      <w:r w:rsidR="007A15D7">
        <w:rPr>
          <w:szCs w:val="19"/>
        </w:rPr>
        <w:t>t samarbete</w:t>
      </w:r>
      <w:r>
        <w:rPr>
          <w:szCs w:val="19"/>
        </w:rPr>
        <w:t xml:space="preserve"> och näringslivssamarbeten</w:t>
      </w:r>
    </w:p>
    <w:p w14:paraId="0DB507BA" w14:textId="511D9593" w:rsidR="003B4170" w:rsidRDefault="003B4170" w:rsidP="00565962">
      <w:pPr>
        <w:spacing w:before="240" w:after="280"/>
        <w:jc w:val="both"/>
      </w:pPr>
      <w:r w:rsidRPr="00204ECE">
        <w:t xml:space="preserve">EU kommer att fortsätta samarbeta med </w:t>
      </w:r>
      <w:r w:rsidR="00BB03C8">
        <w:t>betrodda</w:t>
      </w:r>
      <w:r w:rsidRPr="00204ECE">
        <w:t xml:space="preserve"> partner för att stärka </w:t>
      </w:r>
      <w:r w:rsidR="00EB11D1">
        <w:t>sin roll</w:t>
      </w:r>
      <w:r w:rsidR="00EB11D1" w:rsidRPr="00204ECE">
        <w:t xml:space="preserve"> </w:t>
      </w:r>
      <w:r w:rsidRPr="00204ECE">
        <w:t xml:space="preserve">inom framväxande </w:t>
      </w:r>
      <w:r w:rsidR="000E3D5D">
        <w:t>tekniker</w:t>
      </w:r>
      <w:r w:rsidRPr="00204ECE">
        <w:t>, bland annat genom forskning och innovation samt genom att attrahera utländska investeringar och talanger. EU kommer att använda sina internationella verktyg för att utveckla och främja EU-tekn</w:t>
      </w:r>
      <w:r w:rsidR="003D238A">
        <w:t>ik</w:t>
      </w:r>
      <w:r w:rsidRPr="00204ECE">
        <w:t>lösningar globalt och utöka sitt växande nätverk av digitala handelsavtal</w:t>
      </w:r>
      <w:r w:rsidR="004162CE">
        <w:t>.</w:t>
      </w:r>
    </w:p>
    <w:p w14:paraId="74CAB9A4" w14:textId="16312C46" w:rsidR="004E01B3" w:rsidRDefault="00D44B5B" w:rsidP="004311BE">
      <w:pPr>
        <w:numPr>
          <w:ilvl w:val="0"/>
          <w:numId w:val="19"/>
        </w:numPr>
        <w:spacing w:after="0"/>
        <w:jc w:val="both"/>
      </w:pPr>
      <w:r>
        <w:t>F</w:t>
      </w:r>
      <w:r>
        <w:rPr>
          <w:szCs w:val="19"/>
        </w:rPr>
        <w:t>rämja en hög nivå av digital säkerhet för EU och partners</w:t>
      </w:r>
    </w:p>
    <w:p w14:paraId="4C092693" w14:textId="302497B3" w:rsidR="004162CE" w:rsidRPr="0013425F" w:rsidRDefault="004162CE" w:rsidP="00561A75">
      <w:pPr>
        <w:pStyle w:val="Brdtext"/>
        <w:spacing w:after="280"/>
        <w:jc w:val="both"/>
        <w:rPr>
          <w:b/>
          <w:bCs/>
        </w:rPr>
      </w:pPr>
      <w:r>
        <w:br/>
      </w:r>
      <w:r w:rsidRPr="00204ECE">
        <w:t xml:space="preserve">I linje med tidigare åtaganden kommer EU att fortsätta stärka sin cybersäkerhet och sitt cyberförsvar, särskilt </w:t>
      </w:r>
      <w:r>
        <w:t>vad gäller</w:t>
      </w:r>
      <w:r w:rsidRPr="00204ECE">
        <w:t xml:space="preserve"> kritisk infrastruktur. Det inkluderar att skydda forskning, </w:t>
      </w:r>
      <w:r>
        <w:t>bemöta</w:t>
      </w:r>
      <w:r w:rsidRPr="00204ECE">
        <w:t xml:space="preserve"> hybridhot och</w:t>
      </w:r>
      <w:r w:rsidR="0013425F">
        <w:t xml:space="preserve"> </w:t>
      </w:r>
      <w:r w:rsidR="00594478">
        <w:t xml:space="preserve">otillbörlig informationspåverkan </w:t>
      </w:r>
      <w:r w:rsidR="0013425F" w:rsidRPr="0013425F">
        <w:lastRenderedPageBreak/>
        <w:t>(FIMI)</w:t>
      </w:r>
      <w:r w:rsidR="0013425F">
        <w:t xml:space="preserve">, </w:t>
      </w:r>
      <w:r w:rsidRPr="00204ECE">
        <w:t xml:space="preserve">stärka motståndskraften och säkerheten i </w:t>
      </w:r>
      <w:r w:rsidR="00B80100" w:rsidRPr="00B80100">
        <w:t xml:space="preserve">informations- och kommunikationsteknik (IKT)-leveranskedjor </w:t>
      </w:r>
      <w:r w:rsidRPr="00204ECE">
        <w:t xml:space="preserve">även utanför EU:s gränser, bekämpa cyberbrott genom gemensamma insatser samt främja </w:t>
      </w:r>
      <w:r>
        <w:t>betrodda</w:t>
      </w:r>
      <w:r w:rsidRPr="00204ECE">
        <w:t xml:space="preserve"> leverantörer av digital teknik, inklusive teknik med dubbla användningsområden som AI och kvantteknik.</w:t>
      </w:r>
    </w:p>
    <w:p w14:paraId="0092E840" w14:textId="39D2B11F" w:rsidR="00D44B5B" w:rsidRDefault="00D44B5B" w:rsidP="004311BE">
      <w:pPr>
        <w:pStyle w:val="Liststycke"/>
        <w:numPr>
          <w:ilvl w:val="0"/>
          <w:numId w:val="19"/>
        </w:numPr>
        <w:spacing w:before="240"/>
        <w:jc w:val="both"/>
      </w:pPr>
      <w:r>
        <w:t>Forma globala digitala regler och standarder tillsammans med partner</w:t>
      </w:r>
    </w:p>
    <w:p w14:paraId="44843CE0" w14:textId="5D40F34A" w:rsidR="004162CE" w:rsidRDefault="004162CE" w:rsidP="004311BE">
      <w:pPr>
        <w:jc w:val="both"/>
      </w:pPr>
      <w:r w:rsidRPr="00204ECE">
        <w:t>EU kommer att fortsätta främja sitt värdebaserade synsätt på digital styrning och digitala standarder</w:t>
      </w:r>
      <w:r>
        <w:t>,</w:t>
      </w:r>
      <w:r w:rsidRPr="00204ECE">
        <w:t xml:space="preserve"> i samarbete med internationella </w:t>
      </w:r>
      <w:r w:rsidR="006B2D30">
        <w:t>partner och aktörer</w:t>
      </w:r>
      <w:r w:rsidRPr="00204ECE">
        <w:t>.</w:t>
      </w:r>
    </w:p>
    <w:p w14:paraId="136266FE" w14:textId="09DF92D4" w:rsidR="00E0376B" w:rsidRDefault="00CD121C" w:rsidP="004311BE">
      <w:pPr>
        <w:spacing w:before="240"/>
        <w:jc w:val="both"/>
      </w:pPr>
      <w:r w:rsidRPr="003E30C8">
        <w:t xml:space="preserve">För att öka EU:s engagemang </w:t>
      </w:r>
      <w:r w:rsidR="003E30C8" w:rsidRPr="003E30C8">
        <w:t>presenterar även strategin</w:t>
      </w:r>
      <w:r w:rsidRPr="003E30C8">
        <w:t xml:space="preserve"> konceptet </w:t>
      </w:r>
      <w:r w:rsidRPr="00CD121C">
        <w:t>"</w:t>
      </w:r>
      <w:r w:rsidR="0067775F">
        <w:t xml:space="preserve">EU </w:t>
      </w:r>
      <w:r w:rsidRPr="00CD121C">
        <w:t>Tech Business Offer"</w:t>
      </w:r>
      <w:r w:rsidR="009A10B3">
        <w:t>,</w:t>
      </w:r>
      <w:r w:rsidR="00E0376B">
        <w:t xml:space="preserve"> vilket är ett samlat teknik- och investeringserbjudande till partnerländer inom digital infrastruktur, </w:t>
      </w:r>
      <w:r w:rsidRPr="00CD121C">
        <w:t xml:space="preserve">med </w:t>
      </w:r>
      <w:r w:rsidR="00E0376B">
        <w:t>syfte</w:t>
      </w:r>
      <w:r w:rsidRPr="00CD121C">
        <w:t xml:space="preserve"> att skapa ömsesidiga fördelar.</w:t>
      </w:r>
      <w:r w:rsidR="00E0376B">
        <w:t xml:space="preserve"> </w:t>
      </w:r>
      <w:r>
        <w:t xml:space="preserve">Dessa satsningar kommer kompletteras av ett helhetsgrepp som även </w:t>
      </w:r>
      <w:r w:rsidR="004E01B3">
        <w:t xml:space="preserve">involverar </w:t>
      </w:r>
      <w:r w:rsidR="00E0376B">
        <w:t xml:space="preserve">kapacitetsuppbyggnad samt </w:t>
      </w:r>
      <w:r w:rsidR="004E01B3" w:rsidRPr="00102BB8">
        <w:rPr>
          <w:iCs/>
        </w:rPr>
        <w:t xml:space="preserve">Team </w:t>
      </w:r>
      <w:r w:rsidR="009E31FF">
        <w:rPr>
          <w:iCs/>
        </w:rPr>
        <w:t>Europa</w:t>
      </w:r>
      <w:r w:rsidR="004E01B3">
        <w:t>-samarbeten med medlemsstater, näringsliv, EU-</w:t>
      </w:r>
      <w:r>
        <w:t>inst</w:t>
      </w:r>
      <w:r w:rsidR="003D238A">
        <w:t>it</w:t>
      </w:r>
      <w:r>
        <w:t>utioner</w:t>
      </w:r>
      <w:r w:rsidR="004E01B3">
        <w:t xml:space="preserve"> och partnerländer.</w:t>
      </w:r>
      <w:r w:rsidR="00102BB8">
        <w:t xml:space="preserve"> </w:t>
      </w:r>
    </w:p>
    <w:p w14:paraId="6CC8BBFD" w14:textId="7B44A45C" w:rsidR="004E01B3" w:rsidRDefault="00CD121C" w:rsidP="004311BE">
      <w:pPr>
        <w:spacing w:before="240"/>
        <w:jc w:val="both"/>
      </w:pPr>
      <w:r>
        <w:t>Prioriteringar och s</w:t>
      </w:r>
      <w:r w:rsidR="00102BB8" w:rsidRPr="00102BB8">
        <w:t>amarbete med partnerländer kommer att omfatta följande områden:</w:t>
      </w:r>
    </w:p>
    <w:p w14:paraId="6BE0D2BE" w14:textId="5FEA3106" w:rsidR="004E01B3" w:rsidRDefault="00685662" w:rsidP="005410BE">
      <w:pPr>
        <w:pStyle w:val="Rubrik3utannumrering"/>
        <w:rPr>
          <w:b/>
          <w:szCs w:val="22"/>
        </w:rPr>
      </w:pPr>
      <w:bookmarkStart w:id="4" w:name="_i4ubwfhv3t4s" w:colFirst="0" w:colLast="0"/>
      <w:bookmarkEnd w:id="4"/>
      <w:r>
        <w:t xml:space="preserve">Säker och betrodd digital infrastruktur </w:t>
      </w:r>
    </w:p>
    <w:p w14:paraId="2B01AA5A" w14:textId="570758AE" w:rsidR="004E01B3" w:rsidRDefault="004E01B3" w:rsidP="004311BE">
      <w:pPr>
        <w:spacing w:before="240" w:after="0"/>
        <w:jc w:val="both"/>
      </w:pPr>
      <w:r>
        <w:t>EU ska erbjuda partnerländer säker och hållbar digital infrastruktur</w:t>
      </w:r>
      <w:r w:rsidR="00685662">
        <w:t xml:space="preserve">, vilket ligger i linje EU:s 5G-verktygslåda och Global Gateway. </w:t>
      </w:r>
      <w:r>
        <w:t>Särskilt fokus ligger på:</w:t>
      </w:r>
    </w:p>
    <w:p w14:paraId="5EE49D1D" w14:textId="77B87A57" w:rsidR="0058145C" w:rsidRDefault="0058145C" w:rsidP="004311BE">
      <w:pPr>
        <w:numPr>
          <w:ilvl w:val="0"/>
          <w:numId w:val="16"/>
        </w:numPr>
        <w:spacing w:before="240" w:after="0"/>
        <w:jc w:val="both"/>
      </w:pPr>
      <w:r>
        <w:t>Utbyggnaden</w:t>
      </w:r>
      <w:r w:rsidRPr="0058145C">
        <w:t xml:space="preserve"> av säker </w:t>
      </w:r>
      <w:r>
        <w:t>och betrodd konnektivitet</w:t>
      </w:r>
      <w:r w:rsidRPr="0058145C">
        <w:t xml:space="preserve"> och hållbar infrastruktur globalt – särskilt </w:t>
      </w:r>
      <w:r>
        <w:t>vad gäller</w:t>
      </w:r>
      <w:r w:rsidRPr="0058145C">
        <w:t xml:space="preserve"> 5G-</w:t>
      </w:r>
      <w:r>
        <w:t xml:space="preserve"> och framtida 6G-nät. </w:t>
      </w:r>
    </w:p>
    <w:p w14:paraId="2E503396" w14:textId="31FD3C8F" w:rsidR="004E01B3" w:rsidRDefault="004E01B3" w:rsidP="004311BE">
      <w:pPr>
        <w:numPr>
          <w:ilvl w:val="0"/>
          <w:numId w:val="16"/>
        </w:numPr>
        <w:spacing w:after="0"/>
        <w:jc w:val="both"/>
      </w:pPr>
      <w:r>
        <w:t xml:space="preserve">Undervattenskablar, </w:t>
      </w:r>
      <w:r w:rsidR="00685662">
        <w:t>till exempel</w:t>
      </w:r>
      <w:r>
        <w:t>:</w:t>
      </w:r>
    </w:p>
    <w:p w14:paraId="55D7C274" w14:textId="6E6233FF" w:rsidR="004E01B3" w:rsidRDefault="004E01B3" w:rsidP="004311BE">
      <w:pPr>
        <w:numPr>
          <w:ilvl w:val="1"/>
          <w:numId w:val="16"/>
        </w:numPr>
        <w:spacing w:after="0"/>
        <w:jc w:val="both"/>
      </w:pPr>
      <w:r w:rsidRPr="00CD614B">
        <w:rPr>
          <w:bCs/>
        </w:rPr>
        <w:t>BELLA-kabeln</w:t>
      </w:r>
      <w:r>
        <w:t xml:space="preserve"> (EU–Latinamerika): Förlängs </w:t>
      </w:r>
      <w:r w:rsidR="007A15D7">
        <w:t xml:space="preserve">genom Centralamerika </w:t>
      </w:r>
      <w:r>
        <w:t>till Karibien</w:t>
      </w:r>
      <w:r w:rsidR="007A15D7">
        <w:t>.</w:t>
      </w:r>
    </w:p>
    <w:p w14:paraId="514BC87C" w14:textId="77777777" w:rsidR="004E01B3" w:rsidRDefault="004E01B3" w:rsidP="004311BE">
      <w:pPr>
        <w:numPr>
          <w:ilvl w:val="1"/>
          <w:numId w:val="16"/>
        </w:numPr>
        <w:spacing w:after="0"/>
        <w:jc w:val="both"/>
      </w:pPr>
      <w:r w:rsidRPr="00CD614B">
        <w:rPr>
          <w:bCs/>
        </w:rPr>
        <w:t xml:space="preserve">MEDUSA </w:t>
      </w:r>
      <w:r>
        <w:t>(EU–Medelhavet): Förbindelser mellan norra och södra Medelhavsområdet, vidare mot Västafrika.</w:t>
      </w:r>
    </w:p>
    <w:p w14:paraId="63572FE9" w14:textId="05E2F448" w:rsidR="004E01B3" w:rsidRDefault="004E01B3" w:rsidP="004311BE">
      <w:pPr>
        <w:numPr>
          <w:ilvl w:val="1"/>
          <w:numId w:val="16"/>
        </w:numPr>
        <w:spacing w:after="0"/>
        <w:jc w:val="both"/>
      </w:pPr>
      <w:r w:rsidRPr="00CD614B">
        <w:rPr>
          <w:bCs/>
        </w:rPr>
        <w:t>Blue-Raman</w:t>
      </w:r>
      <w:r>
        <w:t xml:space="preserve">: </w:t>
      </w:r>
      <w:r w:rsidR="00685662">
        <w:t xml:space="preserve">Planerad </w:t>
      </w:r>
      <w:r>
        <w:t>rutt mellan Europa och Indien via Mellanöstern och Östafrika (del av IMEC-korridoren).</w:t>
      </w:r>
    </w:p>
    <w:p w14:paraId="22D5E8F2" w14:textId="77777777" w:rsidR="004E01B3" w:rsidRDefault="004E01B3" w:rsidP="004311BE">
      <w:pPr>
        <w:numPr>
          <w:ilvl w:val="0"/>
          <w:numId w:val="16"/>
        </w:numPr>
        <w:spacing w:after="0"/>
        <w:jc w:val="both"/>
      </w:pPr>
      <w:r>
        <w:t xml:space="preserve">Satellitbaserad uppkoppling genom </w:t>
      </w:r>
      <w:r w:rsidRPr="00CD614B">
        <w:rPr>
          <w:bCs/>
        </w:rPr>
        <w:t>IRIS²</w:t>
      </w:r>
      <w:r>
        <w:t>, med pilotprojekt i Afrika.</w:t>
      </w:r>
    </w:p>
    <w:p w14:paraId="03564397" w14:textId="77777777" w:rsidR="004E01B3" w:rsidRDefault="004E01B3" w:rsidP="004311BE">
      <w:pPr>
        <w:numPr>
          <w:ilvl w:val="0"/>
          <w:numId w:val="16"/>
        </w:numPr>
        <w:spacing w:after="0"/>
        <w:jc w:val="both"/>
      </w:pPr>
      <w:r>
        <w:t>Regionala initiativ:</w:t>
      </w:r>
    </w:p>
    <w:p w14:paraId="1F6BA9C3" w14:textId="6AB1133D" w:rsidR="004E01B3" w:rsidRDefault="004E01B3" w:rsidP="004311BE">
      <w:pPr>
        <w:numPr>
          <w:ilvl w:val="1"/>
          <w:numId w:val="16"/>
        </w:numPr>
        <w:spacing w:after="0"/>
        <w:jc w:val="both"/>
      </w:pPr>
      <w:r w:rsidRPr="00CD614B">
        <w:rPr>
          <w:bCs/>
        </w:rPr>
        <w:lastRenderedPageBreak/>
        <w:t>Black Sea digital links</w:t>
      </w:r>
      <w:r>
        <w:t xml:space="preserve"> – investeringar i digitala förbindelser till </w:t>
      </w:r>
      <w:r w:rsidR="002D5E6D">
        <w:t xml:space="preserve">södra Kaukasus </w:t>
      </w:r>
      <w:r>
        <w:t>och Centralasien.</w:t>
      </w:r>
    </w:p>
    <w:p w14:paraId="005C5045" w14:textId="77777777" w:rsidR="004E01B3" w:rsidRDefault="004E01B3" w:rsidP="004311BE">
      <w:pPr>
        <w:numPr>
          <w:ilvl w:val="1"/>
          <w:numId w:val="16"/>
        </w:numPr>
        <w:jc w:val="both"/>
      </w:pPr>
      <w:r w:rsidRPr="00CD614B">
        <w:rPr>
          <w:bCs/>
        </w:rPr>
        <w:t>Centralasieninitiativet</w:t>
      </w:r>
      <w:r>
        <w:t xml:space="preserve"> – tillgång till säkra nät i icke-täckta områden via satellit.</w:t>
      </w:r>
    </w:p>
    <w:p w14:paraId="708023E8" w14:textId="18D19C25" w:rsidR="004E01B3" w:rsidRDefault="00685662" w:rsidP="005410BE">
      <w:pPr>
        <w:pStyle w:val="Rubrik3utannumrering"/>
        <w:rPr>
          <w:b/>
          <w:szCs w:val="22"/>
        </w:rPr>
      </w:pPr>
      <w:bookmarkStart w:id="5" w:name="_4yguxfekj0kd" w:colFirst="0" w:colLast="0"/>
      <w:bookmarkEnd w:id="5"/>
      <w:r w:rsidRPr="00802156">
        <w:t xml:space="preserve">Framväxande </w:t>
      </w:r>
      <w:r w:rsidR="000E3D5D" w:rsidRPr="00802156">
        <w:t>teknik</w:t>
      </w:r>
      <w:r w:rsidRPr="00802156">
        <w:t>:</w:t>
      </w:r>
      <w:r w:rsidR="004E01B3" w:rsidRPr="00802156">
        <w:rPr>
          <w:b/>
          <w:szCs w:val="22"/>
        </w:rPr>
        <w:t xml:space="preserve"> </w:t>
      </w:r>
      <w:r w:rsidR="004E01B3" w:rsidRPr="005410BE">
        <w:t>AI, halvledare</w:t>
      </w:r>
      <w:r w:rsidRPr="005410BE">
        <w:t xml:space="preserve"> och</w:t>
      </w:r>
      <w:r w:rsidR="004E01B3" w:rsidRPr="005410BE">
        <w:t xml:space="preserve"> kvant</w:t>
      </w:r>
      <w:r w:rsidRPr="005410BE">
        <w:t>teknik</w:t>
      </w:r>
      <w:r>
        <w:t xml:space="preserve"> </w:t>
      </w:r>
    </w:p>
    <w:p w14:paraId="7EEE6800" w14:textId="77777777" w:rsidR="004E01B3" w:rsidRDefault="004E01B3" w:rsidP="004311BE">
      <w:pPr>
        <w:numPr>
          <w:ilvl w:val="0"/>
          <w:numId w:val="15"/>
        </w:numPr>
        <w:spacing w:before="240" w:after="0"/>
        <w:jc w:val="both"/>
      </w:pPr>
      <w:r>
        <w:rPr>
          <w:b/>
        </w:rPr>
        <w:t>Artificiell intelligens</w:t>
      </w:r>
      <w:r>
        <w:t>:</w:t>
      </w:r>
    </w:p>
    <w:p w14:paraId="1B18C5CF" w14:textId="7A40B858" w:rsidR="004E01B3" w:rsidRDefault="004E01B3" w:rsidP="004311BE">
      <w:pPr>
        <w:numPr>
          <w:ilvl w:val="1"/>
          <w:numId w:val="15"/>
        </w:numPr>
        <w:spacing w:after="0"/>
        <w:jc w:val="both"/>
      </w:pPr>
      <w:r>
        <w:t xml:space="preserve">Etablering av </w:t>
      </w:r>
      <w:r w:rsidRPr="00CD614B">
        <w:rPr>
          <w:bCs/>
        </w:rPr>
        <w:t>AI-fabriker</w:t>
      </w:r>
      <w:r>
        <w:t xml:space="preserve"> i </w:t>
      </w:r>
      <w:r w:rsidR="007A15D7">
        <w:t xml:space="preserve">tredje </w:t>
      </w:r>
      <w:r w:rsidR="00452CA4">
        <w:t>land kopplade</w:t>
      </w:r>
      <w:r>
        <w:t xml:space="preserve"> till EU:s nätverk</w:t>
      </w:r>
      <w:r w:rsidR="007A15D7">
        <w:t xml:space="preserve"> av AI-fabriker.</w:t>
      </w:r>
    </w:p>
    <w:p w14:paraId="0219C513" w14:textId="77777777" w:rsidR="004E01B3" w:rsidRDefault="004E01B3" w:rsidP="004311BE">
      <w:pPr>
        <w:numPr>
          <w:ilvl w:val="1"/>
          <w:numId w:val="15"/>
        </w:numPr>
        <w:spacing w:after="0"/>
        <w:jc w:val="both"/>
      </w:pPr>
      <w:r>
        <w:t>Fokus på tillämpningar för klimat, jordbruk och hälsa (AI for public good)</w:t>
      </w:r>
    </w:p>
    <w:p w14:paraId="64BC886F" w14:textId="547A6B74" w:rsidR="00802156" w:rsidRDefault="00802156" w:rsidP="004311BE">
      <w:pPr>
        <w:numPr>
          <w:ilvl w:val="1"/>
          <w:numId w:val="15"/>
        </w:numPr>
        <w:spacing w:after="0"/>
        <w:jc w:val="both"/>
      </w:pPr>
      <w:r w:rsidRPr="00802156">
        <w:t>EU kommer även att samarbeta med medlemsstaterna för att identifiera områden där artificiell intelligens kan stödja genomförandet av den gemensamma utrikes- och säkerhetspolitiken samt den gemensamma säkerhets- och försvarspolitiken</w:t>
      </w:r>
      <w:r w:rsidR="007A15D7">
        <w:t>.</w:t>
      </w:r>
    </w:p>
    <w:p w14:paraId="3CDB8C0E" w14:textId="77777777" w:rsidR="0058145C" w:rsidRDefault="004D4EC0" w:rsidP="0058145C">
      <w:pPr>
        <w:numPr>
          <w:ilvl w:val="0"/>
          <w:numId w:val="15"/>
        </w:numPr>
        <w:spacing w:after="0"/>
        <w:jc w:val="both"/>
        <w:rPr>
          <w:b/>
          <w:bCs/>
        </w:rPr>
      </w:pPr>
      <w:r w:rsidRPr="004D4EC0">
        <w:rPr>
          <w:b/>
          <w:bCs/>
        </w:rPr>
        <w:t xml:space="preserve">5G/6G: </w:t>
      </w:r>
    </w:p>
    <w:p w14:paraId="7B3A62D9" w14:textId="6ADD0A28" w:rsidR="0058145C" w:rsidRPr="0058145C" w:rsidRDefault="0058145C" w:rsidP="0058145C">
      <w:pPr>
        <w:pStyle w:val="Liststycke"/>
        <w:numPr>
          <w:ilvl w:val="0"/>
          <w:numId w:val="23"/>
        </w:numPr>
        <w:spacing w:after="0"/>
        <w:jc w:val="both"/>
        <w:rPr>
          <w:b/>
          <w:bCs/>
        </w:rPr>
      </w:pPr>
      <w:r>
        <w:t xml:space="preserve">Säker och betrodd konnektivitet, särskilt vad gäller 5G- och framtida 6G-nät. </w:t>
      </w:r>
      <w:r w:rsidRPr="00802156">
        <w:t xml:space="preserve">Målet är att </w:t>
      </w:r>
      <w:r>
        <w:t>utveckla</w:t>
      </w:r>
      <w:r w:rsidRPr="00802156">
        <w:t xml:space="preserve"> gemensamma standarder </w:t>
      </w:r>
      <w:r>
        <w:t>för den</w:t>
      </w:r>
      <w:r w:rsidRPr="00802156">
        <w:t xml:space="preserve"> sjätte generationen av mobilnätverk (6G), vilket kräver samarbete med likasinnade länder, särskilt inom forskning, innovation och standardisering. </w:t>
      </w:r>
    </w:p>
    <w:p w14:paraId="31AA2805" w14:textId="77777777" w:rsidR="004E01B3" w:rsidRDefault="004E01B3" w:rsidP="004311BE">
      <w:pPr>
        <w:numPr>
          <w:ilvl w:val="0"/>
          <w:numId w:val="15"/>
        </w:numPr>
        <w:spacing w:after="0"/>
        <w:jc w:val="both"/>
      </w:pPr>
      <w:r>
        <w:rPr>
          <w:b/>
        </w:rPr>
        <w:t>Halvledare</w:t>
      </w:r>
      <w:r>
        <w:t>:</w:t>
      </w:r>
    </w:p>
    <w:p w14:paraId="67CE118C" w14:textId="77777777" w:rsidR="004E01B3" w:rsidRDefault="004E01B3" w:rsidP="004311BE">
      <w:pPr>
        <w:numPr>
          <w:ilvl w:val="1"/>
          <w:numId w:val="15"/>
        </w:numPr>
        <w:spacing w:after="0"/>
        <w:jc w:val="both"/>
      </w:pPr>
      <w:r>
        <w:t>Samarbete kring forskningsinfrastruktur och leveranskedjor</w:t>
      </w:r>
    </w:p>
    <w:p w14:paraId="502D8B95" w14:textId="574A7CDF" w:rsidR="004E01B3" w:rsidRDefault="004E01B3" w:rsidP="004311BE">
      <w:pPr>
        <w:numPr>
          <w:ilvl w:val="1"/>
          <w:numId w:val="15"/>
        </w:numPr>
        <w:spacing w:after="0"/>
        <w:jc w:val="both"/>
      </w:pPr>
      <w:r>
        <w:t>Riskbedömning och skydd mot tekn</w:t>
      </w:r>
      <w:r w:rsidR="003D238A">
        <w:t>ik</w:t>
      </w:r>
      <w:r>
        <w:t>läckage</w:t>
      </w:r>
    </w:p>
    <w:p w14:paraId="7E50C4B7" w14:textId="1C8EACD8" w:rsidR="004E01B3" w:rsidRDefault="004E01B3" w:rsidP="004311BE">
      <w:pPr>
        <w:numPr>
          <w:ilvl w:val="0"/>
          <w:numId w:val="15"/>
        </w:numPr>
        <w:spacing w:after="0"/>
        <w:jc w:val="both"/>
      </w:pPr>
      <w:r>
        <w:rPr>
          <w:b/>
        </w:rPr>
        <w:t>Kvanttekn</w:t>
      </w:r>
      <w:r w:rsidR="003D238A">
        <w:rPr>
          <w:b/>
        </w:rPr>
        <w:t>ik</w:t>
      </w:r>
      <w:r>
        <w:t>:</w:t>
      </w:r>
    </w:p>
    <w:p w14:paraId="7B97AEC4" w14:textId="397FEC40" w:rsidR="004E01B3" w:rsidRDefault="004E01B3" w:rsidP="004311BE">
      <w:pPr>
        <w:numPr>
          <w:ilvl w:val="1"/>
          <w:numId w:val="15"/>
        </w:numPr>
        <w:spacing w:after="0"/>
        <w:jc w:val="both"/>
      </w:pPr>
      <w:r>
        <w:t xml:space="preserve">Gemensamma </w:t>
      </w:r>
      <w:r w:rsidR="00802156">
        <w:t>forsknings och inn</w:t>
      </w:r>
      <w:r w:rsidR="003D238A">
        <w:t>o</w:t>
      </w:r>
      <w:r w:rsidR="00802156">
        <w:t>vations</w:t>
      </w:r>
      <w:r>
        <w:t>projekt med Kanada, Japan och Sydkorea</w:t>
      </w:r>
    </w:p>
    <w:p w14:paraId="05189303" w14:textId="77777777" w:rsidR="004E01B3" w:rsidRDefault="004E01B3" w:rsidP="004311BE">
      <w:pPr>
        <w:numPr>
          <w:ilvl w:val="1"/>
          <w:numId w:val="15"/>
        </w:numPr>
        <w:spacing w:after="0"/>
        <w:jc w:val="both"/>
      </w:pPr>
      <w:r>
        <w:t>Fokus på tillämpningar inom sensorer, kommunikation, post-kvantkryptering</w:t>
      </w:r>
    </w:p>
    <w:p w14:paraId="1ACC8CAB" w14:textId="1367F803" w:rsidR="004E01B3" w:rsidRDefault="004E01B3" w:rsidP="004311BE">
      <w:pPr>
        <w:numPr>
          <w:ilvl w:val="1"/>
          <w:numId w:val="15"/>
        </w:numPr>
        <w:jc w:val="both"/>
      </w:pPr>
      <w:r>
        <w:t xml:space="preserve">Samverkan med </w:t>
      </w:r>
      <w:r w:rsidR="000B7300">
        <w:t>Nato</w:t>
      </w:r>
      <w:r w:rsidR="0005774F">
        <w:t>.</w:t>
      </w:r>
      <w:r>
        <w:t xml:space="preserve"> </w:t>
      </w:r>
    </w:p>
    <w:p w14:paraId="343D46E7" w14:textId="77777777" w:rsidR="004E01B3" w:rsidRDefault="004E01B3" w:rsidP="005410BE">
      <w:pPr>
        <w:pStyle w:val="Rubrik3utannumrering"/>
      </w:pPr>
      <w:bookmarkStart w:id="6" w:name="_llo2x8noudlp" w:colFirst="0" w:colLast="0"/>
      <w:bookmarkEnd w:id="6"/>
      <w:r>
        <w:t>Cybersäkerhet</w:t>
      </w:r>
    </w:p>
    <w:p w14:paraId="2DD5CA09" w14:textId="77777777" w:rsidR="004E01B3" w:rsidRDefault="004E01B3" w:rsidP="004311BE">
      <w:pPr>
        <w:spacing w:before="240"/>
        <w:jc w:val="both"/>
      </w:pPr>
      <w:r>
        <w:t>Cybersäkerhet lyfts som grundläggande för EU:s egen och partnerländers digitala utveckling. Exempel:</w:t>
      </w:r>
    </w:p>
    <w:p w14:paraId="71104A77" w14:textId="3BC487C8" w:rsidR="00C70AA9" w:rsidRDefault="00C70AA9" w:rsidP="004311BE">
      <w:pPr>
        <w:numPr>
          <w:ilvl w:val="0"/>
          <w:numId w:val="13"/>
        </w:numPr>
        <w:spacing w:before="240" w:after="0"/>
        <w:jc w:val="both"/>
      </w:pPr>
      <w:r w:rsidRPr="00C70AA9">
        <w:lastRenderedPageBreak/>
        <w:t>EU kommer att fortsätta samarbeta med partnerländer för att stärka den globala cyberresiliensen och bidra till en fri, öppen och säker cyberrymd</w:t>
      </w:r>
      <w:r>
        <w:t>.</w:t>
      </w:r>
      <w:r w:rsidRPr="00C70AA9">
        <w:t xml:space="preserve"> Inom ramen för Global Gateway kommer stödet för cybersäkerhet och kapacitetsuppbyggnad att fokusera på att skydda kritisk infrastruktur och stärka cybersäkerhetsekosystem</w:t>
      </w:r>
      <w:r>
        <w:t xml:space="preserve"> </w:t>
      </w:r>
    </w:p>
    <w:p w14:paraId="636439FE" w14:textId="79EAC67A" w:rsidR="00C70AA9" w:rsidRDefault="00C70AA9" w:rsidP="004311BE">
      <w:pPr>
        <w:numPr>
          <w:ilvl w:val="0"/>
          <w:numId w:val="13"/>
        </w:numPr>
        <w:spacing w:after="0"/>
        <w:jc w:val="both"/>
      </w:pPr>
      <w:r w:rsidRPr="00C70AA9">
        <w:t xml:space="preserve">EU </w:t>
      </w:r>
      <w:r w:rsidR="00D73A6C">
        <w:t>avser</w:t>
      </w:r>
      <w:r w:rsidR="00B13139">
        <w:t xml:space="preserve"> </w:t>
      </w:r>
      <w:r w:rsidR="007A15D7">
        <w:t xml:space="preserve">fortsatt </w:t>
      </w:r>
      <w:r w:rsidR="00B13139">
        <w:t>stärka</w:t>
      </w:r>
      <w:r w:rsidRPr="00C70AA9">
        <w:t xml:space="preserve"> cybersäkerheten i kandidatländer genom tillgång till </w:t>
      </w:r>
      <w:r>
        <w:t>den</w:t>
      </w:r>
      <w:r w:rsidRPr="00C70AA9">
        <w:t xml:space="preserve"> gemensam</w:t>
      </w:r>
      <w:r>
        <w:t>ma</w:t>
      </w:r>
      <w:r w:rsidRPr="00C70AA9">
        <w:t xml:space="preserve"> cybersäkerhetsreserv</w:t>
      </w:r>
      <w:r w:rsidR="00B13139">
        <w:t>en</w:t>
      </w:r>
      <w:r w:rsidRPr="00C70AA9">
        <w:t xml:space="preserve"> </w:t>
      </w:r>
      <w:r w:rsidR="00836949">
        <w:t xml:space="preserve">inom ramen för EU:s cybersolidaritetsförordning </w:t>
      </w:r>
      <w:r w:rsidRPr="00C70AA9">
        <w:t>och samarbete via ENISA</w:t>
      </w:r>
      <w:r w:rsidR="00836949">
        <w:t xml:space="preserve">. </w:t>
      </w:r>
      <w:r w:rsidR="007A15D7">
        <w:t>K</w:t>
      </w:r>
      <w:r w:rsidRPr="00C70AA9">
        <w:t>apacitetsuppbyggnad</w:t>
      </w:r>
      <w:r w:rsidR="007A15D7">
        <w:t xml:space="preserve"> kommer stå i fokus.</w:t>
      </w:r>
    </w:p>
    <w:p w14:paraId="115F20A7" w14:textId="646DCD27" w:rsidR="004E01B3" w:rsidRDefault="004E01B3" w:rsidP="004311BE">
      <w:pPr>
        <w:numPr>
          <w:ilvl w:val="0"/>
          <w:numId w:val="13"/>
        </w:numPr>
        <w:spacing w:after="0"/>
        <w:jc w:val="both"/>
      </w:pPr>
      <w:r>
        <w:t>Partnerskap om cybersäkerhetsramverk och övningar (</w:t>
      </w:r>
      <w:r w:rsidR="00C70AA9">
        <w:t>till exempel</w:t>
      </w:r>
      <w:r>
        <w:t xml:space="preserve"> med Ukraina)</w:t>
      </w:r>
    </w:p>
    <w:p w14:paraId="09745D72" w14:textId="07ADAD0F" w:rsidR="004E01B3" w:rsidRPr="008B7D7C" w:rsidRDefault="008B7D7C" w:rsidP="004311BE">
      <w:pPr>
        <w:numPr>
          <w:ilvl w:val="0"/>
          <w:numId w:val="13"/>
        </w:numPr>
        <w:spacing w:after="0"/>
        <w:jc w:val="both"/>
        <w:rPr>
          <w:b/>
          <w:bCs/>
        </w:rPr>
      </w:pPr>
      <w:r>
        <w:rPr>
          <w:bCs/>
        </w:rPr>
        <w:t xml:space="preserve">EU </w:t>
      </w:r>
      <w:r w:rsidR="007A15D7">
        <w:rPr>
          <w:bCs/>
        </w:rPr>
        <w:t xml:space="preserve">ska stärka </w:t>
      </w:r>
      <w:r w:rsidR="004E01B3">
        <w:t>förmåga</w:t>
      </w:r>
      <w:r>
        <w:t>n</w:t>
      </w:r>
      <w:r w:rsidR="004E01B3">
        <w:t xml:space="preserve"> att identifiera </w:t>
      </w:r>
      <w:r>
        <w:t xml:space="preserve">och attribuera cyberattacker. </w:t>
      </w:r>
    </w:p>
    <w:p w14:paraId="5031896C" w14:textId="0F812680" w:rsidR="004E01B3" w:rsidRDefault="004E01B3" w:rsidP="004311BE">
      <w:pPr>
        <w:numPr>
          <w:ilvl w:val="0"/>
          <w:numId w:val="13"/>
        </w:numPr>
        <w:jc w:val="both"/>
      </w:pPr>
      <w:r>
        <w:t xml:space="preserve">Samarbete inom FN för att främja ansvarsfullt statligt beteende i </w:t>
      </w:r>
      <w:r w:rsidR="0089055F">
        <w:t>cyberrymden</w:t>
      </w:r>
    </w:p>
    <w:p w14:paraId="53A85F3B" w14:textId="066942A1" w:rsidR="009E31FF" w:rsidRDefault="00594478" w:rsidP="009E31FF">
      <w:pPr>
        <w:pStyle w:val="Rubrik3utannumrering"/>
        <w:rPr>
          <w:noProof/>
        </w:rPr>
      </w:pPr>
      <w:bookmarkStart w:id="7" w:name="_31n6epjflhfh" w:colFirst="0" w:colLast="0"/>
      <w:bookmarkEnd w:id="7"/>
      <w:r>
        <w:rPr>
          <w:noProof/>
        </w:rPr>
        <w:t>Otillbörlig informationspåverkan</w:t>
      </w:r>
      <w:r w:rsidR="009E31FF" w:rsidRPr="009E31FF">
        <w:rPr>
          <w:noProof/>
        </w:rPr>
        <w:t xml:space="preserve"> (FIMI)</w:t>
      </w:r>
    </w:p>
    <w:p w14:paraId="386605C5" w14:textId="5AA33E9A" w:rsidR="009E31FF" w:rsidRDefault="00395539" w:rsidP="009E31FF">
      <w:pPr>
        <w:pStyle w:val="Brdtext"/>
      </w:pPr>
      <w:r>
        <w:t xml:space="preserve">EU ska bättre skydda medborgare från FIMI-kampanjer eller andra samhälleliga risker från internetplattformer. Exempel: </w:t>
      </w:r>
    </w:p>
    <w:p w14:paraId="31DB79D9" w14:textId="5FF590BC" w:rsidR="00395539" w:rsidRPr="00565962" w:rsidRDefault="00395539" w:rsidP="00565962">
      <w:pPr>
        <w:pStyle w:val="Brdtext"/>
        <w:numPr>
          <w:ilvl w:val="0"/>
          <w:numId w:val="24"/>
        </w:numPr>
      </w:pPr>
      <w:r>
        <w:t xml:space="preserve">EU ska utveckla </w:t>
      </w:r>
      <w:r w:rsidR="00951468">
        <w:t>attribueringen</w:t>
      </w:r>
      <w:r>
        <w:t xml:space="preserve"> av FIMI-incidenter. </w:t>
      </w:r>
    </w:p>
    <w:p w14:paraId="1771D81E" w14:textId="773F54E2" w:rsidR="004E01B3" w:rsidRPr="00D65AED" w:rsidRDefault="00DD064A" w:rsidP="005410BE">
      <w:pPr>
        <w:pStyle w:val="Rubrik3utannumrering"/>
        <w:rPr>
          <w:noProof/>
        </w:rPr>
      </w:pPr>
      <w:r w:rsidRPr="00D65AED">
        <w:rPr>
          <w:noProof/>
        </w:rPr>
        <w:t xml:space="preserve">Digital </w:t>
      </w:r>
      <w:r w:rsidR="00CD121C" w:rsidRPr="00D65AED">
        <w:rPr>
          <w:noProof/>
        </w:rPr>
        <w:t xml:space="preserve">offentlig infrastruktur </w:t>
      </w:r>
    </w:p>
    <w:p w14:paraId="057CAF40" w14:textId="77777777" w:rsidR="004E01B3" w:rsidRDefault="004E01B3" w:rsidP="004311BE">
      <w:pPr>
        <w:spacing w:before="240"/>
        <w:jc w:val="both"/>
      </w:pPr>
      <w:r>
        <w:t>EU avser stödja:</w:t>
      </w:r>
    </w:p>
    <w:p w14:paraId="19D415BC" w14:textId="34E2C2F9" w:rsidR="00452CA4" w:rsidRDefault="004E01B3" w:rsidP="00452CA4">
      <w:pPr>
        <w:numPr>
          <w:ilvl w:val="0"/>
          <w:numId w:val="14"/>
        </w:numPr>
        <w:spacing w:after="0"/>
        <w:jc w:val="both"/>
      </w:pPr>
      <w:r>
        <w:t xml:space="preserve">Digitala identitetslösningar i linje med EU:s </w:t>
      </w:r>
      <w:r w:rsidR="00452CA4" w:rsidRPr="00452CA4">
        <w:t>digitala identitetsplånböcker </w:t>
      </w:r>
      <w:r w:rsidR="00452CA4">
        <w:t>(Digital Identity Wallet)</w:t>
      </w:r>
    </w:p>
    <w:p w14:paraId="2C001525" w14:textId="589E5BA4" w:rsidR="004E01B3" w:rsidRPr="00DD064A" w:rsidRDefault="004E01B3" w:rsidP="00452CA4">
      <w:pPr>
        <w:numPr>
          <w:ilvl w:val="0"/>
          <w:numId w:val="14"/>
        </w:numPr>
        <w:spacing w:after="0"/>
        <w:jc w:val="both"/>
      </w:pPr>
      <w:r>
        <w:t xml:space="preserve">Interoperabla e-förvaltningstjänster </w:t>
      </w:r>
      <w:r w:rsidRPr="00DD064A">
        <w:t xml:space="preserve">enligt </w:t>
      </w:r>
      <w:r w:rsidR="00452CA4">
        <w:t xml:space="preserve">det </w:t>
      </w:r>
      <w:r w:rsidR="00452CA4" w:rsidRPr="00452CA4">
        <w:t>europeisk</w:t>
      </w:r>
      <w:r w:rsidR="00452CA4">
        <w:t>a</w:t>
      </w:r>
      <w:r w:rsidR="00452CA4" w:rsidRPr="00452CA4">
        <w:t xml:space="preserve"> interoperabilitetsram</w:t>
      </w:r>
      <w:r w:rsidR="00452CA4">
        <w:t>verket (</w:t>
      </w:r>
      <w:r w:rsidR="00452CA4" w:rsidRPr="00DD064A">
        <w:t>European Interoperability Framework</w:t>
      </w:r>
      <w:r w:rsidR="00452CA4">
        <w:t>)</w:t>
      </w:r>
      <w:r w:rsidR="00452CA4" w:rsidRPr="00DD064A">
        <w:t xml:space="preserve"> </w:t>
      </w:r>
    </w:p>
    <w:p w14:paraId="1A37ECA8" w14:textId="77777777" w:rsidR="004E01B3" w:rsidRDefault="004E01B3" w:rsidP="004311BE">
      <w:pPr>
        <w:numPr>
          <w:ilvl w:val="0"/>
          <w:numId w:val="14"/>
        </w:numPr>
        <w:spacing w:after="0"/>
        <w:jc w:val="both"/>
      </w:pPr>
      <w:r>
        <w:t>Exempel på samarbetsländer: Ukraina, Moldavien, Indien, Uruguay, Brasilien</w:t>
      </w:r>
    </w:p>
    <w:p w14:paraId="6E7EB60E" w14:textId="3BBDA0AE" w:rsidR="004E01B3" w:rsidRDefault="007A15D7" w:rsidP="004311BE">
      <w:pPr>
        <w:numPr>
          <w:ilvl w:val="0"/>
          <w:numId w:val="14"/>
        </w:numPr>
        <w:jc w:val="both"/>
      </w:pPr>
      <w:r>
        <w:t xml:space="preserve">Främja </w:t>
      </w:r>
      <w:r w:rsidR="004E01B3">
        <w:t>eSignaturer och e</w:t>
      </w:r>
      <w:r w:rsidR="00FA0426">
        <w:t>Fakturering</w:t>
      </w:r>
      <w:r w:rsidR="004E01B3">
        <w:t>-standarder enligt EU-modell</w:t>
      </w:r>
    </w:p>
    <w:p w14:paraId="0E1B2CCD" w14:textId="77777777" w:rsidR="004E01B3" w:rsidRDefault="004E01B3" w:rsidP="005410BE">
      <w:pPr>
        <w:pStyle w:val="Rubrik3utannumrering"/>
      </w:pPr>
      <w:bookmarkStart w:id="8" w:name="_9hdz2zyafk6l" w:colFirst="0" w:colLast="0"/>
      <w:bookmarkEnd w:id="8"/>
      <w:r>
        <w:t>Digital handel och partnerskap</w:t>
      </w:r>
    </w:p>
    <w:p w14:paraId="439275BC" w14:textId="77777777" w:rsidR="004E01B3" w:rsidRDefault="004E01B3" w:rsidP="004311BE">
      <w:pPr>
        <w:numPr>
          <w:ilvl w:val="0"/>
          <w:numId w:val="17"/>
        </w:numPr>
        <w:spacing w:before="240" w:after="0"/>
        <w:jc w:val="both"/>
      </w:pPr>
      <w:r>
        <w:t xml:space="preserve">Nya och utvidgade </w:t>
      </w:r>
      <w:r w:rsidRPr="00DD064A">
        <w:rPr>
          <w:bCs/>
        </w:rPr>
        <w:t>digitala handelsavtal</w:t>
      </w:r>
      <w:r>
        <w:t>, bl.a. med Singapore, Sydkorea och Japan</w:t>
      </w:r>
    </w:p>
    <w:p w14:paraId="64BB8F27" w14:textId="77777777" w:rsidR="004E01B3" w:rsidRDefault="004E01B3" w:rsidP="004311BE">
      <w:pPr>
        <w:numPr>
          <w:ilvl w:val="0"/>
          <w:numId w:val="17"/>
        </w:numPr>
        <w:spacing w:after="0"/>
        <w:jc w:val="both"/>
      </w:pPr>
      <w:r>
        <w:lastRenderedPageBreak/>
        <w:t>Inkludering av digitala komponenter i bredare avtal (DCFTA, SAA)</w:t>
      </w:r>
    </w:p>
    <w:p w14:paraId="0A6FAD8D" w14:textId="77777777" w:rsidR="004E01B3" w:rsidRDefault="004E01B3" w:rsidP="004311BE">
      <w:pPr>
        <w:numPr>
          <w:ilvl w:val="0"/>
          <w:numId w:val="17"/>
        </w:numPr>
        <w:spacing w:after="0"/>
        <w:jc w:val="both"/>
      </w:pPr>
      <w:r>
        <w:t xml:space="preserve">Utveckling av ett </w:t>
      </w:r>
      <w:r w:rsidRPr="00DD064A">
        <w:rPr>
          <w:bCs/>
        </w:rPr>
        <w:t>Digital Partnership Network</w:t>
      </w:r>
      <w:r>
        <w:t xml:space="preserve"> för samordning och gemensamma projekt</w:t>
      </w:r>
    </w:p>
    <w:p w14:paraId="7961C0A7" w14:textId="77777777" w:rsidR="004E01B3" w:rsidRDefault="004E01B3" w:rsidP="004311BE">
      <w:pPr>
        <w:numPr>
          <w:ilvl w:val="0"/>
          <w:numId w:val="17"/>
        </w:numPr>
        <w:jc w:val="both"/>
      </w:pPr>
      <w:r>
        <w:t>Nya initiativ i Afrika, ASEAN och Latinamerika via Global Gateway</w:t>
      </w:r>
    </w:p>
    <w:p w14:paraId="3628BCFB" w14:textId="77777777" w:rsidR="004E01B3" w:rsidRDefault="004E01B3" w:rsidP="005410BE">
      <w:pPr>
        <w:pStyle w:val="Rubrik3utannumrering"/>
      </w:pPr>
      <w:bookmarkStart w:id="9" w:name="_5hyzxh1od38g" w:colFirst="0" w:colLast="0"/>
      <w:bookmarkEnd w:id="9"/>
      <w:r>
        <w:t>Standardisering och global styrning</w:t>
      </w:r>
    </w:p>
    <w:p w14:paraId="2DC20C22" w14:textId="05D56FD1" w:rsidR="00161C3F" w:rsidRPr="003C3A4D" w:rsidRDefault="00161C3F" w:rsidP="003C3A4D">
      <w:pPr>
        <w:pStyle w:val="Liststycke"/>
        <w:numPr>
          <w:ilvl w:val="0"/>
          <w:numId w:val="24"/>
        </w:numPr>
        <w:spacing w:before="240" w:after="0"/>
        <w:jc w:val="both"/>
        <w:rPr>
          <w:bCs/>
        </w:rPr>
      </w:pPr>
      <w:r w:rsidRPr="00161C3F">
        <w:t>EU ska aktivt delta i och säkerställa uppföljningen av implementeringen av FN:s globala digitala ramverk, Global Digital Compact (GDC).</w:t>
      </w:r>
      <w:r w:rsidRPr="00161C3F" w:rsidDel="00161C3F">
        <w:t xml:space="preserve"> </w:t>
      </w:r>
    </w:p>
    <w:p w14:paraId="55C09B44" w14:textId="77777777" w:rsidR="004E01B3" w:rsidRDefault="004E01B3" w:rsidP="004311BE">
      <w:pPr>
        <w:numPr>
          <w:ilvl w:val="0"/>
          <w:numId w:val="18"/>
        </w:numPr>
        <w:spacing w:after="0"/>
        <w:jc w:val="both"/>
      </w:pPr>
      <w:r>
        <w:t xml:space="preserve">Aktivt deltagande i </w:t>
      </w:r>
      <w:r w:rsidRPr="00DD064A">
        <w:rPr>
          <w:bCs/>
        </w:rPr>
        <w:t>Internet Governance Forum och ITU</w:t>
      </w:r>
    </w:p>
    <w:p w14:paraId="59116514" w14:textId="77777777" w:rsidR="004E01B3" w:rsidRDefault="004E01B3" w:rsidP="004311BE">
      <w:pPr>
        <w:numPr>
          <w:ilvl w:val="0"/>
          <w:numId w:val="18"/>
        </w:numPr>
        <w:spacing w:after="0"/>
        <w:jc w:val="both"/>
      </w:pPr>
      <w:r>
        <w:t>Försvara öppen och säker internetarkitektur (Open Internet Stack)</w:t>
      </w:r>
    </w:p>
    <w:p w14:paraId="007A78A4" w14:textId="5AAF0AE9" w:rsidR="007D542F" w:rsidRPr="00472EBA" w:rsidRDefault="004E01B3" w:rsidP="007D542F">
      <w:pPr>
        <w:numPr>
          <w:ilvl w:val="0"/>
          <w:numId w:val="18"/>
        </w:numPr>
        <w:jc w:val="both"/>
      </w:pPr>
      <w:r>
        <w:t>Samverkan med G7 för att etablera globala ekonomiska säkerhetsstandarder</w:t>
      </w:r>
    </w:p>
    <w:p w14:paraId="7572EDF6" w14:textId="77777777" w:rsidR="007D542F" w:rsidRDefault="00B01ADC" w:rsidP="007D542F">
      <w:pPr>
        <w:pStyle w:val="Rubrik2"/>
      </w:pPr>
      <w:sdt>
        <w:sdtPr>
          <w:id w:val="-2087607690"/>
          <w:lock w:val="contentLocked"/>
          <w:placeholder>
            <w:docPart w:val="FD64595203044797B5415C27C1789AD4"/>
          </w:placeholder>
          <w:group/>
        </w:sdtPr>
        <w:sdtEndPr/>
        <w:sdtContent>
          <w:r w:rsidR="007D542F">
            <w:t>Gällande svenska regler och förslagets effekt på dessa</w:t>
          </w:r>
        </w:sdtContent>
      </w:sdt>
    </w:p>
    <w:p w14:paraId="7C3388DD" w14:textId="332B85AE" w:rsidR="00FA72C6" w:rsidRDefault="00FA72C6" w:rsidP="004311BE">
      <w:pPr>
        <w:spacing w:before="240"/>
        <w:jc w:val="both"/>
      </w:pPr>
      <w:r w:rsidRPr="00FA72C6">
        <w:t>Meddelandet i sig har ingen verkan på svenska regler</w:t>
      </w:r>
      <w:r w:rsidR="004E01B3">
        <w:t xml:space="preserve">. Vid </w:t>
      </w:r>
      <w:r w:rsidR="00B80100">
        <w:t>genomförandet av</w:t>
      </w:r>
      <w:r w:rsidR="004E01B3">
        <w:t xml:space="preserve"> konkreta program eller partnerskap kan dock beröring ske med områden såsom cybersäkerhet, exportkontroll, dataskydd, digital identitet och offentlig upphandling</w:t>
      </w:r>
      <w:r>
        <w:t xml:space="preserve"> som på sikt kan påverka gällande svenska regler. </w:t>
      </w:r>
    </w:p>
    <w:p w14:paraId="45E160B9" w14:textId="77777777" w:rsidR="007D542F" w:rsidRDefault="00B01ADC" w:rsidP="007D542F">
      <w:pPr>
        <w:pStyle w:val="Rubrik2"/>
      </w:pPr>
      <w:sdt>
        <w:sdtPr>
          <w:id w:val="-1431199353"/>
          <w:lock w:val="contentLocked"/>
          <w:placeholder>
            <w:docPart w:val="FD64595203044797B5415C27C1789AD4"/>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72486B2D" w14:textId="3FDEC78D" w:rsidR="007D542F" w:rsidRPr="00472EBA" w:rsidRDefault="009B30C2" w:rsidP="004311BE">
      <w:pPr>
        <w:pStyle w:val="Brdtext"/>
        <w:jc w:val="both"/>
      </w:pPr>
      <w:r>
        <w:t>Inga budgetära konsekvenser förutses</w:t>
      </w:r>
      <w:r w:rsidR="004E01B3">
        <w:t>.</w:t>
      </w:r>
    </w:p>
    <w:sdt>
      <w:sdtPr>
        <w:id w:val="830331803"/>
        <w:lock w:val="contentLocked"/>
        <w:placeholder>
          <w:docPart w:val="FD64595203044797B5415C27C1789AD4"/>
        </w:placeholder>
        <w:group/>
      </w:sdtPr>
      <w:sdtEndPr/>
      <w:sdtContent>
        <w:p w14:paraId="5F44929C" w14:textId="77777777" w:rsidR="007D542F" w:rsidRDefault="007D542F" w:rsidP="007D542F">
          <w:pPr>
            <w:pStyle w:val="Rubrik1"/>
          </w:pPr>
          <w:r>
            <w:t>Ståndpunkter</w:t>
          </w:r>
        </w:p>
      </w:sdtContent>
    </w:sdt>
    <w:p w14:paraId="64B94ED9" w14:textId="77777777" w:rsidR="007D542F" w:rsidRDefault="00B01ADC" w:rsidP="007D542F">
      <w:pPr>
        <w:pStyle w:val="Rubrik2"/>
      </w:pPr>
      <w:sdt>
        <w:sdtPr>
          <w:id w:val="-483085086"/>
          <w:lock w:val="contentLocked"/>
          <w:placeholder>
            <w:docPart w:val="FD64595203044797B5415C27C1789AD4"/>
          </w:placeholder>
          <w:group/>
        </w:sdtPr>
        <w:sdtEndPr/>
        <w:sdtContent>
          <w:r w:rsidR="007D542F">
            <w:t>Preliminär svensk ståndpunkt</w:t>
          </w:r>
        </w:sdtContent>
      </w:sdt>
    </w:p>
    <w:p w14:paraId="251A9978" w14:textId="3D65ACBB" w:rsidR="004F1894" w:rsidRPr="00BB077E" w:rsidRDefault="004F1894" w:rsidP="004311BE">
      <w:pPr>
        <w:jc w:val="both"/>
        <w:rPr>
          <w:szCs w:val="19"/>
        </w:rPr>
      </w:pPr>
      <w:r w:rsidRPr="00BB077E">
        <w:rPr>
          <w:szCs w:val="19"/>
        </w:rPr>
        <w:t>Regeringen välkomnar meddelandet som uppföljning på</w:t>
      </w:r>
      <w:r>
        <w:rPr>
          <w:szCs w:val="19"/>
        </w:rPr>
        <w:t xml:space="preserve"> Europeiska rådets slutsatser från april 2024</w:t>
      </w:r>
      <w:r w:rsidRPr="00BB077E">
        <w:rPr>
          <w:szCs w:val="19"/>
        </w:rPr>
        <w:t xml:space="preserve"> </w:t>
      </w:r>
      <w:r>
        <w:rPr>
          <w:szCs w:val="19"/>
        </w:rPr>
        <w:t>och delar meddelandet</w:t>
      </w:r>
      <w:r w:rsidR="0091042C">
        <w:rPr>
          <w:szCs w:val="19"/>
        </w:rPr>
        <w:t>s</w:t>
      </w:r>
      <w:r>
        <w:rPr>
          <w:szCs w:val="19"/>
        </w:rPr>
        <w:t xml:space="preserve"> ambition om en samordnad europeisk strategi i förhållande till internationella digitala frågor. </w:t>
      </w:r>
      <w:r w:rsidRPr="00BB077E">
        <w:rPr>
          <w:szCs w:val="19"/>
        </w:rPr>
        <w:t xml:space="preserve"> </w:t>
      </w:r>
    </w:p>
    <w:p w14:paraId="087E4DD0" w14:textId="098D7E3F" w:rsidR="004F1894" w:rsidRDefault="004F1894" w:rsidP="004311BE">
      <w:pPr>
        <w:pStyle w:val="Normaltindrag"/>
        <w:ind w:left="0"/>
        <w:jc w:val="both"/>
        <w:rPr>
          <w:szCs w:val="19"/>
        </w:rPr>
      </w:pPr>
      <w:r w:rsidRPr="00BB077E">
        <w:rPr>
          <w:szCs w:val="19"/>
        </w:rPr>
        <w:t xml:space="preserve">Regeringen </w:t>
      </w:r>
      <w:r>
        <w:rPr>
          <w:szCs w:val="19"/>
        </w:rPr>
        <w:t>instämmer i strategins övergripande budskap att digitalisering, digital infrastruktur och framväxande teknik</w:t>
      </w:r>
      <w:r w:rsidR="003D238A">
        <w:rPr>
          <w:szCs w:val="19"/>
        </w:rPr>
        <w:t>er</w:t>
      </w:r>
      <w:r>
        <w:rPr>
          <w:szCs w:val="19"/>
        </w:rPr>
        <w:t xml:space="preserve"> som AI blir alltmer centrala för våra samhällen, ekonomier samt för internationella relationer och säkerhet. I en värld där teknik alltmer står i centrum för geopolitisk konkurrens är det angeläget att EU </w:t>
      </w:r>
      <w:r w:rsidR="007A15D7">
        <w:rPr>
          <w:szCs w:val="19"/>
        </w:rPr>
        <w:t xml:space="preserve">utrikespolitiskt </w:t>
      </w:r>
      <w:r>
        <w:rPr>
          <w:szCs w:val="19"/>
        </w:rPr>
        <w:t>kan agera samlat. Regeringen bedömer</w:t>
      </w:r>
      <w:r w:rsidRPr="00BB077E">
        <w:rPr>
          <w:szCs w:val="19"/>
        </w:rPr>
        <w:t xml:space="preserve"> </w:t>
      </w:r>
      <w:r>
        <w:rPr>
          <w:szCs w:val="19"/>
        </w:rPr>
        <w:t xml:space="preserve">att </w:t>
      </w:r>
      <w:r w:rsidRPr="00BB077E">
        <w:rPr>
          <w:szCs w:val="19"/>
        </w:rPr>
        <w:t xml:space="preserve">strategin kan bidra </w:t>
      </w:r>
      <w:r w:rsidRPr="00BB077E">
        <w:rPr>
          <w:szCs w:val="19"/>
        </w:rPr>
        <w:lastRenderedPageBreak/>
        <w:t>till att</w:t>
      </w:r>
      <w:r>
        <w:rPr>
          <w:szCs w:val="19"/>
        </w:rPr>
        <w:t xml:space="preserve"> EU som helhet mer effektivt kan främja europeiska intressen </w:t>
      </w:r>
      <w:r w:rsidR="000A01CA">
        <w:rPr>
          <w:szCs w:val="19"/>
        </w:rPr>
        <w:t xml:space="preserve">och </w:t>
      </w:r>
      <w:r>
        <w:rPr>
          <w:szCs w:val="19"/>
        </w:rPr>
        <w:t>värdering</w:t>
      </w:r>
      <w:r w:rsidR="000A01CA">
        <w:rPr>
          <w:szCs w:val="19"/>
        </w:rPr>
        <w:t>ar</w:t>
      </w:r>
      <w:r>
        <w:rPr>
          <w:szCs w:val="19"/>
        </w:rPr>
        <w:t xml:space="preserve"> såsom konkurrenskraft, säkerhet och en global digital styrning med människan i centrum och respekt för mänskliga rättigheter.  </w:t>
      </w:r>
    </w:p>
    <w:p w14:paraId="707BE765" w14:textId="222B1EF0" w:rsidR="004F1894" w:rsidRPr="009645B8" w:rsidRDefault="004F1894" w:rsidP="004311BE">
      <w:pPr>
        <w:pStyle w:val="Normaltindrag"/>
        <w:ind w:left="0"/>
        <w:jc w:val="both"/>
        <w:rPr>
          <w:szCs w:val="19"/>
        </w:rPr>
      </w:pPr>
      <w:r>
        <w:rPr>
          <w:szCs w:val="19"/>
        </w:rPr>
        <w:t xml:space="preserve">Regeringen ser positivt på de tre övergripande målsättningarna för strategin: 1) </w:t>
      </w:r>
      <w:r w:rsidR="00087713">
        <w:rPr>
          <w:szCs w:val="19"/>
        </w:rPr>
        <w:t>s</w:t>
      </w:r>
      <w:r>
        <w:rPr>
          <w:szCs w:val="19"/>
        </w:rPr>
        <w:t>tärka EU:s konkurrenskraft inom ny teknik genom ekonomisk</w:t>
      </w:r>
      <w:r w:rsidR="007A15D7">
        <w:rPr>
          <w:szCs w:val="19"/>
        </w:rPr>
        <w:t xml:space="preserve">t internationellt </w:t>
      </w:r>
      <w:r w:rsidR="00B80100">
        <w:rPr>
          <w:szCs w:val="19"/>
        </w:rPr>
        <w:t>samarbete och</w:t>
      </w:r>
      <w:r>
        <w:rPr>
          <w:szCs w:val="19"/>
        </w:rPr>
        <w:t xml:space="preserve"> näringslivssamarbeten; 2</w:t>
      </w:r>
      <w:r w:rsidR="007A15D7">
        <w:rPr>
          <w:szCs w:val="19"/>
        </w:rPr>
        <w:t>)</w:t>
      </w:r>
      <w:r>
        <w:rPr>
          <w:szCs w:val="19"/>
        </w:rPr>
        <w:t xml:space="preserve"> främja en hög nivå av </w:t>
      </w:r>
      <w:r w:rsidR="00B8363E">
        <w:rPr>
          <w:szCs w:val="19"/>
        </w:rPr>
        <w:t>cyber</w:t>
      </w:r>
      <w:r>
        <w:rPr>
          <w:szCs w:val="19"/>
        </w:rPr>
        <w:t xml:space="preserve">säkerhet för EU och partners; 3) </w:t>
      </w:r>
      <w:r>
        <w:t xml:space="preserve">forma globala digitala regler och standarder tillsammans med partners. </w:t>
      </w:r>
      <w:r w:rsidRPr="009645B8">
        <w:t xml:space="preserve"> </w:t>
      </w:r>
    </w:p>
    <w:p w14:paraId="5C690ECB" w14:textId="1C091370" w:rsidR="004F1894" w:rsidRDefault="004F1894" w:rsidP="004311BE">
      <w:pPr>
        <w:pStyle w:val="Normaltindrag"/>
        <w:ind w:left="0"/>
        <w:jc w:val="both"/>
        <w:rPr>
          <w:szCs w:val="19"/>
        </w:rPr>
      </w:pPr>
      <w:r>
        <w:rPr>
          <w:szCs w:val="19"/>
        </w:rPr>
        <w:t>Regeringen välkomnar att strategin lägger stort fokus på samarbete med partner. Internationellt samarbete och digital handel är central</w:t>
      </w:r>
      <w:r w:rsidR="003D238A">
        <w:rPr>
          <w:szCs w:val="19"/>
        </w:rPr>
        <w:t>a</w:t>
      </w:r>
      <w:r>
        <w:rPr>
          <w:szCs w:val="19"/>
        </w:rPr>
        <w:t xml:space="preserve"> för att stärka EU:s konkurrenskraft och tekniska förmåga. Regeringen ser positivt på strategins förslag om att fördjupa, bredda och koppla samman EU:s digitala partnerskap och stärka EU:s försvars- och säkerhetssamarbeten inom det digitala området.</w:t>
      </w:r>
    </w:p>
    <w:p w14:paraId="4CD04403" w14:textId="77777777" w:rsidR="003248C6" w:rsidRDefault="004F1894" w:rsidP="00E64E9F">
      <w:pPr>
        <w:pStyle w:val="Normaltindrag"/>
        <w:ind w:left="0"/>
        <w:jc w:val="both"/>
        <w:rPr>
          <w:szCs w:val="19"/>
        </w:rPr>
      </w:pPr>
      <w:r>
        <w:rPr>
          <w:szCs w:val="19"/>
        </w:rPr>
        <w:t>Regeringen ser positivt på ambitionen att stärka samarbetet med europeiskt näringsliv inom teknikområdet och att främja europeiska lösningar gentemot internationella partner inklusive genom att stödja kapacitetsutveckling och teknisk dialog. Det är angeläget att EU-kommissionen och EEAS prioriterar och söker resurseffektiva sätt att göra detta som kompletterar och stärker</w:t>
      </w:r>
      <w:r w:rsidR="003D238A">
        <w:rPr>
          <w:szCs w:val="19"/>
        </w:rPr>
        <w:t>,</w:t>
      </w:r>
      <w:r>
        <w:rPr>
          <w:szCs w:val="19"/>
        </w:rPr>
        <w:t xml:space="preserve"> men inte överlappar med</w:t>
      </w:r>
      <w:r w:rsidR="003D238A">
        <w:rPr>
          <w:szCs w:val="19"/>
        </w:rPr>
        <w:t>,</w:t>
      </w:r>
      <w:r>
        <w:rPr>
          <w:szCs w:val="19"/>
        </w:rPr>
        <w:t xml:space="preserve"> medlemsstaternas eget exportfrämjande och samarbeten.</w:t>
      </w:r>
      <w:r w:rsidR="00B24CC5">
        <w:rPr>
          <w:szCs w:val="19"/>
        </w:rPr>
        <w:t xml:space="preserve"> </w:t>
      </w:r>
      <w:r w:rsidR="00B24CC5" w:rsidRPr="003248C6">
        <w:rPr>
          <w:szCs w:val="19"/>
        </w:rPr>
        <w:t>Regeringen välkomnar en fortsatt utveckling av ”EU Tech Business Offer”, där konceptet ges en tydligare definition och konkretisering.</w:t>
      </w:r>
    </w:p>
    <w:p w14:paraId="1F0D88C1" w14:textId="3786E371" w:rsidR="00E64E9F" w:rsidRPr="00E64E9F" w:rsidRDefault="004F1894" w:rsidP="00E64E9F">
      <w:pPr>
        <w:pStyle w:val="Normaltindrag"/>
        <w:ind w:left="0"/>
        <w:jc w:val="both"/>
        <w:rPr>
          <w:szCs w:val="19"/>
        </w:rPr>
      </w:pPr>
      <w:r>
        <w:rPr>
          <w:szCs w:val="19"/>
        </w:rPr>
        <w:t xml:space="preserve">Regeringen välkomnar de tematiska prioriteringar som strategin föreslår i säker och betrodd digital infrastruktur, framväxande teknik, cybersäkerhet, </w:t>
      </w:r>
      <w:r w:rsidR="00594478">
        <w:rPr>
          <w:szCs w:val="19"/>
        </w:rPr>
        <w:t>otillbörlig</w:t>
      </w:r>
      <w:r w:rsidR="0065555A">
        <w:rPr>
          <w:szCs w:val="19"/>
        </w:rPr>
        <w:t xml:space="preserve"> </w:t>
      </w:r>
      <w:r>
        <w:rPr>
          <w:szCs w:val="19"/>
        </w:rPr>
        <w:t>informationspåverkan (FIMI), digital offentlig infrastruktur.</w:t>
      </w:r>
      <w:r w:rsidR="00E64E9F">
        <w:rPr>
          <w:szCs w:val="19"/>
        </w:rPr>
        <w:t xml:space="preserve"> </w:t>
      </w:r>
      <w:r w:rsidR="00E64E9F" w:rsidRPr="00E64E9F">
        <w:rPr>
          <w:szCs w:val="19"/>
        </w:rPr>
        <w:t xml:space="preserve">Regeringen stödjer särskilt utbyggnad av undervattensinfrastruktur som bidrar till att koppla samman den nordiska regionen med Asien och Nordamerika. </w:t>
      </w:r>
      <w:r w:rsidR="00E64E9F">
        <w:rPr>
          <w:szCs w:val="19"/>
        </w:rPr>
        <w:t>B</w:t>
      </w:r>
      <w:r w:rsidR="00E64E9F" w:rsidRPr="00E64E9F">
        <w:rPr>
          <w:szCs w:val="19"/>
        </w:rPr>
        <w:t xml:space="preserve">land annat görs detta med främjandeinsatser och finansiellt stöd till projektet Polar Connect. </w:t>
      </w:r>
    </w:p>
    <w:p w14:paraId="7CAE9565" w14:textId="1CC95EBF" w:rsidR="004F1894" w:rsidRDefault="004F1894" w:rsidP="004311BE">
      <w:pPr>
        <w:pStyle w:val="Normaltindrag"/>
        <w:ind w:left="0"/>
        <w:jc w:val="both"/>
        <w:rPr>
          <w:szCs w:val="19"/>
        </w:rPr>
      </w:pPr>
      <w:r>
        <w:rPr>
          <w:szCs w:val="19"/>
        </w:rPr>
        <w:t>Regeringen vill särskilt understryka vikten av att EU aktivt använder alla tillgängliga instrument såsom 5G-verktygslådan, Global Gateway, utvecklingssamarbete och tekniskt samarbete för att främja säker och betrodd digital infrastruktur</w:t>
      </w:r>
      <w:r w:rsidR="00836949">
        <w:rPr>
          <w:szCs w:val="19"/>
        </w:rPr>
        <w:t>. Det</w:t>
      </w:r>
      <w:r>
        <w:rPr>
          <w:szCs w:val="19"/>
        </w:rPr>
        <w:t xml:space="preserve"> är ett centralt område som underbygger den digitala omställningen och ett område där EU har ett särskilt ledarskap och </w:t>
      </w:r>
      <w:r w:rsidR="00E64829">
        <w:rPr>
          <w:szCs w:val="19"/>
        </w:rPr>
        <w:t>Europa har starka leverantörer</w:t>
      </w:r>
      <w:r>
        <w:rPr>
          <w:szCs w:val="19"/>
        </w:rPr>
        <w:t xml:space="preserve">, särskilt inom </w:t>
      </w:r>
      <w:r w:rsidR="00333A6F">
        <w:rPr>
          <w:szCs w:val="19"/>
        </w:rPr>
        <w:t>telekom</w:t>
      </w:r>
      <w:r>
        <w:rPr>
          <w:szCs w:val="19"/>
        </w:rPr>
        <w:t xml:space="preserve">. </w:t>
      </w:r>
    </w:p>
    <w:p w14:paraId="50A6325C" w14:textId="62753BFC" w:rsidR="004F1894" w:rsidRDefault="004F1894" w:rsidP="004311BE">
      <w:pPr>
        <w:pStyle w:val="Normaltindrag"/>
        <w:ind w:left="0"/>
        <w:jc w:val="both"/>
        <w:rPr>
          <w:szCs w:val="19"/>
        </w:rPr>
      </w:pPr>
      <w:r>
        <w:rPr>
          <w:szCs w:val="19"/>
        </w:rPr>
        <w:lastRenderedPageBreak/>
        <w:t xml:space="preserve">Regeringen instämmer i vikten av att EU aktivt främjar sina intressen inom framväxande teknik såsom AI, kvant, halvledare och 5G/6G. Internationella partnerskap är nödvändigt för att främja europeisk teknikutveckling. </w:t>
      </w:r>
    </w:p>
    <w:p w14:paraId="29E6CC15" w14:textId="1AA267A3" w:rsidR="00EB0C56" w:rsidRDefault="004F1894" w:rsidP="004311BE">
      <w:pPr>
        <w:pStyle w:val="Normaltindrag"/>
        <w:ind w:left="0"/>
        <w:jc w:val="both"/>
        <w:rPr>
          <w:szCs w:val="19"/>
        </w:rPr>
      </w:pPr>
      <w:r>
        <w:rPr>
          <w:szCs w:val="19"/>
        </w:rPr>
        <w:t xml:space="preserve">Regeringen instämmer </w:t>
      </w:r>
      <w:r w:rsidR="00836949">
        <w:rPr>
          <w:szCs w:val="19"/>
        </w:rPr>
        <w:t xml:space="preserve">i </w:t>
      </w:r>
      <w:r>
        <w:rPr>
          <w:szCs w:val="19"/>
        </w:rPr>
        <w:t>strategins betoning på internationellt samarbete inom cybersäkerhet och ser positiv</w:t>
      </w:r>
      <w:r w:rsidR="00836949">
        <w:rPr>
          <w:szCs w:val="19"/>
        </w:rPr>
        <w:t>t</w:t>
      </w:r>
      <w:r>
        <w:rPr>
          <w:szCs w:val="19"/>
        </w:rPr>
        <w:t xml:space="preserve"> på att EU använder sina erfarenheter från EU:s interna cybersäkerhetsarbete till stöd för partner</w:t>
      </w:r>
      <w:r w:rsidR="00836949">
        <w:rPr>
          <w:szCs w:val="19"/>
        </w:rPr>
        <w:t>.</w:t>
      </w:r>
      <w:r w:rsidR="0065555A">
        <w:rPr>
          <w:szCs w:val="19"/>
        </w:rPr>
        <w:t xml:space="preserve"> D</w:t>
      </w:r>
      <w:r>
        <w:rPr>
          <w:szCs w:val="19"/>
        </w:rPr>
        <w:t xml:space="preserve">et gäller inte minst i förhållande till kandidatländer som Ukraina och </w:t>
      </w:r>
      <w:r w:rsidR="00EB0C56">
        <w:rPr>
          <w:szCs w:val="19"/>
        </w:rPr>
        <w:t>Moldavien,</w:t>
      </w:r>
      <w:r w:rsidR="00EB0C56" w:rsidRPr="00EB0C56">
        <w:rPr>
          <w:b/>
          <w:bCs/>
          <w:szCs w:val="19"/>
        </w:rPr>
        <w:t xml:space="preserve"> </w:t>
      </w:r>
      <w:r w:rsidR="00EB0C56" w:rsidRPr="00EB0C56">
        <w:rPr>
          <w:szCs w:val="19"/>
        </w:rPr>
        <w:t>från vilka EU även kan dra lärdom av deras erfarenheter inom området cybersäkerhet</w:t>
      </w:r>
      <w:r w:rsidR="00EB0C56">
        <w:rPr>
          <w:szCs w:val="19"/>
        </w:rPr>
        <w:t>.</w:t>
      </w:r>
      <w:r w:rsidR="00EB0C56" w:rsidRPr="00EB0C56">
        <w:rPr>
          <w:b/>
          <w:bCs/>
          <w:szCs w:val="19"/>
        </w:rPr>
        <w:t xml:space="preserve"> </w:t>
      </w:r>
    </w:p>
    <w:p w14:paraId="3412D56A" w14:textId="37FE3953" w:rsidR="007D542F" w:rsidRPr="004F1894" w:rsidRDefault="004F1894" w:rsidP="004311BE">
      <w:pPr>
        <w:pStyle w:val="Normaltindrag"/>
        <w:ind w:left="0"/>
        <w:jc w:val="both"/>
        <w:rPr>
          <w:szCs w:val="19"/>
        </w:rPr>
      </w:pPr>
      <w:r>
        <w:rPr>
          <w:szCs w:val="19"/>
        </w:rPr>
        <w:t xml:space="preserve">Regeringen välkomnar strategins fokus på internationell digital styrning och ser positivt på att EU ska agera samordnat i förhållande till </w:t>
      </w:r>
      <w:r w:rsidR="00CE00BA">
        <w:rPr>
          <w:szCs w:val="19"/>
        </w:rPr>
        <w:t>digitala frågor</w:t>
      </w:r>
      <w:r>
        <w:rPr>
          <w:szCs w:val="19"/>
        </w:rPr>
        <w:t xml:space="preserve"> </w:t>
      </w:r>
      <w:r w:rsidR="00CE00BA">
        <w:rPr>
          <w:szCs w:val="19"/>
        </w:rPr>
        <w:t xml:space="preserve">i </w:t>
      </w:r>
      <w:r>
        <w:rPr>
          <w:szCs w:val="19"/>
        </w:rPr>
        <w:t>internationella sammanhang såsom FN. Det är angeläget att värna mänskliga</w:t>
      </w:r>
      <w:r w:rsidR="00E72F64">
        <w:rPr>
          <w:szCs w:val="19"/>
        </w:rPr>
        <w:t xml:space="preserve"> fri- och</w:t>
      </w:r>
      <w:r>
        <w:rPr>
          <w:szCs w:val="19"/>
        </w:rPr>
        <w:t xml:space="preserve"> rättigheter på internet, flerpartssamverkan och ett öppet och fritt internet i en tid där auktoritära krafter </w:t>
      </w:r>
      <w:r w:rsidR="00B80100">
        <w:rPr>
          <w:szCs w:val="19"/>
        </w:rPr>
        <w:t>förordar starkare</w:t>
      </w:r>
      <w:r>
        <w:rPr>
          <w:szCs w:val="19"/>
        </w:rPr>
        <w:t xml:space="preserve"> kontroll över internet. Regeringen välkomnar i sammanhanget den betydelse</w:t>
      </w:r>
      <w:r w:rsidR="005F043C">
        <w:rPr>
          <w:szCs w:val="19"/>
        </w:rPr>
        <w:t xml:space="preserve"> </w:t>
      </w:r>
      <w:r>
        <w:rPr>
          <w:szCs w:val="19"/>
        </w:rPr>
        <w:t xml:space="preserve">strategin fäster </w:t>
      </w:r>
      <w:r w:rsidR="00836949">
        <w:rPr>
          <w:szCs w:val="19"/>
        </w:rPr>
        <w:t xml:space="preserve">vid </w:t>
      </w:r>
      <w:r>
        <w:rPr>
          <w:szCs w:val="19"/>
        </w:rPr>
        <w:t xml:space="preserve">den globala standardiseringsprocessen. </w:t>
      </w:r>
    </w:p>
    <w:p w14:paraId="519223A4" w14:textId="77777777" w:rsidR="007D542F" w:rsidRDefault="00B01ADC" w:rsidP="007D542F">
      <w:pPr>
        <w:pStyle w:val="Rubrik2"/>
      </w:pPr>
      <w:sdt>
        <w:sdtPr>
          <w:id w:val="1941718165"/>
          <w:lock w:val="contentLocked"/>
          <w:placeholder>
            <w:docPart w:val="FD64595203044797B5415C27C1789AD4"/>
          </w:placeholder>
          <w:group/>
        </w:sdtPr>
        <w:sdtEndPr/>
        <w:sdtContent>
          <w:r w:rsidR="007D542F">
            <w:t>Medlemsstaternas ståndpunkter</w:t>
          </w:r>
        </w:sdtContent>
      </w:sdt>
    </w:p>
    <w:p w14:paraId="3025EE91" w14:textId="5516EBCB" w:rsidR="008B6C4E" w:rsidRDefault="004F1894" w:rsidP="007D542F">
      <w:pPr>
        <w:pStyle w:val="Brdtext"/>
        <w:rPr>
          <w:color w:val="FF0000"/>
        </w:rPr>
      </w:pPr>
      <w:r>
        <w:t xml:space="preserve">EU:s medlemsstater har generellt välkomnat meddelandet. </w:t>
      </w:r>
      <w:r w:rsidR="00E1185B">
        <w:t>Flera</w:t>
      </w:r>
      <w:r w:rsidR="00E1185B" w:rsidRPr="008B6C4E">
        <w:t xml:space="preserve"> </w:t>
      </w:r>
      <w:r w:rsidR="008B6C4E" w:rsidRPr="008B6C4E">
        <w:t>medlemsstater efterlyser ökad tydlighet och vidare behandling av de åtgärder meddelandet föreslår</w:t>
      </w:r>
      <w:r w:rsidR="008B6C4E">
        <w:t xml:space="preserve"> vad gäller involvering av näringslivet. </w:t>
      </w:r>
    </w:p>
    <w:p w14:paraId="12BA0B92" w14:textId="77777777" w:rsidR="007D542F" w:rsidRDefault="00B01ADC" w:rsidP="007D542F">
      <w:pPr>
        <w:pStyle w:val="Rubrik2"/>
      </w:pPr>
      <w:sdt>
        <w:sdtPr>
          <w:id w:val="-1927257506"/>
          <w:lock w:val="contentLocked"/>
          <w:placeholder>
            <w:docPart w:val="FD64595203044797B5415C27C1789AD4"/>
          </w:placeholder>
          <w:group/>
        </w:sdtPr>
        <w:sdtEndPr/>
        <w:sdtContent>
          <w:r w:rsidR="007D542F">
            <w:t>Institutionernas ståndpunkter</w:t>
          </w:r>
        </w:sdtContent>
      </w:sdt>
    </w:p>
    <w:p w14:paraId="065AA773" w14:textId="2DF4194A" w:rsidR="007D542F" w:rsidRPr="00472EBA" w:rsidRDefault="003D238A" w:rsidP="007D542F">
      <w:pPr>
        <w:pStyle w:val="Brdtext"/>
      </w:pPr>
      <w:r>
        <w:t>Europaparlamentets</w:t>
      </w:r>
      <w:r w:rsidR="004F1894">
        <w:t xml:space="preserve"> ståndpunkter är inte kända. </w:t>
      </w:r>
    </w:p>
    <w:p w14:paraId="5ED69E39" w14:textId="77777777" w:rsidR="007D542F" w:rsidRDefault="00B01ADC" w:rsidP="007D542F">
      <w:pPr>
        <w:pStyle w:val="Rubrik2"/>
      </w:pPr>
      <w:sdt>
        <w:sdtPr>
          <w:id w:val="-497725553"/>
          <w:lock w:val="contentLocked"/>
          <w:placeholder>
            <w:docPart w:val="FD64595203044797B5415C27C1789AD4"/>
          </w:placeholder>
          <w:group/>
        </w:sdtPr>
        <w:sdtEndPr/>
        <w:sdtContent>
          <w:r w:rsidR="007D542F">
            <w:t xml:space="preserve">Remissinstansernas och </w:t>
          </w:r>
          <w:r w:rsidR="004B795E">
            <w:t xml:space="preserve">andra </w:t>
          </w:r>
          <w:r w:rsidR="007D542F">
            <w:t>intressenters ståndpunkter</w:t>
          </w:r>
        </w:sdtContent>
      </w:sdt>
    </w:p>
    <w:p w14:paraId="6A80DA6E" w14:textId="315D77EB" w:rsidR="007D542F" w:rsidRPr="00472EBA" w:rsidRDefault="004F1894" w:rsidP="007D542F">
      <w:pPr>
        <w:pStyle w:val="Brdtext"/>
      </w:pPr>
      <w:r>
        <w:t xml:space="preserve">Meddelandet har inte gått ut på remiss. </w:t>
      </w:r>
    </w:p>
    <w:sdt>
      <w:sdtPr>
        <w:id w:val="511343921"/>
        <w:lock w:val="contentLocked"/>
        <w:placeholder>
          <w:docPart w:val="FD64595203044797B5415C27C1789AD4"/>
        </w:placeholder>
        <w:group/>
      </w:sdtPr>
      <w:sdtEndPr/>
      <w:sdtContent>
        <w:p w14:paraId="6C48931D" w14:textId="77777777" w:rsidR="007D542F" w:rsidRDefault="007D542F" w:rsidP="007D542F">
          <w:pPr>
            <w:pStyle w:val="Rubrik1"/>
          </w:pPr>
          <w:r>
            <w:t>Förslagets förutsättningar</w:t>
          </w:r>
        </w:p>
      </w:sdtContent>
    </w:sdt>
    <w:p w14:paraId="3740A19E" w14:textId="77777777" w:rsidR="007D542F" w:rsidRDefault="00B01ADC" w:rsidP="007D542F">
      <w:pPr>
        <w:pStyle w:val="Rubrik2"/>
      </w:pPr>
      <w:sdt>
        <w:sdtPr>
          <w:id w:val="1163133293"/>
          <w:lock w:val="contentLocked"/>
          <w:placeholder>
            <w:docPart w:val="FD64595203044797B5415C27C1789AD4"/>
          </w:placeholder>
          <w:group/>
        </w:sdtPr>
        <w:sdtEndPr/>
        <w:sdtContent>
          <w:r w:rsidR="007D542F">
            <w:t>Rättslig grund och beslutsförfarande</w:t>
          </w:r>
        </w:sdtContent>
      </w:sdt>
    </w:p>
    <w:p w14:paraId="35C70F4A" w14:textId="1DA48A37" w:rsidR="00F93392" w:rsidRDefault="00F93392" w:rsidP="00F93392">
      <w:pPr>
        <w:rPr>
          <w:szCs w:val="19"/>
        </w:rPr>
      </w:pPr>
      <w:r>
        <w:rPr>
          <w:szCs w:val="19"/>
        </w:rPr>
        <w:t>Rubriken är inte tillämplig då meddelandet inte innehåller förslag till lagstiftningsakter.</w:t>
      </w:r>
    </w:p>
    <w:p w14:paraId="19AD3918" w14:textId="77777777" w:rsidR="007D542F" w:rsidRDefault="00B01ADC" w:rsidP="007D542F">
      <w:pPr>
        <w:pStyle w:val="Rubrik2"/>
      </w:pPr>
      <w:sdt>
        <w:sdtPr>
          <w:id w:val="-463277102"/>
          <w:lock w:val="contentLocked"/>
          <w:placeholder>
            <w:docPart w:val="FD64595203044797B5415C27C1789AD4"/>
          </w:placeholder>
          <w:group/>
        </w:sdtPr>
        <w:sdtEndPr/>
        <w:sdtContent>
          <w:r w:rsidR="007D542F">
            <w:t>Subsidiaritets- och proportionalitetsprincipe</w:t>
          </w:r>
          <w:r w:rsidR="00F02290">
            <w:t>r</w:t>
          </w:r>
          <w:r w:rsidR="007D542F">
            <w:t>n</w:t>
          </w:r>
          <w:r w:rsidR="00F02290">
            <w:t>a</w:t>
          </w:r>
        </w:sdtContent>
      </w:sdt>
    </w:p>
    <w:p w14:paraId="72F79D01" w14:textId="0EB6EC7F" w:rsidR="00F93392" w:rsidRDefault="00F93392" w:rsidP="00F93392">
      <w:pPr>
        <w:rPr>
          <w:szCs w:val="19"/>
        </w:rPr>
      </w:pPr>
      <w:r>
        <w:rPr>
          <w:szCs w:val="19"/>
        </w:rPr>
        <w:t>Rubriken är inte tillämplig då meddelandet inte innehåller förslag till lagstiftningsakter.</w:t>
      </w:r>
    </w:p>
    <w:sdt>
      <w:sdtPr>
        <w:id w:val="211079442"/>
        <w:lock w:val="contentLocked"/>
        <w:placeholder>
          <w:docPart w:val="FD64595203044797B5415C27C1789AD4"/>
        </w:placeholder>
        <w:group/>
      </w:sdtPr>
      <w:sdtEndPr/>
      <w:sdtContent>
        <w:p w14:paraId="723000DD" w14:textId="77777777" w:rsidR="007D542F" w:rsidRDefault="007D542F" w:rsidP="007D542F">
          <w:pPr>
            <w:pStyle w:val="Rubrik1"/>
          </w:pPr>
          <w:r>
            <w:t>Övrigt</w:t>
          </w:r>
        </w:p>
      </w:sdtContent>
    </w:sdt>
    <w:p w14:paraId="369E09F5" w14:textId="77777777" w:rsidR="007D542F" w:rsidRDefault="00B01ADC" w:rsidP="007D542F">
      <w:pPr>
        <w:pStyle w:val="Rubrik2"/>
      </w:pPr>
      <w:sdt>
        <w:sdtPr>
          <w:id w:val="-1578510440"/>
          <w:lock w:val="contentLocked"/>
          <w:placeholder>
            <w:docPart w:val="FD64595203044797B5415C27C1789AD4"/>
          </w:placeholder>
          <w:group/>
        </w:sdtPr>
        <w:sdtEndPr/>
        <w:sdtContent>
          <w:r w:rsidR="007D542F">
            <w:t>Fortsatt behandling av ärendet</w:t>
          </w:r>
        </w:sdtContent>
      </w:sdt>
    </w:p>
    <w:p w14:paraId="3D564E17" w14:textId="53B8BCC3" w:rsidR="004E01B3" w:rsidRDefault="004E01B3" w:rsidP="004E01B3">
      <w:pPr>
        <w:spacing w:before="240"/>
      </w:pPr>
      <w:r>
        <w:t xml:space="preserve">Strategin kommer att diskuteras inom relevanta rådsarbetsgrupper under hösten 2025. </w:t>
      </w:r>
      <w:r w:rsidR="00C77744">
        <w:t xml:space="preserve">Rådslutsatser </w:t>
      </w:r>
      <w:r w:rsidR="00153863">
        <w:t>avseende</w:t>
      </w:r>
      <w:r w:rsidR="00C77744">
        <w:t xml:space="preserve"> strategin förväntas antas i utrikesrådet (FAC) i </w:t>
      </w:r>
      <w:r w:rsidR="00565962">
        <w:t>november</w:t>
      </w:r>
      <w:r w:rsidR="00C77744">
        <w:t xml:space="preserve">. </w:t>
      </w:r>
    </w:p>
    <w:p w14:paraId="5E79D519" w14:textId="6B76641A" w:rsidR="00153863" w:rsidRPr="00153863" w:rsidRDefault="00B01ADC" w:rsidP="00153863">
      <w:pPr>
        <w:pStyle w:val="Rubrik2"/>
      </w:pPr>
      <w:sdt>
        <w:sdtPr>
          <w:id w:val="839665539"/>
          <w:lock w:val="contentLocked"/>
          <w:placeholder>
            <w:docPart w:val="FD64595203044797B5415C27C1789AD4"/>
          </w:placeholder>
          <w:group/>
        </w:sdtPr>
        <w:sdtEndPr/>
        <w:sdtContent>
          <w:r w:rsidR="007D542F">
            <w:t>Fackuttryck</w:t>
          </w:r>
          <w:r w:rsidR="00821540">
            <w:t xml:space="preserve"> och </w:t>
          </w:r>
          <w:r w:rsidR="007D542F">
            <w:t>termer</w:t>
          </w:r>
        </w:sdtContent>
      </w:sdt>
    </w:p>
    <w:p w14:paraId="1C6AD290" w14:textId="34BB34C1" w:rsidR="004E01B3" w:rsidRDefault="008F6369" w:rsidP="008F6369">
      <w:pPr>
        <w:numPr>
          <w:ilvl w:val="0"/>
          <w:numId w:val="20"/>
        </w:numPr>
        <w:spacing w:after="0"/>
        <w:rPr>
          <w:bCs/>
        </w:rPr>
      </w:pPr>
      <w:r>
        <w:rPr>
          <w:b/>
        </w:rPr>
        <w:t>FIMI</w:t>
      </w:r>
      <w:r w:rsidR="00663EE2">
        <w:rPr>
          <w:b/>
        </w:rPr>
        <w:t>,</w:t>
      </w:r>
      <w:r>
        <w:rPr>
          <w:b/>
        </w:rPr>
        <w:t xml:space="preserve"> </w:t>
      </w:r>
      <w:r w:rsidRPr="008F6369">
        <w:rPr>
          <w:b/>
          <w:bCs/>
        </w:rPr>
        <w:t>Foreign Information Manipulation and Interference</w:t>
      </w:r>
      <w:r w:rsidR="00663EE2">
        <w:rPr>
          <w:b/>
          <w:bCs/>
        </w:rPr>
        <w:t xml:space="preserve"> (otillbörlig informationspåverkan)</w:t>
      </w:r>
      <w:r>
        <w:rPr>
          <w:b/>
          <w:bCs/>
        </w:rPr>
        <w:t xml:space="preserve">: </w:t>
      </w:r>
      <w:r w:rsidRPr="008F6369">
        <w:rPr>
          <w:bCs/>
        </w:rPr>
        <w:t xml:space="preserve">Ett samlingsbegrepp för </w:t>
      </w:r>
      <w:r w:rsidR="00663EE2">
        <w:rPr>
          <w:bCs/>
        </w:rPr>
        <w:t xml:space="preserve">information som kommer från utlandet, är vilseledande, sprids </w:t>
      </w:r>
      <w:r w:rsidRPr="008F6369">
        <w:rPr>
          <w:bCs/>
        </w:rPr>
        <w:t>avsiktlig</w:t>
      </w:r>
      <w:r w:rsidR="00663EE2">
        <w:rPr>
          <w:bCs/>
        </w:rPr>
        <w:t>t och i syfte att störa.</w:t>
      </w:r>
      <w:r w:rsidRPr="008F6369">
        <w:rPr>
          <w:bCs/>
        </w:rPr>
        <w:t xml:space="preserve"> </w:t>
      </w:r>
      <w:r w:rsidR="00663EE2">
        <w:rPr>
          <w:bCs/>
        </w:rPr>
        <w:t xml:space="preserve">FIMI </w:t>
      </w:r>
      <w:r w:rsidRPr="008F6369">
        <w:rPr>
          <w:bCs/>
        </w:rPr>
        <w:t xml:space="preserve">genomförs av statliga eller icke-statliga aktörer </w:t>
      </w:r>
      <w:r w:rsidR="00663EE2">
        <w:rPr>
          <w:bCs/>
        </w:rPr>
        <w:t xml:space="preserve">för </w:t>
      </w:r>
      <w:r w:rsidRPr="008F6369">
        <w:rPr>
          <w:bCs/>
        </w:rPr>
        <w:t>att påverka opinion, underminera demokratiska processer eller destabilisera samhällen. FIMI kännetecknas av att den ofta använder falsk eller manipulerad information</w:t>
      </w:r>
      <w:r w:rsidR="00663EE2">
        <w:rPr>
          <w:bCs/>
        </w:rPr>
        <w:t xml:space="preserve"> som</w:t>
      </w:r>
      <w:r w:rsidRPr="008F6369">
        <w:rPr>
          <w:bCs/>
        </w:rPr>
        <w:t xml:space="preserve"> sprids genom flera kanaler (t.ex. sociala medier) och riktar sig mot specifika målgrupper för att skapa splittring, misstro eller förvirring</w:t>
      </w:r>
      <w:r>
        <w:rPr>
          <w:bCs/>
        </w:rPr>
        <w:t xml:space="preserve">. </w:t>
      </w:r>
    </w:p>
    <w:p w14:paraId="602B2DCC" w14:textId="46123BFA" w:rsidR="00455689" w:rsidRPr="00455689" w:rsidRDefault="00455689" w:rsidP="00455689">
      <w:pPr>
        <w:numPr>
          <w:ilvl w:val="0"/>
          <w:numId w:val="20"/>
        </w:numPr>
        <w:spacing w:after="0"/>
      </w:pPr>
      <w:r>
        <w:rPr>
          <w:b/>
          <w:bCs/>
          <w:szCs w:val="19"/>
        </w:rPr>
        <w:t>IKT</w:t>
      </w:r>
      <w:r>
        <w:t>:</w:t>
      </w:r>
      <w:r w:rsidRPr="004E3E6C">
        <w:rPr>
          <w:b/>
          <w:bCs/>
        </w:rPr>
        <w:t xml:space="preserve"> (Informations- och kommunikationsteknik)</w:t>
      </w:r>
      <w:r>
        <w:rPr>
          <w:b/>
          <w:bCs/>
        </w:rPr>
        <w:t>:</w:t>
      </w:r>
      <w:r w:rsidRPr="004E3E6C">
        <w:br/>
        <w:t>Ett samlingsbegrepp för teknologier och system som används för att samla in, lagra, bearbeta, överföra och presentera information.</w:t>
      </w:r>
    </w:p>
    <w:p w14:paraId="25EAAC1F" w14:textId="13A234D3" w:rsidR="005644C7" w:rsidRPr="004E3E6C" w:rsidRDefault="005644C7" w:rsidP="005644C7">
      <w:pPr>
        <w:numPr>
          <w:ilvl w:val="0"/>
          <w:numId w:val="20"/>
        </w:numPr>
        <w:spacing w:after="0"/>
      </w:pPr>
      <w:r w:rsidRPr="003C3A4D">
        <w:rPr>
          <w:b/>
          <w:bCs/>
        </w:rPr>
        <w:t>Konnektivitet</w:t>
      </w:r>
      <w:r>
        <w:t xml:space="preserve"> är ett brett begrepp som</w:t>
      </w:r>
      <w:r w:rsidRPr="005644C7">
        <w:t xml:space="preserve"> innefattar både elektroniska kommunikationsnät och elektroniska kommunikationstjänster. Båda dessa begrepp definieras i lagen (2022:482) om elektronisk kommunikation. Utöver uppkopp</w:t>
      </w:r>
      <w:r>
        <w:t>l</w:t>
      </w:r>
      <w:r w:rsidRPr="005644C7">
        <w:t xml:space="preserve">ing till nät inbegriper konnektivitet även överföring av information mellan olika användare, tjänster och utrustning. </w:t>
      </w:r>
    </w:p>
    <w:p w14:paraId="704ADD0E" w14:textId="77777777" w:rsidR="00823555" w:rsidRDefault="00823555" w:rsidP="00823555">
      <w:pPr>
        <w:ind w:left="360"/>
      </w:pPr>
    </w:p>
    <w:p w14:paraId="52B50E60" w14:textId="6EC51B99"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DB161CB" w14:textId="77777777" w:rsidR="00832CCC" w:rsidRDefault="00832CCC" w:rsidP="00A87A54">
      <w:pPr>
        <w:spacing w:after="0" w:line="240" w:lineRule="auto"/>
      </w:pPr>
      <w:r>
        <w:separator/>
      </w:r>
    </w:p>
  </w:endnote>
  <w:endnote w:type="continuationSeparator" w:id="0">
    <w:p w14:paraId="6E0657AE" w14:textId="77777777" w:rsidR="00832CCC" w:rsidRDefault="00832CCC"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D1CEB8"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768CE5"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1B6ADA"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0B74785" w14:textId="77777777" w:rsidR="00832CCC" w:rsidRDefault="00832CCC" w:rsidP="00A87A54">
      <w:pPr>
        <w:spacing w:after="0" w:line="240" w:lineRule="auto"/>
      </w:pPr>
      <w:r>
        <w:separator/>
      </w:r>
    </w:p>
  </w:footnote>
  <w:footnote w:type="continuationSeparator" w:id="0">
    <w:p w14:paraId="48CCDBEE" w14:textId="77777777" w:rsidR="00832CCC" w:rsidRDefault="00832CCC"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732B91"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97C358" w14:textId="2FA4614C" w:rsidR="003C3720" w:rsidRDefault="00B01ADC" w:rsidP="00CD3BFC">
    <w:pPr>
      <w:pStyle w:val="Sidhuvud"/>
      <w:spacing w:before="240"/>
      <w:jc w:val="right"/>
    </w:pPr>
    <w:sdt>
      <w:sdtPr>
        <w:alias w:val="Ar"/>
        <w:tag w:val="Ar"/>
        <w:id w:val="375123316"/>
        <w:placeholder>
          <w:docPart w:val="40B300B1CD094A30ADFA606B36F04A3F"/>
        </w:placeholder>
        <w:dataBinding w:prefixMappings="xmlns:ns0='http://rk.se/faktapm' " w:xpath="/ns0:faktaPM[1]/ns0:Ar[1]" w:storeItemID="{0B9A7431-9D19-4C2A-8E12-639802D7B40B}"/>
        <w:comboBox w:lastValue="2024/25">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632F7D">
          <w:t>2024/25</w:t>
        </w:r>
      </w:sdtContent>
    </w:sdt>
    <w:r w:rsidR="0009572A">
      <w:t>:</w:t>
    </w:r>
    <w:r w:rsidR="00002B4B">
      <w:t>FPM</w:t>
    </w:r>
    <w:sdt>
      <w:sdtPr>
        <w:alias w:val="FPMNummer"/>
        <w:tag w:val="FPMNummer"/>
        <w:id w:val="-2000957076"/>
        <w:placeholder>
          <w:docPart w:val="13B84D1F11A04753A12E29A0EB45B13C"/>
        </w:placeholder>
        <w:dataBinding w:prefixMappings="xmlns:ns0='http://rk.se/faktapm' " w:xpath="/ns0:faktaPM[1]/ns0:Nr[1]" w:storeItemID="{0B9A7431-9D19-4C2A-8E12-639802D7B40B}"/>
        <w:text/>
      </w:sdtPr>
      <w:sdtEndPr/>
      <w:sdtContent>
        <w:r w:rsidR="00632F7D">
          <w:t>56</w:t>
        </w:r>
      </w:sdtContent>
    </w:sdt>
  </w:p>
  <w:p w14:paraId="1B2DC3D0"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22B0AF"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3"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4"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5" w15:restartNumberingAfterBreak="0">
    <w:nsid w:val="0D8E3E6B"/>
    <w:multiLevelType w:val="multilevel"/>
    <w:tmpl w:val="B6C2E344"/>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6"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7" w15:restartNumberingAfterBreak="0">
    <w:nsid w:val="1547684F"/>
    <w:multiLevelType w:val="multilevel"/>
    <w:tmpl w:val="F280B056"/>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8" w15:restartNumberingAfterBreak="0">
    <w:nsid w:val="1BA24691"/>
    <w:multiLevelType w:val="multilevel"/>
    <w:tmpl w:val="B3C6655E"/>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9" w15:restartNumberingAfterBreak="0">
    <w:nsid w:val="1E6B1EAB"/>
    <w:multiLevelType w:val="hybridMultilevel"/>
    <w:tmpl w:val="C7E67A74"/>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0" w15:restartNumberingAfterBreak="0">
    <w:nsid w:val="244403DA"/>
    <w:multiLevelType w:val="multilevel"/>
    <w:tmpl w:val="CE784A1C"/>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1" w15:restartNumberingAfterBreak="0">
    <w:nsid w:val="2C9B0453"/>
    <w:multiLevelType w:val="multilevel"/>
    <w:tmpl w:val="1A20A4CA"/>
    <w:numStyleLink w:val="RKPunktlista"/>
  </w:abstractNum>
  <w:abstractNum w:abstractNumId="12" w15:restartNumberingAfterBreak="0">
    <w:nsid w:val="336141F9"/>
    <w:multiLevelType w:val="multilevel"/>
    <w:tmpl w:val="5220EBD0"/>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3" w15:restartNumberingAfterBreak="0">
    <w:nsid w:val="33C84C4B"/>
    <w:multiLevelType w:val="hybridMultilevel"/>
    <w:tmpl w:val="18C8F97E"/>
    <w:lvl w:ilvl="0" w:tplc="041D0003">
      <w:start w:val="1"/>
      <w:numFmt w:val="bullet"/>
      <w:lvlText w:val="o"/>
      <w:lvlJc w:val="left"/>
      <w:pPr>
        <w:ind w:left="1440" w:hanging="360"/>
      </w:pPr>
      <w:rPr>
        <w:rFonts w:ascii="Courier New" w:hAnsi="Courier New" w:cs="Courier New" w:hint="default"/>
      </w:rPr>
    </w:lvl>
    <w:lvl w:ilvl="1" w:tplc="041D0003" w:tentative="1">
      <w:start w:val="1"/>
      <w:numFmt w:val="bullet"/>
      <w:lvlText w:val="o"/>
      <w:lvlJc w:val="left"/>
      <w:pPr>
        <w:ind w:left="2160" w:hanging="360"/>
      </w:pPr>
      <w:rPr>
        <w:rFonts w:ascii="Courier New" w:hAnsi="Courier New" w:cs="Courier New" w:hint="default"/>
      </w:rPr>
    </w:lvl>
    <w:lvl w:ilvl="2" w:tplc="041D0005" w:tentative="1">
      <w:start w:val="1"/>
      <w:numFmt w:val="bullet"/>
      <w:lvlText w:val=""/>
      <w:lvlJc w:val="left"/>
      <w:pPr>
        <w:ind w:left="2880" w:hanging="360"/>
      </w:pPr>
      <w:rPr>
        <w:rFonts w:ascii="Wingdings" w:hAnsi="Wingdings" w:hint="default"/>
      </w:rPr>
    </w:lvl>
    <w:lvl w:ilvl="3" w:tplc="041D0001" w:tentative="1">
      <w:start w:val="1"/>
      <w:numFmt w:val="bullet"/>
      <w:lvlText w:val=""/>
      <w:lvlJc w:val="left"/>
      <w:pPr>
        <w:ind w:left="3600" w:hanging="360"/>
      </w:pPr>
      <w:rPr>
        <w:rFonts w:ascii="Symbol" w:hAnsi="Symbol" w:hint="default"/>
      </w:rPr>
    </w:lvl>
    <w:lvl w:ilvl="4" w:tplc="041D0003" w:tentative="1">
      <w:start w:val="1"/>
      <w:numFmt w:val="bullet"/>
      <w:lvlText w:val="o"/>
      <w:lvlJc w:val="left"/>
      <w:pPr>
        <w:ind w:left="4320" w:hanging="360"/>
      </w:pPr>
      <w:rPr>
        <w:rFonts w:ascii="Courier New" w:hAnsi="Courier New" w:cs="Courier New" w:hint="default"/>
      </w:rPr>
    </w:lvl>
    <w:lvl w:ilvl="5" w:tplc="041D0005" w:tentative="1">
      <w:start w:val="1"/>
      <w:numFmt w:val="bullet"/>
      <w:lvlText w:val=""/>
      <w:lvlJc w:val="left"/>
      <w:pPr>
        <w:ind w:left="5040" w:hanging="360"/>
      </w:pPr>
      <w:rPr>
        <w:rFonts w:ascii="Wingdings" w:hAnsi="Wingdings" w:hint="default"/>
      </w:rPr>
    </w:lvl>
    <w:lvl w:ilvl="6" w:tplc="041D0001" w:tentative="1">
      <w:start w:val="1"/>
      <w:numFmt w:val="bullet"/>
      <w:lvlText w:val=""/>
      <w:lvlJc w:val="left"/>
      <w:pPr>
        <w:ind w:left="5760" w:hanging="360"/>
      </w:pPr>
      <w:rPr>
        <w:rFonts w:ascii="Symbol" w:hAnsi="Symbol" w:hint="default"/>
      </w:rPr>
    </w:lvl>
    <w:lvl w:ilvl="7" w:tplc="041D0003" w:tentative="1">
      <w:start w:val="1"/>
      <w:numFmt w:val="bullet"/>
      <w:lvlText w:val="o"/>
      <w:lvlJc w:val="left"/>
      <w:pPr>
        <w:ind w:left="6480" w:hanging="360"/>
      </w:pPr>
      <w:rPr>
        <w:rFonts w:ascii="Courier New" w:hAnsi="Courier New" w:cs="Courier New" w:hint="default"/>
      </w:rPr>
    </w:lvl>
    <w:lvl w:ilvl="8" w:tplc="041D0005" w:tentative="1">
      <w:start w:val="1"/>
      <w:numFmt w:val="bullet"/>
      <w:lvlText w:val=""/>
      <w:lvlJc w:val="left"/>
      <w:pPr>
        <w:ind w:left="7200" w:hanging="360"/>
      </w:pPr>
      <w:rPr>
        <w:rFonts w:ascii="Wingdings" w:hAnsi="Wingdings" w:hint="default"/>
      </w:rPr>
    </w:lvl>
  </w:abstractNum>
  <w:abstractNum w:abstractNumId="14"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6" w15:restartNumberingAfterBreak="0">
    <w:nsid w:val="4270774A"/>
    <w:multiLevelType w:val="multilevel"/>
    <w:tmpl w:val="1B563932"/>
    <w:numStyleLink w:val="RKNumreradlista"/>
  </w:abstractNum>
  <w:abstractNum w:abstractNumId="17" w15:restartNumberingAfterBreak="0">
    <w:nsid w:val="46F85FEB"/>
    <w:multiLevelType w:val="multilevel"/>
    <w:tmpl w:val="1C148E08"/>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8" w15:restartNumberingAfterBreak="0">
    <w:nsid w:val="5CA628D3"/>
    <w:multiLevelType w:val="hybridMultilevel"/>
    <w:tmpl w:val="C9FA0CBA"/>
    <w:lvl w:ilvl="0" w:tplc="041D0003">
      <w:start w:val="1"/>
      <w:numFmt w:val="bullet"/>
      <w:lvlText w:val="o"/>
      <w:lvlJc w:val="left"/>
      <w:pPr>
        <w:ind w:left="1440" w:hanging="360"/>
      </w:pPr>
      <w:rPr>
        <w:rFonts w:ascii="Courier New" w:hAnsi="Courier New" w:cs="Courier New" w:hint="default"/>
      </w:rPr>
    </w:lvl>
    <w:lvl w:ilvl="1" w:tplc="041D0003" w:tentative="1">
      <w:start w:val="1"/>
      <w:numFmt w:val="bullet"/>
      <w:lvlText w:val="o"/>
      <w:lvlJc w:val="left"/>
      <w:pPr>
        <w:ind w:left="2160" w:hanging="360"/>
      </w:pPr>
      <w:rPr>
        <w:rFonts w:ascii="Courier New" w:hAnsi="Courier New" w:cs="Courier New" w:hint="default"/>
      </w:rPr>
    </w:lvl>
    <w:lvl w:ilvl="2" w:tplc="041D0005" w:tentative="1">
      <w:start w:val="1"/>
      <w:numFmt w:val="bullet"/>
      <w:lvlText w:val=""/>
      <w:lvlJc w:val="left"/>
      <w:pPr>
        <w:ind w:left="2880" w:hanging="360"/>
      </w:pPr>
      <w:rPr>
        <w:rFonts w:ascii="Wingdings" w:hAnsi="Wingdings" w:hint="default"/>
      </w:rPr>
    </w:lvl>
    <w:lvl w:ilvl="3" w:tplc="041D0001" w:tentative="1">
      <w:start w:val="1"/>
      <w:numFmt w:val="bullet"/>
      <w:lvlText w:val=""/>
      <w:lvlJc w:val="left"/>
      <w:pPr>
        <w:ind w:left="3600" w:hanging="360"/>
      </w:pPr>
      <w:rPr>
        <w:rFonts w:ascii="Symbol" w:hAnsi="Symbol" w:hint="default"/>
      </w:rPr>
    </w:lvl>
    <w:lvl w:ilvl="4" w:tplc="041D0003" w:tentative="1">
      <w:start w:val="1"/>
      <w:numFmt w:val="bullet"/>
      <w:lvlText w:val="o"/>
      <w:lvlJc w:val="left"/>
      <w:pPr>
        <w:ind w:left="4320" w:hanging="360"/>
      </w:pPr>
      <w:rPr>
        <w:rFonts w:ascii="Courier New" w:hAnsi="Courier New" w:cs="Courier New" w:hint="default"/>
      </w:rPr>
    </w:lvl>
    <w:lvl w:ilvl="5" w:tplc="041D0005" w:tentative="1">
      <w:start w:val="1"/>
      <w:numFmt w:val="bullet"/>
      <w:lvlText w:val=""/>
      <w:lvlJc w:val="left"/>
      <w:pPr>
        <w:ind w:left="5040" w:hanging="360"/>
      </w:pPr>
      <w:rPr>
        <w:rFonts w:ascii="Wingdings" w:hAnsi="Wingdings" w:hint="default"/>
      </w:rPr>
    </w:lvl>
    <w:lvl w:ilvl="6" w:tplc="041D0001" w:tentative="1">
      <w:start w:val="1"/>
      <w:numFmt w:val="bullet"/>
      <w:lvlText w:val=""/>
      <w:lvlJc w:val="left"/>
      <w:pPr>
        <w:ind w:left="5760" w:hanging="360"/>
      </w:pPr>
      <w:rPr>
        <w:rFonts w:ascii="Symbol" w:hAnsi="Symbol" w:hint="default"/>
      </w:rPr>
    </w:lvl>
    <w:lvl w:ilvl="7" w:tplc="041D0003" w:tentative="1">
      <w:start w:val="1"/>
      <w:numFmt w:val="bullet"/>
      <w:lvlText w:val="o"/>
      <w:lvlJc w:val="left"/>
      <w:pPr>
        <w:ind w:left="6480" w:hanging="360"/>
      </w:pPr>
      <w:rPr>
        <w:rFonts w:ascii="Courier New" w:hAnsi="Courier New" w:cs="Courier New" w:hint="default"/>
      </w:rPr>
    </w:lvl>
    <w:lvl w:ilvl="8" w:tplc="041D0005" w:tentative="1">
      <w:start w:val="1"/>
      <w:numFmt w:val="bullet"/>
      <w:lvlText w:val=""/>
      <w:lvlJc w:val="left"/>
      <w:pPr>
        <w:ind w:left="7200" w:hanging="360"/>
      </w:pPr>
      <w:rPr>
        <w:rFonts w:ascii="Wingdings" w:hAnsi="Wingdings" w:hint="default"/>
      </w:rPr>
    </w:lvl>
  </w:abstractNum>
  <w:abstractNum w:abstractNumId="19" w15:restartNumberingAfterBreak="0">
    <w:nsid w:val="61AC437A"/>
    <w:multiLevelType w:val="multilevel"/>
    <w:tmpl w:val="E2FEA49E"/>
    <w:numStyleLink w:val="RKNumreraderubriker"/>
  </w:abstractNum>
  <w:abstractNum w:abstractNumId="20" w15:restartNumberingAfterBreak="0">
    <w:nsid w:val="73927322"/>
    <w:multiLevelType w:val="multilevel"/>
    <w:tmpl w:val="554CAE92"/>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1" w15:restartNumberingAfterBreak="0">
    <w:nsid w:val="76322898"/>
    <w:multiLevelType w:val="multilevel"/>
    <w:tmpl w:val="186C6512"/>
    <w:numStyleLink w:val="Strecklistan"/>
  </w:abstractNum>
  <w:abstractNum w:abstractNumId="22" w15:restartNumberingAfterBreak="0">
    <w:nsid w:val="7A1B30F9"/>
    <w:multiLevelType w:val="hybridMultilevel"/>
    <w:tmpl w:val="DA2A285A"/>
    <w:lvl w:ilvl="0" w:tplc="041D0003">
      <w:start w:val="1"/>
      <w:numFmt w:val="bullet"/>
      <w:lvlText w:val="o"/>
      <w:lvlJc w:val="left"/>
      <w:pPr>
        <w:ind w:left="1440" w:hanging="360"/>
      </w:pPr>
      <w:rPr>
        <w:rFonts w:ascii="Courier New" w:hAnsi="Courier New" w:cs="Courier New" w:hint="default"/>
      </w:rPr>
    </w:lvl>
    <w:lvl w:ilvl="1" w:tplc="041D0003" w:tentative="1">
      <w:start w:val="1"/>
      <w:numFmt w:val="bullet"/>
      <w:lvlText w:val="o"/>
      <w:lvlJc w:val="left"/>
      <w:pPr>
        <w:ind w:left="2160" w:hanging="360"/>
      </w:pPr>
      <w:rPr>
        <w:rFonts w:ascii="Courier New" w:hAnsi="Courier New" w:cs="Courier New" w:hint="default"/>
      </w:rPr>
    </w:lvl>
    <w:lvl w:ilvl="2" w:tplc="041D0005" w:tentative="1">
      <w:start w:val="1"/>
      <w:numFmt w:val="bullet"/>
      <w:lvlText w:val=""/>
      <w:lvlJc w:val="left"/>
      <w:pPr>
        <w:ind w:left="2880" w:hanging="360"/>
      </w:pPr>
      <w:rPr>
        <w:rFonts w:ascii="Wingdings" w:hAnsi="Wingdings" w:hint="default"/>
      </w:rPr>
    </w:lvl>
    <w:lvl w:ilvl="3" w:tplc="041D0001" w:tentative="1">
      <w:start w:val="1"/>
      <w:numFmt w:val="bullet"/>
      <w:lvlText w:val=""/>
      <w:lvlJc w:val="left"/>
      <w:pPr>
        <w:ind w:left="3600" w:hanging="360"/>
      </w:pPr>
      <w:rPr>
        <w:rFonts w:ascii="Symbol" w:hAnsi="Symbol" w:hint="default"/>
      </w:rPr>
    </w:lvl>
    <w:lvl w:ilvl="4" w:tplc="041D0003" w:tentative="1">
      <w:start w:val="1"/>
      <w:numFmt w:val="bullet"/>
      <w:lvlText w:val="o"/>
      <w:lvlJc w:val="left"/>
      <w:pPr>
        <w:ind w:left="4320" w:hanging="360"/>
      </w:pPr>
      <w:rPr>
        <w:rFonts w:ascii="Courier New" w:hAnsi="Courier New" w:cs="Courier New" w:hint="default"/>
      </w:rPr>
    </w:lvl>
    <w:lvl w:ilvl="5" w:tplc="041D0005" w:tentative="1">
      <w:start w:val="1"/>
      <w:numFmt w:val="bullet"/>
      <w:lvlText w:val=""/>
      <w:lvlJc w:val="left"/>
      <w:pPr>
        <w:ind w:left="5040" w:hanging="360"/>
      </w:pPr>
      <w:rPr>
        <w:rFonts w:ascii="Wingdings" w:hAnsi="Wingdings" w:hint="default"/>
      </w:rPr>
    </w:lvl>
    <w:lvl w:ilvl="6" w:tplc="041D0001" w:tentative="1">
      <w:start w:val="1"/>
      <w:numFmt w:val="bullet"/>
      <w:lvlText w:val=""/>
      <w:lvlJc w:val="left"/>
      <w:pPr>
        <w:ind w:left="5760" w:hanging="360"/>
      </w:pPr>
      <w:rPr>
        <w:rFonts w:ascii="Symbol" w:hAnsi="Symbol" w:hint="default"/>
      </w:rPr>
    </w:lvl>
    <w:lvl w:ilvl="7" w:tplc="041D0003" w:tentative="1">
      <w:start w:val="1"/>
      <w:numFmt w:val="bullet"/>
      <w:lvlText w:val="o"/>
      <w:lvlJc w:val="left"/>
      <w:pPr>
        <w:ind w:left="6480" w:hanging="360"/>
      </w:pPr>
      <w:rPr>
        <w:rFonts w:ascii="Courier New" w:hAnsi="Courier New" w:cs="Courier New" w:hint="default"/>
      </w:rPr>
    </w:lvl>
    <w:lvl w:ilvl="8" w:tplc="041D0005" w:tentative="1">
      <w:start w:val="1"/>
      <w:numFmt w:val="bullet"/>
      <w:lvlText w:val=""/>
      <w:lvlJc w:val="left"/>
      <w:pPr>
        <w:ind w:left="7200" w:hanging="360"/>
      </w:pPr>
      <w:rPr>
        <w:rFonts w:ascii="Wingdings" w:hAnsi="Wingdings" w:hint="default"/>
      </w:rPr>
    </w:lvl>
  </w:abstractNum>
  <w:abstractNum w:abstractNumId="23" w15:restartNumberingAfterBreak="0">
    <w:nsid w:val="7E2936F9"/>
    <w:multiLevelType w:val="multilevel"/>
    <w:tmpl w:val="4D5E8EC8"/>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num w:numId="1">
    <w:abstractNumId w:val="15"/>
  </w:num>
  <w:num w:numId="2">
    <w:abstractNumId w:val="19"/>
  </w:num>
  <w:num w:numId="3">
    <w:abstractNumId w:val="14"/>
  </w:num>
  <w:num w:numId="4">
    <w:abstractNumId w:val="6"/>
  </w:num>
  <w:num w:numId="5">
    <w:abstractNumId w:val="4"/>
  </w:num>
  <w:num w:numId="6">
    <w:abstractNumId w:val="11"/>
  </w:num>
  <w:num w:numId="7">
    <w:abstractNumId w:val="21"/>
  </w:num>
  <w:num w:numId="8">
    <w:abstractNumId w:val="16"/>
  </w:num>
  <w:num w:numId="9">
    <w:abstractNumId w:val="1"/>
  </w:num>
  <w:num w:numId="10">
    <w:abstractNumId w:val="0"/>
  </w:num>
  <w:num w:numId="11">
    <w:abstractNumId w:val="3"/>
  </w:num>
  <w:num w:numId="12">
    <w:abstractNumId w:val="2"/>
  </w:num>
  <w:num w:numId="13">
    <w:abstractNumId w:val="5"/>
  </w:num>
  <w:num w:numId="14">
    <w:abstractNumId w:val="7"/>
  </w:num>
  <w:num w:numId="15">
    <w:abstractNumId w:val="8"/>
  </w:num>
  <w:num w:numId="16">
    <w:abstractNumId w:val="23"/>
  </w:num>
  <w:num w:numId="17">
    <w:abstractNumId w:val="10"/>
  </w:num>
  <w:num w:numId="18">
    <w:abstractNumId w:val="12"/>
  </w:num>
  <w:num w:numId="19">
    <w:abstractNumId w:val="20"/>
  </w:num>
  <w:num w:numId="20">
    <w:abstractNumId w:val="17"/>
  </w:num>
  <w:num w:numId="21">
    <w:abstractNumId w:val="22"/>
  </w:num>
  <w:num w:numId="22">
    <w:abstractNumId w:val="13"/>
  </w:num>
  <w:num w:numId="23">
    <w:abstractNumId w:val="18"/>
  </w:num>
  <w:num w:numId="24">
    <w:abstractNumId w:val="9"/>
  </w:num>
  <w:numIdMacAtCleanup w:val="2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07-31"/>
    <w:docVar w:name="Ar" w:val="2024/25"/>
    <w:docVar w:name="Dep" w:val="Utrikesdepartementet"/>
    <w:docVar w:name="GDB1" w:val="JOIN(2025) 140"/>
    <w:docVar w:name="Nr" w:val="56"/>
    <w:docVar w:name="Rub" w:val="EU:s internationella digitala strategi"/>
    <w:docVar w:name="UppDat" w:val="2025-07-31"/>
    <w:docVar w:name="Utsk" w:val="Trafikutskottet"/>
  </w:docVars>
  <w:rsids>
    <w:rsidRoot w:val="00832CCC"/>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62E8"/>
    <w:rsid w:val="0005774F"/>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00C"/>
    <w:rsid w:val="00080631"/>
    <w:rsid w:val="00082374"/>
    <w:rsid w:val="000862E0"/>
    <w:rsid w:val="000873C3"/>
    <w:rsid w:val="00087713"/>
    <w:rsid w:val="00091C14"/>
    <w:rsid w:val="00092A8A"/>
    <w:rsid w:val="00093408"/>
    <w:rsid w:val="00093BBF"/>
    <w:rsid w:val="0009435C"/>
    <w:rsid w:val="0009572A"/>
    <w:rsid w:val="00096DF5"/>
    <w:rsid w:val="000A01CA"/>
    <w:rsid w:val="000A13CA"/>
    <w:rsid w:val="000A456A"/>
    <w:rsid w:val="000A5E43"/>
    <w:rsid w:val="000B56A9"/>
    <w:rsid w:val="000B5E2C"/>
    <w:rsid w:val="000B7300"/>
    <w:rsid w:val="000C61D1"/>
    <w:rsid w:val="000D028B"/>
    <w:rsid w:val="000D31A9"/>
    <w:rsid w:val="000D370F"/>
    <w:rsid w:val="000D5449"/>
    <w:rsid w:val="000D7110"/>
    <w:rsid w:val="000D7D18"/>
    <w:rsid w:val="000E127C"/>
    <w:rsid w:val="000E12D9"/>
    <w:rsid w:val="000E3D5D"/>
    <w:rsid w:val="000E431B"/>
    <w:rsid w:val="000E59A9"/>
    <w:rsid w:val="000E638A"/>
    <w:rsid w:val="000E6472"/>
    <w:rsid w:val="000E64CB"/>
    <w:rsid w:val="000F00B8"/>
    <w:rsid w:val="000F1EA7"/>
    <w:rsid w:val="000F2084"/>
    <w:rsid w:val="000F2A8A"/>
    <w:rsid w:val="000F3A92"/>
    <w:rsid w:val="000F6462"/>
    <w:rsid w:val="00101DE6"/>
    <w:rsid w:val="00102BB8"/>
    <w:rsid w:val="001055DA"/>
    <w:rsid w:val="00106F29"/>
    <w:rsid w:val="00107F75"/>
    <w:rsid w:val="00113168"/>
    <w:rsid w:val="0011413E"/>
    <w:rsid w:val="00116BC4"/>
    <w:rsid w:val="0012033A"/>
    <w:rsid w:val="00121002"/>
    <w:rsid w:val="00121EA2"/>
    <w:rsid w:val="00121FFC"/>
    <w:rsid w:val="0012208C"/>
    <w:rsid w:val="001222F7"/>
    <w:rsid w:val="00122D16"/>
    <w:rsid w:val="001235D9"/>
    <w:rsid w:val="001242F3"/>
    <w:rsid w:val="0012582E"/>
    <w:rsid w:val="00125B5E"/>
    <w:rsid w:val="00126408"/>
    <w:rsid w:val="00126E6B"/>
    <w:rsid w:val="00130EC3"/>
    <w:rsid w:val="001318F5"/>
    <w:rsid w:val="001331B1"/>
    <w:rsid w:val="00133CB0"/>
    <w:rsid w:val="0013425F"/>
    <w:rsid w:val="00134837"/>
    <w:rsid w:val="00135111"/>
    <w:rsid w:val="001428E2"/>
    <w:rsid w:val="001431C6"/>
    <w:rsid w:val="00143E09"/>
    <w:rsid w:val="00153863"/>
    <w:rsid w:val="00156EBD"/>
    <w:rsid w:val="001573AF"/>
    <w:rsid w:val="001575A3"/>
    <w:rsid w:val="00160B48"/>
    <w:rsid w:val="00161C3F"/>
    <w:rsid w:val="0016294F"/>
    <w:rsid w:val="00164463"/>
    <w:rsid w:val="00167FA8"/>
    <w:rsid w:val="0017099B"/>
    <w:rsid w:val="00170CE4"/>
    <w:rsid w:val="00170E3E"/>
    <w:rsid w:val="0017300E"/>
    <w:rsid w:val="00173126"/>
    <w:rsid w:val="00176A26"/>
    <w:rsid w:val="001774F8"/>
    <w:rsid w:val="0018096C"/>
    <w:rsid w:val="00180996"/>
    <w:rsid w:val="00180BE1"/>
    <w:rsid w:val="001813DF"/>
    <w:rsid w:val="001857B5"/>
    <w:rsid w:val="00187E1F"/>
    <w:rsid w:val="0019051C"/>
    <w:rsid w:val="0019127B"/>
    <w:rsid w:val="001913ED"/>
    <w:rsid w:val="00192350"/>
    <w:rsid w:val="00192E34"/>
    <w:rsid w:val="0019308B"/>
    <w:rsid w:val="001941B9"/>
    <w:rsid w:val="001944F4"/>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212C"/>
    <w:rsid w:val="001F4302"/>
    <w:rsid w:val="001F50BE"/>
    <w:rsid w:val="001F525B"/>
    <w:rsid w:val="001F6BBE"/>
    <w:rsid w:val="00201498"/>
    <w:rsid w:val="00203677"/>
    <w:rsid w:val="00204079"/>
    <w:rsid w:val="00207CF0"/>
    <w:rsid w:val="002102FD"/>
    <w:rsid w:val="00210DAC"/>
    <w:rsid w:val="002116FE"/>
    <w:rsid w:val="00211B4E"/>
    <w:rsid w:val="00211E2A"/>
    <w:rsid w:val="00213204"/>
    <w:rsid w:val="00213258"/>
    <w:rsid w:val="002161F5"/>
    <w:rsid w:val="0021657C"/>
    <w:rsid w:val="00217504"/>
    <w:rsid w:val="0022187E"/>
    <w:rsid w:val="00222258"/>
    <w:rsid w:val="00223AD6"/>
    <w:rsid w:val="0022666A"/>
    <w:rsid w:val="00227E43"/>
    <w:rsid w:val="002315F5"/>
    <w:rsid w:val="00232EC3"/>
    <w:rsid w:val="00233D52"/>
    <w:rsid w:val="00235FC0"/>
    <w:rsid w:val="00237147"/>
    <w:rsid w:val="00242723"/>
    <w:rsid w:val="00242AD1"/>
    <w:rsid w:val="0024412C"/>
    <w:rsid w:val="0024537C"/>
    <w:rsid w:val="002479CD"/>
    <w:rsid w:val="00253CC8"/>
    <w:rsid w:val="00260D2D"/>
    <w:rsid w:val="00261975"/>
    <w:rsid w:val="00262653"/>
    <w:rsid w:val="00262678"/>
    <w:rsid w:val="00264503"/>
    <w:rsid w:val="00265320"/>
    <w:rsid w:val="00271D00"/>
    <w:rsid w:val="00274AA3"/>
    <w:rsid w:val="00275872"/>
    <w:rsid w:val="00281106"/>
    <w:rsid w:val="00282263"/>
    <w:rsid w:val="00282417"/>
    <w:rsid w:val="00282D27"/>
    <w:rsid w:val="00287F0D"/>
    <w:rsid w:val="00292420"/>
    <w:rsid w:val="002963B6"/>
    <w:rsid w:val="00296B7A"/>
    <w:rsid w:val="002974DC"/>
    <w:rsid w:val="002A0B9E"/>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5E6D"/>
    <w:rsid w:val="002D6541"/>
    <w:rsid w:val="002E150B"/>
    <w:rsid w:val="002E2C89"/>
    <w:rsid w:val="002E3609"/>
    <w:rsid w:val="002E4D3F"/>
    <w:rsid w:val="002E5668"/>
    <w:rsid w:val="002E61A5"/>
    <w:rsid w:val="002F1F88"/>
    <w:rsid w:val="002F204A"/>
    <w:rsid w:val="002F20D5"/>
    <w:rsid w:val="002F3675"/>
    <w:rsid w:val="002F59E0"/>
    <w:rsid w:val="002F66A6"/>
    <w:rsid w:val="002F75E1"/>
    <w:rsid w:val="002F7FAD"/>
    <w:rsid w:val="00300342"/>
    <w:rsid w:val="0030273B"/>
    <w:rsid w:val="00303FF6"/>
    <w:rsid w:val="0030414B"/>
    <w:rsid w:val="00304401"/>
    <w:rsid w:val="003050DB"/>
    <w:rsid w:val="00310561"/>
    <w:rsid w:val="00310744"/>
    <w:rsid w:val="00310F17"/>
    <w:rsid w:val="00311D8C"/>
    <w:rsid w:val="0031273D"/>
    <w:rsid w:val="003128E2"/>
    <w:rsid w:val="00314B19"/>
    <w:rsid w:val="003153D9"/>
    <w:rsid w:val="003172B4"/>
    <w:rsid w:val="00320EA7"/>
    <w:rsid w:val="00321621"/>
    <w:rsid w:val="00323EF7"/>
    <w:rsid w:val="003240E1"/>
    <w:rsid w:val="003248C6"/>
    <w:rsid w:val="00325F89"/>
    <w:rsid w:val="00326C03"/>
    <w:rsid w:val="00326D19"/>
    <w:rsid w:val="00327474"/>
    <w:rsid w:val="003277B5"/>
    <w:rsid w:val="00333A6F"/>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242E"/>
    <w:rsid w:val="003853E3"/>
    <w:rsid w:val="0038587E"/>
    <w:rsid w:val="00386B49"/>
    <w:rsid w:val="00390335"/>
    <w:rsid w:val="00392ED4"/>
    <w:rsid w:val="00393680"/>
    <w:rsid w:val="00394D4C"/>
    <w:rsid w:val="003953B3"/>
    <w:rsid w:val="00395539"/>
    <w:rsid w:val="00395D9F"/>
    <w:rsid w:val="00397242"/>
    <w:rsid w:val="003A1315"/>
    <w:rsid w:val="003A2E73"/>
    <w:rsid w:val="003A3071"/>
    <w:rsid w:val="003A3A54"/>
    <w:rsid w:val="003A5969"/>
    <w:rsid w:val="003A5C58"/>
    <w:rsid w:val="003B0C81"/>
    <w:rsid w:val="003B201F"/>
    <w:rsid w:val="003B4170"/>
    <w:rsid w:val="003C36FA"/>
    <w:rsid w:val="003C3720"/>
    <w:rsid w:val="003C3A4D"/>
    <w:rsid w:val="003C7BE0"/>
    <w:rsid w:val="003D0DD3"/>
    <w:rsid w:val="003D17EF"/>
    <w:rsid w:val="003D238A"/>
    <w:rsid w:val="003D2C40"/>
    <w:rsid w:val="003D3535"/>
    <w:rsid w:val="003D4246"/>
    <w:rsid w:val="003D4CA1"/>
    <w:rsid w:val="003D4D9F"/>
    <w:rsid w:val="003D6C46"/>
    <w:rsid w:val="003D7B03"/>
    <w:rsid w:val="003E30BD"/>
    <w:rsid w:val="003E30C8"/>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162CE"/>
    <w:rsid w:val="0042068E"/>
    <w:rsid w:val="00421C61"/>
    <w:rsid w:val="00422030"/>
    <w:rsid w:val="00422A7F"/>
    <w:rsid w:val="00426213"/>
    <w:rsid w:val="004311BE"/>
    <w:rsid w:val="00431A7B"/>
    <w:rsid w:val="0043623F"/>
    <w:rsid w:val="00437459"/>
    <w:rsid w:val="00441D70"/>
    <w:rsid w:val="004425C2"/>
    <w:rsid w:val="00443616"/>
    <w:rsid w:val="004451EF"/>
    <w:rsid w:val="00445604"/>
    <w:rsid w:val="00446BAE"/>
    <w:rsid w:val="004508BA"/>
    <w:rsid w:val="00452CA4"/>
    <w:rsid w:val="00455689"/>
    <w:rsid w:val="004557F3"/>
    <w:rsid w:val="0045607E"/>
    <w:rsid w:val="00456A7B"/>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6013"/>
    <w:rsid w:val="00477628"/>
    <w:rsid w:val="00480A8A"/>
    <w:rsid w:val="00480EC3"/>
    <w:rsid w:val="0048317E"/>
    <w:rsid w:val="00485601"/>
    <w:rsid w:val="004865B8"/>
    <w:rsid w:val="00486C0D"/>
    <w:rsid w:val="00487B96"/>
    <w:rsid w:val="004911D9"/>
    <w:rsid w:val="00491796"/>
    <w:rsid w:val="00492A11"/>
    <w:rsid w:val="00493416"/>
    <w:rsid w:val="0049423C"/>
    <w:rsid w:val="004951AB"/>
    <w:rsid w:val="00495FAE"/>
    <w:rsid w:val="0049768A"/>
    <w:rsid w:val="004A33C6"/>
    <w:rsid w:val="004A66B1"/>
    <w:rsid w:val="004A7DC4"/>
    <w:rsid w:val="004B1E7B"/>
    <w:rsid w:val="004B3029"/>
    <w:rsid w:val="004B352B"/>
    <w:rsid w:val="004B35E7"/>
    <w:rsid w:val="004B4B73"/>
    <w:rsid w:val="004B559B"/>
    <w:rsid w:val="004B63BF"/>
    <w:rsid w:val="004B66DA"/>
    <w:rsid w:val="004B696B"/>
    <w:rsid w:val="004B795E"/>
    <w:rsid w:val="004B7DFF"/>
    <w:rsid w:val="004C0C8D"/>
    <w:rsid w:val="004C3A3F"/>
    <w:rsid w:val="004C52AA"/>
    <w:rsid w:val="004C5686"/>
    <w:rsid w:val="004C6FEF"/>
    <w:rsid w:val="004C70EE"/>
    <w:rsid w:val="004D48F5"/>
    <w:rsid w:val="004D4EC0"/>
    <w:rsid w:val="004D766C"/>
    <w:rsid w:val="004E01B3"/>
    <w:rsid w:val="004E0FA8"/>
    <w:rsid w:val="004E1DE3"/>
    <w:rsid w:val="004E251B"/>
    <w:rsid w:val="004E25CD"/>
    <w:rsid w:val="004E2A4B"/>
    <w:rsid w:val="004E3E6C"/>
    <w:rsid w:val="004E4419"/>
    <w:rsid w:val="004E6D22"/>
    <w:rsid w:val="004F0448"/>
    <w:rsid w:val="004F1894"/>
    <w:rsid w:val="004F1EA0"/>
    <w:rsid w:val="004F363F"/>
    <w:rsid w:val="004F4021"/>
    <w:rsid w:val="004F5640"/>
    <w:rsid w:val="004F6525"/>
    <w:rsid w:val="004F6FE2"/>
    <w:rsid w:val="004F79F2"/>
    <w:rsid w:val="005011D9"/>
    <w:rsid w:val="0050238B"/>
    <w:rsid w:val="00505905"/>
    <w:rsid w:val="005100E1"/>
    <w:rsid w:val="00511A1B"/>
    <w:rsid w:val="00511A68"/>
    <w:rsid w:val="005121C0"/>
    <w:rsid w:val="00513E7D"/>
    <w:rsid w:val="00514A67"/>
    <w:rsid w:val="00515921"/>
    <w:rsid w:val="00520A46"/>
    <w:rsid w:val="00521192"/>
    <w:rsid w:val="0052127C"/>
    <w:rsid w:val="00526AEB"/>
    <w:rsid w:val="005302E0"/>
    <w:rsid w:val="00534E52"/>
    <w:rsid w:val="005365B6"/>
    <w:rsid w:val="005410BE"/>
    <w:rsid w:val="00544738"/>
    <w:rsid w:val="005456E4"/>
    <w:rsid w:val="00547B89"/>
    <w:rsid w:val="00551027"/>
    <w:rsid w:val="005527F1"/>
    <w:rsid w:val="005568AF"/>
    <w:rsid w:val="00556AF5"/>
    <w:rsid w:val="005577F2"/>
    <w:rsid w:val="005606BC"/>
    <w:rsid w:val="00561A75"/>
    <w:rsid w:val="00562D54"/>
    <w:rsid w:val="00563E73"/>
    <w:rsid w:val="0056426C"/>
    <w:rsid w:val="005644C7"/>
    <w:rsid w:val="00565792"/>
    <w:rsid w:val="00565962"/>
    <w:rsid w:val="00567351"/>
    <w:rsid w:val="00567799"/>
    <w:rsid w:val="00570E37"/>
    <w:rsid w:val="005710DE"/>
    <w:rsid w:val="00571A0B"/>
    <w:rsid w:val="0057344E"/>
    <w:rsid w:val="00573DFD"/>
    <w:rsid w:val="005747D0"/>
    <w:rsid w:val="0058145C"/>
    <w:rsid w:val="005822DF"/>
    <w:rsid w:val="005827D5"/>
    <w:rsid w:val="00582918"/>
    <w:rsid w:val="005849E3"/>
    <w:rsid w:val="005850D7"/>
    <w:rsid w:val="0058522F"/>
    <w:rsid w:val="00585282"/>
    <w:rsid w:val="00586266"/>
    <w:rsid w:val="0058703B"/>
    <w:rsid w:val="00592A09"/>
    <w:rsid w:val="00594478"/>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2B"/>
    <w:rsid w:val="005E49D4"/>
    <w:rsid w:val="005E4E79"/>
    <w:rsid w:val="005E5CE7"/>
    <w:rsid w:val="005E790C"/>
    <w:rsid w:val="005F043C"/>
    <w:rsid w:val="005F08C5"/>
    <w:rsid w:val="005F29B4"/>
    <w:rsid w:val="005F6EB0"/>
    <w:rsid w:val="00602FEE"/>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2F7D"/>
    <w:rsid w:val="006338D8"/>
    <w:rsid w:val="00633B59"/>
    <w:rsid w:val="00634EF4"/>
    <w:rsid w:val="006357D0"/>
    <w:rsid w:val="006358C8"/>
    <w:rsid w:val="0064133A"/>
    <w:rsid w:val="006416D1"/>
    <w:rsid w:val="00647FD7"/>
    <w:rsid w:val="00650080"/>
    <w:rsid w:val="00651F17"/>
    <w:rsid w:val="0065382D"/>
    <w:rsid w:val="00654B4D"/>
    <w:rsid w:val="0065555A"/>
    <w:rsid w:val="0065559D"/>
    <w:rsid w:val="00655A40"/>
    <w:rsid w:val="00657D11"/>
    <w:rsid w:val="00660D84"/>
    <w:rsid w:val="00660EBF"/>
    <w:rsid w:val="0066133A"/>
    <w:rsid w:val="00663196"/>
    <w:rsid w:val="0066378C"/>
    <w:rsid w:val="00663EE2"/>
    <w:rsid w:val="0066433C"/>
    <w:rsid w:val="0066661D"/>
    <w:rsid w:val="00666F6F"/>
    <w:rsid w:val="006700F0"/>
    <w:rsid w:val="006706EA"/>
    <w:rsid w:val="00670A48"/>
    <w:rsid w:val="00672F6F"/>
    <w:rsid w:val="00674C2F"/>
    <w:rsid w:val="00674C8B"/>
    <w:rsid w:val="0067775F"/>
    <w:rsid w:val="00683628"/>
    <w:rsid w:val="006844A2"/>
    <w:rsid w:val="00685662"/>
    <w:rsid w:val="00685C87"/>
    <w:rsid w:val="00685C94"/>
    <w:rsid w:val="00690AEB"/>
    <w:rsid w:val="00691AEE"/>
    <w:rsid w:val="0069523C"/>
    <w:rsid w:val="006962CA"/>
    <w:rsid w:val="00696A95"/>
    <w:rsid w:val="006A09DA"/>
    <w:rsid w:val="006A1835"/>
    <w:rsid w:val="006A2625"/>
    <w:rsid w:val="006B2D30"/>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199"/>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5D7"/>
    <w:rsid w:val="007A1856"/>
    <w:rsid w:val="007A1887"/>
    <w:rsid w:val="007A629C"/>
    <w:rsid w:val="007A6348"/>
    <w:rsid w:val="007B023C"/>
    <w:rsid w:val="007B03CC"/>
    <w:rsid w:val="007B2F08"/>
    <w:rsid w:val="007B6AB5"/>
    <w:rsid w:val="007C44FF"/>
    <w:rsid w:val="007C6456"/>
    <w:rsid w:val="007C7BDB"/>
    <w:rsid w:val="007D2FF5"/>
    <w:rsid w:val="007D4BCF"/>
    <w:rsid w:val="007D542F"/>
    <w:rsid w:val="007D73AB"/>
    <w:rsid w:val="007D790E"/>
    <w:rsid w:val="007E2712"/>
    <w:rsid w:val="007E3563"/>
    <w:rsid w:val="007E362B"/>
    <w:rsid w:val="007E4645"/>
    <w:rsid w:val="007E4A9C"/>
    <w:rsid w:val="007E5516"/>
    <w:rsid w:val="007E7EE2"/>
    <w:rsid w:val="007F06CA"/>
    <w:rsid w:val="007F0DD0"/>
    <w:rsid w:val="007F61D0"/>
    <w:rsid w:val="00800DD8"/>
    <w:rsid w:val="00802156"/>
    <w:rsid w:val="0080228F"/>
    <w:rsid w:val="0080251F"/>
    <w:rsid w:val="00802E2B"/>
    <w:rsid w:val="00804C1B"/>
    <w:rsid w:val="0080595A"/>
    <w:rsid w:val="0080608A"/>
    <w:rsid w:val="008150A6"/>
    <w:rsid w:val="00815A8F"/>
    <w:rsid w:val="008162F6"/>
    <w:rsid w:val="00816EF3"/>
    <w:rsid w:val="00817098"/>
    <w:rsid w:val="008178E6"/>
    <w:rsid w:val="00821540"/>
    <w:rsid w:val="0082249C"/>
    <w:rsid w:val="00823555"/>
    <w:rsid w:val="008237FB"/>
    <w:rsid w:val="00824CCE"/>
    <w:rsid w:val="00830B7B"/>
    <w:rsid w:val="00832661"/>
    <w:rsid w:val="00832CCC"/>
    <w:rsid w:val="008349AA"/>
    <w:rsid w:val="00836949"/>
    <w:rsid w:val="008375D5"/>
    <w:rsid w:val="00841486"/>
    <w:rsid w:val="00842BC9"/>
    <w:rsid w:val="008431AF"/>
    <w:rsid w:val="0084476E"/>
    <w:rsid w:val="00845137"/>
    <w:rsid w:val="00845B9F"/>
    <w:rsid w:val="008504F6"/>
    <w:rsid w:val="0085240E"/>
    <w:rsid w:val="00852484"/>
    <w:rsid w:val="008573B9"/>
    <w:rsid w:val="0085782D"/>
    <w:rsid w:val="008638AF"/>
    <w:rsid w:val="00863BB7"/>
    <w:rsid w:val="00872EA7"/>
    <w:rsid w:val="008730FD"/>
    <w:rsid w:val="00873DA1"/>
    <w:rsid w:val="00875DDD"/>
    <w:rsid w:val="00881BC6"/>
    <w:rsid w:val="00884056"/>
    <w:rsid w:val="008848F6"/>
    <w:rsid w:val="008860CC"/>
    <w:rsid w:val="00886EEE"/>
    <w:rsid w:val="00887F86"/>
    <w:rsid w:val="0089055F"/>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1865"/>
    <w:rsid w:val="008B20ED"/>
    <w:rsid w:val="008B6135"/>
    <w:rsid w:val="008B6C4E"/>
    <w:rsid w:val="008B76CC"/>
    <w:rsid w:val="008B7836"/>
    <w:rsid w:val="008B7BEB"/>
    <w:rsid w:val="008B7D7C"/>
    <w:rsid w:val="008C02B8"/>
    <w:rsid w:val="008C4538"/>
    <w:rsid w:val="008C562B"/>
    <w:rsid w:val="008C6717"/>
    <w:rsid w:val="008D0305"/>
    <w:rsid w:val="008D0A21"/>
    <w:rsid w:val="008D2D6B"/>
    <w:rsid w:val="008D3090"/>
    <w:rsid w:val="008D4306"/>
    <w:rsid w:val="008D4508"/>
    <w:rsid w:val="008D4DC4"/>
    <w:rsid w:val="008D5BCA"/>
    <w:rsid w:val="008D5E79"/>
    <w:rsid w:val="008D7065"/>
    <w:rsid w:val="008D7CAF"/>
    <w:rsid w:val="008E02EE"/>
    <w:rsid w:val="008E090E"/>
    <w:rsid w:val="008E6572"/>
    <w:rsid w:val="008E65A8"/>
    <w:rsid w:val="008E77D6"/>
    <w:rsid w:val="008F6369"/>
    <w:rsid w:val="009036E7"/>
    <w:rsid w:val="0090605F"/>
    <w:rsid w:val="00907069"/>
    <w:rsid w:val="00907A8F"/>
    <w:rsid w:val="0091042C"/>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1468"/>
    <w:rsid w:val="009546CB"/>
    <w:rsid w:val="00956EA9"/>
    <w:rsid w:val="00966E40"/>
    <w:rsid w:val="009676CE"/>
    <w:rsid w:val="00971BC4"/>
    <w:rsid w:val="00973084"/>
    <w:rsid w:val="00973422"/>
    <w:rsid w:val="00973CBD"/>
    <w:rsid w:val="00974520"/>
    <w:rsid w:val="00974B59"/>
    <w:rsid w:val="00975341"/>
    <w:rsid w:val="0097653D"/>
    <w:rsid w:val="00977A0D"/>
    <w:rsid w:val="00977B21"/>
    <w:rsid w:val="00984EA2"/>
    <w:rsid w:val="00986CC3"/>
    <w:rsid w:val="00990500"/>
    <w:rsid w:val="0099068E"/>
    <w:rsid w:val="009920AA"/>
    <w:rsid w:val="00992943"/>
    <w:rsid w:val="00993068"/>
    <w:rsid w:val="009931B3"/>
    <w:rsid w:val="00994826"/>
    <w:rsid w:val="00995A3F"/>
    <w:rsid w:val="00996279"/>
    <w:rsid w:val="009965F7"/>
    <w:rsid w:val="0099688A"/>
    <w:rsid w:val="009A0866"/>
    <w:rsid w:val="009A10B3"/>
    <w:rsid w:val="009A4D0A"/>
    <w:rsid w:val="009A6156"/>
    <w:rsid w:val="009A759C"/>
    <w:rsid w:val="009B0508"/>
    <w:rsid w:val="009B2B2B"/>
    <w:rsid w:val="009B2F70"/>
    <w:rsid w:val="009B30C2"/>
    <w:rsid w:val="009B4594"/>
    <w:rsid w:val="009B4DEC"/>
    <w:rsid w:val="009B65C2"/>
    <w:rsid w:val="009C2459"/>
    <w:rsid w:val="009C255A"/>
    <w:rsid w:val="009C2AA1"/>
    <w:rsid w:val="009C2B46"/>
    <w:rsid w:val="009C4448"/>
    <w:rsid w:val="009C610D"/>
    <w:rsid w:val="009C6D10"/>
    <w:rsid w:val="009D10E5"/>
    <w:rsid w:val="009D2A20"/>
    <w:rsid w:val="009D2DC4"/>
    <w:rsid w:val="009D43F3"/>
    <w:rsid w:val="009D49ED"/>
    <w:rsid w:val="009D4E9F"/>
    <w:rsid w:val="009D5D40"/>
    <w:rsid w:val="009D6B1B"/>
    <w:rsid w:val="009E107B"/>
    <w:rsid w:val="009E18D6"/>
    <w:rsid w:val="009E31FF"/>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598C"/>
    <w:rsid w:val="00A56667"/>
    <w:rsid w:val="00A56824"/>
    <w:rsid w:val="00A572DA"/>
    <w:rsid w:val="00A60D45"/>
    <w:rsid w:val="00A61F6D"/>
    <w:rsid w:val="00A63B95"/>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38A9"/>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1ADC"/>
    <w:rsid w:val="00B0234E"/>
    <w:rsid w:val="00B06751"/>
    <w:rsid w:val="00B06B65"/>
    <w:rsid w:val="00B0703E"/>
    <w:rsid w:val="00B07931"/>
    <w:rsid w:val="00B11FE7"/>
    <w:rsid w:val="00B13139"/>
    <w:rsid w:val="00B13241"/>
    <w:rsid w:val="00B13699"/>
    <w:rsid w:val="00B136A7"/>
    <w:rsid w:val="00B149E2"/>
    <w:rsid w:val="00B14E3B"/>
    <w:rsid w:val="00B2131A"/>
    <w:rsid w:val="00B2169D"/>
    <w:rsid w:val="00B21CBB"/>
    <w:rsid w:val="00B24CC5"/>
    <w:rsid w:val="00B252F4"/>
    <w:rsid w:val="00B2606D"/>
    <w:rsid w:val="00B263C0"/>
    <w:rsid w:val="00B26E46"/>
    <w:rsid w:val="00B316CA"/>
    <w:rsid w:val="00B31BFB"/>
    <w:rsid w:val="00B3528F"/>
    <w:rsid w:val="00B357AB"/>
    <w:rsid w:val="00B41704"/>
    <w:rsid w:val="00B41F72"/>
    <w:rsid w:val="00B44E90"/>
    <w:rsid w:val="00B45324"/>
    <w:rsid w:val="00B47018"/>
    <w:rsid w:val="00B4705F"/>
    <w:rsid w:val="00B47956"/>
    <w:rsid w:val="00B517E1"/>
    <w:rsid w:val="00B556E8"/>
    <w:rsid w:val="00B55E70"/>
    <w:rsid w:val="00B60238"/>
    <w:rsid w:val="00B640A8"/>
    <w:rsid w:val="00B64962"/>
    <w:rsid w:val="00B66AC0"/>
    <w:rsid w:val="00B67571"/>
    <w:rsid w:val="00B71634"/>
    <w:rsid w:val="00B73091"/>
    <w:rsid w:val="00B75139"/>
    <w:rsid w:val="00B80100"/>
    <w:rsid w:val="00B80840"/>
    <w:rsid w:val="00B815FC"/>
    <w:rsid w:val="00B81623"/>
    <w:rsid w:val="00B82A05"/>
    <w:rsid w:val="00B8363E"/>
    <w:rsid w:val="00B84409"/>
    <w:rsid w:val="00B84500"/>
    <w:rsid w:val="00B84E2D"/>
    <w:rsid w:val="00B8746A"/>
    <w:rsid w:val="00B9277F"/>
    <w:rsid w:val="00B927C9"/>
    <w:rsid w:val="00B92C26"/>
    <w:rsid w:val="00B952B7"/>
    <w:rsid w:val="00B96EFA"/>
    <w:rsid w:val="00B97CCF"/>
    <w:rsid w:val="00BA3F43"/>
    <w:rsid w:val="00BA5541"/>
    <w:rsid w:val="00BA61AC"/>
    <w:rsid w:val="00BB03C8"/>
    <w:rsid w:val="00BB03E5"/>
    <w:rsid w:val="00BB17B0"/>
    <w:rsid w:val="00BB28BF"/>
    <w:rsid w:val="00BB2F42"/>
    <w:rsid w:val="00BB4AC0"/>
    <w:rsid w:val="00BB5683"/>
    <w:rsid w:val="00BB5EB6"/>
    <w:rsid w:val="00BC00EA"/>
    <w:rsid w:val="00BC112B"/>
    <w:rsid w:val="00BC17DF"/>
    <w:rsid w:val="00BC3F29"/>
    <w:rsid w:val="00BC3F7E"/>
    <w:rsid w:val="00BC6832"/>
    <w:rsid w:val="00BD0826"/>
    <w:rsid w:val="00BD15AB"/>
    <w:rsid w:val="00BD16CD"/>
    <w:rsid w:val="00BD181D"/>
    <w:rsid w:val="00BD460F"/>
    <w:rsid w:val="00BD4952"/>
    <w:rsid w:val="00BD4D7E"/>
    <w:rsid w:val="00BD6DC2"/>
    <w:rsid w:val="00BD752D"/>
    <w:rsid w:val="00BE0567"/>
    <w:rsid w:val="00BE18F0"/>
    <w:rsid w:val="00BE1BAF"/>
    <w:rsid w:val="00BE302F"/>
    <w:rsid w:val="00BE3210"/>
    <w:rsid w:val="00BE350E"/>
    <w:rsid w:val="00BE3E56"/>
    <w:rsid w:val="00BE4BF7"/>
    <w:rsid w:val="00BE56A7"/>
    <w:rsid w:val="00BE62F6"/>
    <w:rsid w:val="00BE638E"/>
    <w:rsid w:val="00BF1E13"/>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3C30"/>
    <w:rsid w:val="00C25719"/>
    <w:rsid w:val="00C26068"/>
    <w:rsid w:val="00C26DF9"/>
    <w:rsid w:val="00C271A8"/>
    <w:rsid w:val="00C3050C"/>
    <w:rsid w:val="00C31F15"/>
    <w:rsid w:val="00C32067"/>
    <w:rsid w:val="00C346AD"/>
    <w:rsid w:val="00C35C8C"/>
    <w:rsid w:val="00C36E3A"/>
    <w:rsid w:val="00C37A77"/>
    <w:rsid w:val="00C41141"/>
    <w:rsid w:val="00C449AD"/>
    <w:rsid w:val="00C44E30"/>
    <w:rsid w:val="00C461E6"/>
    <w:rsid w:val="00C50045"/>
    <w:rsid w:val="00C50771"/>
    <w:rsid w:val="00C508BE"/>
    <w:rsid w:val="00C53893"/>
    <w:rsid w:val="00C55FE8"/>
    <w:rsid w:val="00C627B5"/>
    <w:rsid w:val="00C63EC4"/>
    <w:rsid w:val="00C64CD9"/>
    <w:rsid w:val="00C66E3B"/>
    <w:rsid w:val="00C670F8"/>
    <w:rsid w:val="00C6780B"/>
    <w:rsid w:val="00C70AA9"/>
    <w:rsid w:val="00C73A90"/>
    <w:rsid w:val="00C75E78"/>
    <w:rsid w:val="00C76D49"/>
    <w:rsid w:val="00C77744"/>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C5123"/>
    <w:rsid w:val="00CD09EF"/>
    <w:rsid w:val="00CD121C"/>
    <w:rsid w:val="00CD1550"/>
    <w:rsid w:val="00CD17C1"/>
    <w:rsid w:val="00CD1C6C"/>
    <w:rsid w:val="00CD32B5"/>
    <w:rsid w:val="00CD37F1"/>
    <w:rsid w:val="00CD3BFC"/>
    <w:rsid w:val="00CD4565"/>
    <w:rsid w:val="00CD614B"/>
    <w:rsid w:val="00CD6169"/>
    <w:rsid w:val="00CD6D76"/>
    <w:rsid w:val="00CE00BA"/>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5980"/>
    <w:rsid w:val="00D3621B"/>
    <w:rsid w:val="00D36E44"/>
    <w:rsid w:val="00D40205"/>
    <w:rsid w:val="00D40C72"/>
    <w:rsid w:val="00D41021"/>
    <w:rsid w:val="00D4141B"/>
    <w:rsid w:val="00D4145D"/>
    <w:rsid w:val="00D425CC"/>
    <w:rsid w:val="00D4460B"/>
    <w:rsid w:val="00D44B5B"/>
    <w:rsid w:val="00D458F0"/>
    <w:rsid w:val="00D50668"/>
    <w:rsid w:val="00D50B3B"/>
    <w:rsid w:val="00D51C1C"/>
    <w:rsid w:val="00D51FCC"/>
    <w:rsid w:val="00D5467F"/>
    <w:rsid w:val="00D55837"/>
    <w:rsid w:val="00D56A9F"/>
    <w:rsid w:val="00D57BA2"/>
    <w:rsid w:val="00D60292"/>
    <w:rsid w:val="00D60F51"/>
    <w:rsid w:val="00D60FAC"/>
    <w:rsid w:val="00D654B6"/>
    <w:rsid w:val="00D65AED"/>
    <w:rsid w:val="00D65E43"/>
    <w:rsid w:val="00D6730A"/>
    <w:rsid w:val="00D674A6"/>
    <w:rsid w:val="00D67C54"/>
    <w:rsid w:val="00D708FC"/>
    <w:rsid w:val="00D7168E"/>
    <w:rsid w:val="00D7192F"/>
    <w:rsid w:val="00D72719"/>
    <w:rsid w:val="00D73A6C"/>
    <w:rsid w:val="00D73F9D"/>
    <w:rsid w:val="00D74B7C"/>
    <w:rsid w:val="00D76068"/>
    <w:rsid w:val="00D76583"/>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5BAC"/>
    <w:rsid w:val="00DB714B"/>
    <w:rsid w:val="00DC1025"/>
    <w:rsid w:val="00DC10F6"/>
    <w:rsid w:val="00DC115D"/>
    <w:rsid w:val="00DC1EB8"/>
    <w:rsid w:val="00DC3E45"/>
    <w:rsid w:val="00DC4598"/>
    <w:rsid w:val="00DD064A"/>
    <w:rsid w:val="00DD0722"/>
    <w:rsid w:val="00DD0B3D"/>
    <w:rsid w:val="00DD212F"/>
    <w:rsid w:val="00DE18F5"/>
    <w:rsid w:val="00DE73D2"/>
    <w:rsid w:val="00DF5BFB"/>
    <w:rsid w:val="00DF5CD6"/>
    <w:rsid w:val="00E004BD"/>
    <w:rsid w:val="00E022DA"/>
    <w:rsid w:val="00E032A1"/>
    <w:rsid w:val="00E0376B"/>
    <w:rsid w:val="00E03BCB"/>
    <w:rsid w:val="00E1185B"/>
    <w:rsid w:val="00E124DC"/>
    <w:rsid w:val="00E12EB5"/>
    <w:rsid w:val="00E15A41"/>
    <w:rsid w:val="00E16825"/>
    <w:rsid w:val="00E22D68"/>
    <w:rsid w:val="00E247D9"/>
    <w:rsid w:val="00E25377"/>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56BB1"/>
    <w:rsid w:val="00E64829"/>
    <w:rsid w:val="00E64E9F"/>
    <w:rsid w:val="00E6641E"/>
    <w:rsid w:val="00E66F18"/>
    <w:rsid w:val="00E70856"/>
    <w:rsid w:val="00E727DE"/>
    <w:rsid w:val="00E72F64"/>
    <w:rsid w:val="00E74A30"/>
    <w:rsid w:val="00E77778"/>
    <w:rsid w:val="00E77B7E"/>
    <w:rsid w:val="00E77BA8"/>
    <w:rsid w:val="00E8139F"/>
    <w:rsid w:val="00E82DF1"/>
    <w:rsid w:val="00E84754"/>
    <w:rsid w:val="00E90CAA"/>
    <w:rsid w:val="00E93339"/>
    <w:rsid w:val="00E954BA"/>
    <w:rsid w:val="00E96532"/>
    <w:rsid w:val="00E973A0"/>
    <w:rsid w:val="00EA1688"/>
    <w:rsid w:val="00EA1AFC"/>
    <w:rsid w:val="00EA2317"/>
    <w:rsid w:val="00EA3A7D"/>
    <w:rsid w:val="00EA4C83"/>
    <w:rsid w:val="00EB0A37"/>
    <w:rsid w:val="00EB0C56"/>
    <w:rsid w:val="00EB11D1"/>
    <w:rsid w:val="00EB255B"/>
    <w:rsid w:val="00EB763D"/>
    <w:rsid w:val="00EB7EC2"/>
    <w:rsid w:val="00EB7FE4"/>
    <w:rsid w:val="00EC0A92"/>
    <w:rsid w:val="00EC1DA0"/>
    <w:rsid w:val="00EC329B"/>
    <w:rsid w:val="00EC495F"/>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718"/>
    <w:rsid w:val="00F03EAC"/>
    <w:rsid w:val="00F04B7C"/>
    <w:rsid w:val="00F077C9"/>
    <w:rsid w:val="00F078B5"/>
    <w:rsid w:val="00F14024"/>
    <w:rsid w:val="00F14FA3"/>
    <w:rsid w:val="00F15DB1"/>
    <w:rsid w:val="00F16DAA"/>
    <w:rsid w:val="00F24297"/>
    <w:rsid w:val="00F2564A"/>
    <w:rsid w:val="00F25761"/>
    <w:rsid w:val="00F259D7"/>
    <w:rsid w:val="00F32482"/>
    <w:rsid w:val="00F32D05"/>
    <w:rsid w:val="00F34BFC"/>
    <w:rsid w:val="00F35263"/>
    <w:rsid w:val="00F35E34"/>
    <w:rsid w:val="00F403BF"/>
    <w:rsid w:val="00F4342F"/>
    <w:rsid w:val="00F436B4"/>
    <w:rsid w:val="00F43844"/>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75944"/>
    <w:rsid w:val="00F8015D"/>
    <w:rsid w:val="00F829C7"/>
    <w:rsid w:val="00F834AA"/>
    <w:rsid w:val="00F848D6"/>
    <w:rsid w:val="00F859AE"/>
    <w:rsid w:val="00F9071F"/>
    <w:rsid w:val="00F922B2"/>
    <w:rsid w:val="00F93392"/>
    <w:rsid w:val="00F943C8"/>
    <w:rsid w:val="00F948E9"/>
    <w:rsid w:val="00F96B28"/>
    <w:rsid w:val="00FA0426"/>
    <w:rsid w:val="00FA1564"/>
    <w:rsid w:val="00FA41B4"/>
    <w:rsid w:val="00FA5DDD"/>
    <w:rsid w:val="00FA6255"/>
    <w:rsid w:val="00FA723B"/>
    <w:rsid w:val="00FA72C6"/>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E50FF"/>
    <w:rsid w:val="00FE7EAD"/>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6E82437"/>
  <w15:docId w15:val="{6CD878D0-7941-4329-B859-42FCCBA2CE0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iPriority="0"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8"/>
      </w:numPr>
      <w:spacing w:after="100"/>
    </w:pPr>
  </w:style>
  <w:style w:type="paragraph" w:styleId="Numreradlista2">
    <w:name w:val="List Number 2"/>
    <w:basedOn w:val="Normal"/>
    <w:uiPriority w:val="6"/>
    <w:rsid w:val="00DB714B"/>
    <w:pPr>
      <w:numPr>
        <w:ilvl w:val="1"/>
        <w:numId w:val="8"/>
      </w:numPr>
      <w:spacing w:after="100"/>
      <w:contextualSpacing/>
    </w:pPr>
  </w:style>
  <w:style w:type="paragraph" w:styleId="Punktlista">
    <w:name w:val="List Bullet"/>
    <w:basedOn w:val="Normal"/>
    <w:uiPriority w:val="6"/>
    <w:rsid w:val="00B2169D"/>
    <w:pPr>
      <w:numPr>
        <w:numId w:val="6"/>
      </w:numPr>
      <w:spacing w:after="100"/>
      <w:contextualSpacing/>
    </w:pPr>
  </w:style>
  <w:style w:type="paragraph" w:styleId="Punktlista2">
    <w:name w:val="List Bullet 2"/>
    <w:basedOn w:val="Normal"/>
    <w:uiPriority w:val="6"/>
    <w:rsid w:val="00B2169D"/>
    <w:pPr>
      <w:numPr>
        <w:ilvl w:val="1"/>
        <w:numId w:val="6"/>
      </w:numPr>
      <w:spacing w:after="100"/>
      <w:ind w:left="850" w:hanging="425"/>
      <w:contextualSpacing/>
    </w:pPr>
  </w:style>
  <w:style w:type="numbering" w:customStyle="1" w:styleId="RKNumreradlista">
    <w:name w:val="RK Numrerad lista"/>
    <w:uiPriority w:val="99"/>
    <w:rsid w:val="00DB714B"/>
    <w:pPr>
      <w:numPr>
        <w:numId w:val="3"/>
      </w:numPr>
    </w:pPr>
  </w:style>
  <w:style w:type="paragraph" w:customStyle="1" w:styleId="Strecklista">
    <w:name w:val="Strecklista"/>
    <w:basedOn w:val="Punktlista"/>
    <w:uiPriority w:val="6"/>
    <w:qFormat/>
    <w:rsid w:val="007A629C"/>
    <w:pPr>
      <w:numPr>
        <w:numId w:val="7"/>
      </w:numPr>
    </w:pPr>
  </w:style>
  <w:style w:type="numbering" w:customStyle="1" w:styleId="RKPunktlista">
    <w:name w:val="RK Punktlista"/>
    <w:uiPriority w:val="99"/>
    <w:rsid w:val="00891929"/>
    <w:pPr>
      <w:numPr>
        <w:numId w:val="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5"/>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8"/>
      </w:numPr>
      <w:spacing w:after="100"/>
      <w:contextualSpacing/>
    </w:pPr>
  </w:style>
  <w:style w:type="paragraph" w:customStyle="1" w:styleId="Strecklista3">
    <w:name w:val="Strecklista 3"/>
    <w:basedOn w:val="Brdtext"/>
    <w:uiPriority w:val="6"/>
    <w:semiHidden/>
    <w:qFormat/>
    <w:rsid w:val="007A629C"/>
    <w:pPr>
      <w:numPr>
        <w:ilvl w:val="2"/>
        <w:numId w:val="7"/>
      </w:numPr>
      <w:spacing w:after="100"/>
    </w:pPr>
  </w:style>
  <w:style w:type="paragraph" w:styleId="Punktlista3">
    <w:name w:val="List Bullet 3"/>
    <w:basedOn w:val="Normal"/>
    <w:uiPriority w:val="6"/>
    <w:rsid w:val="00B2169D"/>
    <w:pPr>
      <w:numPr>
        <w:ilvl w:val="2"/>
        <w:numId w:val="6"/>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nhideWhenUsed/>
    <w:rsid w:val="00573DFD"/>
    <w:pPr>
      <w:ind w:left="1304"/>
    </w:pPr>
  </w:style>
  <w:style w:type="paragraph" w:styleId="Numreradlista4">
    <w:name w:val="List Number 4"/>
    <w:basedOn w:val="Normal"/>
    <w:uiPriority w:val="99"/>
    <w:semiHidden/>
    <w:unhideWhenUsed/>
    <w:rsid w:val="00573DFD"/>
    <w:pPr>
      <w:numPr>
        <w:numId w:val="9"/>
      </w:numPr>
      <w:contextualSpacing/>
    </w:pPr>
  </w:style>
  <w:style w:type="paragraph" w:styleId="Numreradlista5">
    <w:name w:val="List Number 5"/>
    <w:basedOn w:val="Normal"/>
    <w:uiPriority w:val="99"/>
    <w:semiHidden/>
    <w:unhideWhenUsed/>
    <w:rsid w:val="00573DFD"/>
    <w:pPr>
      <w:numPr>
        <w:numId w:val="10"/>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11"/>
      </w:numPr>
      <w:contextualSpacing/>
    </w:pPr>
  </w:style>
  <w:style w:type="paragraph" w:styleId="Punktlista5">
    <w:name w:val="List Bullet 5"/>
    <w:basedOn w:val="Normal"/>
    <w:uiPriority w:val="99"/>
    <w:semiHidden/>
    <w:unhideWhenUsed/>
    <w:rsid w:val="00573DFD"/>
    <w:pPr>
      <w:numPr>
        <w:numId w:val="12"/>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table" w:customStyle="1" w:styleId="TableNormal">
    <w:name w:val="TableNormal"/>
    <w:rsid w:val="004E01B3"/>
    <w:pPr>
      <w:spacing w:after="0"/>
    </w:pPr>
    <w:rPr>
      <w:rFonts w:ascii="Arial" w:eastAsia="Arial" w:hAnsi="Arial" w:cs="Arial"/>
      <w:lang w:val="sv" w:eastAsia="sv-SE"/>
    </w:rPr>
    <w:tblPr>
      <w:tblCellMar>
        <w:top w:w="0" w:type="dxa"/>
        <w:left w:w="0" w:type="dxa"/>
        <w:bottom w:w="0" w:type="dxa"/>
        <w:right w:w="0" w:type="dxa"/>
      </w:tblCellMar>
    </w:tblPr>
  </w:style>
  <w:style w:type="paragraph" w:styleId="Revision">
    <w:name w:val="Revision"/>
    <w:hidden/>
    <w:uiPriority w:val="99"/>
    <w:semiHidden/>
    <w:rsid w:val="007A15D7"/>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56128720">
      <w:bodyDiv w:val="1"/>
      <w:marLeft w:val="0"/>
      <w:marRight w:val="0"/>
      <w:marTop w:val="0"/>
      <w:marBottom w:val="0"/>
      <w:divBdr>
        <w:top w:val="none" w:sz="0" w:space="0" w:color="auto"/>
        <w:left w:val="none" w:sz="0" w:space="0" w:color="auto"/>
        <w:bottom w:val="none" w:sz="0" w:space="0" w:color="auto"/>
        <w:right w:val="none" w:sz="0" w:space="0" w:color="auto"/>
      </w:divBdr>
    </w:div>
    <w:div w:id="95488920">
      <w:bodyDiv w:val="1"/>
      <w:marLeft w:val="0"/>
      <w:marRight w:val="0"/>
      <w:marTop w:val="0"/>
      <w:marBottom w:val="0"/>
      <w:divBdr>
        <w:top w:val="none" w:sz="0" w:space="0" w:color="auto"/>
        <w:left w:val="none" w:sz="0" w:space="0" w:color="auto"/>
        <w:bottom w:val="none" w:sz="0" w:space="0" w:color="auto"/>
        <w:right w:val="none" w:sz="0" w:space="0" w:color="auto"/>
      </w:divBdr>
    </w:div>
    <w:div w:id="206724037">
      <w:bodyDiv w:val="1"/>
      <w:marLeft w:val="0"/>
      <w:marRight w:val="0"/>
      <w:marTop w:val="0"/>
      <w:marBottom w:val="0"/>
      <w:divBdr>
        <w:top w:val="none" w:sz="0" w:space="0" w:color="auto"/>
        <w:left w:val="none" w:sz="0" w:space="0" w:color="auto"/>
        <w:bottom w:val="none" w:sz="0" w:space="0" w:color="auto"/>
        <w:right w:val="none" w:sz="0" w:space="0" w:color="auto"/>
      </w:divBdr>
    </w:div>
    <w:div w:id="299311639">
      <w:bodyDiv w:val="1"/>
      <w:marLeft w:val="0"/>
      <w:marRight w:val="0"/>
      <w:marTop w:val="0"/>
      <w:marBottom w:val="0"/>
      <w:divBdr>
        <w:top w:val="none" w:sz="0" w:space="0" w:color="auto"/>
        <w:left w:val="none" w:sz="0" w:space="0" w:color="auto"/>
        <w:bottom w:val="none" w:sz="0" w:space="0" w:color="auto"/>
        <w:right w:val="none" w:sz="0" w:space="0" w:color="auto"/>
      </w:divBdr>
    </w:div>
    <w:div w:id="319238944">
      <w:bodyDiv w:val="1"/>
      <w:marLeft w:val="0"/>
      <w:marRight w:val="0"/>
      <w:marTop w:val="0"/>
      <w:marBottom w:val="0"/>
      <w:divBdr>
        <w:top w:val="none" w:sz="0" w:space="0" w:color="auto"/>
        <w:left w:val="none" w:sz="0" w:space="0" w:color="auto"/>
        <w:bottom w:val="none" w:sz="0" w:space="0" w:color="auto"/>
        <w:right w:val="none" w:sz="0" w:space="0" w:color="auto"/>
      </w:divBdr>
    </w:div>
    <w:div w:id="457188116">
      <w:bodyDiv w:val="1"/>
      <w:marLeft w:val="0"/>
      <w:marRight w:val="0"/>
      <w:marTop w:val="0"/>
      <w:marBottom w:val="0"/>
      <w:divBdr>
        <w:top w:val="none" w:sz="0" w:space="0" w:color="auto"/>
        <w:left w:val="none" w:sz="0" w:space="0" w:color="auto"/>
        <w:bottom w:val="none" w:sz="0" w:space="0" w:color="auto"/>
        <w:right w:val="none" w:sz="0" w:space="0" w:color="auto"/>
      </w:divBdr>
    </w:div>
    <w:div w:id="487862807">
      <w:bodyDiv w:val="1"/>
      <w:marLeft w:val="0"/>
      <w:marRight w:val="0"/>
      <w:marTop w:val="0"/>
      <w:marBottom w:val="0"/>
      <w:divBdr>
        <w:top w:val="none" w:sz="0" w:space="0" w:color="auto"/>
        <w:left w:val="none" w:sz="0" w:space="0" w:color="auto"/>
        <w:bottom w:val="none" w:sz="0" w:space="0" w:color="auto"/>
        <w:right w:val="none" w:sz="0" w:space="0" w:color="auto"/>
      </w:divBdr>
    </w:div>
    <w:div w:id="488328373">
      <w:bodyDiv w:val="1"/>
      <w:marLeft w:val="0"/>
      <w:marRight w:val="0"/>
      <w:marTop w:val="0"/>
      <w:marBottom w:val="0"/>
      <w:divBdr>
        <w:top w:val="none" w:sz="0" w:space="0" w:color="auto"/>
        <w:left w:val="none" w:sz="0" w:space="0" w:color="auto"/>
        <w:bottom w:val="none" w:sz="0" w:space="0" w:color="auto"/>
        <w:right w:val="none" w:sz="0" w:space="0" w:color="auto"/>
      </w:divBdr>
    </w:div>
    <w:div w:id="591284759">
      <w:bodyDiv w:val="1"/>
      <w:marLeft w:val="0"/>
      <w:marRight w:val="0"/>
      <w:marTop w:val="0"/>
      <w:marBottom w:val="0"/>
      <w:divBdr>
        <w:top w:val="none" w:sz="0" w:space="0" w:color="auto"/>
        <w:left w:val="none" w:sz="0" w:space="0" w:color="auto"/>
        <w:bottom w:val="none" w:sz="0" w:space="0" w:color="auto"/>
        <w:right w:val="none" w:sz="0" w:space="0" w:color="auto"/>
      </w:divBdr>
    </w:div>
    <w:div w:id="619996962">
      <w:bodyDiv w:val="1"/>
      <w:marLeft w:val="0"/>
      <w:marRight w:val="0"/>
      <w:marTop w:val="0"/>
      <w:marBottom w:val="0"/>
      <w:divBdr>
        <w:top w:val="none" w:sz="0" w:space="0" w:color="auto"/>
        <w:left w:val="none" w:sz="0" w:space="0" w:color="auto"/>
        <w:bottom w:val="none" w:sz="0" w:space="0" w:color="auto"/>
        <w:right w:val="none" w:sz="0" w:space="0" w:color="auto"/>
      </w:divBdr>
    </w:div>
    <w:div w:id="664357349">
      <w:bodyDiv w:val="1"/>
      <w:marLeft w:val="0"/>
      <w:marRight w:val="0"/>
      <w:marTop w:val="0"/>
      <w:marBottom w:val="0"/>
      <w:divBdr>
        <w:top w:val="none" w:sz="0" w:space="0" w:color="auto"/>
        <w:left w:val="none" w:sz="0" w:space="0" w:color="auto"/>
        <w:bottom w:val="none" w:sz="0" w:space="0" w:color="auto"/>
        <w:right w:val="none" w:sz="0" w:space="0" w:color="auto"/>
      </w:divBdr>
    </w:div>
    <w:div w:id="818570890">
      <w:bodyDiv w:val="1"/>
      <w:marLeft w:val="0"/>
      <w:marRight w:val="0"/>
      <w:marTop w:val="0"/>
      <w:marBottom w:val="0"/>
      <w:divBdr>
        <w:top w:val="none" w:sz="0" w:space="0" w:color="auto"/>
        <w:left w:val="none" w:sz="0" w:space="0" w:color="auto"/>
        <w:bottom w:val="none" w:sz="0" w:space="0" w:color="auto"/>
        <w:right w:val="none" w:sz="0" w:space="0" w:color="auto"/>
      </w:divBdr>
    </w:div>
    <w:div w:id="835728014">
      <w:bodyDiv w:val="1"/>
      <w:marLeft w:val="0"/>
      <w:marRight w:val="0"/>
      <w:marTop w:val="0"/>
      <w:marBottom w:val="0"/>
      <w:divBdr>
        <w:top w:val="none" w:sz="0" w:space="0" w:color="auto"/>
        <w:left w:val="none" w:sz="0" w:space="0" w:color="auto"/>
        <w:bottom w:val="none" w:sz="0" w:space="0" w:color="auto"/>
        <w:right w:val="none" w:sz="0" w:space="0" w:color="auto"/>
      </w:divBdr>
    </w:div>
    <w:div w:id="880508423">
      <w:bodyDiv w:val="1"/>
      <w:marLeft w:val="0"/>
      <w:marRight w:val="0"/>
      <w:marTop w:val="0"/>
      <w:marBottom w:val="0"/>
      <w:divBdr>
        <w:top w:val="none" w:sz="0" w:space="0" w:color="auto"/>
        <w:left w:val="none" w:sz="0" w:space="0" w:color="auto"/>
        <w:bottom w:val="none" w:sz="0" w:space="0" w:color="auto"/>
        <w:right w:val="none" w:sz="0" w:space="0" w:color="auto"/>
      </w:divBdr>
    </w:div>
    <w:div w:id="970668357">
      <w:bodyDiv w:val="1"/>
      <w:marLeft w:val="0"/>
      <w:marRight w:val="0"/>
      <w:marTop w:val="0"/>
      <w:marBottom w:val="0"/>
      <w:divBdr>
        <w:top w:val="none" w:sz="0" w:space="0" w:color="auto"/>
        <w:left w:val="none" w:sz="0" w:space="0" w:color="auto"/>
        <w:bottom w:val="none" w:sz="0" w:space="0" w:color="auto"/>
        <w:right w:val="none" w:sz="0" w:space="0" w:color="auto"/>
      </w:divBdr>
    </w:div>
    <w:div w:id="1118723503">
      <w:bodyDiv w:val="1"/>
      <w:marLeft w:val="0"/>
      <w:marRight w:val="0"/>
      <w:marTop w:val="0"/>
      <w:marBottom w:val="0"/>
      <w:divBdr>
        <w:top w:val="none" w:sz="0" w:space="0" w:color="auto"/>
        <w:left w:val="none" w:sz="0" w:space="0" w:color="auto"/>
        <w:bottom w:val="none" w:sz="0" w:space="0" w:color="auto"/>
        <w:right w:val="none" w:sz="0" w:space="0" w:color="auto"/>
      </w:divBdr>
    </w:div>
    <w:div w:id="1177691479">
      <w:bodyDiv w:val="1"/>
      <w:marLeft w:val="0"/>
      <w:marRight w:val="0"/>
      <w:marTop w:val="0"/>
      <w:marBottom w:val="0"/>
      <w:divBdr>
        <w:top w:val="none" w:sz="0" w:space="0" w:color="auto"/>
        <w:left w:val="none" w:sz="0" w:space="0" w:color="auto"/>
        <w:bottom w:val="none" w:sz="0" w:space="0" w:color="auto"/>
        <w:right w:val="none" w:sz="0" w:space="0" w:color="auto"/>
      </w:divBdr>
    </w:div>
    <w:div w:id="1401949642">
      <w:bodyDiv w:val="1"/>
      <w:marLeft w:val="0"/>
      <w:marRight w:val="0"/>
      <w:marTop w:val="0"/>
      <w:marBottom w:val="0"/>
      <w:divBdr>
        <w:top w:val="none" w:sz="0" w:space="0" w:color="auto"/>
        <w:left w:val="none" w:sz="0" w:space="0" w:color="auto"/>
        <w:bottom w:val="none" w:sz="0" w:space="0" w:color="auto"/>
        <w:right w:val="none" w:sz="0" w:space="0" w:color="auto"/>
      </w:divBdr>
    </w:div>
    <w:div w:id="1416709287">
      <w:bodyDiv w:val="1"/>
      <w:marLeft w:val="0"/>
      <w:marRight w:val="0"/>
      <w:marTop w:val="0"/>
      <w:marBottom w:val="0"/>
      <w:divBdr>
        <w:top w:val="none" w:sz="0" w:space="0" w:color="auto"/>
        <w:left w:val="none" w:sz="0" w:space="0" w:color="auto"/>
        <w:bottom w:val="none" w:sz="0" w:space="0" w:color="auto"/>
        <w:right w:val="none" w:sz="0" w:space="0" w:color="auto"/>
      </w:divBdr>
    </w:div>
    <w:div w:id="1577594893">
      <w:bodyDiv w:val="1"/>
      <w:marLeft w:val="0"/>
      <w:marRight w:val="0"/>
      <w:marTop w:val="0"/>
      <w:marBottom w:val="0"/>
      <w:divBdr>
        <w:top w:val="none" w:sz="0" w:space="0" w:color="auto"/>
        <w:left w:val="none" w:sz="0" w:space="0" w:color="auto"/>
        <w:bottom w:val="none" w:sz="0" w:space="0" w:color="auto"/>
        <w:right w:val="none" w:sz="0" w:space="0" w:color="auto"/>
      </w:divBdr>
    </w:div>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 w:id="1842967606">
      <w:bodyDiv w:val="1"/>
      <w:marLeft w:val="0"/>
      <w:marRight w:val="0"/>
      <w:marTop w:val="0"/>
      <w:marBottom w:val="0"/>
      <w:divBdr>
        <w:top w:val="none" w:sz="0" w:space="0" w:color="auto"/>
        <w:left w:val="none" w:sz="0" w:space="0" w:color="auto"/>
        <w:bottom w:val="none" w:sz="0" w:space="0" w:color="auto"/>
        <w:right w:val="none" w:sz="0" w:space="0" w:color="auto"/>
      </w:divBdr>
    </w:div>
    <w:div w:id="1894388823">
      <w:bodyDiv w:val="1"/>
      <w:marLeft w:val="0"/>
      <w:marRight w:val="0"/>
      <w:marTop w:val="0"/>
      <w:marBottom w:val="0"/>
      <w:divBdr>
        <w:top w:val="none" w:sz="0" w:space="0" w:color="auto"/>
        <w:left w:val="none" w:sz="0" w:space="0" w:color="auto"/>
        <w:bottom w:val="none" w:sz="0" w:space="0" w:color="auto"/>
        <w:right w:val="none" w:sz="0" w:space="0" w:color="auto"/>
      </w:divBdr>
    </w:div>
    <w:div w:id="1949850708">
      <w:bodyDiv w:val="1"/>
      <w:marLeft w:val="0"/>
      <w:marRight w:val="0"/>
      <w:marTop w:val="0"/>
      <w:marBottom w:val="0"/>
      <w:divBdr>
        <w:top w:val="none" w:sz="0" w:space="0" w:color="auto"/>
        <w:left w:val="none" w:sz="0" w:space="0" w:color="auto"/>
        <w:bottom w:val="none" w:sz="0" w:space="0" w:color="auto"/>
        <w:right w:val="none" w:sz="0" w:space="0" w:color="auto"/>
      </w:divBdr>
    </w:div>
    <w:div w:id="210260563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r0831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FD64595203044797B5415C27C1789AD4"/>
        <w:category>
          <w:name w:val="Allmänt"/>
          <w:gallery w:val="placeholder"/>
        </w:category>
        <w:types>
          <w:type w:val="bbPlcHdr"/>
        </w:types>
        <w:behaviors>
          <w:behavior w:val="content"/>
        </w:behaviors>
        <w:guid w:val="{BA62B635-DFF1-4604-9985-A659554C6E8F}"/>
      </w:docPartPr>
      <w:docPartBody>
        <w:p w:rsidR="00E155AF" w:rsidRDefault="00E155AF">
          <w:pPr>
            <w:pStyle w:val="FD64595203044797B5415C27C1789AD4"/>
          </w:pPr>
          <w:r w:rsidRPr="00FC36B9">
            <w:rPr>
              <w:rStyle w:val="Platshllartext"/>
            </w:rPr>
            <w:t>Klicka eller tryck här för att ange text.</w:t>
          </w:r>
        </w:p>
      </w:docPartBody>
    </w:docPart>
    <w:docPart>
      <w:docPartPr>
        <w:name w:val="13B84D1F11A04753A12E29A0EB45B13C"/>
        <w:category>
          <w:name w:val="Allmänt"/>
          <w:gallery w:val="placeholder"/>
        </w:category>
        <w:types>
          <w:type w:val="bbPlcHdr"/>
        </w:types>
        <w:behaviors>
          <w:behavior w:val="content"/>
        </w:behaviors>
        <w:guid w:val="{12B92470-FBAF-41D1-9738-BCEE06A967A5}"/>
      </w:docPartPr>
      <w:docPartBody>
        <w:p w:rsidR="00E155AF" w:rsidRDefault="00E155AF">
          <w:pPr>
            <w:pStyle w:val="13B84D1F11A04753A12E29A0EB45B13C"/>
          </w:pPr>
          <w:r>
            <w:rPr>
              <w:rStyle w:val="Platshllartext"/>
            </w:rPr>
            <w:t>(sätts av SB)</w:t>
          </w:r>
        </w:p>
      </w:docPartBody>
    </w:docPart>
    <w:docPart>
      <w:docPartPr>
        <w:name w:val="8C829239E2274945984229475FE3B362"/>
        <w:category>
          <w:name w:val="Allmänt"/>
          <w:gallery w:val="placeholder"/>
        </w:category>
        <w:types>
          <w:type w:val="bbPlcHdr"/>
        </w:types>
        <w:behaviors>
          <w:behavior w:val="content"/>
        </w:behaviors>
        <w:guid w:val="{8F3876F9-F83E-4D63-B793-11778F70AB9C}"/>
      </w:docPartPr>
      <w:docPartBody>
        <w:p w:rsidR="00E155AF" w:rsidRDefault="00E155AF">
          <w:pPr>
            <w:pStyle w:val="8C829239E2274945984229475FE3B362"/>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3373061950D143CABC2542690D69A554"/>
        <w:category>
          <w:name w:val="Allmänt"/>
          <w:gallery w:val="placeholder"/>
        </w:category>
        <w:types>
          <w:type w:val="bbPlcHdr"/>
        </w:types>
        <w:behaviors>
          <w:behavior w:val="content"/>
        </w:behaviors>
        <w:guid w:val="{6FB270B3-16BE-4B52-B013-3424CDFEBDCD}"/>
      </w:docPartPr>
      <w:docPartBody>
        <w:p w:rsidR="00E155AF" w:rsidRDefault="00E155AF">
          <w:pPr>
            <w:pStyle w:val="3373061950D143CABC2542690D69A554"/>
          </w:pPr>
          <w:r>
            <w:rPr>
              <w:rStyle w:val="Platshllartext"/>
            </w:rPr>
            <w:t>Klicka här och v</w:t>
          </w:r>
          <w:r w:rsidRPr="00D31416">
            <w:rPr>
              <w:rStyle w:val="Platshllartext"/>
            </w:rPr>
            <w:t xml:space="preserve">älj ett </w:t>
          </w:r>
          <w:r>
            <w:rPr>
              <w:rStyle w:val="Platshllartext"/>
            </w:rPr>
            <w:t>departement.</w:t>
          </w:r>
        </w:p>
      </w:docPartBody>
    </w:docPart>
    <w:docPart>
      <w:docPartPr>
        <w:name w:val="1DC02C9038B64F20BAACCEC21C2729B9"/>
        <w:category>
          <w:name w:val="Allmänt"/>
          <w:gallery w:val="placeholder"/>
        </w:category>
        <w:types>
          <w:type w:val="bbPlcHdr"/>
        </w:types>
        <w:behaviors>
          <w:behavior w:val="content"/>
        </w:behaviors>
        <w:guid w:val="{EFEB2E20-C1DB-40A9-8375-4B5C06427D35}"/>
      </w:docPartPr>
      <w:docPartBody>
        <w:p w:rsidR="00E155AF" w:rsidRDefault="00E155AF">
          <w:pPr>
            <w:pStyle w:val="1DC02C9038B64F20BAACCEC21C2729B9"/>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40B300B1CD094A30ADFA606B36F04A3F"/>
        <w:category>
          <w:name w:val="Allmänt"/>
          <w:gallery w:val="placeholder"/>
        </w:category>
        <w:types>
          <w:type w:val="bbPlcHdr"/>
        </w:types>
        <w:behaviors>
          <w:behavior w:val="content"/>
        </w:behaviors>
        <w:guid w:val="{9CAB5B56-798C-4943-8032-8C9D19AB60EB}"/>
      </w:docPartPr>
      <w:docPartBody>
        <w:p w:rsidR="00E155AF" w:rsidRDefault="00E155AF">
          <w:pPr>
            <w:pStyle w:val="40B300B1CD094A30ADFA606B36F04A3F"/>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929ACE108C4A47A3B05D3CF29F96B7E3"/>
        <w:category>
          <w:name w:val="Allmänt"/>
          <w:gallery w:val="placeholder"/>
        </w:category>
        <w:types>
          <w:type w:val="bbPlcHdr"/>
        </w:types>
        <w:behaviors>
          <w:behavior w:val="content"/>
        </w:behaviors>
        <w:guid w:val="{303A668C-B9D5-452C-9F75-295226EA6798}"/>
      </w:docPartPr>
      <w:docPartBody>
        <w:p w:rsidR="00000000" w:rsidRDefault="00D70CB3">
          <w:r w:rsidRPr="00377CC2">
            <w:rPr>
              <w:rStyle w:val="Platshllartext"/>
            </w:rPr>
            <w:t xml:space="preserve"> </w:t>
          </w:r>
        </w:p>
      </w:docPartBody>
    </w:docPart>
    <w:docPart>
      <w:docPartPr>
        <w:name w:val="1720672274CD4E07AA720A75226190C0"/>
        <w:category>
          <w:name w:val="Allmänt"/>
          <w:gallery w:val="placeholder"/>
        </w:category>
        <w:types>
          <w:type w:val="bbPlcHdr"/>
        </w:types>
        <w:behaviors>
          <w:behavior w:val="content"/>
        </w:behaviors>
        <w:guid w:val="{A26DA7DB-9D31-48A9-A76A-039D1357AA92}"/>
      </w:docPartPr>
      <w:docPartBody>
        <w:p w:rsidR="00000000" w:rsidRDefault="00D70CB3">
          <w:r w:rsidRPr="00377CC2">
            <w:rPr>
              <w:rStyle w:val="Platshllartext"/>
            </w:rPr>
            <w:t xml:space="preserve"> </w:t>
          </w:r>
        </w:p>
      </w:docPartBody>
    </w:docPart>
    <w:docPart>
      <w:docPartPr>
        <w:name w:val="3E294B561F49497E92ED852FD9DBDE47"/>
        <w:category>
          <w:name w:val="Allmänt"/>
          <w:gallery w:val="placeholder"/>
        </w:category>
        <w:types>
          <w:type w:val="bbPlcHdr"/>
        </w:types>
        <w:behaviors>
          <w:behavior w:val="content"/>
        </w:behaviors>
        <w:guid w:val="{D2AFC13F-0D34-4985-8850-AA4380B6318A}"/>
      </w:docPartPr>
      <w:docPartBody>
        <w:p w:rsidR="00000000" w:rsidRDefault="00D70CB3">
          <w:r w:rsidRPr="00377CC2">
            <w:rPr>
              <w:rStyle w:val="Platshllartext"/>
            </w:rPr>
            <w:t xml:space="preserve"> </w:t>
          </w:r>
        </w:p>
      </w:docPartBody>
    </w:docPart>
    <w:docPart>
      <w:docPartPr>
        <w:name w:val="27B6133C6129435193BC2F93917802C5"/>
        <w:category>
          <w:name w:val="Allmänt"/>
          <w:gallery w:val="placeholder"/>
        </w:category>
        <w:types>
          <w:type w:val="bbPlcHdr"/>
        </w:types>
        <w:behaviors>
          <w:behavior w:val="content"/>
        </w:behaviors>
        <w:guid w:val="{B531DF10-D80B-4075-8F2E-3259D11BCF76}"/>
      </w:docPartPr>
      <w:docPartBody>
        <w:p w:rsidR="00000000" w:rsidRDefault="00D70CB3">
          <w:r w:rsidRPr="00377CC2">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155AF"/>
    <w:rsid w:val="000D028B"/>
    <w:rsid w:val="00203677"/>
    <w:rsid w:val="00235FC0"/>
    <w:rsid w:val="00314B19"/>
    <w:rsid w:val="00443616"/>
    <w:rsid w:val="004D48F5"/>
    <w:rsid w:val="0066433C"/>
    <w:rsid w:val="007E362B"/>
    <w:rsid w:val="00846E82"/>
    <w:rsid w:val="008B76CC"/>
    <w:rsid w:val="008E6572"/>
    <w:rsid w:val="00994826"/>
    <w:rsid w:val="00A63B95"/>
    <w:rsid w:val="00B11FE7"/>
    <w:rsid w:val="00BC3F29"/>
    <w:rsid w:val="00BD4952"/>
    <w:rsid w:val="00BD752D"/>
    <w:rsid w:val="00C627B5"/>
    <w:rsid w:val="00D60292"/>
    <w:rsid w:val="00D70CB3"/>
    <w:rsid w:val="00E155AF"/>
    <w:rsid w:val="00E56BB1"/>
    <w:rsid w:val="00F03718"/>
    <w:rsid w:val="00F43844"/>
    <w:rsid w:val="00FE50FF"/>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D70CB3"/>
    <w:rPr>
      <w:noProof w:val="0"/>
      <w:color w:val="808080"/>
    </w:rPr>
  </w:style>
  <w:style w:type="paragraph" w:customStyle="1" w:styleId="FD64595203044797B5415C27C1789AD4">
    <w:name w:val="FD64595203044797B5415C27C1789AD4"/>
  </w:style>
  <w:style w:type="paragraph" w:customStyle="1" w:styleId="368DF21C12F44727A7D7F997446BA373">
    <w:name w:val="368DF21C12F44727A7D7F997446BA373"/>
  </w:style>
  <w:style w:type="paragraph" w:customStyle="1" w:styleId="13B84D1F11A04753A12E29A0EB45B13C">
    <w:name w:val="13B84D1F11A04753A12E29A0EB45B13C"/>
  </w:style>
  <w:style w:type="paragraph" w:customStyle="1" w:styleId="57B6CC96A5044DC4B7B588261FC489B8">
    <w:name w:val="57B6CC96A5044DC4B7B588261FC489B8"/>
  </w:style>
  <w:style w:type="paragraph" w:customStyle="1" w:styleId="8C829239E2274945984229475FE3B362">
    <w:name w:val="8C829239E2274945984229475FE3B362"/>
  </w:style>
  <w:style w:type="paragraph" w:customStyle="1" w:styleId="3373061950D143CABC2542690D69A554">
    <w:name w:val="3373061950D143CABC2542690D69A554"/>
  </w:style>
  <w:style w:type="paragraph" w:customStyle="1" w:styleId="1DC02C9038B64F20BAACCEC21C2729B9">
    <w:name w:val="1DC02C9038B64F20BAACCEC21C2729B9"/>
  </w:style>
  <w:style w:type="paragraph" w:customStyle="1" w:styleId="F0359C1F872A4432811A954C642E3858">
    <w:name w:val="F0359C1F872A4432811A954C642E3858"/>
  </w:style>
  <w:style w:type="paragraph" w:customStyle="1" w:styleId="40B300B1CD094A30ADFA606B36F04A3F">
    <w:name w:val="40B300B1CD094A30ADFA606B36F04A3F"/>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RK Word" ma:contentTypeID="0x010100BBA312BF02777149882D207184EC35C03200B3C646652ACB3B4EBDBF02274B4DF033" ma:contentTypeVersion="74" ma:contentTypeDescription="Skapa nytt dokument med möjlighet att välja RK-mall" ma:contentTypeScope="" ma:versionID="52b79be411a7f77335f3fe27e208ed30">
  <xsd:schema xmlns:xsd="http://www.w3.org/2001/XMLSchema" xmlns:xs="http://www.w3.org/2001/XMLSchema" xmlns:p="http://schemas.microsoft.com/office/2006/metadata/properties" xmlns:ns2="4e9c2f0c-7bf8-49af-8356-cbf363fc78a7" xmlns:ns3="cc625d36-bb37-4650-91b9-0c96159295ba" xmlns:ns4="18f3d968-6251-40b0-9f11-012b293496c2" xmlns:ns6="9c9941df-7074-4a92-bf99-225d24d78d61" xmlns:ns7="d25975d4-c485-47bf-8c3e-26ff924224cc" targetNamespace="http://schemas.microsoft.com/office/2006/metadata/properties" ma:root="true" ma:fieldsID="d82913727d37ca19d1266c36d52822a1" ns2:_="" ns3:_="" ns4:_="" ns6:_="" ns7:_="">
    <xsd:import namespace="4e9c2f0c-7bf8-49af-8356-cbf363fc78a7"/>
    <xsd:import namespace="cc625d36-bb37-4650-91b9-0c96159295ba"/>
    <xsd:import namespace="18f3d968-6251-40b0-9f11-012b293496c2"/>
    <xsd:import namespace="9c9941df-7074-4a92-bf99-225d24d78d61"/>
    <xsd:import namespace="d25975d4-c485-47bf-8c3e-26ff924224cc"/>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6bb51aee-c806-4170-b0f2-e587d82f0b1e}" ma:internalName="TaxCatchAllLabel" ma:readOnly="true" ma:showField="CatchAllDataLabel" ma:web="dd1f434d-1e62-463c-88d9-dc07b9569b44">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6bb51aee-c806-4170-b0f2-e587d82f0b1e}" ma:internalName="TaxCatchAll" ma:showField="CatchAllData" ma:web="dd1f434d-1e62-463c-88d9-dc07b9569b44">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8"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d25975d4-c485-47bf-8c3e-26ff924224cc" elementFormDefault="qualified">
    <xsd:import namespace="http://schemas.microsoft.com/office/2006/documentManagement/types"/>
    <xsd:import namespace="http://schemas.microsoft.com/office/infopath/2007/PartnerControls"/>
    <xsd:element name="_dlc_DocId" ma:index="19" nillable="true" ma:displayName="Dokument-ID-värde" ma:description="Värdet för dokument-ID som tilldelats till det här objektet." ma:internalName="_dlc_DocId" ma:readOnly="true">
      <xsd:simpleType>
        <xsd:restriction base="dms:Text"/>
      </xsd:simpleType>
    </xsd:element>
    <xsd:element name="_dlc_DocIdUrl" ma:index="20"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1"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customXsn xmlns="http://schemas.microsoft.com/office/2006/metadata/customXsn">
  <xsnLocation/>
  <cached>True</cached>
  <openByDefault>False</openByDefault>
  <xsnScope/>
</customXsn>
</file>

<file path=customXml/item5.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2025-07-08</HeaderDate>
    <Office/>
    <Dnr>UD2025/</Dnr>
    <ParagrafNr/>
    <DocumentTitle/>
    <VisitingAddress/>
    <Extra1/>
    <Extra2/>
    <Extra3/>
    <Number/>
    <Recipient/>
    <SenderText/>
    <DocNumber/>
    <Doclanguage>1053</Doclanguage>
    <Appendix/>
    <LogotypeName/>
  </BaseInfo>
</DocumentInfo>
</file>

<file path=customXml/item6.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_dlc_DocId xmlns="d25975d4-c485-47bf-8c3e-26ff924224cc">JKJESUNFAP3T-2050196627-189577</_dlc_DocId>
    <_dlc_DocIdUrl xmlns="d25975d4-c485-47bf-8c3e-26ff924224cc">
      <Url>https://dhs.sp.regeringskansliet.se/yta/ud-eukorr/_layouts/15/DocIdRedir.aspx?ID=JKJESUNFAP3T-2050196627-189577</Url>
      <Description>JKJESUNFAP3T-2050196627-189577</Description>
    </_dlc_DocIdUrl>
  </documentManagement>
</p:properties>
</file>

<file path=customXml/item7.xml><?xml version="1.0" encoding="utf-8"?>
<?mso-contentType ?>
<SharedContentType xmlns="Microsoft.SharePoint.Taxonomy.ContentTypeSync" SourceId="d07acfae-4dfa-4949-99a8-259efd31a6ae" ContentTypeId="0x010100BBA312BF02777149882D207184EC35C032" PreviousValue="true"/>
</file>

<file path=customXml/item8.xml><?xml version="1.0" encoding="utf-8"?>
<faktaPM xmlns="http://rk.se/faktapm">
  <Titel>EU:s internationella digitala strategi </Titel>
  <Ar>2024/25</Ar>
  <Nr>56</Nr>
  <UppDat>2025-07-31</UppDat>
  <Rub>EU:s internationella digitala strategi</Rub>
  <Dep>Utrikesdepartementet</Dep>
  <Utsk>Trafikutskottet</Utsk>
  <AnkDat>2025-07-31</AnkDat>
  <Egenskap1/>
  <Egenskap2/>
  <Egenskap3/>
  <DepLista>
    <Item>
      <itemnr/>
      <Departementsnamn>Utrikesdepartementet</Departementsnamn>
    </Item>
  </DepLista>
  <DokLista>
    <DokItem>
      <Beteckning>JOIN(2025) 140</Beteckning>
      <Celexnummer>52025JC0140</Celexnummer>
      <DokTitel>Gemensamt meddelande till Europaparlamentet och Europeiska unionens råd – An International Digital Strategy for the European Union</DokTitel>
    </DokItem>
  </DokLista>
  <GDB1>JOIN(2025) 140</GDB1>
  <GDT1>Gemensamt meddelande till Europaparlamentet och Europeiska unionens råd – An International Digital Strategy for the European Union</GDT1>
  <Typ>FPM</Typ>
  <Dokumenttyp>FaktaPM</Dokumenttyp>
  <Epostadress>vr0831aa</Epostadress>
</faktaPM>
</file>

<file path=customXml/item9.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2.xml><?xml version="1.0" encoding="utf-8"?>
<ds:datastoreItem xmlns:ds="http://schemas.openxmlformats.org/officeDocument/2006/customXml" ds:itemID="{77BEE8B5-3B80-438D-A775-3F5C7A97F72C}">
  <ds:schemaRefs>
    <ds:schemaRef ds:uri="http://schemas.microsoft.com/sharepoint/events"/>
  </ds:schemaRefs>
</ds:datastoreItem>
</file>

<file path=customXml/itemProps3.xml><?xml version="1.0" encoding="utf-8"?>
<ds:datastoreItem xmlns:ds="http://schemas.openxmlformats.org/officeDocument/2006/customXml" ds:itemID="{81101E85-3528-4321-83CF-47C669C9CD4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9c9941df-7074-4a92-bf99-225d24d78d61"/>
    <ds:schemaRef ds:uri="d25975d4-c485-47bf-8c3e-26ff924224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674FE829-325B-4825-99CC-C83DF89138A4}">
  <ds:schemaRefs>
    <ds:schemaRef ds:uri="http://schemas.microsoft.com/office/2006/metadata/customXsn"/>
  </ds:schemaRefs>
</ds:datastoreItem>
</file>

<file path=customXml/itemProps5.xml><?xml version="1.0" encoding="utf-8"?>
<ds:datastoreItem xmlns:ds="http://schemas.openxmlformats.org/officeDocument/2006/customXml" ds:itemID="{3431A445-2F49-4C4C-9F40-011F9DE2D075}">
  <ds:schemaRefs>
    <ds:schemaRef ds:uri="http://lp/documentinfo/RK"/>
  </ds:schemaRefs>
</ds:datastoreItem>
</file>

<file path=customXml/itemProps6.xml><?xml version="1.0" encoding="utf-8"?>
<ds:datastoreItem xmlns:ds="http://schemas.openxmlformats.org/officeDocument/2006/customXml" ds:itemID="{77B80EE1-6E5A-4E3B-B5C0-B1065CF40C5F}">
  <ds:schemaRefs>
    <ds:schemaRef ds:uri="cc625d36-bb37-4650-91b9-0c96159295ba"/>
    <ds:schemaRef ds:uri="http://schemas.microsoft.com/office/2006/documentManagement/types"/>
    <ds:schemaRef ds:uri="http://schemas.openxmlformats.org/package/2006/metadata/core-properties"/>
    <ds:schemaRef ds:uri="http://purl.org/dc/elements/1.1/"/>
    <ds:schemaRef ds:uri="http://schemas.microsoft.com/office/2006/metadata/properties"/>
    <ds:schemaRef ds:uri="http://schemas.microsoft.com/office/infopath/2007/PartnerControls"/>
    <ds:schemaRef ds:uri="9c9941df-7074-4a92-bf99-225d24d78d61"/>
    <ds:schemaRef ds:uri="d25975d4-c485-47bf-8c3e-26ff924224cc"/>
    <ds:schemaRef ds:uri="18f3d968-6251-40b0-9f11-012b293496c2"/>
    <ds:schemaRef ds:uri="http://purl.org/dc/terms/"/>
    <ds:schemaRef ds:uri="4e9c2f0c-7bf8-49af-8356-cbf363fc78a7"/>
    <ds:schemaRef ds:uri="http://www.w3.org/XML/1998/namespace"/>
    <ds:schemaRef ds:uri="http://purl.org/dc/dcmitype/"/>
  </ds:schemaRefs>
</ds:datastoreItem>
</file>

<file path=customXml/itemProps7.xml><?xml version="1.0" encoding="utf-8"?>
<ds:datastoreItem xmlns:ds="http://schemas.openxmlformats.org/officeDocument/2006/customXml" ds:itemID="{106912A5-38E7-469D-8B71-306F8C95332A}">
  <ds:schemaRefs>
    <ds:schemaRef ds:uri="Microsoft.SharePoint.Taxonomy.ContentTypeSync"/>
  </ds:schemaRefs>
</ds:datastoreItem>
</file>

<file path=customXml/itemProps8.xml><?xml version="1.0" encoding="utf-8"?>
<ds:datastoreItem xmlns:ds="http://schemas.openxmlformats.org/officeDocument/2006/customXml" ds:itemID="{0B9A7431-9D19-4C2A-8E12-639802D7B40B}">
  <ds:schemaRefs>
    <ds:schemaRef ds:uri="http://rk.se/faktapm"/>
  </ds:schemaRefs>
</ds:datastoreItem>
</file>

<file path=customXml/itemProps9.xml><?xml version="1.0" encoding="utf-8"?>
<ds:datastoreItem xmlns:ds="http://schemas.openxmlformats.org/officeDocument/2006/customXml" ds:itemID="{3A715C7E-5B5E-4F72-9800-648A6629059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FaktaPM</Template>
  <TotalTime>0</TotalTime>
  <Pages>9</Pages>
  <Words>2002</Words>
  <Characters>13537</Characters>
  <Application>Microsoft Office Word</Application>
  <DocSecurity>0</DocSecurity>
  <Lines>268</Lines>
  <Paragraphs>111</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15501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FPM_202425__56</dc:title>
  <dc:subject/>
  <dc:creator>Fanny Spindler</dc:creator>
  <cp:keywords/>
  <dc:description/>
  <cp:lastModifiedBy>Viktor Bergesen</cp:lastModifiedBy>
  <cp:revision>2</cp:revision>
  <cp:lastPrinted>2025-07-10T11:21:00Z</cp:lastPrinted>
  <dcterms:created xsi:type="dcterms:W3CDTF">2025-07-31T13:34:00Z</dcterms:created>
  <dcterms:modified xsi:type="dcterms:W3CDTF">2025-07-31T13:34:00Z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0x010100BBA312BF02777149882D207184EC35C03200B3C646652ACB3B4EBDBF02274B4DF033</vt:lpwstr>
  </property>
  <property fmtid="{D5CDD505-2E9C-101B-9397-08002B2CF9AE}" pid="5" name="ActivityCategory">
    <vt:lpwstr/>
  </property>
  <property fmtid="{D5CDD505-2E9C-101B-9397-08002B2CF9AE}" pid="6" name="Organisation">
    <vt:lpwstr/>
  </property>
  <property fmtid="{D5CDD505-2E9C-101B-9397-08002B2CF9AE}" pid="7" name="_dlc_DocIdItemGuid">
    <vt:lpwstr>52b1c59a-29ef-4eda-97d1-2a41c659c8e3</vt:lpwstr>
  </property>
  <property fmtid="{D5CDD505-2E9C-101B-9397-08002B2CF9AE}" pid="8" name="GDB1">
    <vt:lpwstr>JOIN(2025) 140</vt:lpwstr>
  </property>
  <property fmtid="{D5CDD505-2E9C-101B-9397-08002B2CF9AE}" pid="9" name="GDB2">
    <vt:lpwstr> </vt:lpwstr>
  </property>
  <property fmtid="{D5CDD505-2E9C-101B-9397-08002B2CF9AE}" pid="10" name="GDB3">
    <vt:lpwstr> </vt:lpwstr>
  </property>
  <property fmtid="{D5CDD505-2E9C-101B-9397-08002B2CF9AE}" pid="11" name="GDB4">
    <vt:lpwstr> </vt:lpwstr>
  </property>
  <property fmtid="{D5CDD505-2E9C-101B-9397-08002B2CF9AE}" pid="12" name="GDB5">
    <vt:lpwstr> </vt:lpwstr>
  </property>
  <property fmtid="{D5CDD505-2E9C-101B-9397-08002B2CF9AE}" pid="13" name="GDB6">
    <vt:lpwstr> </vt:lpwstr>
  </property>
  <property fmtid="{D5CDD505-2E9C-101B-9397-08002B2CF9AE}" pid="14" name="GDB7">
    <vt:lpwstr> </vt:lpwstr>
  </property>
  <property fmtid="{D5CDD505-2E9C-101B-9397-08002B2CF9AE}" pid="15" name="GDB8">
    <vt:lpwstr> </vt:lpwstr>
  </property>
  <property fmtid="{D5CDD505-2E9C-101B-9397-08002B2CF9AE}" pid="16" name="GDB9">
    <vt:lpwstr> </vt:lpwstr>
  </property>
  <property fmtid="{D5CDD505-2E9C-101B-9397-08002B2CF9AE}" pid="17" name="GDB10">
    <vt:lpwstr> </vt:lpwstr>
  </property>
  <property fmtid="{D5CDD505-2E9C-101B-9397-08002B2CF9AE}" pid="18" name="GDB11">
    <vt:lpwstr> </vt:lpwstr>
  </property>
  <property fmtid="{D5CDD505-2E9C-101B-9397-08002B2CF9AE}" pid="19" name="GDB12">
    <vt:lpwstr> </vt:lpwstr>
  </property>
  <property fmtid="{D5CDD505-2E9C-101B-9397-08002B2CF9AE}" pid="20" name="GDB13">
    <vt:lpwstr> </vt:lpwstr>
  </property>
  <property fmtid="{D5CDD505-2E9C-101B-9397-08002B2CF9AE}" pid="21" name="Rub">
    <vt:lpwstr>EU:s internationella digitala strategi</vt:lpwstr>
  </property>
  <property fmtid="{D5CDD505-2E9C-101B-9397-08002B2CF9AE}" pid="22" name="AnkDat">
    <vt:lpwstr>2025-07-31</vt:lpwstr>
  </property>
  <property fmtid="{D5CDD505-2E9C-101B-9397-08002B2CF9AE}" pid="23" name="Utsk">
    <vt:lpwstr>Trafikutskottet</vt:lpwstr>
  </property>
  <property fmtid="{D5CDD505-2E9C-101B-9397-08002B2CF9AE}" pid="24" name="Ar">
    <vt:lpwstr>2024/25</vt:lpwstr>
  </property>
  <property fmtid="{D5CDD505-2E9C-101B-9397-08002B2CF9AE}" pid="25" name="Nr">
    <vt:lpwstr>56</vt:lpwstr>
  </property>
  <property fmtid="{D5CDD505-2E9C-101B-9397-08002B2CF9AE}" pid="26" name="UppDat">
    <vt:lpwstr>2025-07-31</vt:lpwstr>
  </property>
  <property fmtid="{D5CDD505-2E9C-101B-9397-08002B2CF9AE}" pid="27" name="Dep">
    <vt:lpwstr>Utrikesdepartementet</vt:lpwstr>
  </property>
  <property fmtid="{D5CDD505-2E9C-101B-9397-08002B2CF9AE}" pid="28" name="GDT1">
    <vt:lpwstr>Gemensamt meddelande till Europaparlamentet och Europeiska unionens råd – An International Digital Strategy for the European Union</vt:lpwstr>
  </property>
  <property fmtid="{D5CDD505-2E9C-101B-9397-08002B2CF9AE}" pid="29" name="GDT2">
    <vt:lpwstr> </vt:lpwstr>
  </property>
  <property fmtid="{D5CDD505-2E9C-101B-9397-08002B2CF9AE}" pid="30" name="GDT3">
    <vt:lpwstr> </vt:lpwstr>
  </property>
  <property fmtid="{D5CDD505-2E9C-101B-9397-08002B2CF9AE}" pid="31" name="GDT4">
    <vt:lpwstr> </vt:lpwstr>
  </property>
  <property fmtid="{D5CDD505-2E9C-101B-9397-08002B2CF9AE}" pid="32" name="GDT5">
    <vt:lpwstr> </vt:lpwstr>
  </property>
  <property fmtid="{D5CDD505-2E9C-101B-9397-08002B2CF9AE}" pid="33" name="GDT6">
    <vt:lpwstr> </vt:lpwstr>
  </property>
  <property fmtid="{D5CDD505-2E9C-101B-9397-08002B2CF9AE}" pid="34" name="GDT7">
    <vt:lpwstr> </vt:lpwstr>
  </property>
  <property fmtid="{D5CDD505-2E9C-101B-9397-08002B2CF9AE}" pid="35" name="GDT8">
    <vt:lpwstr> </vt:lpwstr>
  </property>
  <property fmtid="{D5CDD505-2E9C-101B-9397-08002B2CF9AE}" pid="36" name="GDT9">
    <vt:lpwstr> </vt:lpwstr>
  </property>
  <property fmtid="{D5CDD505-2E9C-101B-9397-08002B2CF9AE}" pid="37" name="GDT10">
    <vt:lpwstr> </vt:lpwstr>
  </property>
  <property fmtid="{D5CDD505-2E9C-101B-9397-08002B2CF9AE}" pid="38" name="GDT11">
    <vt:lpwstr> </vt:lpwstr>
  </property>
  <property fmtid="{D5CDD505-2E9C-101B-9397-08002B2CF9AE}" pid="39" name="GDT12">
    <vt:lpwstr> </vt:lpwstr>
  </property>
  <property fmtid="{D5CDD505-2E9C-101B-9397-08002B2CF9AE}" pid="40" name="GDT13">
    <vt:lpwstr> </vt:lpwstr>
  </property>
  <property fmtid="{D5CDD505-2E9C-101B-9397-08002B2CF9AE}" pid="41" name="Typ">
    <vt:lpwstr>FPM</vt:lpwstr>
  </property>
  <property fmtid="{D5CDD505-2E9C-101B-9397-08002B2CF9AE}" pid="42" name="Dokumenttyp">
    <vt:lpwstr>FaktaPM</vt:lpwstr>
  </property>
  <property fmtid="{D5CDD505-2E9C-101B-9397-08002B2CF9AE}" pid="43" name="Epostadress">
    <vt:lpwstr>vr0831aa</vt:lpwstr>
  </property>
</Properties>
</file>