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rPr>
          <w:b/>
        </w:rPr>
        <w:id w:val="310384016"/>
        <w:lock w:val="contentLocked"/>
        <w:placeholder>
          <w:docPart w:val="5AAFBDB1834945408EA8D361759EF383"/>
        </w:placeholder>
        <w:group/>
      </w:sdtPr>
      <w:sdtEndPr>
        <w:rPr>
          <w:b w:val="0"/>
        </w:rPr>
      </w:sdtEndPr>
      <w:sdtContent>
        <w:p w14:paraId="2147F32A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58240" behindDoc="1" locked="1" layoutInCell="1" allowOverlap="0" wp14:anchorId="7136D531" wp14:editId="5F9DB029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60485F5B" w14:textId="04F59678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1EAE8A5EC4EC4B26A7E3E6401E44678D"/>
              </w:placeholder>
              <w:dataBinding w:prefixMappings="xmlns:ns0='http://rk.se/faktapm' " w:xpath="/ns0:faktaPM[1]/ns0:Ar[1]" w:storeItemID="{0B9A7431-9D19-4C2A-8E12-639802D7B40B}"/>
              <w:comboBox w:lastValue="2025/26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DD43C3">
                <w:t>2025/26</w:t>
              </w:r>
            </w:sdtContent>
          </w:sdt>
        </w:p>
        <w:p w14:paraId="537F22BD" w14:textId="77A76A94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FPMNummer"/>
              <w:id w:val="1114556829"/>
              <w:placeholder>
                <w:docPart w:val="30739A39D25E4505B72263453DD156D7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DD43C3">
                <w:t>57</w:t>
              </w:r>
            </w:sdtContent>
          </w:sdt>
        </w:p>
        <w:sdt>
          <w:sdtPr>
            <w:alias w:val="Datum"/>
            <w:tag w:val="Datum"/>
            <w:id w:val="-363979562"/>
            <w:placeholder>
              <w:docPart w:val="0DB6CF05324F43309D64C00040CE1A77"/>
            </w:placeholder>
            <w:dataBinding w:prefixMappings="xmlns:ns0='http://rk.se/faktapm' " w:xpath="/ns0:faktaPM[1]/ns0:UppDat[1]" w:storeItemID="{0B9A7431-9D19-4C2A-8E12-639802D7B40B}"/>
            <w:date w:fullDate="2026-01-28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4F649017" w14:textId="6A954E61" w:rsidR="00907069" w:rsidRDefault="00DD43C3" w:rsidP="001C2731">
              <w:pPr>
                <w:pStyle w:val="Sidhuvud"/>
                <w:spacing w:after="960"/>
                <w:ind w:left="3969" w:right="-567"/>
              </w:pPr>
              <w:r>
                <w:t>2026-01-28</w:t>
              </w:r>
            </w:p>
          </w:sdtContent>
        </w:sdt>
      </w:sdtContent>
    </w:sdt>
    <w:p w14:paraId="5FF89D9E" w14:textId="6ED42978" w:rsidR="007D542F" w:rsidRDefault="0073184C" w:rsidP="007D542F">
      <w:pPr>
        <w:pStyle w:val="Rubrik"/>
      </w:pPr>
      <w:sdt>
        <w:sdtPr>
          <w:id w:val="886605850"/>
          <w:lock w:val="contentLocked"/>
          <w:placeholder>
            <w:docPart w:val="5AAFBDB1834945408EA8D361759EF383"/>
          </w:placeholder>
          <w:group/>
        </w:sdtPr>
        <w:sdtEndPr/>
        <w:sdtContent>
          <w:sdt>
            <w:sdtPr>
              <w:id w:val="-1141882450"/>
              <w:placeholder>
                <w:docPart w:val="E813A4DA92A6475E9468CD1F12BA4836"/>
              </w:placeholder>
              <w:dataBinding w:prefixMappings="xmlns:ns0='http://rk.se/faktapm' " w:xpath="/ns0:faktaPM[1]/ns0:Titel[1]" w:storeItemID="{0B9A7431-9D19-4C2A-8E12-639802D7B40B}"/>
              <w:text/>
            </w:sdtPr>
            <w:sdtEndPr/>
            <w:sdtContent>
              <w:r w:rsidR="004D7A2C">
                <w:t>Ett stärkande av Europeiska unionens ekonomiska säkerhet</w:t>
              </w:r>
            </w:sdtContent>
          </w:sdt>
        </w:sdtContent>
      </w:sdt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F7DD1613A0584927B5B253C5F6187FCE"/>
            </w:placeholder>
            <w15:repeatingSectionItem/>
          </w:sdtPr>
          <w:sdtEndPr/>
          <w:sdtContent>
            <w:p w14:paraId="5FC39961" w14:textId="1622C0FD" w:rsidR="007D542F" w:rsidRDefault="0073184C" w:rsidP="007D542F">
              <w:pPr>
                <w:pStyle w:val="Brdtext"/>
              </w:pPr>
              <w:sdt>
                <w:sdtPr>
                  <w:rPr>
                    <w:rStyle w:val="Departement"/>
                  </w:rPr>
                  <w:id w:val="19440330"/>
                  <w:placeholder>
                    <w:docPart w:val="8458FF5DDF724C07B751C55B4E8C0CFD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Utrikes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r w:rsidR="004D7A2C">
                    <w:rPr>
                      <w:rStyle w:val="Departement"/>
                    </w:rPr>
                    <w:t>Utrikesdepartementet</w:t>
                  </w:r>
                </w:sdtContent>
              </w:sdt>
              <w:r w:rsidR="007D542F">
                <w:t xml:space="preserve"> </w:t>
              </w:r>
            </w:p>
          </w:sdtContent>
        </w:sdt>
      </w:sdtContent>
    </w:sdt>
    <w:bookmarkStart w:id="0" w:name="_Toc93996727"/>
    <w:p w14:paraId="6DDFF60D" w14:textId="77777777" w:rsidR="007D542F" w:rsidRDefault="0073184C" w:rsidP="00AC59D3">
      <w:pPr>
        <w:pStyle w:val="Rubrik2utannumrering"/>
      </w:pPr>
      <w:sdt>
        <w:sdtPr>
          <w:id w:val="-208794150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Dokumentbeteckning</w:t>
          </w:r>
          <w:bookmarkEnd w:id="0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/>
      <w:sdtContent>
        <w:sdt>
          <w:sdtPr>
            <w:id w:val="2071376719"/>
            <w:placeholder>
              <w:docPart w:val="F7DD1613A0584927B5B253C5F6187FCE"/>
            </w:placeholder>
            <w15:repeatingSectionItem/>
          </w:sdtPr>
          <w:sdtEndPr/>
          <w:sdtContent>
            <w:p w14:paraId="43EF4C6E" w14:textId="583E1166" w:rsidR="00390335" w:rsidRDefault="0073184C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sdt>
                <w:sdtPr>
                  <w:id w:val="-1666781584"/>
                  <w:placeholder>
                    <w:docPart w:val="098F1D21AD29454281D59808F68FA920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proofErr w:type="gramStart"/>
                  <w:r w:rsidR="004D7A2C">
                    <w:t>JOIN(</w:t>
                  </w:r>
                  <w:proofErr w:type="gramEnd"/>
                  <w:r w:rsidR="004D7A2C">
                    <w:t>2025)</w:t>
                  </w:r>
                </w:sdtContent>
              </w:sdt>
              <w:r w:rsidR="007D542F">
                <w:t xml:space="preserve"> </w:t>
              </w:r>
              <w:r w:rsidR="004D7A2C">
                <w:t>977</w:t>
              </w:r>
              <w:r w:rsidR="007D542F">
                <w:tab/>
              </w:r>
              <w:proofErr w:type="spellStart"/>
              <w:r w:rsidR="007D542F">
                <w:t>Celexnummer</w:t>
              </w:r>
              <w:proofErr w:type="spellEnd"/>
              <w:r w:rsidR="007D542F">
                <w:t xml:space="preserve"> </w:t>
              </w:r>
              <w:sdt>
                <w:sdtPr>
                  <w:id w:val="403725708"/>
                  <w:placeholder>
                    <w:docPart w:val="19726D2DD1CA44FC88E0B240160415F8"/>
                  </w:placeholder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="00DD43C3" w:rsidRPr="00DD43C3">
                    <w:t>52025JC0977</w:t>
                  </w:r>
                </w:sdtContent>
              </w:sdt>
            </w:p>
            <w:p w14:paraId="4E53ED9A" w14:textId="019E95FF" w:rsidR="007D542F" w:rsidRDefault="0073184C" w:rsidP="00390335">
              <w:pPr>
                <w:pStyle w:val="Brdtext"/>
                <w:tabs>
                  <w:tab w:val="clear" w:pos="1701"/>
                  <w:tab w:val="clear" w:pos="3600"/>
                </w:tabs>
              </w:pPr>
              <w:sdt>
                <w:sdtPr>
                  <w:id w:val="-1736688595"/>
                  <w:placeholder>
                    <w:docPart w:val="FF5E2F03A60D4BE39AE5F8F60B67AF7B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4D7A2C">
                    <w:t>GEMENSAMT MEDDELANDE TILL EUROPAPA</w:t>
                  </w:r>
                  <w:r w:rsidR="004669FA">
                    <w:t>R</w:t>
                  </w:r>
                  <w:r w:rsidR="004D7A2C">
                    <w:t>LAMENTET, EUROPEISKA RÅDET OM ETT STÄRKANDE AV EUROPEISKA UNIONENS EKONOMISKA SÄKERHET</w:t>
                  </w:r>
                </w:sdtContent>
              </w:sdt>
            </w:p>
          </w:sdtContent>
        </w:sdt>
      </w:sdtContent>
    </w:sdt>
    <w:bookmarkStart w:id="1" w:name="_Toc93996728"/>
    <w:p w14:paraId="04CF1E64" w14:textId="77777777" w:rsidR="007D542F" w:rsidRDefault="0073184C" w:rsidP="00721D8B">
      <w:pPr>
        <w:pStyle w:val="Rubrik1utannumrering"/>
      </w:pPr>
      <w:sdt>
        <w:sdtPr>
          <w:id w:val="1122497011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Sammanfattning</w:t>
          </w:r>
          <w:bookmarkEnd w:id="1"/>
        </w:sdtContent>
      </w:sdt>
    </w:p>
    <w:p w14:paraId="3059BB93" w14:textId="6E946B38" w:rsidR="008D38D0" w:rsidRDefault="00A46FFC" w:rsidP="007D542F">
      <w:pPr>
        <w:pStyle w:val="Brdtext"/>
      </w:pPr>
      <w:bookmarkStart w:id="2" w:name="_Toc93996729"/>
      <w:r w:rsidRPr="00A46FFC">
        <w:br/>
      </w:r>
      <w:r w:rsidR="001E5A99">
        <w:t xml:space="preserve">Meddelandet </w:t>
      </w:r>
      <w:r w:rsidR="00FB19A0">
        <w:t xml:space="preserve">beskriver </w:t>
      </w:r>
      <w:r w:rsidR="001E5A99">
        <w:t xml:space="preserve">hur kommissionen avser </w:t>
      </w:r>
      <w:bookmarkStart w:id="3" w:name="_Hlk219891750"/>
      <w:r w:rsidR="001E5A99">
        <w:t xml:space="preserve">hantera rådande </w:t>
      </w:r>
      <w:r w:rsidR="008C3355">
        <w:t xml:space="preserve">geopolitiska </w:t>
      </w:r>
      <w:r w:rsidR="001E5A99">
        <w:t xml:space="preserve">utmaningar </w:t>
      </w:r>
      <w:r w:rsidR="00A0239A">
        <w:t>med intensifierad konkurrens om resurser</w:t>
      </w:r>
      <w:r w:rsidR="008C3355">
        <w:t xml:space="preserve"> </w:t>
      </w:r>
      <w:r w:rsidR="00A0239A">
        <w:t xml:space="preserve">och </w:t>
      </w:r>
      <w:r w:rsidR="001E5A99">
        <w:t xml:space="preserve">teknik </w:t>
      </w:r>
      <w:r w:rsidR="00F063CA">
        <w:t xml:space="preserve">både </w:t>
      </w:r>
      <w:r w:rsidR="008D38D0">
        <w:t xml:space="preserve">på kort sikt </w:t>
      </w:r>
      <w:r w:rsidR="00F063CA">
        <w:t xml:space="preserve">och </w:t>
      </w:r>
      <w:r w:rsidR="009B183A">
        <w:t>i ett längre perspektiv.</w:t>
      </w:r>
      <w:bookmarkEnd w:id="3"/>
      <w:r w:rsidR="001E5A99">
        <w:t xml:space="preserve"> Avsikten är att tydliggöra </w:t>
      </w:r>
      <w:r w:rsidR="009B183A">
        <w:t xml:space="preserve">de </w:t>
      </w:r>
      <w:r w:rsidR="008D38D0">
        <w:t xml:space="preserve">strategiska överväganden </w:t>
      </w:r>
      <w:r w:rsidR="001E5A99">
        <w:t xml:space="preserve">EU </w:t>
      </w:r>
      <w:r w:rsidR="00F063CA">
        <w:t xml:space="preserve">behöver göra för att </w:t>
      </w:r>
      <w:r w:rsidR="001E5A99">
        <w:t xml:space="preserve">kunna </w:t>
      </w:r>
      <w:r w:rsidR="008D38D0">
        <w:t xml:space="preserve">behålla </w:t>
      </w:r>
      <w:r w:rsidR="001E5A99">
        <w:t xml:space="preserve">och stärka </w:t>
      </w:r>
      <w:r w:rsidR="008D38D0">
        <w:t xml:space="preserve">sin </w:t>
      </w:r>
      <w:r w:rsidR="001E5A99">
        <w:t>geo</w:t>
      </w:r>
      <w:r w:rsidR="008D38D0">
        <w:t>ekonomiska ställning</w:t>
      </w:r>
      <w:r w:rsidR="008C3355">
        <w:t xml:space="preserve">. </w:t>
      </w:r>
      <w:r w:rsidR="001E5A99">
        <w:t xml:space="preserve">Ett huvudbudskap </w:t>
      </w:r>
      <w:r w:rsidR="00F063CA">
        <w:t xml:space="preserve">i meddelandet </w:t>
      </w:r>
      <w:r w:rsidR="001E5A99">
        <w:t>är att EU behöver gå från</w:t>
      </w:r>
      <w:r w:rsidR="009B183A">
        <w:t xml:space="preserve"> </w:t>
      </w:r>
      <w:r w:rsidR="001E5A99" w:rsidRPr="00A46FFC">
        <w:t xml:space="preserve">reaktivt agerande till </w:t>
      </w:r>
      <w:r w:rsidR="001E5A99">
        <w:t xml:space="preserve">ett </w:t>
      </w:r>
      <w:r w:rsidR="001E5A99" w:rsidRPr="00A46FFC">
        <w:t xml:space="preserve">strategiskt, effektivt och proaktivt användande av </w:t>
      </w:r>
      <w:r w:rsidR="001E5A99">
        <w:t xml:space="preserve">befintliga </w:t>
      </w:r>
      <w:r w:rsidR="001E5A99" w:rsidRPr="00A46FFC">
        <w:t xml:space="preserve">ekonomiska </w:t>
      </w:r>
      <w:r w:rsidR="0076236C">
        <w:t xml:space="preserve">verktyg </w:t>
      </w:r>
      <w:r w:rsidR="00F10EA3">
        <w:t xml:space="preserve">för att </w:t>
      </w:r>
      <w:r w:rsidR="009B183A">
        <w:t>värna</w:t>
      </w:r>
      <w:r w:rsidR="00F10EA3">
        <w:t xml:space="preserve"> EU:s ekonomiska säkerhet. </w:t>
      </w:r>
      <w:r w:rsidR="001E5A99">
        <w:t xml:space="preserve">Vid behov kommer kommissionen att föreslå nya verktyg. </w:t>
      </w:r>
    </w:p>
    <w:p w14:paraId="40320C6D" w14:textId="56DEFF48" w:rsidR="00A46FFC" w:rsidRDefault="001E5A99" w:rsidP="007D542F">
      <w:pPr>
        <w:pStyle w:val="Brdtext"/>
      </w:pPr>
      <w:r>
        <w:t xml:space="preserve">Meddelandet slår fast att EU fortsatt kommer att </w:t>
      </w:r>
      <w:bookmarkStart w:id="4" w:name="_Hlk219891768"/>
      <w:r>
        <w:t>verka för en öppen, regelbaserad och global handel.</w:t>
      </w:r>
      <w:bookmarkEnd w:id="4"/>
      <w:r>
        <w:t xml:space="preserve"> Därtill </w:t>
      </w:r>
      <w:r w:rsidR="002B3E97">
        <w:t xml:space="preserve">innehåller </w:t>
      </w:r>
      <w:r>
        <w:t xml:space="preserve">meddelandet </w:t>
      </w:r>
      <w:r w:rsidR="002B3E97">
        <w:t xml:space="preserve">en rad </w:t>
      </w:r>
      <w:r w:rsidR="008D38D0">
        <w:t xml:space="preserve">initiativ </w:t>
      </w:r>
      <w:r w:rsidR="002B3E97">
        <w:t>som grundas på riskanalyser av leveranskedjor</w:t>
      </w:r>
      <w:r w:rsidR="00BB37EA">
        <w:t>,</w:t>
      </w:r>
      <w:r w:rsidR="002B3E97">
        <w:t xml:space="preserve"> kritisk infrastruktur</w:t>
      </w:r>
      <w:r w:rsidR="00BB37EA">
        <w:t xml:space="preserve"> och framväxande </w:t>
      </w:r>
      <w:r w:rsidR="002B3E97">
        <w:t>teknik</w:t>
      </w:r>
      <w:r w:rsidR="00BB37EA">
        <w:t xml:space="preserve">. Dessa </w:t>
      </w:r>
      <w:r w:rsidR="002E7F2F">
        <w:t xml:space="preserve">initiativ </w:t>
      </w:r>
      <w:r w:rsidR="002B3E97">
        <w:t xml:space="preserve">ska ligga till grund för EU:s höjda </w:t>
      </w:r>
      <w:r w:rsidR="00BB37EA">
        <w:t xml:space="preserve">förmåga </w:t>
      </w:r>
      <w:r w:rsidR="002B3E97">
        <w:t xml:space="preserve">att förutse och bemöta </w:t>
      </w:r>
      <w:r w:rsidR="00BB37EA">
        <w:t xml:space="preserve">risker, hot och </w:t>
      </w:r>
      <w:r w:rsidR="002B3E97">
        <w:t xml:space="preserve">sårbara beroenden. </w:t>
      </w:r>
      <w:r w:rsidR="00A0239A">
        <w:t>Ett ökat s</w:t>
      </w:r>
      <w:r w:rsidR="00A46FFC" w:rsidRPr="00A46FFC">
        <w:t xml:space="preserve">amarbete </w:t>
      </w:r>
      <w:r w:rsidR="0051326B">
        <w:t xml:space="preserve">krävs </w:t>
      </w:r>
      <w:r w:rsidR="00A46FFC" w:rsidRPr="00A46FFC">
        <w:t xml:space="preserve">mellan medlemsstater, näringsliv och </w:t>
      </w:r>
      <w:r w:rsidR="002642F5">
        <w:t>likasinnade</w:t>
      </w:r>
      <w:r w:rsidR="00A46FFC" w:rsidRPr="00A46FFC">
        <w:t xml:space="preserve"> partner</w:t>
      </w:r>
      <w:r w:rsidR="004669FA">
        <w:t>s</w:t>
      </w:r>
      <w:r w:rsidR="0051326B">
        <w:t xml:space="preserve">. EU </w:t>
      </w:r>
      <w:r w:rsidR="00A0239A">
        <w:t xml:space="preserve">måste </w:t>
      </w:r>
      <w:r w:rsidR="00C325C0">
        <w:t xml:space="preserve">enligt kommissionen </w:t>
      </w:r>
      <w:r w:rsidR="0051326B">
        <w:t>ha</w:t>
      </w:r>
      <w:r w:rsidR="00A46FFC" w:rsidRPr="00A46FFC">
        <w:t xml:space="preserve"> </w:t>
      </w:r>
      <w:r w:rsidR="0051326B">
        <w:t xml:space="preserve">en </w:t>
      </w:r>
      <w:r w:rsidR="00A46FFC" w:rsidRPr="00A46FFC">
        <w:t>beredskap att acceptera ekonomiska kostnader för att minska sårbarheter.</w:t>
      </w:r>
      <w:r w:rsidR="00A46FFC">
        <w:t xml:space="preserve"> </w:t>
      </w:r>
      <w:r w:rsidR="0051326B">
        <w:t xml:space="preserve">Ett syfte </w:t>
      </w:r>
      <w:r w:rsidR="007E1949">
        <w:t>med meddelandet</w:t>
      </w:r>
      <w:r w:rsidR="0051326B">
        <w:t xml:space="preserve"> är också </w:t>
      </w:r>
      <w:r w:rsidR="008D38D0">
        <w:t xml:space="preserve">att visa de </w:t>
      </w:r>
      <w:r w:rsidR="008D38D0">
        <w:lastRenderedPageBreak/>
        <w:t xml:space="preserve">möjligheter EU har att </w:t>
      </w:r>
      <w:r w:rsidR="009B183A">
        <w:t>ställa</w:t>
      </w:r>
      <w:r w:rsidR="002B3E97">
        <w:t xml:space="preserve"> emot</w:t>
      </w:r>
      <w:r w:rsidR="008D38D0">
        <w:t xml:space="preserve"> </w:t>
      </w:r>
      <w:r w:rsidR="0051326B">
        <w:t xml:space="preserve">tredje land </w:t>
      </w:r>
      <w:r w:rsidR="002E7F2F">
        <w:t xml:space="preserve">när de </w:t>
      </w:r>
      <w:r w:rsidR="0051326B">
        <w:t>vidta</w:t>
      </w:r>
      <w:r w:rsidR="008D38D0">
        <w:t>r</w:t>
      </w:r>
      <w:r w:rsidR="0051326B">
        <w:t xml:space="preserve"> åtgärder som </w:t>
      </w:r>
      <w:r w:rsidR="008D38D0">
        <w:t>hotar</w:t>
      </w:r>
      <w:r w:rsidR="0051326B">
        <w:t xml:space="preserve"> </w:t>
      </w:r>
      <w:r w:rsidR="008D38D0">
        <w:t xml:space="preserve">EU:s </w:t>
      </w:r>
      <w:r w:rsidR="0051326B">
        <w:t xml:space="preserve">ekonomiska </w:t>
      </w:r>
      <w:r w:rsidR="008D38D0">
        <w:t>säkerhet</w:t>
      </w:r>
      <w:r w:rsidR="0051326B">
        <w:t>.</w:t>
      </w:r>
    </w:p>
    <w:p w14:paraId="575EE942" w14:textId="0156BD95" w:rsidR="00924EE4" w:rsidRDefault="0051326B" w:rsidP="007D542F">
      <w:pPr>
        <w:pStyle w:val="Brdtext"/>
      </w:pPr>
      <w:proofErr w:type="spellStart"/>
      <w:r>
        <w:t>R</w:t>
      </w:r>
      <w:r w:rsidRPr="00A46FFC">
        <w:t>esiliens</w:t>
      </w:r>
      <w:proofErr w:type="spellEnd"/>
      <w:r w:rsidRPr="00A46FFC">
        <w:t xml:space="preserve"> i leveranskedjor </w:t>
      </w:r>
      <w:r>
        <w:t xml:space="preserve">stärks </w:t>
      </w:r>
      <w:r w:rsidRPr="00A46FFC">
        <w:t xml:space="preserve">genom </w:t>
      </w:r>
      <w:r>
        <w:t>d</w:t>
      </w:r>
      <w:r w:rsidRPr="00A46FFC">
        <w:t>iversifiering</w:t>
      </w:r>
      <w:r>
        <w:t xml:space="preserve"> av handel </w:t>
      </w:r>
      <w:r w:rsidRPr="00A46FFC">
        <w:t>och internationella samarbeten.</w:t>
      </w:r>
      <w:r>
        <w:t xml:space="preserve"> </w:t>
      </w:r>
      <w:r w:rsidR="00BB37EA">
        <w:t xml:space="preserve">Därtill ska EU, enligt kommissionen, </w:t>
      </w:r>
      <w:r w:rsidR="00A46FFC" w:rsidRPr="00A46FFC">
        <w:t>lagerhåll</w:t>
      </w:r>
      <w:r>
        <w:t xml:space="preserve">a </w:t>
      </w:r>
      <w:r w:rsidR="00A46FFC" w:rsidRPr="00A46FFC">
        <w:t>kritiska råvaror</w:t>
      </w:r>
      <w:r>
        <w:t xml:space="preserve"> och </w:t>
      </w:r>
      <w:r w:rsidR="008C3355">
        <w:t>använda sina verktyg för s</w:t>
      </w:r>
      <w:r w:rsidR="00A46FFC" w:rsidRPr="00A46FFC">
        <w:t>kydd mot prisdumpning</w:t>
      </w:r>
      <w:r>
        <w:t xml:space="preserve"> och </w:t>
      </w:r>
      <w:r w:rsidR="008D38D0">
        <w:t>andra</w:t>
      </w:r>
      <w:r w:rsidR="00A0239A">
        <w:t xml:space="preserve"> </w:t>
      </w:r>
      <w:r w:rsidR="008D38D0">
        <w:t xml:space="preserve">konkurrenshämmande </w:t>
      </w:r>
      <w:r w:rsidR="00A0239A">
        <w:t xml:space="preserve">åtgärder. </w:t>
      </w:r>
      <w:r w:rsidR="00312CC1">
        <w:t xml:space="preserve">Enligt meddelandet ska </w:t>
      </w:r>
      <w:r w:rsidR="008D38D0">
        <w:t>EU m</w:t>
      </w:r>
      <w:r w:rsidR="00A46FFC" w:rsidRPr="00A46FFC">
        <w:t xml:space="preserve">otverka investeringar som skapar </w:t>
      </w:r>
      <w:r w:rsidR="00FD6BAC">
        <w:t xml:space="preserve">strategiska </w:t>
      </w:r>
      <w:r w:rsidR="00FD6BAC" w:rsidRPr="00A46FFC">
        <w:t>beroenden</w:t>
      </w:r>
      <w:r w:rsidR="00FD6BAC">
        <w:t xml:space="preserve"> </w:t>
      </w:r>
      <w:r w:rsidR="008D38D0">
        <w:t>och skärpa kontroller</w:t>
      </w:r>
      <w:r w:rsidR="00A46FFC" w:rsidRPr="00A46FFC">
        <w:t xml:space="preserve"> av finansiering och bidrag för att undvika </w:t>
      </w:r>
      <w:r w:rsidR="003B2DD5">
        <w:t>sårbarheter</w:t>
      </w:r>
      <w:r w:rsidR="00A46FFC" w:rsidRPr="00A46FFC">
        <w:t>.</w:t>
      </w:r>
      <w:r w:rsidR="00A46FFC">
        <w:t xml:space="preserve"> </w:t>
      </w:r>
      <w:r w:rsidR="00BB37EA">
        <w:t xml:space="preserve">Meddelandet lyfter fram behovet av att </w:t>
      </w:r>
      <w:r w:rsidR="008D38D0">
        <w:t>EU s</w:t>
      </w:r>
      <w:r w:rsidR="00A46FFC" w:rsidRPr="00A46FFC">
        <w:t>äkerställ</w:t>
      </w:r>
      <w:r w:rsidR="00BB37EA">
        <w:t>er</w:t>
      </w:r>
      <w:r w:rsidR="00A46FFC" w:rsidRPr="00A46FFC">
        <w:t xml:space="preserve"> strategisk produktionskapacitet inom EU</w:t>
      </w:r>
      <w:r w:rsidR="002B3E97">
        <w:t xml:space="preserve">, </w:t>
      </w:r>
      <w:r w:rsidR="008D38D0">
        <w:t>samordna</w:t>
      </w:r>
      <w:r w:rsidR="00BB37EA">
        <w:t>r</w:t>
      </w:r>
      <w:r w:rsidR="00A46FFC" w:rsidRPr="00A46FFC">
        <w:t xml:space="preserve"> upp</w:t>
      </w:r>
      <w:r w:rsidR="00F343C1">
        <w:softHyphen/>
      </w:r>
      <w:r w:rsidR="00A46FFC" w:rsidRPr="00A46FFC">
        <w:t xml:space="preserve">handling och </w:t>
      </w:r>
      <w:r w:rsidR="00BB37EA">
        <w:t xml:space="preserve">skyddar </w:t>
      </w:r>
      <w:r w:rsidR="008D38D0">
        <w:t>europeisk</w:t>
      </w:r>
      <w:r w:rsidR="002B3E97">
        <w:t xml:space="preserve"> spetsteknik från </w:t>
      </w:r>
      <w:r w:rsidR="00A46FFC" w:rsidRPr="00A46FFC">
        <w:t>uppköp av tredje land.</w:t>
      </w:r>
      <w:r w:rsidR="00A46FFC">
        <w:t xml:space="preserve"> </w:t>
      </w:r>
      <w:r w:rsidR="00BB37EA">
        <w:t xml:space="preserve">Kommissionen avser etablera ett </w:t>
      </w:r>
      <w:r w:rsidR="0074507D">
        <w:t xml:space="preserve">näringslivsråd </w:t>
      </w:r>
      <w:r w:rsidR="00BB37EA">
        <w:t xml:space="preserve">för ekonomisk säkerhet </w:t>
      </w:r>
      <w:r w:rsidR="0074507D">
        <w:t xml:space="preserve">och </w:t>
      </w:r>
      <w:r w:rsidR="00BB37EA">
        <w:t xml:space="preserve">ett </w:t>
      </w:r>
      <w:r w:rsidR="00A46FFC" w:rsidRPr="00A46FFC">
        <w:t>centrum för forskningssäkerhet.</w:t>
      </w:r>
      <w:r w:rsidR="00A46FFC">
        <w:t xml:space="preserve"> </w:t>
      </w:r>
      <w:r w:rsidR="00BB37EA">
        <w:t>Meddelandet lyfter också behovet av ett ö</w:t>
      </w:r>
      <w:r w:rsidR="0074507D">
        <w:t>kat s</w:t>
      </w:r>
      <w:r w:rsidR="00A46FFC" w:rsidRPr="00A46FFC">
        <w:t>kydd av data, immateriella rättigheter och forskningsresultat.</w:t>
      </w:r>
      <w:r w:rsidR="00A46FFC">
        <w:t xml:space="preserve"> </w:t>
      </w:r>
      <w:r w:rsidR="0074507D">
        <w:t xml:space="preserve">EU ska </w:t>
      </w:r>
      <w:r w:rsidR="003B2DD5">
        <w:t xml:space="preserve">dessutom </w:t>
      </w:r>
      <w:r w:rsidR="0074507D">
        <w:t>b</w:t>
      </w:r>
      <w:r w:rsidR="00A46FFC" w:rsidRPr="00A46FFC">
        <w:t>egränsa beroendet av högriskleverantörer</w:t>
      </w:r>
      <w:r w:rsidR="003B2DD5">
        <w:t xml:space="preserve"> och</w:t>
      </w:r>
      <w:r w:rsidR="00E8637E">
        <w:t xml:space="preserve"> se över </w:t>
      </w:r>
      <w:r w:rsidR="00BF3F9D" w:rsidRPr="00A46FFC">
        <w:t>förordning</w:t>
      </w:r>
      <w:r w:rsidR="00BF3F9D">
        <w:t xml:space="preserve"> </w:t>
      </w:r>
      <w:r w:rsidR="00BF3F9D" w:rsidRPr="009B3FE8">
        <w:t>2021/821</w:t>
      </w:r>
      <w:r w:rsidR="00BF3F9D">
        <w:t xml:space="preserve"> om kontroll av export</w:t>
      </w:r>
      <w:r w:rsidR="004A5C82" w:rsidRPr="00105F90">
        <w:t xml:space="preserve"> av produkter med dubbla användningsområden</w:t>
      </w:r>
      <w:r w:rsidR="00BF3F9D">
        <w:t xml:space="preserve">.    </w:t>
      </w:r>
      <w:r w:rsidR="00E8637E">
        <w:t xml:space="preserve"> </w:t>
      </w:r>
      <w:r w:rsidR="00A46FFC">
        <w:t xml:space="preserve"> </w:t>
      </w:r>
      <w:r w:rsidR="007D542F">
        <w:t xml:space="preserve"> </w:t>
      </w:r>
      <w:r w:rsidR="004B11E1">
        <w:t xml:space="preserve">   </w:t>
      </w:r>
    </w:p>
    <w:p w14:paraId="18CD95F5" w14:textId="6335BC58" w:rsidR="007D542F" w:rsidRDefault="00924EE4" w:rsidP="007D542F">
      <w:pPr>
        <w:pStyle w:val="Brdtext"/>
      </w:pPr>
      <w:r>
        <w:t xml:space="preserve">Regeringen välkomnar ambitionen i meddelandet om att stärka EU:s ekonomiska säkerhet. Meddelandet är ett steg i rätt riktning för att säkerställa </w:t>
      </w:r>
      <w:r w:rsidRPr="00970191">
        <w:t>att</w:t>
      </w:r>
      <w:r>
        <w:t xml:space="preserve"> </w:t>
      </w:r>
      <w:r w:rsidRPr="00970191">
        <w:t xml:space="preserve">EU:s verktyg för ekonomisk säkerhet </w:t>
      </w:r>
      <w:r>
        <w:t>kan hantera</w:t>
      </w:r>
      <w:r w:rsidRPr="00970191">
        <w:t xml:space="preserve"> dagens geopolitiska läge och </w:t>
      </w:r>
      <w:r>
        <w:t xml:space="preserve">används </w:t>
      </w:r>
      <w:r w:rsidRPr="00970191">
        <w:t xml:space="preserve">på ett </w:t>
      </w:r>
      <w:r>
        <w:t xml:space="preserve">förutsebart, balanserat och </w:t>
      </w:r>
      <w:r w:rsidRPr="00970191">
        <w:t>koordinerat sätt</w:t>
      </w:r>
      <w:r>
        <w:t>.</w:t>
      </w:r>
      <w:r w:rsidR="004B11E1">
        <w:t xml:space="preserve"> </w:t>
      </w:r>
    </w:p>
    <w:sdt>
      <w:sdtPr>
        <w:id w:val="181785833"/>
        <w:lock w:val="contentLocked"/>
        <w:placeholder>
          <w:docPart w:val="5AAFBDB1834945408EA8D361759EF383"/>
        </w:placeholder>
        <w:group/>
      </w:sdtPr>
      <w:sdtEndPr/>
      <w:sdtContent>
        <w:p w14:paraId="21FE9140" w14:textId="26FC1791" w:rsidR="007D542F" w:rsidRDefault="007D542F" w:rsidP="00B84500">
          <w:pPr>
            <w:pStyle w:val="Rubrik1"/>
            <w:spacing w:before="720"/>
          </w:pPr>
          <w:r>
            <w:t>Förslaget</w:t>
          </w:r>
        </w:p>
        <w:bookmarkEnd w:id="2" w:displacedByCustomXml="next"/>
      </w:sdtContent>
    </w:sdt>
    <w:bookmarkStart w:id="5" w:name="_Toc93996730"/>
    <w:p w14:paraId="3E171566" w14:textId="77777777" w:rsidR="007D542F" w:rsidRDefault="0073184C" w:rsidP="007D542F">
      <w:pPr>
        <w:pStyle w:val="Rubrik2"/>
      </w:pPr>
      <w:sdt>
        <w:sdtPr>
          <w:id w:val="400485695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Ärendets bakgrund</w:t>
          </w:r>
          <w:bookmarkEnd w:id="5"/>
        </w:sdtContent>
      </w:sdt>
    </w:p>
    <w:p w14:paraId="4B18CF8F" w14:textId="67BFEEE8" w:rsidR="00092233" w:rsidRDefault="00092233" w:rsidP="00092233">
      <w:pPr>
        <w:pStyle w:val="Brdtext"/>
      </w:pPr>
      <w:r>
        <w:t>Den 3 december 2025 lade kommissionen och den höge representanten för utrikes- och säkerhetspolitik fram ett gemensam</w:t>
      </w:r>
      <w:r w:rsidR="00E1605E">
        <w:t>t</w:t>
      </w:r>
      <w:r>
        <w:t xml:space="preserve"> meddelande som föreslår ett stärkande av Europeiska unionens ekonomiska säkerhet. </w:t>
      </w:r>
    </w:p>
    <w:p w14:paraId="59F99095" w14:textId="62C4B36F" w:rsidR="007F3A7E" w:rsidRDefault="00092233" w:rsidP="007F3A7E">
      <w:pPr>
        <w:pStyle w:val="Brdtext"/>
      </w:pPr>
      <w:r>
        <w:t>Det nya meddelandet har sin bakgrund i Strategin för ekonomisk säkerhet från 2023 som är ett ramverk för att skydda EU:s ekonomi från hot och risker</w:t>
      </w:r>
      <w:r w:rsidR="00F343C1">
        <w:t xml:space="preserve">. </w:t>
      </w:r>
      <w:r w:rsidR="007F3A7E">
        <w:t>Strategin anger också som mål att främja EU:s konkurrenskraft</w:t>
      </w:r>
      <w:r w:rsidR="009F2BA0">
        <w:t xml:space="preserve">, genom bland annat </w:t>
      </w:r>
      <w:r w:rsidR="007771CB">
        <w:t xml:space="preserve">den </w:t>
      </w:r>
      <w:r w:rsidR="009F2BA0">
        <w:t>avgörande betydelsen</w:t>
      </w:r>
      <w:r w:rsidR="007771CB">
        <w:t xml:space="preserve"> av EU:s inre marknad</w:t>
      </w:r>
      <w:r w:rsidR="009F2BA0">
        <w:t>,</w:t>
      </w:r>
      <w:r w:rsidR="007771CB">
        <w:t xml:space="preserve"> </w:t>
      </w:r>
      <w:r w:rsidR="007F3A7E">
        <w:t xml:space="preserve">och genom </w:t>
      </w:r>
      <w:r w:rsidR="009F2BA0">
        <w:t xml:space="preserve">att i </w:t>
      </w:r>
      <w:r w:rsidR="007F3A7E">
        <w:t xml:space="preserve">partnerskap med likasinnade diversifiera handeln för att därigenom stärka EU:s </w:t>
      </w:r>
      <w:proofErr w:type="spellStart"/>
      <w:r w:rsidR="007F3A7E">
        <w:t>resiliens</w:t>
      </w:r>
      <w:proofErr w:type="spellEnd"/>
      <w:r w:rsidR="007F3A7E">
        <w:t xml:space="preserve"> samt </w:t>
      </w:r>
      <w:r w:rsidR="00187545">
        <w:t xml:space="preserve">påskynda kartläggningen av </w:t>
      </w:r>
      <w:r w:rsidR="00A1590F" w:rsidRPr="00187545">
        <w:t>strategiska</w:t>
      </w:r>
      <w:r w:rsidR="00A1590F">
        <w:rPr>
          <w:b/>
          <w:bCs/>
        </w:rPr>
        <w:t xml:space="preserve"> </w:t>
      </w:r>
      <w:r w:rsidR="00443242">
        <w:t>beroenden</w:t>
      </w:r>
      <w:r w:rsidR="00187545">
        <w:t xml:space="preserve"> i värdekedjor </w:t>
      </w:r>
      <w:r w:rsidR="00187545">
        <w:lastRenderedPageBreak/>
        <w:t>som skapar sårbarheter för unionens ekonomi och stärka övervakningen och analysen av tredjeländers åtgärder för att skapa nya beroenden eller upprätthålla befintliga</w:t>
      </w:r>
      <w:r w:rsidR="007F3A7E">
        <w:t xml:space="preserve">. </w:t>
      </w:r>
      <w:r w:rsidR="00BB3885" w:rsidRPr="00F1206E">
        <w:t xml:space="preserve">EU:s strategi identifierar som riskkategorier motståndskraften i leveranskedjor, fysisk säkerhet och cybersäkerhet för fysisk infrastruktur, tekniksäkerhet och teknikläckage, samt utnyttjande av ekonomiska beroenden eller tvång som vapen (så kallad </w:t>
      </w:r>
      <w:proofErr w:type="spellStart"/>
      <w:r w:rsidR="00BB3885" w:rsidRPr="00F1206E">
        <w:rPr>
          <w:i/>
          <w:iCs/>
        </w:rPr>
        <w:t>weaponisation</w:t>
      </w:r>
      <w:proofErr w:type="spellEnd"/>
      <w:r w:rsidR="00BB3885" w:rsidRPr="00F1206E">
        <w:rPr>
          <w:i/>
          <w:iCs/>
        </w:rPr>
        <w:t xml:space="preserve"> </w:t>
      </w:r>
      <w:proofErr w:type="spellStart"/>
      <w:r w:rsidR="00BB3885" w:rsidRPr="00F1206E">
        <w:rPr>
          <w:i/>
          <w:iCs/>
        </w:rPr>
        <w:t>of</w:t>
      </w:r>
      <w:proofErr w:type="spellEnd"/>
      <w:r w:rsidR="00BB3885" w:rsidRPr="00F1206E">
        <w:rPr>
          <w:i/>
          <w:iCs/>
        </w:rPr>
        <w:t xml:space="preserve"> </w:t>
      </w:r>
      <w:proofErr w:type="spellStart"/>
      <w:r w:rsidR="00BB3885" w:rsidRPr="00F1206E">
        <w:rPr>
          <w:i/>
          <w:iCs/>
        </w:rPr>
        <w:t>trade</w:t>
      </w:r>
      <w:proofErr w:type="spellEnd"/>
      <w:r w:rsidR="00BB3885" w:rsidRPr="00F1206E">
        <w:t>).</w:t>
      </w:r>
    </w:p>
    <w:p w14:paraId="17041509" w14:textId="101A21C2" w:rsidR="00F57B57" w:rsidRPr="00F7468F" w:rsidRDefault="00583B0B" w:rsidP="00092233">
      <w:pPr>
        <w:pStyle w:val="Brdtext"/>
      </w:pPr>
      <w:r>
        <w:t>Under 2024 kompletterades strategin med förordningar om granskning av utländska direktinvesteringar; rekommendationer om exportkontroll</w:t>
      </w:r>
      <w:r w:rsidR="004A5C82">
        <w:t xml:space="preserve"> av produkter med dubbla användningsområden</w:t>
      </w:r>
      <w:r>
        <w:t xml:space="preserve">; förslag på att medlemsstaterna värderar risker med utgående investeringar samt stärker forskningssäkerhet. </w:t>
      </w:r>
      <w:r w:rsidR="007F3A7E" w:rsidRPr="00F7468F">
        <w:rPr>
          <w:bCs/>
        </w:rPr>
        <w:t xml:space="preserve">Kommissionen har </w:t>
      </w:r>
      <w:r w:rsidRPr="00F7468F">
        <w:rPr>
          <w:bCs/>
        </w:rPr>
        <w:t>även</w:t>
      </w:r>
      <w:r w:rsidR="007F3A7E" w:rsidRPr="00F7468F">
        <w:rPr>
          <w:bCs/>
        </w:rPr>
        <w:t xml:space="preserve"> följt upp strategin med en</w:t>
      </w:r>
      <w:r w:rsidR="00F57B57" w:rsidRPr="00F7468F">
        <w:rPr>
          <w:bCs/>
        </w:rPr>
        <w:t xml:space="preserve"> lista</w:t>
      </w:r>
      <w:r w:rsidR="007F3A7E" w:rsidRPr="00F7468F">
        <w:rPr>
          <w:bCs/>
        </w:rPr>
        <w:t xml:space="preserve"> med</w:t>
      </w:r>
      <w:r w:rsidR="00F57B57" w:rsidRPr="00F7468F">
        <w:rPr>
          <w:bCs/>
        </w:rPr>
        <w:t xml:space="preserve"> tio kritiska teknikområden för EU:s ekonomiska säkerhet där avancerade halvledare; AI, kvantteknik och bioteknik</w:t>
      </w:r>
      <w:r w:rsidR="00E1605E">
        <w:rPr>
          <w:bCs/>
        </w:rPr>
        <w:t xml:space="preserve"> </w:t>
      </w:r>
      <w:r w:rsidR="00631368">
        <w:rPr>
          <w:bCs/>
        </w:rPr>
        <w:t xml:space="preserve">särskilt </w:t>
      </w:r>
      <w:r w:rsidR="00E1605E">
        <w:rPr>
          <w:bCs/>
        </w:rPr>
        <w:t>framhålls</w:t>
      </w:r>
      <w:r w:rsidR="00F57B57" w:rsidRPr="00F7468F">
        <w:rPr>
          <w:bCs/>
        </w:rPr>
        <w:t>.</w:t>
      </w:r>
      <w:r w:rsidR="007F3A7E" w:rsidRPr="00F7468F">
        <w:rPr>
          <w:rStyle w:val="Fotnotsreferens"/>
          <w:bCs/>
        </w:rPr>
        <w:footnoteReference w:id="2"/>
      </w:r>
      <w:r w:rsidR="00F57B57" w:rsidRPr="00F7468F">
        <w:rPr>
          <w:bCs/>
        </w:rPr>
        <w:t xml:space="preserve"> </w:t>
      </w:r>
    </w:p>
    <w:p w14:paraId="15732C9E" w14:textId="6ADAF265" w:rsidR="007D542F" w:rsidRDefault="0073184C" w:rsidP="007D542F">
      <w:pPr>
        <w:pStyle w:val="Rubrik2"/>
      </w:pPr>
      <w:sdt>
        <w:sdtPr>
          <w:id w:val="-1352952988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7D84E441" w14:textId="3C0D615D" w:rsidR="007F3A7E" w:rsidRDefault="007F3A7E" w:rsidP="007F3A7E">
      <w:pPr>
        <w:pStyle w:val="Brdtext"/>
      </w:pPr>
      <w:r>
        <w:t xml:space="preserve">I meddelandet påpekar kommissionen att strategin </w:t>
      </w:r>
      <w:r w:rsidR="00583B0B">
        <w:t>från 2023</w:t>
      </w:r>
      <w:r>
        <w:t xml:space="preserve"> alltjämt gäller </w:t>
      </w:r>
      <w:r w:rsidR="00BB3885">
        <w:t xml:space="preserve">och </w:t>
      </w:r>
      <w:r>
        <w:t xml:space="preserve">att i en tid av intensifierade geopolitiska risker och teknologisk konkurrens </w:t>
      </w:r>
      <w:r w:rsidR="00583B0B">
        <w:t xml:space="preserve">måste </w:t>
      </w:r>
      <w:r w:rsidR="005F6D52">
        <w:t xml:space="preserve">EU </w:t>
      </w:r>
      <w:r>
        <w:t xml:space="preserve">kunna svara mer resolut, </w:t>
      </w:r>
      <w:r w:rsidR="00060472">
        <w:t xml:space="preserve">flexibelt </w:t>
      </w:r>
      <w:r>
        <w:t xml:space="preserve">och samlat på potentiella och faktiska risker och hot. </w:t>
      </w:r>
      <w:r w:rsidR="00BB3885" w:rsidRPr="00F1206E">
        <w:t xml:space="preserve">EU:s strategiska ansats förtydligas till </w:t>
      </w:r>
      <w:r w:rsidR="00BB3885">
        <w:t xml:space="preserve">att gälla </w:t>
      </w:r>
      <w:r w:rsidR="00BB3885" w:rsidRPr="00F1206E">
        <w:t>proaktiv</w:t>
      </w:r>
      <w:r w:rsidR="00BB3885">
        <w:t>t agerande</w:t>
      </w:r>
      <w:r w:rsidR="00BB3885" w:rsidRPr="00F1206E">
        <w:t xml:space="preserve"> och användning av EU:s verktygslåda där de tre pelarna </w:t>
      </w:r>
      <w:r w:rsidR="00810897">
        <w:t>(främja</w:t>
      </w:r>
      <w:r w:rsidR="00672E36">
        <w:t xml:space="preserve"> ekonomisk bas och</w:t>
      </w:r>
      <w:r w:rsidR="00810897">
        <w:t xml:space="preserve"> konkurrenskraft, skydda mot risker och </w:t>
      </w:r>
      <w:r w:rsidR="00A5551B">
        <w:t xml:space="preserve">partnerskap </w:t>
      </w:r>
      <w:r w:rsidR="00810897">
        <w:t>med dem som delar vår oro</w:t>
      </w:r>
      <w:r w:rsidR="00672E36">
        <w:t xml:space="preserve"> och intressen</w:t>
      </w:r>
      <w:r w:rsidR="00810897">
        <w:t xml:space="preserve">) </w:t>
      </w:r>
      <w:r w:rsidR="00BB3885" w:rsidRPr="00F1206E">
        <w:t>utgör en integrerad ansats</w:t>
      </w:r>
      <w:r w:rsidR="00583B0B">
        <w:t>.</w:t>
      </w:r>
    </w:p>
    <w:p w14:paraId="56A1BCD0" w14:textId="208A0FB5" w:rsidR="00105F90" w:rsidRDefault="00A606AB" w:rsidP="00105F90">
      <w:pPr>
        <w:pStyle w:val="Brdtext"/>
        <w:spacing w:after="0"/>
      </w:pPr>
      <w:r>
        <w:t>M</w:t>
      </w:r>
      <w:r w:rsidR="00C65592">
        <w:t xml:space="preserve">eddelandet </w:t>
      </w:r>
      <w:r>
        <w:t>ska</w:t>
      </w:r>
      <w:r w:rsidR="00A6312B">
        <w:t xml:space="preserve"> </w:t>
      </w:r>
      <w:r w:rsidR="004E5255">
        <w:t>ge vägledning</w:t>
      </w:r>
      <w:r w:rsidR="00735625">
        <w:t xml:space="preserve"> för ett stärkt </w:t>
      </w:r>
      <w:r w:rsidR="00A6312B">
        <w:t xml:space="preserve">agerande </w:t>
      </w:r>
      <w:r w:rsidR="007B5805">
        <w:t>för</w:t>
      </w:r>
      <w:r w:rsidR="00735625">
        <w:t xml:space="preserve"> EU</w:t>
      </w:r>
      <w:r w:rsidR="00B84081">
        <w:t>:s</w:t>
      </w:r>
      <w:r w:rsidR="00735625">
        <w:t xml:space="preserve"> </w:t>
      </w:r>
      <w:r w:rsidR="007B5805">
        <w:t>ekonomisk</w:t>
      </w:r>
      <w:r w:rsidR="00B84081">
        <w:t>a</w:t>
      </w:r>
      <w:r w:rsidR="007B5805">
        <w:t xml:space="preserve"> säkerhet</w:t>
      </w:r>
      <w:r w:rsidR="00735625">
        <w:t xml:space="preserve">. </w:t>
      </w:r>
      <w:r w:rsidR="00105F90">
        <w:t>Bakgrunden är att EU måste kunna stärka sin ekonomiska säkerhet i en tid av öka</w:t>
      </w:r>
      <w:r w:rsidR="00263952">
        <w:t>n</w:t>
      </w:r>
      <w:r w:rsidR="00105F90">
        <w:t xml:space="preserve">de geopolitiska risker och teknologisk konkurrens. </w:t>
      </w:r>
      <w:r w:rsidR="00263952">
        <w:t xml:space="preserve">Denna </w:t>
      </w:r>
      <w:r w:rsidR="00105F90">
        <w:t xml:space="preserve">utveckling </w:t>
      </w:r>
      <w:r w:rsidR="00263952">
        <w:t xml:space="preserve">har </w:t>
      </w:r>
      <w:r w:rsidR="00105F90">
        <w:t>inneburit att stater och aktörer allt</w:t>
      </w:r>
      <w:r w:rsidR="00A87C8E">
        <w:t>mer</w:t>
      </w:r>
      <w:r w:rsidR="00105F90">
        <w:t xml:space="preserve"> intensiv</w:t>
      </w:r>
      <w:r w:rsidR="00A87C8E">
        <w:t xml:space="preserve">t </w:t>
      </w:r>
      <w:r w:rsidR="00105F90">
        <w:t xml:space="preserve">utnyttjar ekonomiska instrument för att nå egna, strategiska mål och som riskerar att underminera EU:s säkerhet, ekonomi och konkurrenskraft.  </w:t>
      </w:r>
    </w:p>
    <w:p w14:paraId="1B318750" w14:textId="2A62BB0A" w:rsidR="00F52AA0" w:rsidRDefault="00092233" w:rsidP="00105F90">
      <w:pPr>
        <w:pStyle w:val="Brdtext"/>
      </w:pPr>
      <w:r>
        <w:t xml:space="preserve">Systematisk riskanalys krävs för att förutse, avskräcka och bemöta ekonomiska hot, med större samarbete mellan medlemsstater, näringsliv och </w:t>
      </w:r>
      <w:r w:rsidR="009B183A">
        <w:t>likasinnade</w:t>
      </w:r>
      <w:r>
        <w:t xml:space="preserve"> partner</w:t>
      </w:r>
      <w:r w:rsidR="00263952">
        <w:t>s</w:t>
      </w:r>
      <w:r>
        <w:t>. EU måste</w:t>
      </w:r>
      <w:r w:rsidR="0028070A">
        <w:t>, i vissa fall,</w:t>
      </w:r>
      <w:r>
        <w:t xml:space="preserve"> </w:t>
      </w:r>
      <w:r w:rsidR="0028070A">
        <w:t xml:space="preserve">i allt större utsträckning behöva </w:t>
      </w:r>
      <w:r>
        <w:t xml:space="preserve">vara berett att </w:t>
      </w:r>
      <w:r>
        <w:lastRenderedPageBreak/>
        <w:t xml:space="preserve">acceptera ekonomiska kostnader för att minska </w:t>
      </w:r>
      <w:r w:rsidR="0028070A">
        <w:t>sårbarheter</w:t>
      </w:r>
      <w:r w:rsidR="00105F90">
        <w:t xml:space="preserve"> och </w:t>
      </w:r>
      <w:r w:rsidR="0028070A">
        <w:t>strategiska beroenden för att stärka den övergripande säkerheten.</w:t>
      </w:r>
      <w:r w:rsidR="00105F90">
        <w:t xml:space="preserve"> </w:t>
      </w:r>
    </w:p>
    <w:p w14:paraId="4E9EF463" w14:textId="379F5DBF" w:rsidR="00B84081" w:rsidRPr="00777A31" w:rsidRDefault="00B84081" w:rsidP="00B84081">
      <w:pPr>
        <w:pStyle w:val="Brdtext"/>
        <w:spacing w:after="100" w:afterAutospacing="1"/>
        <w:rPr>
          <w:b/>
          <w:bCs/>
        </w:rPr>
      </w:pPr>
      <w:r>
        <w:rPr>
          <w:b/>
          <w:bCs/>
        </w:rPr>
        <w:t>1</w:t>
      </w:r>
      <w:r w:rsidRPr="00777A31">
        <w:rPr>
          <w:b/>
          <w:bCs/>
        </w:rPr>
        <w:t>.2.</w:t>
      </w:r>
      <w:r>
        <w:rPr>
          <w:b/>
          <w:bCs/>
        </w:rPr>
        <w:t>1</w:t>
      </w:r>
      <w:r w:rsidRPr="00777A31">
        <w:rPr>
          <w:b/>
          <w:bCs/>
        </w:rPr>
        <w:t xml:space="preserve"> EU:s verktygslåda</w:t>
      </w:r>
      <w:r>
        <w:rPr>
          <w:b/>
          <w:bCs/>
        </w:rPr>
        <w:t xml:space="preserve"> för ekonomisk säkerhet</w:t>
      </w:r>
    </w:p>
    <w:p w14:paraId="4312523B" w14:textId="771AC5E5" w:rsidR="00B84081" w:rsidRDefault="00B84081" w:rsidP="00B84081">
      <w:pPr>
        <w:pStyle w:val="Brdtext"/>
        <w:spacing w:after="0"/>
      </w:pPr>
      <w:r w:rsidRPr="00105F90">
        <w:t xml:space="preserve">Meddelandet </w:t>
      </w:r>
      <w:r w:rsidR="00935D57">
        <w:t xml:space="preserve">redogör för </w:t>
      </w:r>
      <w:r w:rsidRPr="00105F90">
        <w:t xml:space="preserve">EU:s befintliga och kommande </w:t>
      </w:r>
      <w:r w:rsidR="0076236C">
        <w:t>verktyg</w:t>
      </w:r>
      <w:r w:rsidR="00935D57">
        <w:t>,</w:t>
      </w:r>
      <w:r w:rsidR="0076236C" w:rsidRPr="00105F90">
        <w:t xml:space="preserve"> </w:t>
      </w:r>
      <w:r w:rsidRPr="00105F90">
        <w:t xml:space="preserve">som föreslås användas </w:t>
      </w:r>
      <w:r w:rsidR="000E7405">
        <w:t>mer</w:t>
      </w:r>
      <w:r w:rsidRPr="00105F90">
        <w:t xml:space="preserve"> strategiskt och </w:t>
      </w:r>
      <w:r w:rsidR="00935D57">
        <w:t>i bättre samordning</w:t>
      </w:r>
      <w:r w:rsidRPr="00105F90">
        <w:t xml:space="preserve">. </w:t>
      </w:r>
    </w:p>
    <w:p w14:paraId="30E97A3A" w14:textId="77777777" w:rsidR="00B84081" w:rsidRPr="001A4369" w:rsidRDefault="00B84081" w:rsidP="00B84081">
      <w:pPr>
        <w:pStyle w:val="Brdtext"/>
        <w:spacing w:after="0"/>
      </w:pPr>
      <w:r w:rsidRPr="001A4369">
        <w:t xml:space="preserve">EU:s verktygslåda indelas i sex kategorier (i ett icke uttömmande urval). </w:t>
      </w:r>
    </w:p>
    <w:p w14:paraId="0802BFEA" w14:textId="77D4A862" w:rsidR="00B84081" w:rsidRDefault="00B84081" w:rsidP="00B84081">
      <w:pPr>
        <w:pStyle w:val="Brdtext"/>
        <w:numPr>
          <w:ilvl w:val="0"/>
          <w:numId w:val="45"/>
        </w:numPr>
      </w:pPr>
      <w:r>
        <w:t>Handel</w:t>
      </w:r>
      <w:r w:rsidR="0028070A">
        <w:t>s</w:t>
      </w:r>
      <w:r>
        <w:t>verktyg som ska stärka diversifiering och reducera sårbarheter, såsom</w:t>
      </w:r>
      <w:r w:rsidR="00BE7CD2">
        <w:t xml:space="preserve"> handelspolitiska skyddsåtgärder, </w:t>
      </w:r>
      <w:r>
        <w:t>konkurrensverktyg</w:t>
      </w:r>
      <w:r w:rsidR="00060472">
        <w:t xml:space="preserve"> och </w:t>
      </w:r>
      <w:r>
        <w:t xml:space="preserve">tullprocedurer. </w:t>
      </w:r>
    </w:p>
    <w:p w14:paraId="6C893A5D" w14:textId="601000F4" w:rsidR="00B84081" w:rsidRDefault="00B84081" w:rsidP="00B84081">
      <w:pPr>
        <w:pStyle w:val="Brdtext"/>
        <w:numPr>
          <w:ilvl w:val="0"/>
          <w:numId w:val="45"/>
        </w:numPr>
      </w:pPr>
      <w:r>
        <w:t xml:space="preserve">Verktyg för </w:t>
      </w:r>
      <w:proofErr w:type="spellStart"/>
      <w:r>
        <w:t>resiliens</w:t>
      </w:r>
      <w:proofErr w:type="spellEnd"/>
      <w:r>
        <w:t xml:space="preserve"> och cybersäkerhet </w:t>
      </w:r>
      <w:r w:rsidR="00FB3705">
        <w:t xml:space="preserve">som ska </w:t>
      </w:r>
      <w:r>
        <w:t>skydda mot akuta och externa hot mot kritisk infrastruktur och IT-system: cybersäkerhets</w:t>
      </w:r>
      <w:r>
        <w:softHyphen/>
        <w:t>förordningen, 5G-verktygslådan, EU:s lagerhållningsstrategi, IMERA</w:t>
      </w:r>
      <w:r>
        <w:rPr>
          <w:rStyle w:val="Fotnotsreferens"/>
        </w:rPr>
        <w:footnoteReference w:id="3"/>
      </w:r>
      <w:r>
        <w:t xml:space="preserve">, NIS2-direktivet </w:t>
      </w:r>
      <w:r w:rsidR="00BD6BDD">
        <w:t>för cybersäkerhet</w:t>
      </w:r>
      <w:r>
        <w:t xml:space="preserve">, direktivet för offentlig upphandling </w:t>
      </w:r>
      <w:r w:rsidR="00736985">
        <w:t>med flera.</w:t>
      </w:r>
      <w:r>
        <w:t xml:space="preserve"> </w:t>
      </w:r>
    </w:p>
    <w:p w14:paraId="6790F120" w14:textId="77777777" w:rsidR="00B84081" w:rsidRDefault="00B84081" w:rsidP="00B84081">
      <w:pPr>
        <w:pStyle w:val="Brdtext"/>
        <w:numPr>
          <w:ilvl w:val="0"/>
          <w:numId w:val="45"/>
        </w:numPr>
      </w:pPr>
      <w:r>
        <w:t xml:space="preserve">Verktyg för säkerhet och upprätthållande av allmän ordning: investeringsgranskning, regler för produkter med dubbla användningsområden, rekommendation om övervakning av utgående investeringar, rekommendation om forskningssäkerhet.  </w:t>
      </w:r>
    </w:p>
    <w:p w14:paraId="3E7F55D5" w14:textId="77777777" w:rsidR="00B84081" w:rsidRDefault="00B84081" w:rsidP="00B84081">
      <w:pPr>
        <w:pStyle w:val="Brdtext"/>
        <w:numPr>
          <w:ilvl w:val="0"/>
          <w:numId w:val="45"/>
        </w:numPr>
      </w:pPr>
      <w:r>
        <w:t xml:space="preserve">Anti-tvångsinstrument och sanktioner. </w:t>
      </w:r>
    </w:p>
    <w:p w14:paraId="360C93DD" w14:textId="53EBBFF0" w:rsidR="00B84081" w:rsidRDefault="00B84081" w:rsidP="00B84081">
      <w:pPr>
        <w:pStyle w:val="Brdtext"/>
        <w:numPr>
          <w:ilvl w:val="0"/>
          <w:numId w:val="45"/>
        </w:numPr>
      </w:pPr>
      <w:r>
        <w:t xml:space="preserve">Finansiering och finansieringsrestriktioner: Global </w:t>
      </w:r>
      <w:r w:rsidR="00736985">
        <w:t>G</w:t>
      </w:r>
      <w:r>
        <w:t xml:space="preserve">ateway, finansieringsprogram som Horizon Europe, Digital Europe, </w:t>
      </w:r>
      <w:r w:rsidR="007F66BE">
        <w:t xml:space="preserve">finansieringsrestriktioner </w:t>
      </w:r>
      <w:r>
        <w:t>i EU:s kommande fleråriga budget</w:t>
      </w:r>
      <w:r w:rsidR="00F5249B">
        <w:t>ram</w:t>
      </w:r>
      <w:r>
        <w:t xml:space="preserve"> </w:t>
      </w:r>
      <w:r w:rsidR="00736985">
        <w:t>med flera.</w:t>
      </w:r>
      <w:r>
        <w:t xml:space="preserve"> </w:t>
      </w:r>
    </w:p>
    <w:p w14:paraId="1B9143B4" w14:textId="4838947A" w:rsidR="00B84081" w:rsidRDefault="00B84081" w:rsidP="00B84081">
      <w:pPr>
        <w:pStyle w:val="Brdtext"/>
        <w:numPr>
          <w:ilvl w:val="0"/>
          <w:numId w:val="45"/>
        </w:numPr>
      </w:pPr>
      <w:r>
        <w:t xml:space="preserve">Strategiska </w:t>
      </w:r>
      <w:proofErr w:type="spellStart"/>
      <w:r>
        <w:t>sektorsinitiativ</w:t>
      </w:r>
      <w:proofErr w:type="spellEnd"/>
      <w:r>
        <w:t xml:space="preserve"> </w:t>
      </w:r>
      <w:r w:rsidR="00462C2D">
        <w:t>s</w:t>
      </w:r>
      <w:r w:rsidR="00BE7CD2">
        <w:t xml:space="preserve">om </w:t>
      </w:r>
      <w:r>
        <w:t xml:space="preserve">innebär att EU utvecklar sin kapacitet i särskilda högrisksektorer såsom halvledare, kvantteknik, försvar- och rymdteknik genom program som </w:t>
      </w:r>
      <w:proofErr w:type="spellStart"/>
      <w:r w:rsidR="006303DD">
        <w:t>RESource</w:t>
      </w:r>
      <w:proofErr w:type="spellEnd"/>
      <w:r w:rsidR="000E7405">
        <w:t>-</w:t>
      </w:r>
      <w:r>
        <w:t xml:space="preserve">EU, halvledarakten 2.0, </w:t>
      </w:r>
      <w:r>
        <w:lastRenderedPageBreak/>
        <w:t xml:space="preserve">Industrial </w:t>
      </w:r>
      <w:r w:rsidR="00736985">
        <w:t>A</w:t>
      </w:r>
      <w:r>
        <w:t xml:space="preserve">ccelerator </w:t>
      </w:r>
      <w:r w:rsidR="00736985" w:rsidRPr="00736985">
        <w:t>A</w:t>
      </w:r>
      <w:r w:rsidRPr="00736985">
        <w:t>ct,</w:t>
      </w:r>
      <w:r>
        <w:t xml:space="preserve"> Kvantstrategin, Förordningen om kritiska råm</w:t>
      </w:r>
      <w:r w:rsidR="000E7405">
        <w:t>aterial</w:t>
      </w:r>
      <w:r w:rsidR="00A87C8E">
        <w:t xml:space="preserve"> </w:t>
      </w:r>
      <w:r w:rsidR="00736985">
        <w:t>med flera.</w:t>
      </w:r>
      <w:r>
        <w:t xml:space="preserve">    </w:t>
      </w:r>
    </w:p>
    <w:p w14:paraId="65048656" w14:textId="41BE69EC" w:rsidR="002E4D4D" w:rsidRPr="00FD79F2" w:rsidRDefault="002E4D4D" w:rsidP="00FD79F2">
      <w:pPr>
        <w:pStyle w:val="Brdtext"/>
        <w:spacing w:after="100" w:afterAutospacing="1"/>
        <w:rPr>
          <w:b/>
          <w:bCs/>
        </w:rPr>
      </w:pPr>
      <w:r w:rsidRPr="00FD79F2">
        <w:rPr>
          <w:b/>
          <w:bCs/>
        </w:rPr>
        <w:t>1.2.</w:t>
      </w:r>
      <w:r w:rsidR="00B84081">
        <w:rPr>
          <w:b/>
          <w:bCs/>
        </w:rPr>
        <w:t xml:space="preserve">2 </w:t>
      </w:r>
      <w:r w:rsidR="00F62A9B">
        <w:rPr>
          <w:b/>
          <w:bCs/>
        </w:rPr>
        <w:t xml:space="preserve">Åtgärder </w:t>
      </w:r>
      <w:r w:rsidR="00263B28">
        <w:rPr>
          <w:b/>
          <w:bCs/>
        </w:rPr>
        <w:t xml:space="preserve">som ska vidtas </w:t>
      </w:r>
      <w:r w:rsidR="00F64C13">
        <w:rPr>
          <w:b/>
          <w:bCs/>
        </w:rPr>
        <w:t>på</w:t>
      </w:r>
      <w:r w:rsidR="00F62A9B">
        <w:rPr>
          <w:b/>
          <w:bCs/>
        </w:rPr>
        <w:t xml:space="preserve"> </w:t>
      </w:r>
      <w:r w:rsidR="00F64C13">
        <w:rPr>
          <w:b/>
          <w:bCs/>
        </w:rPr>
        <w:t xml:space="preserve">skyddsvärda </w:t>
      </w:r>
      <w:r w:rsidRPr="00FD79F2">
        <w:rPr>
          <w:b/>
          <w:bCs/>
        </w:rPr>
        <w:t>områden</w:t>
      </w:r>
    </w:p>
    <w:p w14:paraId="3E2DD0EA" w14:textId="35A48A00" w:rsidR="004A0435" w:rsidRDefault="002E4D4D" w:rsidP="00F52AA0">
      <w:pPr>
        <w:pStyle w:val="Brdtext"/>
        <w:spacing w:after="0"/>
      </w:pPr>
      <w:r w:rsidRPr="00105F90">
        <w:t>Meddelande</w:t>
      </w:r>
      <w:r w:rsidR="00263B28" w:rsidRPr="00105F90">
        <w:t>t</w:t>
      </w:r>
      <w:r w:rsidRPr="00105F90">
        <w:t xml:space="preserve"> </w:t>
      </w:r>
      <w:r w:rsidR="00427BB1" w:rsidRPr="00105F90">
        <w:t>anger</w:t>
      </w:r>
      <w:r w:rsidRPr="00105F90">
        <w:t xml:space="preserve"> riskområden </w:t>
      </w:r>
      <w:r w:rsidRPr="0028070A">
        <w:t xml:space="preserve">där </w:t>
      </w:r>
      <w:r w:rsidR="00105F90" w:rsidRPr="0028070A">
        <w:t>strategiska</w:t>
      </w:r>
      <w:r w:rsidR="0028070A">
        <w:t xml:space="preserve"> </w:t>
      </w:r>
      <w:r w:rsidR="00105F90">
        <w:t xml:space="preserve">beroenden och </w:t>
      </w:r>
      <w:r w:rsidRPr="00105F90">
        <w:t xml:space="preserve">sårbarheter kan få systematiska konsekvenser på kort sikt för säkerhet, ekonomi och samhälle </w:t>
      </w:r>
      <w:r w:rsidR="00C91306" w:rsidRPr="00105F90">
        <w:t>men också strategiska överväganden för att EU ska behålla sin ekonomiska ställning i världsekonomin</w:t>
      </w:r>
      <w:r w:rsidR="00AC57BC">
        <w:t>.</w:t>
      </w:r>
      <w:r w:rsidR="00C91306" w:rsidRPr="00105F90">
        <w:t xml:space="preserve"> </w:t>
      </w:r>
      <w:r w:rsidRPr="00105F90">
        <w:t xml:space="preserve">Dessa </w:t>
      </w:r>
      <w:r w:rsidR="00F64C13" w:rsidRPr="00105F90">
        <w:t xml:space="preserve">skyddsvärda </w:t>
      </w:r>
      <w:r w:rsidR="00427BB1" w:rsidRPr="00105F90">
        <w:t>områden kräver särskilda åtgärder för att minska beroenden och stärka motståndskraft</w:t>
      </w:r>
      <w:r w:rsidR="00E70C8C" w:rsidRPr="00105F90">
        <w:t xml:space="preserve">. </w:t>
      </w:r>
    </w:p>
    <w:p w14:paraId="476DF266" w14:textId="77777777" w:rsidR="004A0435" w:rsidRDefault="004A0435" w:rsidP="00F52AA0">
      <w:pPr>
        <w:pStyle w:val="Brdtext"/>
        <w:spacing w:after="0"/>
      </w:pPr>
    </w:p>
    <w:p w14:paraId="78731279" w14:textId="0EEAEC77" w:rsidR="00F52AA0" w:rsidRPr="00105F90" w:rsidRDefault="004669FA" w:rsidP="00B53A69">
      <w:pPr>
        <w:pStyle w:val="Brdtext"/>
        <w:spacing w:after="100" w:afterAutospacing="1"/>
      </w:pPr>
      <w:r>
        <w:t>Avsikten</w:t>
      </w:r>
      <w:r w:rsidR="00EA4E26" w:rsidRPr="00105F90">
        <w:t xml:space="preserve"> är att: </w:t>
      </w:r>
      <w:r w:rsidR="00E70C8C" w:rsidRPr="00105F90">
        <w:t xml:space="preserve"> </w:t>
      </w:r>
      <w:r w:rsidR="00427BB1" w:rsidRPr="00105F90">
        <w:t xml:space="preserve"> </w:t>
      </w:r>
    </w:p>
    <w:p w14:paraId="5D9306DB" w14:textId="651A9B93" w:rsidR="00C045A5" w:rsidRPr="00105F90" w:rsidRDefault="00C045A5" w:rsidP="005C14BA">
      <w:pPr>
        <w:pStyle w:val="Brdtext"/>
        <w:numPr>
          <w:ilvl w:val="0"/>
          <w:numId w:val="44"/>
        </w:numPr>
        <w:spacing w:after="0"/>
      </w:pPr>
      <w:r w:rsidRPr="00105F90">
        <w:rPr>
          <w:b/>
          <w:bCs/>
        </w:rPr>
        <w:t>S</w:t>
      </w:r>
      <w:r w:rsidR="00F52AA0" w:rsidRPr="00105F90">
        <w:rPr>
          <w:b/>
          <w:bCs/>
        </w:rPr>
        <w:t xml:space="preserve">tärka </w:t>
      </w:r>
      <w:proofErr w:type="spellStart"/>
      <w:r w:rsidR="00DB6588" w:rsidRPr="00105F90">
        <w:rPr>
          <w:b/>
          <w:bCs/>
        </w:rPr>
        <w:t>resiliens</w:t>
      </w:r>
      <w:proofErr w:type="spellEnd"/>
      <w:r w:rsidR="00DB6588" w:rsidRPr="00105F90">
        <w:rPr>
          <w:b/>
          <w:bCs/>
        </w:rPr>
        <w:t xml:space="preserve"> i </w:t>
      </w:r>
      <w:r w:rsidR="00F52AA0" w:rsidRPr="00105F90">
        <w:rPr>
          <w:b/>
          <w:bCs/>
        </w:rPr>
        <w:t>leveranskedjor</w:t>
      </w:r>
      <w:r w:rsidR="00B10031" w:rsidRPr="00105F90">
        <w:rPr>
          <w:b/>
          <w:bCs/>
        </w:rPr>
        <w:t xml:space="preserve"> och motverka </w:t>
      </w:r>
      <w:r w:rsidR="00B10031" w:rsidRPr="00443242">
        <w:rPr>
          <w:b/>
          <w:bCs/>
        </w:rPr>
        <w:t>strategisk</w:t>
      </w:r>
      <w:r w:rsidR="00395928">
        <w:rPr>
          <w:b/>
          <w:bCs/>
        </w:rPr>
        <w:t>a</w:t>
      </w:r>
      <w:r w:rsidR="0094112C">
        <w:rPr>
          <w:b/>
          <w:bCs/>
        </w:rPr>
        <w:t xml:space="preserve"> </w:t>
      </w:r>
      <w:r w:rsidR="00B10031" w:rsidRPr="00105F90">
        <w:rPr>
          <w:b/>
          <w:bCs/>
        </w:rPr>
        <w:t>beroenden</w:t>
      </w:r>
      <w:r w:rsidR="00FD79F2" w:rsidRPr="00105F90">
        <w:rPr>
          <w:b/>
          <w:bCs/>
        </w:rPr>
        <w:t xml:space="preserve"> i varor och tjänster genom diversifiering,</w:t>
      </w:r>
      <w:r w:rsidR="005355F4">
        <w:rPr>
          <w:b/>
          <w:bCs/>
        </w:rPr>
        <w:t xml:space="preserve"> främja</w:t>
      </w:r>
      <w:r w:rsidR="00FD79F2" w:rsidRPr="00105F90">
        <w:rPr>
          <w:b/>
          <w:bCs/>
        </w:rPr>
        <w:t xml:space="preserve"> innovation och</w:t>
      </w:r>
      <w:r w:rsidR="005355F4">
        <w:rPr>
          <w:b/>
          <w:bCs/>
        </w:rPr>
        <w:t xml:space="preserve"> industriell kapacitet och</w:t>
      </w:r>
      <w:r w:rsidR="00FD79F2" w:rsidRPr="00105F90">
        <w:rPr>
          <w:b/>
          <w:bCs/>
        </w:rPr>
        <w:t xml:space="preserve"> internationella samarbeten</w:t>
      </w:r>
      <w:r w:rsidR="00FD79F2" w:rsidRPr="00105F90">
        <w:t xml:space="preserve">. </w:t>
      </w:r>
      <w:r w:rsidR="00877936" w:rsidRPr="00105F90">
        <w:t xml:space="preserve">Kommissionen föreslår </w:t>
      </w:r>
      <w:r w:rsidR="00D7058E" w:rsidRPr="00105F90">
        <w:t xml:space="preserve">fortsatta </w:t>
      </w:r>
      <w:r w:rsidR="00877936" w:rsidRPr="00105F90">
        <w:t>riskanalyser av kritiska leveranskedjor, infrastruktur och teknik för</w:t>
      </w:r>
      <w:r w:rsidR="00877936" w:rsidRPr="00877936">
        <w:rPr>
          <w:sz w:val="24"/>
          <w:szCs w:val="24"/>
        </w:rPr>
        <w:t xml:space="preserve"> </w:t>
      </w:r>
      <w:r w:rsidR="00877936" w:rsidRPr="00105F90">
        <w:t>att spåra</w:t>
      </w:r>
      <w:r w:rsidR="00B82F8E" w:rsidRPr="00105F90">
        <w:t xml:space="preserve"> </w:t>
      </w:r>
      <w:r w:rsidR="00105F90">
        <w:t>riskutsatta områden</w:t>
      </w:r>
      <w:r w:rsidR="00BC615E" w:rsidRPr="00105F90">
        <w:t xml:space="preserve">. </w:t>
      </w:r>
      <w:r w:rsidR="00C91306" w:rsidRPr="00105F90">
        <w:t xml:space="preserve">Arbetet ska ske skyndsamt. </w:t>
      </w:r>
      <w:r w:rsidR="00877936" w:rsidRPr="00105F90">
        <w:t>Industri och andra intresse</w:t>
      </w:r>
      <w:r w:rsidR="00D7058E" w:rsidRPr="00105F90">
        <w:t>nter</w:t>
      </w:r>
      <w:r w:rsidR="00877936" w:rsidRPr="00105F90">
        <w:t xml:space="preserve"> ska </w:t>
      </w:r>
      <w:r w:rsidR="00C91306" w:rsidRPr="00105F90">
        <w:t xml:space="preserve">återkommande </w:t>
      </w:r>
      <w:r w:rsidR="00877936" w:rsidRPr="00105F90">
        <w:t>tillfrågas om sårbarheter i leverans</w:t>
      </w:r>
      <w:r w:rsidR="00D7058E" w:rsidRPr="00105F90">
        <w:softHyphen/>
      </w:r>
      <w:r w:rsidR="00877936" w:rsidRPr="00105F90">
        <w:t xml:space="preserve">kedjor och yttre påtryckningar. </w:t>
      </w:r>
      <w:r w:rsidR="00BC615E" w:rsidRPr="00105F90">
        <w:t>Åtgärder</w:t>
      </w:r>
      <w:r w:rsidR="00D7058E" w:rsidRPr="00105F90">
        <w:t xml:space="preserve"> som vidtas </w:t>
      </w:r>
      <w:r w:rsidR="00263952">
        <w:t xml:space="preserve">syftar till </w:t>
      </w:r>
      <w:r w:rsidR="00C91306" w:rsidRPr="00105F90">
        <w:t>att</w:t>
      </w:r>
      <w:r w:rsidR="00BC615E" w:rsidRPr="00105F90">
        <w:t xml:space="preserve"> </w:t>
      </w:r>
      <w:r w:rsidR="00D7058E" w:rsidRPr="00105F90">
        <w:t xml:space="preserve">gradvis </w:t>
      </w:r>
      <w:r w:rsidR="00BC615E" w:rsidRPr="00105F90">
        <w:t>minska</w:t>
      </w:r>
      <w:r w:rsidR="00D7058E" w:rsidRPr="00105F90">
        <w:t xml:space="preserve"> </w:t>
      </w:r>
      <w:r w:rsidR="004838DD" w:rsidRPr="00105F90">
        <w:t>beroende</w:t>
      </w:r>
      <w:r w:rsidR="004838DD">
        <w:t>n</w:t>
      </w:r>
      <w:r w:rsidR="005355F4">
        <w:t>, särskilt s.k. högriskberoenden</w:t>
      </w:r>
      <w:r w:rsidR="005355F4">
        <w:rPr>
          <w:rStyle w:val="Fotnotsreferens"/>
        </w:rPr>
        <w:footnoteReference w:id="4"/>
      </w:r>
      <w:r w:rsidR="005355F4">
        <w:t>,</w:t>
      </w:r>
      <w:r w:rsidR="00BC615E" w:rsidRPr="00105F90">
        <w:t xml:space="preserve"> av enskilda länder eller aktörer; stärka handeln med pålitliga partners</w:t>
      </w:r>
      <w:r w:rsidR="00D7058E" w:rsidRPr="00105F90">
        <w:t>,</w:t>
      </w:r>
      <w:r w:rsidR="00BC615E" w:rsidRPr="00105F90">
        <w:t xml:space="preserve"> samt främja utveckl</w:t>
      </w:r>
      <w:r w:rsidR="00223ED8" w:rsidRPr="00105F90">
        <w:t>ing</w:t>
      </w:r>
      <w:r w:rsidR="00BC615E" w:rsidRPr="00105F90">
        <w:t xml:space="preserve"> av innovation och industriell kapacitet inom EU.</w:t>
      </w:r>
      <w:r w:rsidR="00877936" w:rsidRPr="00105F90">
        <w:t xml:space="preserve"> </w:t>
      </w:r>
      <w:r w:rsidR="00DB6588" w:rsidRPr="00105F90">
        <w:t xml:space="preserve">Kommissionen </w:t>
      </w:r>
      <w:r w:rsidR="00C91306" w:rsidRPr="00105F90">
        <w:t>avser</w:t>
      </w:r>
      <w:r w:rsidR="00DB6588" w:rsidRPr="00105F90">
        <w:t xml:space="preserve"> </w:t>
      </w:r>
      <w:r w:rsidR="008F0D8F">
        <w:t>vidta</w:t>
      </w:r>
      <w:r w:rsidR="00DB6588" w:rsidRPr="00105F90">
        <w:t xml:space="preserve"> </w:t>
      </w:r>
      <w:r w:rsidR="00877936" w:rsidRPr="00105F90">
        <w:t xml:space="preserve">åtgärder </w:t>
      </w:r>
      <w:r w:rsidR="00E70C8C" w:rsidRPr="00105F90">
        <w:t xml:space="preserve">för </w:t>
      </w:r>
      <w:r w:rsidR="00DB6588" w:rsidRPr="00105F90">
        <w:t xml:space="preserve">att förhindra prisdumpning och </w:t>
      </w:r>
      <w:r w:rsidR="00C91306" w:rsidRPr="00105F90">
        <w:t xml:space="preserve">andra </w:t>
      </w:r>
      <w:r w:rsidR="004E5255">
        <w:t>prismanipulationer</w:t>
      </w:r>
      <w:r w:rsidR="000121F4">
        <w:t xml:space="preserve"> </w:t>
      </w:r>
      <w:r w:rsidR="00C91306" w:rsidRPr="00105F90">
        <w:t xml:space="preserve">som snedvrider konkurrens. Kommissionen </w:t>
      </w:r>
      <w:r w:rsidR="00DB6588" w:rsidRPr="00105F90">
        <w:t>föreslår</w:t>
      </w:r>
      <w:r w:rsidR="00C91306" w:rsidRPr="00105F90">
        <w:t xml:space="preserve"> också</w:t>
      </w:r>
      <w:r w:rsidR="00DB6588" w:rsidRPr="00105F90">
        <w:t xml:space="preserve"> strategisk lagerhållning för kritiska råvaror som kan säkerställa snabb respons vid kriser.</w:t>
      </w:r>
    </w:p>
    <w:p w14:paraId="408B48DF" w14:textId="77777777" w:rsidR="00C045A5" w:rsidRPr="00105F90" w:rsidRDefault="00C045A5" w:rsidP="00DB6588">
      <w:pPr>
        <w:pStyle w:val="Brdtext"/>
        <w:spacing w:after="0"/>
      </w:pPr>
    </w:p>
    <w:p w14:paraId="0F03F0C3" w14:textId="3EBE5711" w:rsidR="00EB74D3" w:rsidRPr="00105F90" w:rsidRDefault="00DB6588" w:rsidP="00EB74D3">
      <w:pPr>
        <w:pStyle w:val="Brdtext"/>
        <w:numPr>
          <w:ilvl w:val="0"/>
          <w:numId w:val="44"/>
        </w:numPr>
        <w:spacing w:after="120"/>
      </w:pPr>
      <w:r w:rsidRPr="00105F90">
        <w:rPr>
          <w:b/>
          <w:bCs/>
        </w:rPr>
        <w:t xml:space="preserve">Främja investeringar </w:t>
      </w:r>
      <w:r w:rsidR="0071775F" w:rsidRPr="00105F90">
        <w:rPr>
          <w:b/>
          <w:bCs/>
        </w:rPr>
        <w:t xml:space="preserve">och finansiering </w:t>
      </w:r>
      <w:r w:rsidRPr="00105F90">
        <w:rPr>
          <w:b/>
          <w:bCs/>
        </w:rPr>
        <w:t xml:space="preserve">som kan </w:t>
      </w:r>
      <w:r w:rsidR="00D302C0" w:rsidRPr="00105F90">
        <w:rPr>
          <w:b/>
          <w:bCs/>
        </w:rPr>
        <w:t xml:space="preserve">bidra till </w:t>
      </w:r>
      <w:r w:rsidRPr="00105F90">
        <w:rPr>
          <w:b/>
          <w:bCs/>
        </w:rPr>
        <w:t>EU:s ekonomiska säkerhet.</w:t>
      </w:r>
      <w:r w:rsidRPr="00105F90">
        <w:t xml:space="preserve"> </w:t>
      </w:r>
      <w:r w:rsidR="00263952">
        <w:t xml:space="preserve">Meddelandet slår fast att </w:t>
      </w:r>
      <w:r w:rsidRPr="00105F90">
        <w:t xml:space="preserve">EU </w:t>
      </w:r>
      <w:r w:rsidR="00BE7CD2">
        <w:t>ska förbli</w:t>
      </w:r>
      <w:r w:rsidR="00BE7CD2" w:rsidRPr="00105F90">
        <w:t xml:space="preserve"> </w:t>
      </w:r>
      <w:r w:rsidRPr="00105F90">
        <w:t>öppet och attraktivt för utländska investeringar</w:t>
      </w:r>
      <w:r w:rsidR="00263952">
        <w:t xml:space="preserve">. </w:t>
      </w:r>
      <w:r w:rsidR="00E75075">
        <w:t>Samtidigt konstateras att EU</w:t>
      </w:r>
      <w:r w:rsidR="00E75075" w:rsidRPr="00105F90">
        <w:t xml:space="preserve"> bör </w:t>
      </w:r>
      <w:r w:rsidR="00E75075" w:rsidRPr="00105F90">
        <w:lastRenderedPageBreak/>
        <w:t xml:space="preserve">motverka investeringar som förstärker </w:t>
      </w:r>
      <w:r w:rsidR="00E75075" w:rsidRPr="0094112C">
        <w:t>eller skapar nya strategisk</w:t>
      </w:r>
      <w:r w:rsidR="00395928" w:rsidRPr="0094112C">
        <w:t>a</w:t>
      </w:r>
      <w:r w:rsidR="0094112C" w:rsidRPr="0094112C">
        <w:t xml:space="preserve"> </w:t>
      </w:r>
      <w:r w:rsidR="00E75075" w:rsidRPr="0094112C">
        <w:t xml:space="preserve">beroenden. </w:t>
      </w:r>
      <w:r w:rsidR="004406CB" w:rsidRPr="0094112C">
        <w:t>S</w:t>
      </w:r>
      <w:r w:rsidRPr="0094112C">
        <w:t>töd</w:t>
      </w:r>
      <w:r w:rsidR="004406CB" w:rsidRPr="0094112C">
        <w:t xml:space="preserve"> ska ges till </w:t>
      </w:r>
      <w:r w:rsidR="00C91306" w:rsidRPr="0094112C">
        <w:t>EU:s</w:t>
      </w:r>
      <w:r w:rsidR="00C91306" w:rsidRPr="00105F90">
        <w:t xml:space="preserve"> </w:t>
      </w:r>
      <w:r w:rsidRPr="00105F90">
        <w:t>innovations</w:t>
      </w:r>
      <w:r w:rsidR="00C91306" w:rsidRPr="00105F90">
        <w:softHyphen/>
      </w:r>
      <w:r w:rsidRPr="00105F90">
        <w:t>förmåga</w:t>
      </w:r>
      <w:r w:rsidR="004406CB" w:rsidRPr="00105F90">
        <w:t xml:space="preserve"> </w:t>
      </w:r>
      <w:r w:rsidR="00EB74D3" w:rsidRPr="00105F90">
        <w:t xml:space="preserve">och </w:t>
      </w:r>
      <w:r w:rsidR="00D7058E" w:rsidRPr="00105F90">
        <w:t xml:space="preserve">till </w:t>
      </w:r>
      <w:r w:rsidR="00263952">
        <w:t>utländska direkt</w:t>
      </w:r>
      <w:r w:rsidR="00D302C0" w:rsidRPr="00105F90">
        <w:t xml:space="preserve">investeringar som kan </w:t>
      </w:r>
      <w:r w:rsidR="00263952">
        <w:t xml:space="preserve">leda till </w:t>
      </w:r>
      <w:r w:rsidR="00D302C0" w:rsidRPr="00105F90">
        <w:t>tekni</w:t>
      </w:r>
      <w:r w:rsidR="00263952">
        <w:t>k</w:t>
      </w:r>
      <w:r w:rsidR="00D302C0" w:rsidRPr="00105F90">
        <w:t xml:space="preserve">överföring till EU. </w:t>
      </w:r>
      <w:r w:rsidR="0071775F" w:rsidRPr="00105F90">
        <w:t>Finansierings</w:t>
      </w:r>
      <w:r w:rsidR="004E5255">
        <w:t>-</w:t>
      </w:r>
      <w:r w:rsidR="0071775F" w:rsidRPr="00105F90">
        <w:t xml:space="preserve"> och bidragskontroll förbättras så att </w:t>
      </w:r>
      <w:r w:rsidR="00C91306" w:rsidRPr="00105F90">
        <w:t xml:space="preserve">man undviker </w:t>
      </w:r>
      <w:r w:rsidR="004E5255">
        <w:t xml:space="preserve">stöd till </w:t>
      </w:r>
      <w:r w:rsidR="00C91306" w:rsidRPr="00105F90">
        <w:t>aktörer</w:t>
      </w:r>
      <w:r w:rsidR="0071775F" w:rsidRPr="00105F90">
        <w:t xml:space="preserve"> som kan hota EU:s säkerhet. Samarbete </w:t>
      </w:r>
      <w:r w:rsidR="00C91306" w:rsidRPr="00105F90">
        <w:t>kring finansierings</w:t>
      </w:r>
      <w:r w:rsidR="004E5255">
        <w:softHyphen/>
      </w:r>
      <w:r w:rsidR="00C91306" w:rsidRPr="00105F90">
        <w:t xml:space="preserve">säkerhet </w:t>
      </w:r>
      <w:r w:rsidR="0071775F" w:rsidRPr="00105F90">
        <w:t xml:space="preserve">kommer </w:t>
      </w:r>
      <w:r w:rsidR="00877936" w:rsidRPr="00105F90">
        <w:t xml:space="preserve">att </w:t>
      </w:r>
      <w:r w:rsidR="0071775F" w:rsidRPr="00105F90">
        <w:t xml:space="preserve">ske med medlemsstater och internationella finansieringsinstitut. </w:t>
      </w:r>
    </w:p>
    <w:p w14:paraId="10E4E2AC" w14:textId="77777777" w:rsidR="00EB74D3" w:rsidRPr="00105F90" w:rsidRDefault="00EB74D3" w:rsidP="00EB74D3">
      <w:pPr>
        <w:pStyle w:val="Brdtext"/>
        <w:spacing w:after="0"/>
        <w:ind w:left="360"/>
      </w:pPr>
    </w:p>
    <w:p w14:paraId="191EADF7" w14:textId="4E958A50" w:rsidR="006D44E2" w:rsidRDefault="000121F4" w:rsidP="006D44E2">
      <w:pPr>
        <w:pStyle w:val="Brdtext"/>
        <w:numPr>
          <w:ilvl w:val="0"/>
          <w:numId w:val="44"/>
        </w:numPr>
        <w:spacing w:after="0"/>
      </w:pPr>
      <w:r w:rsidRPr="006D44E2">
        <w:rPr>
          <w:b/>
          <w:bCs/>
        </w:rPr>
        <w:t>S</w:t>
      </w:r>
      <w:r w:rsidR="00D302C0" w:rsidRPr="006D44E2">
        <w:rPr>
          <w:b/>
          <w:bCs/>
        </w:rPr>
        <w:t xml:space="preserve">töd till försvars- och rymdindustrin och </w:t>
      </w:r>
      <w:r w:rsidR="005202B9" w:rsidRPr="006D44E2">
        <w:rPr>
          <w:b/>
          <w:bCs/>
        </w:rPr>
        <w:t>an</w:t>
      </w:r>
      <w:r w:rsidR="00EA4E26" w:rsidRPr="006D44E2">
        <w:rPr>
          <w:b/>
          <w:bCs/>
        </w:rPr>
        <w:t xml:space="preserve">nan banbrytande </w:t>
      </w:r>
      <w:r w:rsidR="004406CB" w:rsidRPr="006D44E2">
        <w:rPr>
          <w:b/>
          <w:bCs/>
        </w:rPr>
        <w:t>teknik</w:t>
      </w:r>
      <w:r w:rsidR="005202B9" w:rsidRPr="00105F90">
        <w:t xml:space="preserve">. </w:t>
      </w:r>
      <w:r w:rsidR="00DA7AD7" w:rsidRPr="00105F90">
        <w:t xml:space="preserve">EU </w:t>
      </w:r>
      <w:r w:rsidR="007D180D" w:rsidRPr="00105F90">
        <w:t>måste</w:t>
      </w:r>
      <w:r w:rsidR="00F64C13" w:rsidRPr="00105F90">
        <w:t xml:space="preserve"> s</w:t>
      </w:r>
      <w:r w:rsidR="005202B9" w:rsidRPr="00105F90">
        <w:t xml:space="preserve">äkerställa och </w:t>
      </w:r>
      <w:r w:rsidR="00DA7AD7" w:rsidRPr="00105F90">
        <w:t>utveckla egen strategisk produktions</w:t>
      </w:r>
      <w:r w:rsidR="00DA7AD7" w:rsidRPr="00105F90">
        <w:softHyphen/>
        <w:t xml:space="preserve">kapacitet </w:t>
      </w:r>
      <w:r w:rsidR="00D7058E" w:rsidRPr="00105F90">
        <w:t xml:space="preserve">och </w:t>
      </w:r>
      <w:r w:rsidR="00AE4855" w:rsidRPr="00105F90">
        <w:t>kompetens</w:t>
      </w:r>
      <w:r w:rsidR="00D7058E" w:rsidRPr="00105F90">
        <w:t xml:space="preserve"> inom</w:t>
      </w:r>
      <w:r w:rsidR="007D4868" w:rsidRPr="00105F90">
        <w:t xml:space="preserve"> försvars- och rymdindustri</w:t>
      </w:r>
      <w:r w:rsidR="00C91306" w:rsidRPr="00105F90">
        <w:t>. Detta uppnås</w:t>
      </w:r>
      <w:r w:rsidR="007D4868" w:rsidRPr="00105F90">
        <w:t xml:space="preserve"> </w:t>
      </w:r>
      <w:r w:rsidR="005202B9" w:rsidRPr="00105F90">
        <w:t>genom att främja offentliga och privata investeringar</w:t>
      </w:r>
      <w:r w:rsidR="00223ED8" w:rsidRPr="00105F90">
        <w:t xml:space="preserve"> </w:t>
      </w:r>
      <w:r w:rsidR="00263952">
        <w:t xml:space="preserve">och </w:t>
      </w:r>
      <w:r>
        <w:t xml:space="preserve">genom att </w:t>
      </w:r>
      <w:r w:rsidR="00223ED8" w:rsidRPr="00105F90">
        <w:t xml:space="preserve">reducera </w:t>
      </w:r>
      <w:r w:rsidR="007D4868" w:rsidRPr="00105F90">
        <w:t>finansierings</w:t>
      </w:r>
      <w:r w:rsidR="00223ED8" w:rsidRPr="00105F90">
        <w:t>risker</w:t>
      </w:r>
      <w:r w:rsidR="007D180D" w:rsidRPr="00105F90">
        <w:t xml:space="preserve">. EU ska </w:t>
      </w:r>
      <w:r w:rsidR="00223ED8" w:rsidRPr="00105F90">
        <w:t>främja g</w:t>
      </w:r>
      <w:r w:rsidR="005202B9" w:rsidRPr="00105F90">
        <w:t xml:space="preserve">emensam upphandling och </w:t>
      </w:r>
      <w:r w:rsidR="007D4868" w:rsidRPr="00105F90">
        <w:t>motverka</w:t>
      </w:r>
      <w:r w:rsidR="005202B9" w:rsidRPr="00105F90">
        <w:t xml:space="preserve"> </w:t>
      </w:r>
      <w:r w:rsidR="00EB74D3" w:rsidRPr="00105F90">
        <w:t>att</w:t>
      </w:r>
      <w:r w:rsidR="005202B9" w:rsidRPr="00105F90">
        <w:t xml:space="preserve"> </w:t>
      </w:r>
      <w:r w:rsidR="007D180D" w:rsidRPr="00105F90">
        <w:t>företag</w:t>
      </w:r>
      <w:r w:rsidR="005202B9" w:rsidRPr="00105F90">
        <w:t xml:space="preserve"> </w:t>
      </w:r>
      <w:r w:rsidR="0071775F" w:rsidRPr="00105F90">
        <w:t xml:space="preserve">inom banbrytande teknik </w:t>
      </w:r>
      <w:r w:rsidR="00340528" w:rsidRPr="00105F90">
        <w:t>om</w:t>
      </w:r>
      <w:r w:rsidR="00D7058E" w:rsidRPr="00105F90">
        <w:t xml:space="preserve">lokaliseras </w:t>
      </w:r>
      <w:r w:rsidR="00340528" w:rsidRPr="00105F90">
        <w:t xml:space="preserve">utanför EU </w:t>
      </w:r>
      <w:r w:rsidR="00DA7AD7" w:rsidRPr="00105F90">
        <w:t>eller köps upp av tredje land</w:t>
      </w:r>
      <w:r w:rsidR="00340528" w:rsidRPr="00105F90">
        <w:t>.</w:t>
      </w:r>
      <w:r w:rsidR="00CB2110">
        <w:t xml:space="preserve"> Stegvis ta bort </w:t>
      </w:r>
      <w:r w:rsidR="00312CC1">
        <w:t>antagonistiska</w:t>
      </w:r>
      <w:r w:rsidR="00CB2110">
        <w:t xml:space="preserve"> aktörer från kritiska värdekedjor och begränsa upphandlingen av kritiska försvars- och rymdtekniker från tredje land samt stödja utveckling av kritiska tekniker, komponenter och material i EU. </w:t>
      </w:r>
      <w:r w:rsidR="00EB74D3" w:rsidRPr="00105F90">
        <w:t xml:space="preserve"> </w:t>
      </w:r>
      <w:r w:rsidR="006B354B">
        <w:t>Hot som är förknippade med u</w:t>
      </w:r>
      <w:r w:rsidR="005202B9" w:rsidRPr="00105F90">
        <w:t>tländska direkt</w:t>
      </w:r>
      <w:r w:rsidR="004E5255">
        <w:softHyphen/>
      </w:r>
      <w:r w:rsidR="005202B9" w:rsidRPr="00105F90">
        <w:t xml:space="preserve">investeringar </w:t>
      </w:r>
      <w:r w:rsidR="006B354B">
        <w:t xml:space="preserve">ska </w:t>
      </w:r>
      <w:r w:rsidR="009B183A">
        <w:t>begränsas</w:t>
      </w:r>
      <w:r w:rsidR="00EB74D3" w:rsidRPr="00105F90">
        <w:t>.</w:t>
      </w:r>
      <w:r w:rsidR="00340528" w:rsidRPr="00105F90">
        <w:t xml:space="preserve"> Även andra ekonomiska sektorer kommer </w:t>
      </w:r>
      <w:r w:rsidR="00C01E14">
        <w:t xml:space="preserve">att </w:t>
      </w:r>
      <w:r w:rsidR="00340528" w:rsidRPr="00105F90">
        <w:t xml:space="preserve">noga övervakas </w:t>
      </w:r>
      <w:r w:rsidR="00C01E14">
        <w:t xml:space="preserve">i syfte </w:t>
      </w:r>
      <w:r w:rsidR="00340528" w:rsidRPr="00105F90">
        <w:t>att trygga EU:s ekonomiska säkerhet, såsom grön teknik, energi, livsmedelssektorn, digital teknik, varvs- och luftfartsindustri</w:t>
      </w:r>
      <w:r w:rsidR="00C01E14">
        <w:t xml:space="preserve"> och</w:t>
      </w:r>
      <w:r w:rsidR="00340528" w:rsidRPr="00105F90">
        <w:t xml:space="preserve"> hälsovård. </w:t>
      </w:r>
      <w:r w:rsidR="00EB74D3" w:rsidRPr="00105F90">
        <w:t xml:space="preserve">Kommissionen aviserar en utvärdering av förordningen </w:t>
      </w:r>
      <w:r w:rsidR="003539FD">
        <w:t>om</w:t>
      </w:r>
      <w:r w:rsidR="003539FD" w:rsidRPr="00105F90">
        <w:t xml:space="preserve"> </w:t>
      </w:r>
      <w:r w:rsidR="00EB74D3" w:rsidRPr="00105F90">
        <w:t xml:space="preserve">kontroll av </w:t>
      </w:r>
      <w:r w:rsidR="003539FD">
        <w:t>export</w:t>
      </w:r>
      <w:r w:rsidR="00EB74D3" w:rsidRPr="00105F90">
        <w:t xml:space="preserve"> av produkter med dubbla användningsområden </w:t>
      </w:r>
      <w:r w:rsidR="00877936" w:rsidRPr="00105F90">
        <w:t>med en</w:t>
      </w:r>
      <w:r w:rsidR="00EB74D3" w:rsidRPr="00105F90">
        <w:t xml:space="preserve"> anpassning till den förändrade geopolitiska situationen.</w:t>
      </w:r>
    </w:p>
    <w:p w14:paraId="49049E84" w14:textId="77777777" w:rsidR="006D44E2" w:rsidRDefault="006D44E2" w:rsidP="006D44E2">
      <w:pPr>
        <w:pStyle w:val="Liststycke"/>
        <w:rPr>
          <w:b/>
          <w:bCs/>
        </w:rPr>
      </w:pPr>
    </w:p>
    <w:p w14:paraId="1C302282" w14:textId="0D9EEA9D" w:rsidR="00803DD1" w:rsidRPr="00105F90" w:rsidRDefault="001F663F" w:rsidP="001279D6">
      <w:pPr>
        <w:pStyle w:val="Brdtext"/>
        <w:numPr>
          <w:ilvl w:val="0"/>
          <w:numId w:val="44"/>
        </w:numPr>
        <w:spacing w:after="0"/>
      </w:pPr>
      <w:r w:rsidRPr="006D44E2">
        <w:rPr>
          <w:b/>
          <w:bCs/>
        </w:rPr>
        <w:t xml:space="preserve">Förstärka </w:t>
      </w:r>
      <w:r w:rsidR="00C91306" w:rsidRPr="006D44E2">
        <w:rPr>
          <w:b/>
          <w:bCs/>
        </w:rPr>
        <w:t xml:space="preserve">EU:s </w:t>
      </w:r>
      <w:r w:rsidRPr="006D44E2">
        <w:rPr>
          <w:b/>
          <w:bCs/>
        </w:rPr>
        <w:t>teknisk</w:t>
      </w:r>
      <w:r w:rsidR="00C91306" w:rsidRPr="006D44E2">
        <w:rPr>
          <w:b/>
          <w:bCs/>
        </w:rPr>
        <w:t>a</w:t>
      </w:r>
      <w:r w:rsidRPr="006D44E2">
        <w:rPr>
          <w:b/>
          <w:bCs/>
        </w:rPr>
        <w:t xml:space="preserve"> ledarskap</w:t>
      </w:r>
      <w:r w:rsidR="00CB2110">
        <w:rPr>
          <w:b/>
          <w:bCs/>
        </w:rPr>
        <w:t xml:space="preserve"> inom kritiska tekniker</w:t>
      </w:r>
      <w:r w:rsidRPr="00105F90">
        <w:t xml:space="preserve">. EU </w:t>
      </w:r>
      <w:r w:rsidR="007D180D" w:rsidRPr="00105F90">
        <w:t>kommer att</w:t>
      </w:r>
      <w:r w:rsidRPr="00105F90">
        <w:t xml:space="preserve"> använda sina verktyg för att skapa förutsättningar för att stärka sin</w:t>
      </w:r>
      <w:r w:rsidR="004E5255">
        <w:t xml:space="preserve"> </w:t>
      </w:r>
      <w:r w:rsidRPr="00105F90">
        <w:t xml:space="preserve">position inom </w:t>
      </w:r>
      <w:r w:rsidR="00CB2110">
        <w:t>kritiska</w:t>
      </w:r>
      <w:r w:rsidR="00CB2110" w:rsidRPr="00105F90">
        <w:t xml:space="preserve"> </w:t>
      </w:r>
      <w:r w:rsidRPr="00105F90">
        <w:t>teknik</w:t>
      </w:r>
      <w:r w:rsidR="00B36641" w:rsidRPr="00105F90">
        <w:t>områden</w:t>
      </w:r>
      <w:r w:rsidRPr="00105F90">
        <w:t xml:space="preserve"> och motverka att sådant stöd undermineras</w:t>
      </w:r>
      <w:r w:rsidR="00877936" w:rsidRPr="00105F90">
        <w:t xml:space="preserve">. </w:t>
      </w:r>
      <w:r w:rsidRPr="00105F90">
        <w:t xml:space="preserve">Det </w:t>
      </w:r>
      <w:r w:rsidR="00C01E14">
        <w:t xml:space="preserve">ska </w:t>
      </w:r>
      <w:r w:rsidRPr="00105F90">
        <w:t xml:space="preserve">ske genom </w:t>
      </w:r>
      <w:r w:rsidR="00C91306" w:rsidRPr="00105F90">
        <w:t xml:space="preserve">analys och </w:t>
      </w:r>
      <w:r w:rsidR="00877936" w:rsidRPr="00105F90">
        <w:t>marknads</w:t>
      </w:r>
      <w:r w:rsidRPr="00105F90">
        <w:t xml:space="preserve">övervakning, stöd till forskning och innovation inom näringsliv och </w:t>
      </w:r>
      <w:r w:rsidR="00C01E14">
        <w:t xml:space="preserve">lärosäten </w:t>
      </w:r>
      <w:r w:rsidRPr="00105F90">
        <w:t>samt</w:t>
      </w:r>
      <w:r w:rsidR="00877936" w:rsidRPr="00105F90">
        <w:t xml:space="preserve"> stöd till</w:t>
      </w:r>
      <w:r w:rsidRPr="00105F90">
        <w:t xml:space="preserve"> kommersialisering. </w:t>
      </w:r>
      <w:r w:rsidR="00B36641" w:rsidRPr="00105F90">
        <w:t xml:space="preserve">Kommissionen </w:t>
      </w:r>
      <w:r w:rsidR="007D180D" w:rsidRPr="00105F90">
        <w:t>ämnar</w:t>
      </w:r>
      <w:r w:rsidR="00B36641" w:rsidRPr="00105F90">
        <w:t xml:space="preserve"> främja forskningssäkerhet och motverka teknik</w:t>
      </w:r>
      <w:r w:rsidR="006D44E2">
        <w:softHyphen/>
      </w:r>
      <w:r w:rsidR="00B36641" w:rsidRPr="00105F90">
        <w:t xml:space="preserve">läckage </w:t>
      </w:r>
      <w:r w:rsidR="00223ED8" w:rsidRPr="00105F90">
        <w:t>som kan uppstå vid</w:t>
      </w:r>
      <w:r w:rsidR="00B36641" w:rsidRPr="00105F90">
        <w:t xml:space="preserve"> exempelvis </w:t>
      </w:r>
      <w:r w:rsidR="004E5255">
        <w:t>fientliga</w:t>
      </w:r>
      <w:r w:rsidR="00B36641" w:rsidRPr="00105F90">
        <w:t xml:space="preserve"> företagsuppköp</w:t>
      </w:r>
      <w:r w:rsidR="00223ED8" w:rsidRPr="00105F90">
        <w:t xml:space="preserve">. </w:t>
      </w:r>
      <w:r w:rsidR="007D4868" w:rsidRPr="00105F90">
        <w:t xml:space="preserve">Ett centrum för forskningssäkerhet etableras </w:t>
      </w:r>
      <w:r w:rsidR="00C01E14">
        <w:t xml:space="preserve">dit lärosäten </w:t>
      </w:r>
      <w:r w:rsidR="007D4868" w:rsidRPr="00105F90">
        <w:t>och forsknings</w:t>
      </w:r>
      <w:r w:rsidR="006D44E2">
        <w:softHyphen/>
      </w:r>
      <w:r w:rsidR="007D4868" w:rsidRPr="00105F90">
        <w:t xml:space="preserve">institut kommer att kunna </w:t>
      </w:r>
      <w:r w:rsidR="00C01E14">
        <w:t xml:space="preserve">vända sig för att </w:t>
      </w:r>
      <w:r w:rsidR="007D4868" w:rsidRPr="00105F90">
        <w:t xml:space="preserve">inhämta information om säkra samarbeten. </w:t>
      </w:r>
      <w:r w:rsidR="00223ED8" w:rsidRPr="00105F90">
        <w:t xml:space="preserve">Stöd ska </w:t>
      </w:r>
      <w:r w:rsidR="00B36641" w:rsidRPr="00105F90">
        <w:t xml:space="preserve">ges till tillförlitliga forsknings- och innovationssamarbeten.  </w:t>
      </w:r>
    </w:p>
    <w:p w14:paraId="09CD1E1A" w14:textId="0FDC9440" w:rsidR="001F663F" w:rsidRPr="00105F90" w:rsidRDefault="001F663F" w:rsidP="00803DD1">
      <w:pPr>
        <w:pStyle w:val="Brdtext"/>
        <w:spacing w:after="0"/>
      </w:pPr>
      <w:r w:rsidRPr="00105F90">
        <w:lastRenderedPageBreak/>
        <w:t xml:space="preserve">   </w:t>
      </w:r>
    </w:p>
    <w:p w14:paraId="041F88F6" w14:textId="07B7E93E" w:rsidR="007D4868" w:rsidRPr="00105F90" w:rsidRDefault="00B348FD" w:rsidP="00C30FA5">
      <w:pPr>
        <w:pStyle w:val="Brdtext"/>
        <w:numPr>
          <w:ilvl w:val="0"/>
          <w:numId w:val="44"/>
        </w:numPr>
        <w:spacing w:after="0"/>
      </w:pPr>
      <w:r w:rsidRPr="00105F90">
        <w:rPr>
          <w:b/>
          <w:bCs/>
        </w:rPr>
        <w:t xml:space="preserve">Skydda och stärka </w:t>
      </w:r>
      <w:proofErr w:type="spellStart"/>
      <w:r w:rsidRPr="00105F90">
        <w:rPr>
          <w:b/>
          <w:bCs/>
        </w:rPr>
        <w:t>resiliens</w:t>
      </w:r>
      <w:proofErr w:type="spellEnd"/>
      <w:r w:rsidRPr="00105F90">
        <w:rPr>
          <w:b/>
          <w:bCs/>
        </w:rPr>
        <w:t xml:space="preserve"> i kritisk infrastruktur. </w:t>
      </w:r>
      <w:r w:rsidR="002864B0" w:rsidRPr="00105F90">
        <w:rPr>
          <w:b/>
          <w:bCs/>
        </w:rPr>
        <w:t>Förhindra tillgång till säkerhetskänslig information och data som kan under</w:t>
      </w:r>
      <w:r w:rsidR="00803DD1" w:rsidRPr="00105F90">
        <w:rPr>
          <w:b/>
          <w:bCs/>
        </w:rPr>
        <w:t>gräva</w:t>
      </w:r>
      <w:r w:rsidR="002864B0" w:rsidRPr="00105F90">
        <w:rPr>
          <w:b/>
          <w:bCs/>
        </w:rPr>
        <w:t xml:space="preserve"> EU:s ekonomiska säkerhet</w:t>
      </w:r>
      <w:r w:rsidR="002864B0" w:rsidRPr="00105F90">
        <w:t>. Målet är att</w:t>
      </w:r>
      <w:r w:rsidR="007D180D" w:rsidRPr="00105F90">
        <w:t xml:space="preserve"> </w:t>
      </w:r>
      <w:r w:rsidR="002864B0" w:rsidRPr="00105F90">
        <w:t>skydda data, immateriella rättigheter och forskningsresultat</w:t>
      </w:r>
      <w:r w:rsidR="000121F4">
        <w:t>, knut</w:t>
      </w:r>
      <w:r w:rsidR="00C01E14">
        <w:t>n</w:t>
      </w:r>
      <w:r w:rsidR="000121F4">
        <w:t xml:space="preserve">a till </w:t>
      </w:r>
      <w:r w:rsidR="004E5255">
        <w:t xml:space="preserve">kritisk infrastruktur </w:t>
      </w:r>
      <w:r w:rsidR="000121F4">
        <w:t xml:space="preserve">och </w:t>
      </w:r>
      <w:r w:rsidR="002864B0" w:rsidRPr="00105F90">
        <w:t>som har ursprung i EU och dess medlemsstater</w:t>
      </w:r>
      <w:r w:rsidR="00F64C13" w:rsidRPr="00105F90">
        <w:t>.</w:t>
      </w:r>
      <w:r w:rsidR="002864B0" w:rsidRPr="00105F90">
        <w:t xml:space="preserve"> </w:t>
      </w:r>
      <w:r w:rsidR="007D4868" w:rsidRPr="00105F90">
        <w:t>EU ska förhindra störningar i fysisk och cyberinfrastruktur</w:t>
      </w:r>
      <w:r w:rsidRPr="00105F90">
        <w:t xml:space="preserve"> </w:t>
      </w:r>
      <w:r w:rsidR="004E5255">
        <w:t>och</w:t>
      </w:r>
      <w:r w:rsidRPr="00105F90">
        <w:t xml:space="preserve"> </w:t>
      </w:r>
      <w:r w:rsidR="007D4868" w:rsidRPr="00105F90">
        <w:t xml:space="preserve">begränsa beroendet av marknadsdominerande leverantörer eller högriskentiteter. </w:t>
      </w:r>
      <w:r w:rsidR="001010A7" w:rsidRPr="00105F90">
        <w:t>EU måste säkerställa egen produktions</w:t>
      </w:r>
      <w:r w:rsidR="004E5255">
        <w:softHyphen/>
      </w:r>
      <w:r w:rsidR="001010A7" w:rsidRPr="00105F90">
        <w:t xml:space="preserve">kapacitet av kritisk infrastruktur och kunna växla upp sådan vid kriser. Stöd ska ges till tillförlitliga leverantörer av kritiska komponenter i EU och tredje land. </w:t>
      </w:r>
      <w:r w:rsidR="00340528" w:rsidRPr="00105F90">
        <w:t xml:space="preserve">Uppmärksamhet kommer </w:t>
      </w:r>
      <w:r w:rsidR="00C01E14">
        <w:t xml:space="preserve">att </w:t>
      </w:r>
      <w:r w:rsidR="00340528" w:rsidRPr="00105F90">
        <w:t xml:space="preserve">ges till </w:t>
      </w:r>
      <w:r w:rsidR="001010A7" w:rsidRPr="00105F90">
        <w:t xml:space="preserve">potentiella hot som </w:t>
      </w:r>
      <w:r w:rsidR="00340528" w:rsidRPr="00105F90">
        <w:t>utländsk personal</w:t>
      </w:r>
      <w:r w:rsidR="001010A7" w:rsidRPr="00105F90">
        <w:t xml:space="preserve"> inom skyddsvärda sektorer kan utgöra</w:t>
      </w:r>
      <w:r w:rsidR="00AF7E65">
        <w:t>,</w:t>
      </w:r>
      <w:r w:rsidR="001010A7" w:rsidRPr="00105F90">
        <w:t xml:space="preserve"> likaså utländska studenter</w:t>
      </w:r>
      <w:r w:rsidR="00340528" w:rsidRPr="00105F90">
        <w:t xml:space="preserve"> </w:t>
      </w:r>
      <w:r w:rsidR="001010A7" w:rsidRPr="00105F90">
        <w:t xml:space="preserve">vid tekniska och naturvetenskapliga utbildningar. </w:t>
      </w:r>
    </w:p>
    <w:p w14:paraId="13C9222D" w14:textId="77777777" w:rsidR="00F62A9B" w:rsidRPr="00105F90" w:rsidRDefault="00F62A9B" w:rsidP="007D542F">
      <w:pPr>
        <w:pStyle w:val="Brdtext"/>
      </w:pPr>
    </w:p>
    <w:p w14:paraId="0C1784E0" w14:textId="5408A93B" w:rsidR="00595F96" w:rsidRPr="00105F90" w:rsidRDefault="004A0435" w:rsidP="00322670">
      <w:pPr>
        <w:pStyle w:val="Brdtext"/>
        <w:rPr>
          <w:b/>
          <w:bCs/>
        </w:rPr>
      </w:pPr>
      <w:r>
        <w:rPr>
          <w:b/>
          <w:bCs/>
        </w:rPr>
        <w:t>1.2.</w:t>
      </w:r>
      <w:r w:rsidR="00B84081">
        <w:rPr>
          <w:b/>
          <w:bCs/>
        </w:rPr>
        <w:t xml:space="preserve">3 </w:t>
      </w:r>
      <w:r w:rsidR="00877936" w:rsidRPr="00105F90">
        <w:rPr>
          <w:b/>
          <w:bCs/>
        </w:rPr>
        <w:t>Andra</w:t>
      </w:r>
      <w:r w:rsidR="00F62A9B" w:rsidRPr="00105F90">
        <w:rPr>
          <w:b/>
          <w:bCs/>
        </w:rPr>
        <w:t xml:space="preserve"> åtgärder för att stärka EU:s ekonomiska säkerhet. </w:t>
      </w:r>
      <w:r w:rsidR="00C65592" w:rsidRPr="00105F90">
        <w:rPr>
          <w:b/>
          <w:bCs/>
        </w:rPr>
        <w:t xml:space="preserve"> </w:t>
      </w:r>
    </w:p>
    <w:p w14:paraId="7A0E3F5A" w14:textId="6B5824E1" w:rsidR="00A606AB" w:rsidRDefault="001010A7" w:rsidP="00322670">
      <w:pPr>
        <w:pStyle w:val="Brdtext"/>
      </w:pPr>
      <w:r w:rsidRPr="00105F90">
        <w:t xml:space="preserve">EU ska utveckla sin </w:t>
      </w:r>
      <w:r w:rsidRPr="0094112C">
        <w:t>analyskapacitet kring ekonomisk säkerhet och kommer att påskynda kartläggningen av strategisk</w:t>
      </w:r>
      <w:r w:rsidR="00395928" w:rsidRPr="0094112C">
        <w:t>a</w:t>
      </w:r>
      <w:r w:rsidR="0094112C" w:rsidRPr="0094112C">
        <w:t xml:space="preserve"> </w:t>
      </w:r>
      <w:r w:rsidRPr="0094112C">
        <w:t xml:space="preserve">beroenden samt övervaka tredje land utifrån dess förmåga att bibehålla och skapa nya strategiska beroenden. </w:t>
      </w:r>
      <w:r w:rsidR="00902664" w:rsidRPr="0094112C">
        <w:t xml:space="preserve">Kommissionen </w:t>
      </w:r>
      <w:r w:rsidR="00756C49" w:rsidRPr="0094112C">
        <w:t xml:space="preserve">efterlyser </w:t>
      </w:r>
      <w:r w:rsidR="00902664" w:rsidRPr="0094112C">
        <w:t>att EU måste få en gemensam insikt om hot</w:t>
      </w:r>
      <w:r w:rsidR="00902664" w:rsidRPr="00105F90">
        <w:t xml:space="preserve">, konkreta risker samt </w:t>
      </w:r>
      <w:r w:rsidR="00777A31">
        <w:t xml:space="preserve">vetskap om </w:t>
      </w:r>
      <w:r w:rsidR="00902664" w:rsidRPr="00105F90">
        <w:t xml:space="preserve">hur man kan bemöta dem. </w:t>
      </w:r>
      <w:r w:rsidR="00A606AB">
        <w:t>Medlemsstaterna måste också ha</w:t>
      </w:r>
      <w:r w:rsidR="00902664" w:rsidRPr="00105F90">
        <w:t xml:space="preserve"> förståelse </w:t>
      </w:r>
      <w:r w:rsidR="00C01E14">
        <w:t xml:space="preserve">för </w:t>
      </w:r>
      <w:r w:rsidR="00902664" w:rsidRPr="00105F90">
        <w:t xml:space="preserve">att åtgärder för </w:t>
      </w:r>
      <w:r w:rsidR="00C01E14">
        <w:t xml:space="preserve">stärkt </w:t>
      </w:r>
      <w:r w:rsidR="00902664" w:rsidRPr="00105F90">
        <w:t>ekonomisk säkerhet kan medföra kostnader</w:t>
      </w:r>
      <w:r w:rsidR="00A606AB">
        <w:t xml:space="preserve"> samt ha</w:t>
      </w:r>
      <w:r w:rsidR="00902664" w:rsidRPr="00105F90">
        <w:t xml:space="preserve"> beredskap att gemensamt agera när så krävs för att EU ska kunna visa sin styrka. </w:t>
      </w:r>
    </w:p>
    <w:p w14:paraId="43C4CCD4" w14:textId="025E3889" w:rsidR="001010A7" w:rsidRPr="00105F90" w:rsidRDefault="00902664" w:rsidP="00322670">
      <w:pPr>
        <w:pStyle w:val="Brdtext"/>
      </w:pPr>
      <w:r w:rsidRPr="00105F90">
        <w:t>Kommissionen anger att de</w:t>
      </w:r>
      <w:r w:rsidR="00C01E14">
        <w:t>n</w:t>
      </w:r>
      <w:r w:rsidRPr="00105F90">
        <w:t xml:space="preserve"> har organiserat sig för att effektivt hantera ekonomisk säkerhet och att medlemsstaterna nu bör organisera sig för policysamverkan på områden som bli</w:t>
      </w:r>
      <w:r w:rsidR="00BE7CD2">
        <w:t>r</w:t>
      </w:r>
      <w:r w:rsidRPr="00105F90">
        <w:t xml:space="preserve"> strategiskt allt viktigare, men </w:t>
      </w:r>
      <w:r w:rsidR="00D54068">
        <w:t xml:space="preserve">som </w:t>
      </w:r>
      <w:r w:rsidRPr="00105F90">
        <w:t xml:space="preserve">tidigare varit decentraliserade, såsom forskning och utveckling. </w:t>
      </w:r>
    </w:p>
    <w:p w14:paraId="4B32FB49" w14:textId="0761AAE4" w:rsidR="00D968C8" w:rsidRPr="00105F90" w:rsidRDefault="004406CB" w:rsidP="00322670">
      <w:pPr>
        <w:pStyle w:val="Brdtext"/>
      </w:pPr>
      <w:r w:rsidRPr="00105F90">
        <w:t>D</w:t>
      </w:r>
      <w:r w:rsidR="00D968C8" w:rsidRPr="00105F90">
        <w:t>et n</w:t>
      </w:r>
      <w:r w:rsidR="00E30DE5" w:rsidRPr="00105F90">
        <w:t>ätverk för ekonomisk säkerhet</w:t>
      </w:r>
      <w:r w:rsidR="00733300" w:rsidRPr="00105F90">
        <w:t xml:space="preserve"> som </w:t>
      </w:r>
      <w:r w:rsidR="00D968C8" w:rsidRPr="00105F90">
        <w:t>bildats</w:t>
      </w:r>
      <w:r w:rsidRPr="00105F90">
        <w:t xml:space="preserve"> av kommissionen ska intensifiera sitt arbete</w:t>
      </w:r>
      <w:r w:rsidR="00733300" w:rsidRPr="00105F90">
        <w:t xml:space="preserve">. </w:t>
      </w:r>
      <w:r w:rsidRPr="00105F90">
        <w:t>S</w:t>
      </w:r>
      <w:r w:rsidR="00733300" w:rsidRPr="00105F90">
        <w:t>ärskild säkerhets</w:t>
      </w:r>
      <w:r w:rsidR="00D5681E" w:rsidRPr="00105F90">
        <w:t>skyddad</w:t>
      </w:r>
      <w:r w:rsidR="00733300" w:rsidRPr="00105F90">
        <w:t xml:space="preserve"> </w:t>
      </w:r>
      <w:r w:rsidR="00F505C2" w:rsidRPr="00105F90">
        <w:t>kommunikation</w:t>
      </w:r>
      <w:r w:rsidRPr="00105F90">
        <w:t xml:space="preserve"> </w:t>
      </w:r>
      <w:r w:rsidR="00733300" w:rsidRPr="00105F90">
        <w:t xml:space="preserve">skapas för delad information </w:t>
      </w:r>
      <w:r w:rsidR="00130DCB" w:rsidRPr="00105F90">
        <w:t>för</w:t>
      </w:r>
      <w:r w:rsidR="00733300" w:rsidRPr="00105F90">
        <w:t xml:space="preserve"> kartlägg</w:t>
      </w:r>
      <w:r w:rsidR="00130DCB" w:rsidRPr="00105F90">
        <w:t>ning</w:t>
      </w:r>
      <w:r w:rsidR="00733300" w:rsidRPr="00105F90">
        <w:t xml:space="preserve"> och konsolider</w:t>
      </w:r>
      <w:r w:rsidR="00130DCB" w:rsidRPr="00105F90">
        <w:t>ing av</w:t>
      </w:r>
      <w:r w:rsidR="00733300" w:rsidRPr="00105F90">
        <w:t xml:space="preserve"> </w:t>
      </w:r>
      <w:r w:rsidR="004F75CC" w:rsidRPr="00105F90">
        <w:t>tillgängliga data</w:t>
      </w:r>
      <w:r w:rsidR="00683960" w:rsidRPr="00105F90">
        <w:t xml:space="preserve"> </w:t>
      </w:r>
      <w:r w:rsidR="00733300" w:rsidRPr="00105F90">
        <w:t>för ekonomisk säkerhet, inklusive marknadsbevakning</w:t>
      </w:r>
      <w:r w:rsidR="00F505C2" w:rsidRPr="00105F90">
        <w:t xml:space="preserve">, </w:t>
      </w:r>
      <w:r w:rsidR="00733300" w:rsidRPr="00105F90">
        <w:t xml:space="preserve">handelsflöden och riskområden samt underrättelseinformation. </w:t>
      </w:r>
    </w:p>
    <w:p w14:paraId="48802E44" w14:textId="03CE19C3" w:rsidR="002137BD" w:rsidRPr="00105F90" w:rsidRDefault="00D968C8" w:rsidP="00322670">
      <w:pPr>
        <w:pStyle w:val="Brdtext"/>
      </w:pPr>
      <w:r w:rsidRPr="00105F90">
        <w:lastRenderedPageBreak/>
        <w:t xml:space="preserve">Medlemsstaterna rekommenderas </w:t>
      </w:r>
      <w:r w:rsidR="00EA4E26" w:rsidRPr="00105F90">
        <w:t xml:space="preserve">av kommissionen </w:t>
      </w:r>
      <w:r w:rsidRPr="00105F90">
        <w:t xml:space="preserve">att utnämna </w:t>
      </w:r>
      <w:r w:rsidR="00EA4E26" w:rsidRPr="00105F90">
        <w:t xml:space="preserve">seniora </w:t>
      </w:r>
      <w:r w:rsidRPr="00105F90">
        <w:t>rådgivare för nationell samordning av riskanalyser och åtgärder för ekonomisk säkerhet</w:t>
      </w:r>
      <w:r w:rsidR="00F505C2" w:rsidRPr="00105F90">
        <w:t xml:space="preserve">. </w:t>
      </w:r>
      <w:r w:rsidRPr="00105F90">
        <w:t xml:space="preserve">Ett särskilt </w:t>
      </w:r>
      <w:r w:rsidR="00130DCB" w:rsidRPr="00105F90">
        <w:t>näringslivs</w:t>
      </w:r>
      <w:r w:rsidRPr="00105F90">
        <w:t xml:space="preserve">råd </w:t>
      </w:r>
      <w:r w:rsidR="00F505C2" w:rsidRPr="00105F90">
        <w:t>upprättas</w:t>
      </w:r>
      <w:r w:rsidR="00130DCB" w:rsidRPr="00105F90">
        <w:t xml:space="preserve"> för att analysera risker och motåtgärder, likaså en expertrådgivningsfunktion för företag</w:t>
      </w:r>
      <w:r w:rsidR="002137BD" w:rsidRPr="00105F90">
        <w:t xml:space="preserve">. </w:t>
      </w:r>
    </w:p>
    <w:p w14:paraId="687B4185" w14:textId="362F2CB7" w:rsidR="00F64C13" w:rsidRDefault="00F64C13" w:rsidP="00322670">
      <w:pPr>
        <w:pStyle w:val="Brdtext"/>
      </w:pPr>
      <w:r w:rsidRPr="00105F90">
        <w:t xml:space="preserve">EU avser stärka samarbetet med likasinnade länder som upprätthåller ekonomisk säkerhet och regelbaserad, global ordning. Samarbetet </w:t>
      </w:r>
      <w:r w:rsidR="007F66BE">
        <w:t>förutses</w:t>
      </w:r>
      <w:r w:rsidRPr="00105F90">
        <w:t xml:space="preserve"> förstärka gemensamma insatser mot ekonomiska hot, öka kollektiv riskbedömning</w:t>
      </w:r>
      <w:r w:rsidR="00B66CB5">
        <w:t xml:space="preserve"> samt </w:t>
      </w:r>
      <w:r w:rsidRPr="00105F90">
        <w:t xml:space="preserve">bidra till att bygga pålitliga och </w:t>
      </w:r>
      <w:proofErr w:type="spellStart"/>
      <w:r w:rsidRPr="00105F90">
        <w:t>resilienta</w:t>
      </w:r>
      <w:proofErr w:type="spellEnd"/>
      <w:r w:rsidRPr="00105F90">
        <w:t xml:space="preserve"> leveranskedjor inom nyckelsektorer. Kommissionen kommer också </w:t>
      </w:r>
      <w:r w:rsidR="00B66CB5">
        <w:t xml:space="preserve">att fortsätta </w:t>
      </w:r>
      <w:r w:rsidR="00B66CB5" w:rsidRPr="00105F90">
        <w:t>sam</w:t>
      </w:r>
      <w:r w:rsidR="00B66CB5">
        <w:t xml:space="preserve">verkan inom </w:t>
      </w:r>
      <w:r w:rsidRPr="00105F90">
        <w:t xml:space="preserve">G7 och </w:t>
      </w:r>
      <w:r w:rsidR="00A606AB">
        <w:t xml:space="preserve">mellan länderna i </w:t>
      </w:r>
      <w:r w:rsidR="00B84081" w:rsidRPr="00105F90">
        <w:t>handelsallianse</w:t>
      </w:r>
      <w:r w:rsidR="00B84081">
        <w:t xml:space="preserve">n </w:t>
      </w:r>
      <w:r w:rsidRPr="00105F90">
        <w:t>CPTPP</w:t>
      </w:r>
      <w:r w:rsidR="00A606AB">
        <w:rPr>
          <w:rStyle w:val="Fotnotsreferens"/>
        </w:rPr>
        <w:footnoteReference w:id="5"/>
      </w:r>
      <w:r w:rsidR="00A606AB">
        <w:t xml:space="preserve"> </w:t>
      </w:r>
      <w:r w:rsidRPr="00105F90">
        <w:t>för att utveckla och samordna användning av verktyg för ekonomisk säkerhet. Även EU:s utvidgningspolitik</w:t>
      </w:r>
      <w:r w:rsidR="00B348FD" w:rsidRPr="00105F90">
        <w:t xml:space="preserve"> </w:t>
      </w:r>
      <w:r w:rsidRPr="00105F90">
        <w:t>måste innehålla krav på kandidatländers anpassning till EU:s politik för ekonomisk säkerhet.</w:t>
      </w:r>
      <w:r>
        <w:t xml:space="preserve">         </w:t>
      </w:r>
    </w:p>
    <w:p w14:paraId="13CD89AD" w14:textId="6B51142C" w:rsidR="007D542F" w:rsidRDefault="0073184C" w:rsidP="007D542F">
      <w:pPr>
        <w:pStyle w:val="Rubrik2"/>
      </w:pPr>
      <w:sdt>
        <w:sdtPr>
          <w:id w:val="-2087607690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1F67C720" w14:textId="5E0DCE46" w:rsidR="00E1605E" w:rsidRPr="00E1605E" w:rsidRDefault="00E1605E" w:rsidP="00E1605E">
      <w:pPr>
        <w:pStyle w:val="Brdtext"/>
      </w:pPr>
      <w:r w:rsidRPr="00E1605E">
        <w:t xml:space="preserve">Meddelandet </w:t>
      </w:r>
      <w:r w:rsidR="0094112C">
        <w:t xml:space="preserve">bedöms inte ha någon verkan på svenska regler. I meddelandet redogör dock kommissionen för aviserade initiativ som kan komma att få konsekvenser för svensk lagstiftning i ett senare skede. </w:t>
      </w:r>
    </w:p>
    <w:p w14:paraId="35167672" w14:textId="77777777" w:rsidR="007D542F" w:rsidRDefault="0073184C" w:rsidP="007D542F">
      <w:pPr>
        <w:pStyle w:val="Rubrik2"/>
      </w:pPr>
      <w:sdt>
        <w:sdtPr>
          <w:id w:val="-1431199353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39CACD1B" w14:textId="34F8789D" w:rsidR="007D542F" w:rsidRPr="00472EBA" w:rsidRDefault="0094112C" w:rsidP="007D542F">
      <w:pPr>
        <w:pStyle w:val="Brdtext"/>
      </w:pPr>
      <w:r>
        <w:t>M</w:t>
      </w:r>
      <w:r w:rsidR="00DA7AD7">
        <w:t>eddelande</w:t>
      </w:r>
      <w:r>
        <w:t>t</w:t>
      </w:r>
      <w:r w:rsidR="00DA7AD7">
        <w:t xml:space="preserve"> bedöms inte ha några omedelbara budgetära konsekvenser nationellt eller på EU-nivå, eftersom det inte utgör bindande lagstiftning. </w:t>
      </w:r>
      <w:r w:rsidR="00DA7AD7" w:rsidRPr="00C61E0C">
        <w:t xml:space="preserve">I meddelandet redogör dock kommissionen för aviserade initiativ som kan komma att få budgetära </w:t>
      </w:r>
      <w:r w:rsidR="00DA7AD7">
        <w:t xml:space="preserve">konsekvenser </w:t>
      </w:r>
      <w:r w:rsidR="00DA7AD7" w:rsidRPr="00C61E0C">
        <w:t xml:space="preserve">nationellt och på EU-nivå. </w:t>
      </w:r>
      <w:r w:rsidR="00DA7AD7">
        <w:t xml:space="preserve">Det är viktigt att förslag som följer av meddelandet </w:t>
      </w:r>
      <w:r w:rsidR="00FC10F0">
        <w:t xml:space="preserve">och som har budgetära konsekvenser </w:t>
      </w:r>
      <w:r w:rsidR="00DA7AD7">
        <w:t xml:space="preserve">inte föregår förhandlingarna om EU:s fleråriga budgetram för </w:t>
      </w:r>
      <w:r w:rsidR="00774573">
        <w:t>2028–2034</w:t>
      </w:r>
      <w:r w:rsidR="00DA7AD7">
        <w:t xml:space="preserve"> och att potentiell finansiering inom pågående fleråriga budgetram sker inom ram eller genom omprioriteringar.</w:t>
      </w:r>
      <w:r w:rsidR="00E12EB5">
        <w:t xml:space="preserve"> </w:t>
      </w:r>
    </w:p>
    <w:sdt>
      <w:sdtPr>
        <w:id w:val="830331803"/>
        <w:lock w:val="contentLocked"/>
        <w:placeholder>
          <w:docPart w:val="5AAFBDB1834945408EA8D361759EF383"/>
        </w:placeholder>
        <w:group/>
      </w:sdtPr>
      <w:sdtEndPr/>
      <w:sdtContent>
        <w:p w14:paraId="342B488B" w14:textId="77777777" w:rsidR="007D542F" w:rsidRDefault="007D542F" w:rsidP="007D542F">
          <w:pPr>
            <w:pStyle w:val="Rubrik1"/>
          </w:pPr>
          <w:r>
            <w:t>Ståndpunkter</w:t>
          </w:r>
        </w:p>
      </w:sdtContent>
    </w:sdt>
    <w:p w14:paraId="5766CCD6" w14:textId="421B65B9" w:rsidR="00816C02" w:rsidRPr="006F0B9A" w:rsidRDefault="0073184C" w:rsidP="001A4369">
      <w:pPr>
        <w:pStyle w:val="Rubrik2"/>
      </w:pPr>
      <w:sdt>
        <w:sdtPr>
          <w:id w:val="-483085086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Preliminär svensk ståndpunkt</w:t>
          </w:r>
        </w:sdtContent>
      </w:sdt>
    </w:p>
    <w:p w14:paraId="7C7E8D87" w14:textId="5C7E7116" w:rsidR="00E847EF" w:rsidRPr="00E847EF" w:rsidRDefault="0038045D" w:rsidP="009B183A">
      <w:pPr>
        <w:pStyle w:val="Brdtext"/>
        <w:spacing w:after="100" w:afterAutospacing="1"/>
      </w:pPr>
      <w:r>
        <w:t xml:space="preserve">I den </w:t>
      </w:r>
      <w:r w:rsidR="00ED128C">
        <w:t xml:space="preserve">globala </w:t>
      </w:r>
      <w:r>
        <w:t xml:space="preserve">geopolitiska </w:t>
      </w:r>
      <w:r w:rsidR="00ED128C">
        <w:t xml:space="preserve">utvecklingen med intensifierad maktbaserad konkurrens om </w:t>
      </w:r>
      <w:r w:rsidR="00A2434B">
        <w:t>strategiska resurser</w:t>
      </w:r>
      <w:r w:rsidR="00493B42">
        <w:t xml:space="preserve"> och tekniker</w:t>
      </w:r>
      <w:r w:rsidR="00ED128C">
        <w:t xml:space="preserve"> måste EU </w:t>
      </w:r>
      <w:r w:rsidR="00F66948">
        <w:t xml:space="preserve">fortsätta arbetet med att </w:t>
      </w:r>
      <w:r w:rsidR="00ED128C">
        <w:t>stärka sin ekonomiska säkerhet.</w:t>
      </w:r>
      <w:r w:rsidR="00493B42">
        <w:t xml:space="preserve"> </w:t>
      </w:r>
      <w:r w:rsidR="00493B42" w:rsidRPr="002C0E43">
        <w:t xml:space="preserve">Sverige och EU befinner sig i </w:t>
      </w:r>
      <w:r w:rsidR="00FC10F0" w:rsidRPr="002C0E43">
        <w:t>ett allvarligt säkerhetsläg</w:t>
      </w:r>
      <w:r w:rsidR="00FC10F0">
        <w:t>e</w:t>
      </w:r>
      <w:r w:rsidR="00FC10F0" w:rsidRPr="002C0E43">
        <w:t xml:space="preserve"> </w:t>
      </w:r>
      <w:r w:rsidR="00FC10F0">
        <w:t xml:space="preserve">och </w:t>
      </w:r>
      <w:r w:rsidR="00493B42" w:rsidRPr="002C0E43">
        <w:t xml:space="preserve">en </w:t>
      </w:r>
      <w:r w:rsidR="00FC10F0">
        <w:t>därtill kopplad</w:t>
      </w:r>
      <w:r w:rsidR="00493B42" w:rsidRPr="002C0E43">
        <w:t xml:space="preserve"> global teknikkapplöpning</w:t>
      </w:r>
      <w:r w:rsidR="00493B42">
        <w:t>.</w:t>
      </w:r>
      <w:r w:rsidR="00ED128C">
        <w:t xml:space="preserve"> </w:t>
      </w:r>
      <w:r w:rsidR="00A62A64">
        <w:t xml:space="preserve">Regeringen </w:t>
      </w:r>
      <w:r w:rsidR="0074507D">
        <w:t xml:space="preserve">välkomnar </w:t>
      </w:r>
      <w:r w:rsidR="00ED128C">
        <w:t>därför</w:t>
      </w:r>
      <w:r w:rsidR="001C0FF4">
        <w:t xml:space="preserve"> </w:t>
      </w:r>
      <w:r w:rsidR="00F66948">
        <w:t>ambition</w:t>
      </w:r>
      <w:r w:rsidR="009D6316">
        <w:t xml:space="preserve">en i meddelandet </w:t>
      </w:r>
      <w:r w:rsidR="00F66948">
        <w:t>om att stärka EU:s ekonomiska säkerhet.</w:t>
      </w:r>
      <w:r w:rsidR="00E4408E">
        <w:t xml:space="preserve"> </w:t>
      </w:r>
      <w:r w:rsidR="004669FA">
        <w:t xml:space="preserve">Meddelandet är ett steg i rätt riktning för att </w:t>
      </w:r>
      <w:r w:rsidR="00E847EF">
        <w:t xml:space="preserve">säkerställa </w:t>
      </w:r>
      <w:r w:rsidR="00970191" w:rsidRPr="00970191">
        <w:t>att</w:t>
      </w:r>
      <w:r w:rsidR="00A2434B">
        <w:t xml:space="preserve"> </w:t>
      </w:r>
      <w:r w:rsidR="00970191" w:rsidRPr="00970191">
        <w:t xml:space="preserve">EU:s verktyg för ekonomisk säkerhet </w:t>
      </w:r>
      <w:r w:rsidR="00493B42">
        <w:t>kan hantera</w:t>
      </w:r>
      <w:r w:rsidR="00970191" w:rsidRPr="00970191">
        <w:t xml:space="preserve"> dagens geopolitiska läge och </w:t>
      </w:r>
      <w:r w:rsidR="00B66CB5">
        <w:t xml:space="preserve">används </w:t>
      </w:r>
      <w:r w:rsidR="00970191" w:rsidRPr="00970191">
        <w:t xml:space="preserve">på ett </w:t>
      </w:r>
      <w:r w:rsidR="00B66CB5">
        <w:t xml:space="preserve">förutsebart, </w:t>
      </w:r>
      <w:r w:rsidR="00F66948">
        <w:t>balanserat</w:t>
      </w:r>
      <w:r w:rsidR="00214379">
        <w:t xml:space="preserve"> och </w:t>
      </w:r>
      <w:r w:rsidR="00970191" w:rsidRPr="00970191">
        <w:t xml:space="preserve">koordinerat sätt. </w:t>
      </w:r>
      <w:r w:rsidR="00D65791">
        <w:t>Det är dock viktigt att</w:t>
      </w:r>
      <w:r w:rsidR="00926D9A">
        <w:t xml:space="preserve"> negativa konsekvenser för </w:t>
      </w:r>
      <w:r w:rsidR="00926D9A" w:rsidRPr="00926D9A">
        <w:t>öppenhet och konkurrenskraft</w:t>
      </w:r>
      <w:r w:rsidR="00926D9A">
        <w:t xml:space="preserve"> minimeras. F</w:t>
      </w:r>
      <w:r w:rsidR="00D65791">
        <w:t xml:space="preserve">örslag som följer av meddelandet </w:t>
      </w:r>
      <w:r w:rsidR="00FC10F0">
        <w:t xml:space="preserve">och som har budgetära konsekvenser </w:t>
      </w:r>
      <w:r w:rsidR="00D06178">
        <w:t xml:space="preserve">får </w:t>
      </w:r>
      <w:r w:rsidR="00D65791">
        <w:t>inte föregå förhandlingarna om EU:s fleråriga budgetram för 2028–2034.</w:t>
      </w:r>
    </w:p>
    <w:p w14:paraId="771963D2" w14:textId="19650AC9" w:rsidR="00ED6450" w:rsidRDefault="00A62A64" w:rsidP="004669FA">
      <w:pPr>
        <w:pStyle w:val="Brdtext"/>
      </w:pPr>
      <w:r>
        <w:t>Regeringen</w:t>
      </w:r>
      <w:r w:rsidR="004669FA">
        <w:t xml:space="preserve"> </w:t>
      </w:r>
      <w:r w:rsidR="001A2D14">
        <w:t>ser positivt på förslag</w:t>
      </w:r>
      <w:r w:rsidR="001A2D14" w:rsidRPr="00970191">
        <w:t xml:space="preserve"> </w:t>
      </w:r>
      <w:r w:rsidR="00970191" w:rsidRPr="00970191">
        <w:t xml:space="preserve">som </w:t>
      </w:r>
      <w:r w:rsidR="00AA46A1">
        <w:t xml:space="preserve">höjer Europas </w:t>
      </w:r>
      <w:r w:rsidR="00970191" w:rsidRPr="00970191">
        <w:t xml:space="preserve">ekonomiska </w:t>
      </w:r>
      <w:r w:rsidR="00AA46A1">
        <w:t>mo</w:t>
      </w:r>
      <w:r w:rsidR="00AA46A1" w:rsidRPr="00970191">
        <w:t>t</w:t>
      </w:r>
      <w:r w:rsidR="00AA46A1">
        <w:t>ståndskraft</w:t>
      </w:r>
      <w:r w:rsidR="00AA46A1" w:rsidRPr="00970191">
        <w:t xml:space="preserve"> </w:t>
      </w:r>
      <w:r w:rsidR="00970191" w:rsidRPr="00970191">
        <w:t>och säk</w:t>
      </w:r>
      <w:r w:rsidR="00AA46A1">
        <w:t>erställer</w:t>
      </w:r>
      <w:r w:rsidR="00970191" w:rsidRPr="00970191">
        <w:t xml:space="preserve"> </w:t>
      </w:r>
      <w:r w:rsidR="00AA46A1">
        <w:t xml:space="preserve">långsiktig </w:t>
      </w:r>
      <w:r w:rsidR="007E530B">
        <w:t xml:space="preserve">konkurrenskraft genom att </w:t>
      </w:r>
      <w:r w:rsidR="00AA46A1">
        <w:t xml:space="preserve">främja </w:t>
      </w:r>
      <w:r w:rsidR="00970191" w:rsidRPr="00970191">
        <w:t>tillgång till de resurser</w:t>
      </w:r>
      <w:r w:rsidR="007E530B">
        <w:t xml:space="preserve"> och tekniker</w:t>
      </w:r>
      <w:r w:rsidR="00970191" w:rsidRPr="00970191">
        <w:t xml:space="preserve"> som krävs för </w:t>
      </w:r>
      <w:r w:rsidR="00AA46A1">
        <w:t>samhällsutveckling</w:t>
      </w:r>
      <w:r w:rsidR="007E530B">
        <w:t>, industrins omställning</w:t>
      </w:r>
      <w:r w:rsidR="00970191" w:rsidRPr="00970191">
        <w:t xml:space="preserve"> samt vår nationella säkerhet.</w:t>
      </w:r>
      <w:r w:rsidR="008C57EB" w:rsidRPr="008C57EB">
        <w:t xml:space="preserve"> </w:t>
      </w:r>
      <w:r>
        <w:t>Regeringen</w:t>
      </w:r>
      <w:r w:rsidR="008C57EB">
        <w:t xml:space="preserve"> delar uppfattningen att </w:t>
      </w:r>
      <w:r w:rsidR="008C57EB" w:rsidRPr="00105F90">
        <w:t>EU ska utveckla sin analyskapacitet kring ekonomisk säkerhet</w:t>
      </w:r>
      <w:r w:rsidR="008C57EB">
        <w:t xml:space="preserve"> vilket kan bidra till evidensbaserade åtgärder. </w:t>
      </w:r>
    </w:p>
    <w:p w14:paraId="040B42BE" w14:textId="444B81D4" w:rsidR="0094112C" w:rsidRDefault="004B7BBB" w:rsidP="004669FA">
      <w:pPr>
        <w:pStyle w:val="Brdtext"/>
      </w:pPr>
      <w:r w:rsidRPr="001A4369">
        <w:t>Det är centralt att</w:t>
      </w:r>
      <w:r w:rsidR="007E530B">
        <w:t xml:space="preserve"> </w:t>
      </w:r>
      <w:r w:rsidRPr="001A4369">
        <w:t>åtgärder som syftar till att stärka vår ekonomiska säkerhet ska vara tydligt motiverade utifrån säkerhetsintresset</w:t>
      </w:r>
      <w:r w:rsidR="007E530B">
        <w:t>, riktade och välavvägda</w:t>
      </w:r>
      <w:r w:rsidR="000E16CD">
        <w:t xml:space="preserve"> samt föregås av </w:t>
      </w:r>
      <w:r w:rsidR="00631368">
        <w:t xml:space="preserve">konsekvensanalyser </w:t>
      </w:r>
      <w:r w:rsidRPr="00B739EF" w:rsidDel="007E530B">
        <w:t>och inte utformas i protektionistiska syfte</w:t>
      </w:r>
      <w:r w:rsidR="00631368" w:rsidRPr="00B739EF">
        <w:t>n</w:t>
      </w:r>
      <w:r w:rsidR="006714C6" w:rsidRPr="00B739EF">
        <w:t>.</w:t>
      </w:r>
      <w:r w:rsidR="006714C6">
        <w:t xml:space="preserve"> </w:t>
      </w:r>
      <w:r w:rsidR="00B11CA9" w:rsidRPr="001A5755">
        <w:t>Regeringen har fortsatt en restriktiv inställning till användande av handelspolitiska skyddsinstrument</w:t>
      </w:r>
      <w:r w:rsidRPr="001A5755">
        <w:t>.</w:t>
      </w:r>
      <w:r w:rsidR="007E530B" w:rsidRPr="007E530B">
        <w:t xml:space="preserve"> </w:t>
      </w:r>
    </w:p>
    <w:p w14:paraId="4A637B7C" w14:textId="5C7EBFA2" w:rsidR="00DB1096" w:rsidRDefault="007E530B" w:rsidP="004669FA">
      <w:pPr>
        <w:pStyle w:val="Brdtext"/>
      </w:pPr>
      <w:r w:rsidRPr="007E530B">
        <w:t xml:space="preserve">De senaste årens osäkra geopolitiska läge har </w:t>
      </w:r>
      <w:r w:rsidR="00625ABF">
        <w:t xml:space="preserve">dock </w:t>
      </w:r>
      <w:r w:rsidRPr="007E530B">
        <w:t xml:space="preserve">haft en negativ påverkan på både konkurrenskraften och den nationella säkerheten. Handelsstörande åtgärder som </w:t>
      </w:r>
      <w:r w:rsidR="005506B5" w:rsidRPr="007E530B">
        <w:t>till exempel</w:t>
      </w:r>
      <w:r w:rsidRPr="007E530B">
        <w:t xml:space="preserve"> omotiverade tullar och betydande subventioner i tredje land underminerar i vissa delar det regelbaserade frihandelssystemets funktion</w:t>
      </w:r>
      <w:r w:rsidR="000852CE">
        <w:t xml:space="preserve"> och legitimitet</w:t>
      </w:r>
      <w:r w:rsidR="005506B5">
        <w:t xml:space="preserve">, </w:t>
      </w:r>
      <w:r w:rsidRPr="007E530B">
        <w:t>och såväl Sveriges som Europas industriella bas.</w:t>
      </w:r>
      <w:r w:rsidR="00A05F6C" w:rsidRPr="00A05F6C">
        <w:t xml:space="preserve"> </w:t>
      </w:r>
    </w:p>
    <w:p w14:paraId="34F033B9" w14:textId="703F606F" w:rsidR="00970191" w:rsidRDefault="00825DD5" w:rsidP="004669FA">
      <w:pPr>
        <w:pStyle w:val="Brdtext"/>
      </w:pPr>
      <w:r>
        <w:t xml:space="preserve">EU:s arbete med ekonomisk säkerhet måste fortsatt ske med full </w:t>
      </w:r>
      <w:r w:rsidRPr="00766E14">
        <w:t>respekt för att nationell säkerhet faller under medlemsstaternas kompetens enligt EU:s fördrag</w:t>
      </w:r>
      <w:r>
        <w:t>.</w:t>
      </w:r>
    </w:p>
    <w:p w14:paraId="66AC4303" w14:textId="267CB7E1" w:rsidR="00961ABE" w:rsidRDefault="00A62A64" w:rsidP="00DA7339">
      <w:pPr>
        <w:overflowPunct w:val="0"/>
        <w:autoSpaceDE w:val="0"/>
        <w:autoSpaceDN w:val="0"/>
        <w:adjustRightInd w:val="0"/>
        <w:spacing w:after="0" w:line="240" w:lineRule="auto"/>
        <w:textAlignment w:val="baseline"/>
      </w:pPr>
      <w:r>
        <w:lastRenderedPageBreak/>
        <w:t>Regeringen</w:t>
      </w:r>
      <w:r w:rsidR="00DA7339">
        <w:t xml:space="preserve"> betonar</w:t>
      </w:r>
      <w:r w:rsidR="00DA7339" w:rsidRPr="00970191">
        <w:t xml:space="preserve"> vikten av att EU förbli</w:t>
      </w:r>
      <w:r w:rsidR="006303DD">
        <w:t>r</w:t>
      </w:r>
      <w:r w:rsidR="00DA7339" w:rsidRPr="00970191">
        <w:t xml:space="preserve"> en stark, dynamisk och motståndskraftig ekonomi. </w:t>
      </w:r>
      <w:r w:rsidR="00DA7339">
        <w:t xml:space="preserve">Europeisk konkurrenskraft är grundläggande för EU:s geopolitiska styrka. </w:t>
      </w:r>
    </w:p>
    <w:p w14:paraId="369A06C1" w14:textId="77777777" w:rsidR="00384D76" w:rsidRDefault="00384D76" w:rsidP="00DA7339">
      <w:pPr>
        <w:overflowPunct w:val="0"/>
        <w:autoSpaceDE w:val="0"/>
        <w:autoSpaceDN w:val="0"/>
        <w:adjustRightInd w:val="0"/>
        <w:spacing w:after="0" w:line="240" w:lineRule="auto"/>
        <w:textAlignment w:val="baseline"/>
      </w:pPr>
    </w:p>
    <w:p w14:paraId="4F8F55E4" w14:textId="2518066A" w:rsidR="002320C2" w:rsidRPr="00AA46A1" w:rsidRDefault="00117671" w:rsidP="002320C2">
      <w:pPr>
        <w:pStyle w:val="Brdtext"/>
      </w:pPr>
      <w:r>
        <w:t>Regeringen</w:t>
      </w:r>
      <w:r w:rsidR="002320C2">
        <w:t xml:space="preserve"> understryker </w:t>
      </w:r>
      <w:r w:rsidR="002320C2" w:rsidRPr="00322670">
        <w:t>behovet av en balanserad ansats</w:t>
      </w:r>
      <w:r w:rsidR="002320C2">
        <w:t xml:space="preserve"> som </w:t>
      </w:r>
      <w:r w:rsidR="006303DD">
        <w:t xml:space="preserve">bygger på </w:t>
      </w:r>
      <w:r w:rsidR="002320C2" w:rsidRPr="00AA46A1">
        <w:t>främja</w:t>
      </w:r>
      <w:r w:rsidR="006303DD">
        <w:t>ndet av</w:t>
      </w:r>
      <w:r w:rsidR="002320C2" w:rsidRPr="00AA46A1">
        <w:t xml:space="preserve"> EU:s ekonomiska tillväxt, skydd mot externa hot och </w:t>
      </w:r>
      <w:r w:rsidR="006303DD" w:rsidRPr="00AA46A1">
        <w:t>samarbet</w:t>
      </w:r>
      <w:r w:rsidR="006303DD">
        <w:t>e</w:t>
      </w:r>
      <w:r w:rsidR="006303DD" w:rsidRPr="00AA46A1">
        <w:t xml:space="preserve"> </w:t>
      </w:r>
      <w:r w:rsidR="002320C2" w:rsidRPr="00AA46A1">
        <w:t>med pålitliga partners</w:t>
      </w:r>
      <w:r w:rsidR="006303DD">
        <w:t xml:space="preserve">. </w:t>
      </w:r>
    </w:p>
    <w:p w14:paraId="2219BAA4" w14:textId="6B4705CD" w:rsidR="00C45508" w:rsidRDefault="00117671" w:rsidP="00DA7339">
      <w:pPr>
        <w:overflowPunct w:val="0"/>
        <w:autoSpaceDE w:val="0"/>
        <w:autoSpaceDN w:val="0"/>
        <w:adjustRightInd w:val="0"/>
        <w:spacing w:after="0" w:line="240" w:lineRule="auto"/>
        <w:textAlignment w:val="baseline"/>
      </w:pPr>
      <w:r>
        <w:t>Regeringen</w:t>
      </w:r>
      <w:r w:rsidR="00DA7339" w:rsidRPr="00970191">
        <w:t xml:space="preserve"> är pådrivande i EU för </w:t>
      </w:r>
      <w:r w:rsidR="00DA7339">
        <w:t>fl</w:t>
      </w:r>
      <w:r w:rsidR="00DA7339" w:rsidRPr="00970191">
        <w:t>er frihandel</w:t>
      </w:r>
      <w:r w:rsidR="00DA7339">
        <w:t>savtal och f</w:t>
      </w:r>
      <w:r w:rsidR="00C45508">
        <w:t>rämjandet av</w:t>
      </w:r>
      <w:r w:rsidR="00DA7339">
        <w:t xml:space="preserve"> e</w:t>
      </w:r>
      <w:r w:rsidR="00DA7339" w:rsidRPr="00970191">
        <w:t>n öppen</w:t>
      </w:r>
      <w:r w:rsidR="00DA7339">
        <w:t xml:space="preserve"> och</w:t>
      </w:r>
      <w:r w:rsidR="00DA7339" w:rsidRPr="00970191">
        <w:t xml:space="preserve"> regelbaserad handel</w:t>
      </w:r>
      <w:r w:rsidR="00473003">
        <w:t xml:space="preserve"> som säkerställer</w:t>
      </w:r>
      <w:r w:rsidR="00DA7339" w:rsidRPr="00970191">
        <w:t xml:space="preserve"> </w:t>
      </w:r>
      <w:r w:rsidR="002C5606">
        <w:t>en</w:t>
      </w:r>
      <w:r w:rsidR="00C45508">
        <w:t xml:space="preserve"> jämn spelplan</w:t>
      </w:r>
      <w:r w:rsidR="00625ABF">
        <w:t xml:space="preserve"> på internationella </w:t>
      </w:r>
      <w:r w:rsidR="00395928">
        <w:t>marknader,</w:t>
      </w:r>
      <w:r w:rsidR="00473003">
        <w:t xml:space="preserve"> då detta är en grundförutsättning för </w:t>
      </w:r>
      <w:r w:rsidR="00473003" w:rsidRPr="00970191">
        <w:t>ekonomisk styrka och motståndskraft</w:t>
      </w:r>
      <w:r w:rsidR="00473003">
        <w:t>.</w:t>
      </w:r>
    </w:p>
    <w:p w14:paraId="693D0B3C" w14:textId="77777777" w:rsidR="00C45508" w:rsidRDefault="00C45508" w:rsidP="00DA7339">
      <w:pPr>
        <w:overflowPunct w:val="0"/>
        <w:autoSpaceDE w:val="0"/>
        <w:autoSpaceDN w:val="0"/>
        <w:adjustRightInd w:val="0"/>
        <w:spacing w:after="0" w:line="240" w:lineRule="auto"/>
        <w:textAlignment w:val="baseline"/>
      </w:pPr>
    </w:p>
    <w:p w14:paraId="1156FF56" w14:textId="1AD0BDF1" w:rsidR="00DA7339" w:rsidRDefault="00C45508" w:rsidP="00DA7339">
      <w:pPr>
        <w:overflowPunct w:val="0"/>
        <w:autoSpaceDE w:val="0"/>
        <w:autoSpaceDN w:val="0"/>
        <w:adjustRightInd w:val="0"/>
        <w:spacing w:after="0" w:line="240" w:lineRule="auto"/>
        <w:textAlignment w:val="baseline"/>
      </w:pPr>
      <w:r>
        <w:t>Regeringen</w:t>
      </w:r>
      <w:r w:rsidRPr="00322670">
        <w:t xml:space="preserve"> instämmer i </w:t>
      </w:r>
      <w:r w:rsidR="00926D9A">
        <w:t>kommissionens</w:t>
      </w:r>
      <w:r w:rsidRPr="00322670">
        <w:t xml:space="preserve"> ambition att </w:t>
      </w:r>
      <w:r w:rsidR="00926D9A">
        <w:t>EU</w:t>
      </w:r>
      <w:r w:rsidRPr="00322670">
        <w:t xml:space="preserve"> förbli</w:t>
      </w:r>
      <w:r w:rsidR="00926D9A">
        <w:t>r</w:t>
      </w:r>
      <w:r w:rsidRPr="00322670">
        <w:t xml:space="preserve"> en global ledare inom teknik, industri och tjänster.</w:t>
      </w:r>
      <w:r w:rsidRPr="00AA46A1">
        <w:t xml:space="preserve"> För att uppnå detta kommer en fördjupning av den inre marknaden</w:t>
      </w:r>
      <w:r w:rsidR="00473003">
        <w:t xml:space="preserve"> och</w:t>
      </w:r>
      <w:r w:rsidRPr="00AA46A1">
        <w:t xml:space="preserve"> </w:t>
      </w:r>
      <w:r w:rsidR="00473003">
        <w:t>ett genomförande av</w:t>
      </w:r>
      <w:r w:rsidRPr="00AA46A1">
        <w:t xml:space="preserve"> </w:t>
      </w:r>
      <w:r w:rsidR="00473003">
        <w:t>r</w:t>
      </w:r>
      <w:r>
        <w:t>egelf</w:t>
      </w:r>
      <w:r w:rsidRPr="00AA46A1">
        <w:t>örenklingsagendan</w:t>
      </w:r>
      <w:r>
        <w:t xml:space="preserve"> </w:t>
      </w:r>
      <w:r w:rsidR="00926D9A">
        <w:t xml:space="preserve">att </w:t>
      </w:r>
      <w:r w:rsidR="00473003" w:rsidRPr="00AA46A1">
        <w:t>vara avgörande</w:t>
      </w:r>
      <w:r w:rsidR="00473003">
        <w:t>.</w:t>
      </w:r>
    </w:p>
    <w:p w14:paraId="1B1ADABD" w14:textId="77777777" w:rsidR="008964E5" w:rsidRPr="001A5755" w:rsidRDefault="008964E5" w:rsidP="00DA7339">
      <w:pPr>
        <w:overflowPunct w:val="0"/>
        <w:autoSpaceDE w:val="0"/>
        <w:autoSpaceDN w:val="0"/>
        <w:adjustRightInd w:val="0"/>
        <w:spacing w:after="0" w:line="240" w:lineRule="auto"/>
        <w:textAlignment w:val="baseline"/>
      </w:pPr>
    </w:p>
    <w:p w14:paraId="37A8E7E6" w14:textId="7388621D" w:rsidR="00DA7339" w:rsidRPr="001A5755" w:rsidRDefault="00E40144" w:rsidP="00DA7339">
      <w:pPr>
        <w:pStyle w:val="Brdtext"/>
      </w:pPr>
      <w:r w:rsidRPr="001A5755">
        <w:t>Högrisk</w:t>
      </w:r>
      <w:r w:rsidR="00DA7339" w:rsidRPr="001A5755">
        <w:t>beroenden behöver motverkas</w:t>
      </w:r>
      <w:r w:rsidR="00156AC9" w:rsidRPr="001A5755">
        <w:t xml:space="preserve"> genom att främja förutsättningarna för ett europeiskt teknikledarskap inom strategiska tekniker och sektorer</w:t>
      </w:r>
      <w:r w:rsidR="007460B3" w:rsidRPr="001A5755">
        <w:t xml:space="preserve">, </w:t>
      </w:r>
      <w:r w:rsidR="005506B5">
        <w:t>bland annat genom</w:t>
      </w:r>
      <w:r w:rsidR="007460B3" w:rsidRPr="001A5755">
        <w:t xml:space="preserve"> att säkerställa en jämn spelplan</w:t>
      </w:r>
      <w:r w:rsidR="00C544DD" w:rsidRPr="001A5755">
        <w:t xml:space="preserve"> </w:t>
      </w:r>
      <w:r w:rsidR="007460B3" w:rsidRPr="001A5755">
        <w:t>för europeiska företag</w:t>
      </w:r>
      <w:r w:rsidR="00156AC9" w:rsidRPr="001A5755">
        <w:t xml:space="preserve"> samt</w:t>
      </w:r>
      <w:r w:rsidR="00DA7339" w:rsidRPr="001A5755">
        <w:t xml:space="preserve"> </w:t>
      </w:r>
      <w:r w:rsidR="00156AC9" w:rsidRPr="001A5755">
        <w:t>främja</w:t>
      </w:r>
      <w:r w:rsidR="00DA7339" w:rsidRPr="001A5755">
        <w:t xml:space="preserve"> möjligheter</w:t>
      </w:r>
      <w:r w:rsidR="00156AC9" w:rsidRPr="001A5755">
        <w:t>na</w:t>
      </w:r>
      <w:r w:rsidR="00DA7339" w:rsidRPr="001A5755">
        <w:t xml:space="preserve"> till diversifiering som finns genom handel. </w:t>
      </w:r>
      <w:r w:rsidR="00117671" w:rsidRPr="001A5755">
        <w:t xml:space="preserve">Om </w:t>
      </w:r>
      <w:r w:rsidR="00156AC9" w:rsidRPr="001A5755">
        <w:t>diversifiering genom handel</w:t>
      </w:r>
      <w:r w:rsidR="00117671" w:rsidRPr="001A5755">
        <w:t xml:space="preserve"> bedöms otillräckligt för att hantera ett identifierat </w:t>
      </w:r>
      <w:r w:rsidRPr="001A5755">
        <w:t>högrisk</w:t>
      </w:r>
      <w:r w:rsidR="00117671" w:rsidRPr="001A5755">
        <w:t xml:space="preserve">beroende eller tydligt marknadsmisslyckande </w:t>
      </w:r>
      <w:r w:rsidR="004B614F">
        <w:t>kan</w:t>
      </w:r>
      <w:r w:rsidR="00117671" w:rsidRPr="001A5755">
        <w:t xml:space="preserve"> r</w:t>
      </w:r>
      <w:r w:rsidR="00DA7339" w:rsidRPr="001A5755">
        <w:t>iktade åtgärder vara motiverade</w:t>
      </w:r>
      <w:r w:rsidR="001D19DF" w:rsidRPr="001A5755">
        <w:t xml:space="preserve">. Detta kan vara </w:t>
      </w:r>
      <w:r w:rsidR="00117671" w:rsidRPr="001A5755">
        <w:t xml:space="preserve">åtgärder som </w:t>
      </w:r>
      <w:r w:rsidR="001D19DF" w:rsidRPr="001A5755">
        <w:t>främjar privata aktörer</w:t>
      </w:r>
      <w:r w:rsidR="004B614F">
        <w:t>s</w:t>
      </w:r>
      <w:r w:rsidR="001D19DF" w:rsidRPr="001A5755">
        <w:t xml:space="preserve"> </w:t>
      </w:r>
      <w:r w:rsidR="004B614F">
        <w:t xml:space="preserve">innovation, </w:t>
      </w:r>
      <w:r w:rsidR="00117671" w:rsidRPr="001A5755">
        <w:t>att starta</w:t>
      </w:r>
      <w:r w:rsidR="0009697C" w:rsidRPr="001A5755">
        <w:t>,</w:t>
      </w:r>
      <w:r w:rsidR="00117671" w:rsidRPr="001A5755">
        <w:t xml:space="preserve"> </w:t>
      </w:r>
      <w:r w:rsidR="0078022F" w:rsidRPr="001A5755">
        <w:t xml:space="preserve">eller </w:t>
      </w:r>
      <w:r w:rsidR="00117671" w:rsidRPr="001A5755">
        <w:t>utveckla</w:t>
      </w:r>
      <w:r w:rsidR="0009697C" w:rsidRPr="001A5755">
        <w:t xml:space="preserve"> </w:t>
      </w:r>
      <w:r w:rsidR="001D19DF" w:rsidRPr="001A5755">
        <w:t xml:space="preserve">sin </w:t>
      </w:r>
      <w:r w:rsidR="00117671" w:rsidRPr="001A5755">
        <w:t>produktion och utvinning. Regeringen och EU behöver analysera vidare, och beakta konsekvenser för EU:s innovation, produktivitet och relation med partners. Kostnader på lång sikt behöver vägas mot kostnader på kort sikt</w:t>
      </w:r>
      <w:r w:rsidR="00DA7339" w:rsidRPr="001A5755">
        <w:t>.</w:t>
      </w:r>
    </w:p>
    <w:p w14:paraId="70DECF66" w14:textId="42E3E48D" w:rsidR="006D1522" w:rsidRPr="001A5755" w:rsidRDefault="006D1522" w:rsidP="00DA7339">
      <w:pPr>
        <w:pStyle w:val="Brdtext"/>
      </w:pPr>
      <w:r w:rsidRPr="001A5755">
        <w:t>Regeringens budgetrestriktiva hållning ligger fast och regeringen ska agera för att de ekonomiska konsekvenserna av förslag som följer av meddelandet begränsas både för statens budget och EU-budgeten.</w:t>
      </w:r>
    </w:p>
    <w:p w14:paraId="28B49417" w14:textId="2B793B5A" w:rsidR="00276FB2" w:rsidRDefault="00117671" w:rsidP="007D542F">
      <w:pPr>
        <w:pStyle w:val="Brdtext"/>
      </w:pPr>
      <w:r w:rsidRPr="001A5755">
        <w:t>Regeringen</w:t>
      </w:r>
      <w:r w:rsidR="00EC2E3E" w:rsidRPr="001A5755">
        <w:t xml:space="preserve"> välkomnar även ansatsen om ett stärkt samarbete med likasinnade länder</w:t>
      </w:r>
      <w:r w:rsidR="00AE3FE3" w:rsidRPr="001A5755">
        <w:t xml:space="preserve"> och att bevara fördelarna med öppna marknader</w:t>
      </w:r>
      <w:r w:rsidR="00EC2E3E" w:rsidRPr="001A5755">
        <w:t xml:space="preserve">. </w:t>
      </w:r>
      <w:r w:rsidR="00AA46A1" w:rsidRPr="001A5755">
        <w:t xml:space="preserve">Ett brett nätverk av handelsrelationer och partnerskap med allierade och likasinnade länder är fortsatt grundläggande för vår säkerhet. Samtidigt </w:t>
      </w:r>
      <w:r w:rsidR="00D32B2D" w:rsidRPr="001A5755">
        <w:t xml:space="preserve">kan </w:t>
      </w:r>
      <w:r w:rsidR="00AA46A1" w:rsidRPr="001A5755">
        <w:t xml:space="preserve">åtgärder </w:t>
      </w:r>
      <w:r w:rsidR="00D32B2D" w:rsidRPr="001A5755">
        <w:t xml:space="preserve">krävas </w:t>
      </w:r>
      <w:r w:rsidR="00AA46A1" w:rsidRPr="001A5755">
        <w:t xml:space="preserve">för att stärka försörjningskedjornas motståndskraft och motverka </w:t>
      </w:r>
      <w:r w:rsidR="00E40144" w:rsidRPr="001A5755">
        <w:t>högrisk</w:t>
      </w:r>
      <w:r w:rsidR="00AA46A1" w:rsidRPr="001A5755">
        <w:t>beroenden av kritiska varor</w:t>
      </w:r>
      <w:r w:rsidR="00AA46A1" w:rsidRPr="00AA46A1">
        <w:t xml:space="preserve"> och tjänster.</w:t>
      </w:r>
    </w:p>
    <w:p w14:paraId="3AD9592D" w14:textId="77777777" w:rsidR="007D542F" w:rsidRDefault="0073184C" w:rsidP="007D542F">
      <w:pPr>
        <w:pStyle w:val="Rubrik2"/>
      </w:pPr>
      <w:sdt>
        <w:sdtPr>
          <w:id w:val="1941718165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3F3EF01C" w14:textId="61D0EC5F" w:rsidR="007D542F" w:rsidRPr="00472EBA" w:rsidRDefault="00F343C1" w:rsidP="007D542F">
      <w:pPr>
        <w:pStyle w:val="Brdtext"/>
      </w:pPr>
      <w:r>
        <w:t>Medlemsstaterna har haft inledande diskussioner under vilka meddelandet välkomnats på ett övergripande plan.</w:t>
      </w:r>
    </w:p>
    <w:p w14:paraId="6C8E3710" w14:textId="77777777" w:rsidR="007D542F" w:rsidRDefault="0073184C" w:rsidP="007D542F">
      <w:pPr>
        <w:pStyle w:val="Rubrik2"/>
      </w:pPr>
      <w:sdt>
        <w:sdtPr>
          <w:id w:val="-1927257506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26E3594D" w14:textId="5855F2CB" w:rsidR="007D542F" w:rsidRPr="00472EBA" w:rsidRDefault="00F343C1" w:rsidP="007D542F">
      <w:pPr>
        <w:pStyle w:val="Brdtext"/>
      </w:pPr>
      <w:r>
        <w:t>Europaparlamentets ståndpunkter är inte kända.</w:t>
      </w:r>
    </w:p>
    <w:p w14:paraId="7AE59571" w14:textId="77777777" w:rsidR="007D542F" w:rsidRDefault="0073184C" w:rsidP="007D542F">
      <w:pPr>
        <w:pStyle w:val="Rubrik2"/>
      </w:pPr>
      <w:sdt>
        <w:sdtPr>
          <w:id w:val="-497725553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54A31246" w14:textId="4EFCEBEA" w:rsidR="007D542F" w:rsidRPr="00472EBA" w:rsidRDefault="00E0173C" w:rsidP="007D542F">
      <w:pPr>
        <w:pStyle w:val="Brdtext"/>
      </w:pPr>
      <w:r>
        <w:t>Remissinstansernas och andra intressenters ståndpunkter är inte kända</w:t>
      </w:r>
      <w:r w:rsidR="00C31AA1">
        <w:t>.</w:t>
      </w:r>
    </w:p>
    <w:sdt>
      <w:sdtPr>
        <w:id w:val="511343921"/>
        <w:lock w:val="contentLocked"/>
        <w:placeholder>
          <w:docPart w:val="5AAFBDB1834945408EA8D361759EF383"/>
        </w:placeholder>
        <w:group/>
      </w:sdtPr>
      <w:sdtEndPr/>
      <w:sdtContent>
        <w:p w14:paraId="0F00FBF2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33CE37B3" w14:textId="77777777" w:rsidR="007D542F" w:rsidRDefault="0073184C" w:rsidP="007D542F">
      <w:pPr>
        <w:pStyle w:val="Rubrik2"/>
      </w:pPr>
      <w:sdt>
        <w:sdtPr>
          <w:id w:val="1163133293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093B9E21" w14:textId="5542D6E1" w:rsidR="007D542F" w:rsidRPr="00472EBA" w:rsidRDefault="00F343C1" w:rsidP="007D542F">
      <w:pPr>
        <w:pStyle w:val="Brdtext"/>
      </w:pPr>
      <w:r>
        <w:t xml:space="preserve">Rubriken är inte tillämplig då meddelandet inte innehåller förslag till lagstiftningsakter.  </w:t>
      </w:r>
    </w:p>
    <w:p w14:paraId="4F2E1222" w14:textId="77777777" w:rsidR="007D542F" w:rsidRDefault="0073184C" w:rsidP="007D542F">
      <w:pPr>
        <w:pStyle w:val="Rubrik2"/>
      </w:pPr>
      <w:sdt>
        <w:sdtPr>
          <w:id w:val="-463277102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298A2A85" w14:textId="364BD105" w:rsidR="001A4369" w:rsidRPr="00472EBA" w:rsidRDefault="001A4369" w:rsidP="001A4369">
      <w:pPr>
        <w:pStyle w:val="Brdtext"/>
      </w:pPr>
      <w:r>
        <w:t xml:space="preserve">Rubriken är inte tillämplig då meddelandet inte innehåller förslag till lagstiftningsakter.  </w:t>
      </w:r>
    </w:p>
    <w:p w14:paraId="357A7A65" w14:textId="4EC352C9" w:rsidR="007D542F" w:rsidRPr="00472EBA" w:rsidRDefault="007D542F" w:rsidP="007D542F">
      <w:pPr>
        <w:pStyle w:val="Brdtext"/>
      </w:pPr>
    </w:p>
    <w:sdt>
      <w:sdtPr>
        <w:id w:val="211079442"/>
        <w:lock w:val="contentLocked"/>
        <w:placeholder>
          <w:docPart w:val="5AAFBDB1834945408EA8D361759EF383"/>
        </w:placeholder>
        <w:group/>
      </w:sdtPr>
      <w:sdtEndPr/>
      <w:sdtContent>
        <w:p w14:paraId="36B63894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07A54EF9" w14:textId="77777777" w:rsidR="007D542F" w:rsidRDefault="0073184C" w:rsidP="007D542F">
      <w:pPr>
        <w:pStyle w:val="Rubrik2"/>
      </w:pPr>
      <w:sdt>
        <w:sdtPr>
          <w:id w:val="-1578510440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sdt>
      <w:sdtPr>
        <w:id w:val="292951559"/>
        <w:placeholder>
          <w:docPart w:val="21EB6FC75D1446AAB88DC094DAA53168"/>
        </w:placeholder>
        <w:temporary/>
        <w:showingPlcHdr/>
      </w:sdtPr>
      <w:sdtEndPr/>
      <w:sdtContent>
        <w:p w14:paraId="6BD36BB0" w14:textId="77777777" w:rsidR="007D542F" w:rsidRDefault="007D542F" w:rsidP="007D542F">
          <w:pPr>
            <w:pStyle w:val="Brdtext"/>
          </w:pPr>
          <w:r w:rsidRPr="00DB17A3">
            <w:rPr>
              <w:rStyle w:val="Platshllartext"/>
            </w:rPr>
            <w:t xml:space="preserve">Klicka här för att </w:t>
          </w:r>
          <w:r w:rsidR="00C85FE1">
            <w:rPr>
              <w:rStyle w:val="Platshllartext"/>
            </w:rPr>
            <w:t>skriva</w:t>
          </w:r>
          <w:r w:rsidR="00C85FE1" w:rsidRPr="00DB17A3">
            <w:rPr>
              <w:rStyle w:val="Platshllartext"/>
            </w:rPr>
            <w:t xml:space="preserve"> </w:t>
          </w:r>
          <w:r w:rsidRPr="00DB17A3">
            <w:rPr>
              <w:rStyle w:val="Platshllartext"/>
            </w:rPr>
            <w:t>text.</w:t>
          </w:r>
        </w:p>
      </w:sdtContent>
    </w:sdt>
    <w:p w14:paraId="28D738D9" w14:textId="77777777" w:rsidR="007D542F" w:rsidRDefault="0073184C" w:rsidP="007D542F">
      <w:pPr>
        <w:pStyle w:val="Rubrik2"/>
      </w:pPr>
      <w:sdt>
        <w:sdtPr>
          <w:id w:val="839665539"/>
          <w:lock w:val="contentLocked"/>
          <w:placeholder>
            <w:docPart w:val="5AAFBDB1834945408EA8D361759EF383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756CD425" w14:textId="69964B76" w:rsidR="006A4526" w:rsidRDefault="00781E38" w:rsidP="006A4526">
      <w:pPr>
        <w:pStyle w:val="Brdtext"/>
        <w:rPr>
          <w:bCs/>
        </w:rPr>
      </w:pPr>
      <w:r>
        <w:rPr>
          <w:bCs/>
        </w:rPr>
        <w:t>T</w:t>
      </w:r>
      <w:r w:rsidR="006A4526" w:rsidRPr="00F7468F">
        <w:rPr>
          <w:bCs/>
        </w:rPr>
        <w:t>io kritiska teknikområden för EU:s ekonomiska säkerhet</w:t>
      </w:r>
      <w:r>
        <w:rPr>
          <w:bCs/>
        </w:rPr>
        <w:t>:</w:t>
      </w:r>
      <w:r w:rsidR="006A4526" w:rsidRPr="00F7468F">
        <w:rPr>
          <w:bCs/>
        </w:rPr>
        <w:t xml:space="preserve">  avancerade halvledare; AI, kvantteknik och bioteknik</w:t>
      </w:r>
      <w:r w:rsidR="00414166">
        <w:rPr>
          <w:bCs/>
        </w:rPr>
        <w:t>,</w:t>
      </w:r>
      <w:r w:rsidR="006A4526">
        <w:rPr>
          <w:bCs/>
        </w:rPr>
        <w:t xml:space="preserve"> </w:t>
      </w:r>
      <w:r w:rsidR="006A4526">
        <w:t xml:space="preserve">energiteknik, avancerad konnektivitet och navigation, robotar och autonoma system, rymd- och framdrivningsteknik, avancerade materialtekniker, avancerad sensorteknik. </w:t>
      </w:r>
      <w:r w:rsidR="006A4526" w:rsidRPr="00F7468F">
        <w:rPr>
          <w:bCs/>
        </w:rPr>
        <w:t xml:space="preserve"> </w:t>
      </w:r>
    </w:p>
    <w:p w14:paraId="26C2C598" w14:textId="667A4194" w:rsidR="006A4526" w:rsidRPr="00F66C6F" w:rsidRDefault="006A4526" w:rsidP="006A4526">
      <w:pPr>
        <w:pStyle w:val="Brdtext"/>
      </w:pPr>
      <w:r w:rsidRPr="00135E45">
        <w:rPr>
          <w:lang w:val="en-GB"/>
        </w:rPr>
        <w:lastRenderedPageBreak/>
        <w:t>IMERA: The Internal Market Emergency and Resilience Act</w:t>
      </w:r>
      <w:r w:rsidR="007F7A0E" w:rsidRPr="00F66C6F">
        <w:rPr>
          <w:lang w:val="en-GB"/>
        </w:rPr>
        <w:t xml:space="preserve">. </w:t>
      </w:r>
      <w:r w:rsidR="007F7A0E">
        <w:t xml:space="preserve">IMERA är </w:t>
      </w:r>
      <w:r w:rsidR="007F7A0E" w:rsidRPr="007F7A0E">
        <w:t>e</w:t>
      </w:r>
      <w:r w:rsidR="005F5F58">
        <w:t>n förordning för</w:t>
      </w:r>
      <w:r w:rsidR="007F7A0E" w:rsidRPr="007F7A0E">
        <w:t xml:space="preserve"> att säkerställa fri rörlighet för varor, tjänster och personer inom EU vid kriser</w:t>
      </w:r>
      <w:r w:rsidR="007F7A0E">
        <w:t xml:space="preserve">. </w:t>
      </w:r>
    </w:p>
    <w:p w14:paraId="63ACA4B0" w14:textId="68B3D24F" w:rsidR="007D542F" w:rsidRPr="00F66C6F" w:rsidRDefault="006A4526" w:rsidP="00A45A84">
      <w:pPr>
        <w:pStyle w:val="Brdtext"/>
      </w:pPr>
      <w:r w:rsidRPr="007F7A0E">
        <w:t xml:space="preserve">CPTPP: Comprehensive and Progressive Agreement for Trans-Pacific Partnership är en multilateral handelsöverenskommelse som innefattar Australien, Brunei, Chile, Japan, Kanada, Malaysia, Mexiko, Nya Zeeland, Peru, Singapore, Storbritannien, Vietnam.     </w:t>
      </w:r>
    </w:p>
    <w:p w14:paraId="7D36E040" w14:textId="46233012" w:rsidR="007D542F" w:rsidRPr="00F66C6F" w:rsidRDefault="007452FA" w:rsidP="00A45A84">
      <w:pPr>
        <w:pStyle w:val="Brdtext"/>
      </w:pPr>
      <w:r w:rsidRPr="00781E38">
        <w:rPr>
          <w:bCs/>
        </w:rPr>
        <w:t xml:space="preserve">Högriskberoenden enligt meddelandet: Icke-kumulativa indikatorer på ett högriskberoende är att 60 </w:t>
      </w:r>
      <w:r w:rsidR="001B0078">
        <w:rPr>
          <w:bCs/>
        </w:rPr>
        <w:t>procent</w:t>
      </w:r>
      <w:r w:rsidR="001B0078" w:rsidRPr="00781E38">
        <w:rPr>
          <w:bCs/>
        </w:rPr>
        <w:t xml:space="preserve"> </w:t>
      </w:r>
      <w:r w:rsidRPr="00781E38">
        <w:rPr>
          <w:bCs/>
        </w:rPr>
        <w:t>eller mer av EU:s tillgång kontrolleras av ett enskilt tredjeland eller dess aktörer; att insatsvaran eller tjänsten har systemisk betydelse för EU:s ekonomi genom användning i flera sektorer (t</w:t>
      </w:r>
      <w:r w:rsidR="0079357D">
        <w:rPr>
          <w:bCs/>
        </w:rPr>
        <w:t xml:space="preserve">ill </w:t>
      </w:r>
      <w:r w:rsidRPr="00781E38">
        <w:rPr>
          <w:bCs/>
        </w:rPr>
        <w:t>ex</w:t>
      </w:r>
      <w:r w:rsidR="0079357D">
        <w:rPr>
          <w:bCs/>
        </w:rPr>
        <w:t>empel</w:t>
      </w:r>
      <w:r w:rsidRPr="00781E38">
        <w:rPr>
          <w:bCs/>
        </w:rPr>
        <w:t xml:space="preserve"> kritiska råmaterial och halvledare); att den är avgörande för EU:s försvarsindustri, strategiska kapaciteter eller kritiska teknologiska leveranskedjor såsom rena energitekniker; att tredjelandet redan har använt eller hotat att använda ekonomiska beroenden som påtryckningsmedel (t</w:t>
      </w:r>
      <w:r w:rsidR="0079357D">
        <w:rPr>
          <w:bCs/>
        </w:rPr>
        <w:t xml:space="preserve">ill </w:t>
      </w:r>
      <w:r w:rsidRPr="00781E38">
        <w:rPr>
          <w:bCs/>
        </w:rPr>
        <w:t>ex</w:t>
      </w:r>
      <w:r w:rsidR="0079357D">
        <w:rPr>
          <w:bCs/>
        </w:rPr>
        <w:t>empel</w:t>
      </w:r>
      <w:r w:rsidRPr="00781E38">
        <w:rPr>
          <w:bCs/>
        </w:rPr>
        <w:t xml:space="preserve"> genom exportrestriktioner); att det redan finns eller håller på att skapas överkapacitet som inte är marknadsmässig</w:t>
      </w:r>
      <w:r w:rsidR="00781E38">
        <w:rPr>
          <w:bCs/>
        </w:rPr>
        <w:t>.</w:t>
      </w:r>
      <w:r w:rsidR="006714C6">
        <w:rPr>
          <w:bCs/>
        </w:rPr>
        <w:t xml:space="preserve"> </w:t>
      </w:r>
      <w:bookmarkStart w:id="6" w:name="_Hlk219736692"/>
      <w:r w:rsidR="006714C6" w:rsidRPr="001E12E7" w:rsidDel="006B6119">
        <w:t>Beroenden inom råmaterial, processade o</w:t>
      </w:r>
      <w:r w:rsidR="006714C6" w:rsidDel="006B6119">
        <w:t>ch avancerade material, komponenter för ren teknik såväl som halvledare, finansiella tjänster</w:t>
      </w:r>
      <w:r w:rsidR="006714C6" w:rsidRPr="00A82466" w:rsidDel="006B6119">
        <w:t>, läkemedel, flygteknik, digitala</w:t>
      </w:r>
      <w:r w:rsidR="006714C6" w:rsidDel="006B6119">
        <w:t xml:space="preserve"> tekniker</w:t>
      </w:r>
      <w:r w:rsidR="006714C6" w:rsidRPr="00A82466" w:rsidDel="006B6119">
        <w:t xml:space="preserve"> och rymdtek</w:t>
      </w:r>
      <w:r w:rsidR="006714C6" w:rsidDel="006B6119">
        <w:t>niker framhålls som särskilt tydliga.</w:t>
      </w:r>
      <w:bookmarkEnd w:id="6"/>
    </w:p>
    <w:sectPr w:rsidR="007D542F" w:rsidRPr="00F66C6F" w:rsidSect="00D41021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D2B10BD" w14:textId="77777777" w:rsidR="00E47170" w:rsidRDefault="00E47170" w:rsidP="00A87A54">
      <w:pPr>
        <w:spacing w:after="0" w:line="240" w:lineRule="auto"/>
      </w:pPr>
      <w:r>
        <w:separator/>
      </w:r>
    </w:p>
  </w:endnote>
  <w:endnote w:type="continuationSeparator" w:id="0">
    <w:p w14:paraId="34AD29A9" w14:textId="77777777" w:rsidR="00E47170" w:rsidRDefault="00E47170" w:rsidP="00A87A54">
      <w:pPr>
        <w:spacing w:after="0" w:line="240" w:lineRule="auto"/>
      </w:pPr>
      <w:r>
        <w:continuationSeparator/>
      </w:r>
    </w:p>
  </w:endnote>
  <w:endnote w:type="continuationNotice" w:id="1">
    <w:p w14:paraId="69DFBBDE" w14:textId="77777777" w:rsidR="00E47170" w:rsidRDefault="00E47170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3426DC7" w14:textId="77777777" w:rsidR="0012208C" w:rsidRDefault="0012208C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817A4ED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9AE033" w14:textId="77777777" w:rsidR="0012208C" w:rsidRDefault="0012208C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47C126D" w14:textId="77777777" w:rsidR="00E47170" w:rsidRDefault="00E47170" w:rsidP="00A87A54">
      <w:pPr>
        <w:spacing w:after="0" w:line="240" w:lineRule="auto"/>
      </w:pPr>
      <w:r>
        <w:separator/>
      </w:r>
    </w:p>
  </w:footnote>
  <w:footnote w:type="continuationSeparator" w:id="0">
    <w:p w14:paraId="0499E40E" w14:textId="77777777" w:rsidR="00E47170" w:rsidRDefault="00E47170" w:rsidP="00A87A54">
      <w:pPr>
        <w:spacing w:after="0" w:line="240" w:lineRule="auto"/>
      </w:pPr>
      <w:r>
        <w:continuationSeparator/>
      </w:r>
    </w:p>
  </w:footnote>
  <w:footnote w:type="continuationNotice" w:id="1">
    <w:p w14:paraId="78F53A58" w14:textId="77777777" w:rsidR="00E47170" w:rsidRDefault="00E47170">
      <w:pPr>
        <w:spacing w:after="0" w:line="240" w:lineRule="auto"/>
      </w:pPr>
    </w:p>
  </w:footnote>
  <w:footnote w:id="2">
    <w:p w14:paraId="639064EE" w14:textId="58E51348" w:rsidR="007F3A7E" w:rsidRDefault="007F3A7E">
      <w:pPr>
        <w:pStyle w:val="Fotnotstext"/>
      </w:pPr>
      <w:r>
        <w:rPr>
          <w:rStyle w:val="Fotnotsreferens"/>
        </w:rPr>
        <w:footnoteRef/>
      </w:r>
      <w:r>
        <w:t xml:space="preserve"> Övriga är energiteknik, avancerad konnektivitet</w:t>
      </w:r>
      <w:r w:rsidR="00672E36">
        <w:t xml:space="preserve"> och digital teknik,</w:t>
      </w:r>
      <w:r>
        <w:t xml:space="preserve"> navigation, robotar och autonoma system, rymd- och framdrivningsteknik, avancerade material</w:t>
      </w:r>
      <w:r w:rsidR="00672E36">
        <w:t xml:space="preserve">-, tillverknings- och återvinning </w:t>
      </w:r>
      <w:r>
        <w:t>tekniker</w:t>
      </w:r>
      <w:r w:rsidR="00672E36">
        <w:t xml:space="preserve"> och</w:t>
      </w:r>
      <w:r>
        <w:t xml:space="preserve"> avancerad </w:t>
      </w:r>
      <w:r w:rsidR="00AF7E65">
        <w:t>sensorteknik</w:t>
      </w:r>
      <w:r>
        <w:t xml:space="preserve">. </w:t>
      </w:r>
    </w:p>
  </w:footnote>
  <w:footnote w:id="3">
    <w:p w14:paraId="3E677904" w14:textId="40EC32D2" w:rsidR="00B84081" w:rsidRPr="00443242" w:rsidRDefault="00B84081" w:rsidP="00B84081">
      <w:pPr>
        <w:pStyle w:val="Fotnotstext"/>
      </w:pPr>
      <w:r>
        <w:rPr>
          <w:rStyle w:val="Fotnotsreferens"/>
        </w:rPr>
        <w:footnoteRef/>
      </w:r>
      <w:r w:rsidRPr="00135E45">
        <w:rPr>
          <w:lang w:val="en-GB"/>
        </w:rPr>
        <w:t xml:space="preserve"> IMERA: The Internal Market Emergency and Resilience Act</w:t>
      </w:r>
      <w:r w:rsidR="005F5F58" w:rsidRPr="00443242">
        <w:rPr>
          <w:lang w:val="en-GB"/>
        </w:rPr>
        <w:t>.</w:t>
      </w:r>
      <w:r w:rsidR="005F5F58" w:rsidRPr="005F5F58">
        <w:rPr>
          <w:lang w:val="en-GB"/>
        </w:rPr>
        <w:t xml:space="preserve"> </w:t>
      </w:r>
      <w:r w:rsidR="005F5F58">
        <w:t xml:space="preserve">IMERA är </w:t>
      </w:r>
      <w:r w:rsidR="005F5F58" w:rsidRPr="007F7A0E">
        <w:t>e</w:t>
      </w:r>
      <w:r w:rsidR="005F5F58">
        <w:t xml:space="preserve">n förordning </w:t>
      </w:r>
      <w:r w:rsidR="005F5F58" w:rsidRPr="007F7A0E">
        <w:t>för att säkerställa fri rörlighet för varor, tjänster och personer inom EU vid kriser</w:t>
      </w:r>
      <w:r w:rsidR="005F5F58">
        <w:t>.</w:t>
      </w:r>
    </w:p>
  </w:footnote>
  <w:footnote w:id="4">
    <w:p w14:paraId="0228B714" w14:textId="7B6880E9" w:rsidR="005355F4" w:rsidRPr="005355F4" w:rsidRDefault="005355F4">
      <w:pPr>
        <w:pStyle w:val="Fotnotstext"/>
      </w:pPr>
      <w:r>
        <w:rPr>
          <w:rStyle w:val="Fotnotsreferens"/>
        </w:rPr>
        <w:footnoteRef/>
      </w:r>
      <w:r w:rsidRPr="005355F4">
        <w:t xml:space="preserve"> </w:t>
      </w:r>
      <w:r w:rsidR="006B6119" w:rsidRPr="006B6119">
        <w:t xml:space="preserve">Icke-kumulativa indikatorer på ett högriskberoende är att 60 </w:t>
      </w:r>
      <w:r w:rsidR="001B0078">
        <w:t>procent</w:t>
      </w:r>
      <w:r w:rsidR="001B0078" w:rsidRPr="006B6119">
        <w:t xml:space="preserve"> </w:t>
      </w:r>
      <w:r w:rsidR="006B6119" w:rsidRPr="006B6119">
        <w:t>eller mer av EU:s tillgång kontrolleras av ett enskilt tredjeland eller dess aktörer</w:t>
      </w:r>
      <w:r w:rsidR="0049561E">
        <w:t>;</w:t>
      </w:r>
      <w:r w:rsidR="006B6119" w:rsidRPr="006B6119">
        <w:t xml:space="preserve"> att insatsvaran eller tjänsten har systemisk betydelse för EU:s ekonomi genom användning i flera sektorer (</w:t>
      </w:r>
      <w:r w:rsidR="0079357D">
        <w:t xml:space="preserve">till </w:t>
      </w:r>
      <w:r w:rsidR="006B6119" w:rsidRPr="006B6119">
        <w:t>ex</w:t>
      </w:r>
      <w:r w:rsidR="0079357D">
        <w:t>empel</w:t>
      </w:r>
      <w:r w:rsidR="006B6119" w:rsidRPr="006B6119">
        <w:t xml:space="preserve"> kritiska råmaterial och halvledare)</w:t>
      </w:r>
      <w:r w:rsidR="0049561E">
        <w:t>;</w:t>
      </w:r>
      <w:r w:rsidR="006B6119" w:rsidRPr="006B6119">
        <w:t xml:space="preserve"> att den är avgörande för EU:s försvarsindustri, strategiska kapaciteter eller kritiska teknologiska leveranskedjor såsom rena energitekniker</w:t>
      </w:r>
      <w:r w:rsidR="0049561E">
        <w:t>;</w:t>
      </w:r>
      <w:r w:rsidR="006B6119" w:rsidRPr="006B6119">
        <w:t xml:space="preserve"> att tredjelandet redan har använt eller hotat att använda ekonomiska beroenden som påtryckningsmedel (t</w:t>
      </w:r>
      <w:r w:rsidR="0079357D">
        <w:t xml:space="preserve">ill </w:t>
      </w:r>
      <w:r w:rsidR="006B6119" w:rsidRPr="006B6119">
        <w:t>ex</w:t>
      </w:r>
      <w:r w:rsidR="0079357D">
        <w:t>empel</w:t>
      </w:r>
      <w:r w:rsidR="006B6119" w:rsidRPr="006B6119">
        <w:t xml:space="preserve"> genom exportrestriktioner)</w:t>
      </w:r>
      <w:r w:rsidR="0049561E">
        <w:t>;</w:t>
      </w:r>
      <w:r w:rsidR="006B6119" w:rsidRPr="006B6119">
        <w:t xml:space="preserve"> att det redan finns eller håller på att skapas överkapacitet som inte är marknadsmässig.</w:t>
      </w:r>
      <w:r w:rsidRPr="001E12E7" w:rsidDel="006B6119">
        <w:t>Beroenden inom råmaterial, processade o</w:t>
      </w:r>
      <w:r w:rsidDel="006B6119">
        <w:t>ch avancerade material, komponenter för ren teknik såväl som halvledare, finansiella tjänster</w:t>
      </w:r>
      <w:r w:rsidRPr="00A82466" w:rsidDel="006B6119">
        <w:t>, läkemedel, flygteknik, digitala</w:t>
      </w:r>
      <w:r w:rsidDel="006B6119">
        <w:t xml:space="preserve"> tekniker</w:t>
      </w:r>
      <w:r w:rsidRPr="00A82466" w:rsidDel="006B6119">
        <w:t xml:space="preserve"> och rymdtek</w:t>
      </w:r>
      <w:r w:rsidDel="006B6119">
        <w:t>niker framhålls som särskilt tydliga.</w:t>
      </w:r>
    </w:p>
  </w:footnote>
  <w:footnote w:id="5">
    <w:p w14:paraId="349F511F" w14:textId="3F2A3B36" w:rsidR="00A606AB" w:rsidRPr="00B11CA9" w:rsidRDefault="00A606AB">
      <w:pPr>
        <w:pStyle w:val="Fotnotstext"/>
      </w:pPr>
      <w:r>
        <w:rPr>
          <w:rStyle w:val="Fotnotsreferens"/>
        </w:rPr>
        <w:footnoteRef/>
      </w:r>
      <w:r w:rsidRPr="00B11CA9">
        <w:t xml:space="preserve"> </w:t>
      </w:r>
      <w:r w:rsidR="00AA46A1" w:rsidRPr="00B11CA9">
        <w:t xml:space="preserve">CPTPP: </w:t>
      </w:r>
      <w:r w:rsidRPr="00B11CA9">
        <w:t>Comprehensive and Progressive Agreement for Trans-Pacific Partnership är e</w:t>
      </w:r>
      <w:r w:rsidR="00AA46A1" w:rsidRPr="00B11CA9">
        <w:t>n</w:t>
      </w:r>
      <w:r w:rsidRPr="00B11CA9">
        <w:t xml:space="preserve"> </w:t>
      </w:r>
      <w:r w:rsidR="00AA46A1" w:rsidRPr="00B11CA9">
        <w:t xml:space="preserve">multilateral handelsöverenskommelse som innefattar Australien, Brunei, Chile, Japan, Kanada, Malaysia, Mexiko, Nya Zeeland, Peru, Singapore, Storbritannien, Vietnam.    </w:t>
      </w:r>
      <w:r w:rsidRPr="00B11CA9">
        <w:t xml:space="preserve"> 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0FAC184" w14:textId="77777777" w:rsidR="0012208C" w:rsidRDefault="0012208C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74F29C3" w14:textId="50BD75E1" w:rsidR="003C3720" w:rsidRDefault="0073184C" w:rsidP="00CD3BFC">
    <w:pPr>
      <w:pStyle w:val="Sidhuvud"/>
      <w:spacing w:before="240"/>
      <w:jc w:val="right"/>
    </w:pPr>
    <w:sdt>
      <w:sdtPr>
        <w:alias w:val="Ar"/>
        <w:tag w:val="Ar"/>
        <w:id w:val="375123316"/>
        <w:placeholder>
          <w:docPart w:val="5E3CDA56C57844FE9C99485ECE1E5E3E"/>
        </w:placeholder>
        <w:dataBinding w:prefixMappings="xmlns:ns0='http://rk.se/faktapm' " w:xpath="/ns0:faktaPM[1]/ns0:Ar[1]" w:storeItemID="{0B9A7431-9D19-4C2A-8E12-639802D7B40B}"/>
        <w:comboBox w:lastValue="2025/26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DD43C3">
          <w:t>2025/26</w:t>
        </w:r>
      </w:sdtContent>
    </w:sdt>
    <w:r w:rsidR="0009572A">
      <w:t>:</w:t>
    </w:r>
    <w:r w:rsidR="00002B4B">
      <w:t>FPM</w:t>
    </w:r>
    <w:sdt>
      <w:sdtPr>
        <w:alias w:val="FPMNummer"/>
        <w:tag w:val="FPMNummer"/>
        <w:id w:val="-2000957076"/>
        <w:placeholder>
          <w:docPart w:val="F4A475073C8C46D2AD32568E059A814B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DD43C3">
          <w:t>57</w:t>
        </w:r>
      </w:sdtContent>
    </w:sdt>
  </w:p>
  <w:p w14:paraId="2301DE21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3096350" w14:textId="77777777" w:rsidR="0012208C" w:rsidRDefault="0012208C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7AE26B3"/>
    <w:multiLevelType w:val="multilevel"/>
    <w:tmpl w:val="9A8A2BA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6" w15:restartNumberingAfterBreak="0">
    <w:nsid w:val="1F88532F"/>
    <w:multiLevelType w:val="multilevel"/>
    <w:tmpl w:val="1B563932"/>
    <w:numStyleLink w:val="RKNumreradlista"/>
  </w:abstractNum>
  <w:abstractNum w:abstractNumId="17" w15:restartNumberingAfterBreak="0">
    <w:nsid w:val="2AB05199"/>
    <w:multiLevelType w:val="multilevel"/>
    <w:tmpl w:val="186C6512"/>
    <w:numStyleLink w:val="Strecklistan"/>
  </w:abstractNum>
  <w:abstractNum w:abstractNumId="18" w15:restartNumberingAfterBreak="0">
    <w:nsid w:val="2BC437FA"/>
    <w:multiLevelType w:val="multilevel"/>
    <w:tmpl w:val="5A1443D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9" w15:restartNumberingAfterBreak="0">
    <w:nsid w:val="2BE361F1"/>
    <w:multiLevelType w:val="multilevel"/>
    <w:tmpl w:val="1B563932"/>
    <w:numStyleLink w:val="RKNumreradlista"/>
  </w:abstractNum>
  <w:abstractNum w:abstractNumId="20" w15:restartNumberingAfterBreak="0">
    <w:nsid w:val="2C9B0453"/>
    <w:multiLevelType w:val="multilevel"/>
    <w:tmpl w:val="1A20A4CA"/>
    <w:numStyleLink w:val="RKPunktlista"/>
  </w:abstractNum>
  <w:abstractNum w:abstractNumId="21" w15:restartNumberingAfterBreak="0">
    <w:nsid w:val="2ECF6BA1"/>
    <w:multiLevelType w:val="multilevel"/>
    <w:tmpl w:val="1B563932"/>
    <w:numStyleLink w:val="RKNumreradlista"/>
  </w:abstractNum>
  <w:abstractNum w:abstractNumId="22" w15:restartNumberingAfterBreak="0">
    <w:nsid w:val="2F604539"/>
    <w:multiLevelType w:val="multilevel"/>
    <w:tmpl w:val="1B563932"/>
    <w:numStyleLink w:val="RKNumreradlista"/>
  </w:abstractNum>
  <w:abstractNum w:abstractNumId="23" w15:restartNumberingAfterBreak="0">
    <w:nsid w:val="348522EF"/>
    <w:multiLevelType w:val="multilevel"/>
    <w:tmpl w:val="1B563932"/>
    <w:numStyleLink w:val="RKNumreradlista"/>
  </w:abstractNum>
  <w:abstractNum w:abstractNumId="24" w15:restartNumberingAfterBreak="0">
    <w:nsid w:val="361461B7"/>
    <w:multiLevelType w:val="multilevel"/>
    <w:tmpl w:val="D5E2CE4A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5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3D034C4A"/>
    <w:multiLevelType w:val="hybridMultilevel"/>
    <w:tmpl w:val="39E8044C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3D3D0E02"/>
    <w:multiLevelType w:val="multilevel"/>
    <w:tmpl w:val="1B563932"/>
    <w:numStyleLink w:val="RKNumreradlista"/>
  </w:abstractNum>
  <w:abstractNum w:abstractNumId="28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9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0" w15:restartNumberingAfterBreak="0">
    <w:nsid w:val="4270774A"/>
    <w:multiLevelType w:val="multilevel"/>
    <w:tmpl w:val="1B563932"/>
    <w:numStyleLink w:val="RKNumreradlista"/>
  </w:abstractNum>
  <w:abstractNum w:abstractNumId="31" w15:restartNumberingAfterBreak="0">
    <w:nsid w:val="4C84297C"/>
    <w:multiLevelType w:val="multilevel"/>
    <w:tmpl w:val="1B563932"/>
    <w:numStyleLink w:val="RKNumreradlista"/>
  </w:abstractNum>
  <w:abstractNum w:abstractNumId="32" w15:restartNumberingAfterBreak="0">
    <w:nsid w:val="4D904BDB"/>
    <w:multiLevelType w:val="multilevel"/>
    <w:tmpl w:val="1B563932"/>
    <w:numStyleLink w:val="RKNumreradlista"/>
  </w:abstractNum>
  <w:abstractNum w:abstractNumId="33" w15:restartNumberingAfterBreak="0">
    <w:nsid w:val="4DA62204"/>
    <w:multiLevelType w:val="hybridMultilevel"/>
    <w:tmpl w:val="1124EE08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4DAD38FF"/>
    <w:multiLevelType w:val="multilevel"/>
    <w:tmpl w:val="1B563932"/>
    <w:numStyleLink w:val="RKNumreradlista"/>
  </w:abstractNum>
  <w:abstractNum w:abstractNumId="35" w15:restartNumberingAfterBreak="0">
    <w:nsid w:val="53A05A92"/>
    <w:multiLevelType w:val="multilevel"/>
    <w:tmpl w:val="1B563932"/>
    <w:numStyleLink w:val="RKNumreradlista"/>
  </w:abstractNum>
  <w:abstractNum w:abstractNumId="36" w15:restartNumberingAfterBreak="0">
    <w:nsid w:val="5C6843F9"/>
    <w:multiLevelType w:val="multilevel"/>
    <w:tmpl w:val="1A20A4CA"/>
    <w:numStyleLink w:val="RKPunktlista"/>
  </w:abstractNum>
  <w:abstractNum w:abstractNumId="37" w15:restartNumberingAfterBreak="0">
    <w:nsid w:val="61AC437A"/>
    <w:multiLevelType w:val="multilevel"/>
    <w:tmpl w:val="E2FEA49E"/>
    <w:numStyleLink w:val="RKNumreraderubriker"/>
  </w:abstractNum>
  <w:abstractNum w:abstractNumId="38" w15:restartNumberingAfterBreak="0">
    <w:nsid w:val="64780D1B"/>
    <w:multiLevelType w:val="multilevel"/>
    <w:tmpl w:val="1B563932"/>
    <w:numStyleLink w:val="RKNumreradlista"/>
  </w:abstractNum>
  <w:abstractNum w:abstractNumId="39" w15:restartNumberingAfterBreak="0">
    <w:nsid w:val="65F77C23"/>
    <w:multiLevelType w:val="hybridMultilevel"/>
    <w:tmpl w:val="82568F1E"/>
    <w:lvl w:ilvl="0" w:tplc="041D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FFFFFFFF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0" w15:restartNumberingAfterBreak="0">
    <w:nsid w:val="664239C2"/>
    <w:multiLevelType w:val="multilevel"/>
    <w:tmpl w:val="1A20A4CA"/>
    <w:numStyleLink w:val="RKPunktlista"/>
  </w:abstractNum>
  <w:abstractNum w:abstractNumId="41" w15:restartNumberingAfterBreak="0">
    <w:nsid w:val="6AA87A6A"/>
    <w:multiLevelType w:val="multilevel"/>
    <w:tmpl w:val="186C6512"/>
    <w:numStyleLink w:val="Strecklistan"/>
  </w:abstractNum>
  <w:abstractNum w:abstractNumId="42" w15:restartNumberingAfterBreak="0">
    <w:nsid w:val="6D8C68B4"/>
    <w:multiLevelType w:val="multilevel"/>
    <w:tmpl w:val="1B563932"/>
    <w:numStyleLink w:val="RKNumreradlista"/>
  </w:abstractNum>
  <w:abstractNum w:abstractNumId="43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74466A28"/>
    <w:multiLevelType w:val="multilevel"/>
    <w:tmpl w:val="1A20A4CA"/>
    <w:numStyleLink w:val="RKPunktlista"/>
  </w:abstractNum>
  <w:abstractNum w:abstractNumId="45" w15:restartNumberingAfterBreak="0">
    <w:nsid w:val="76322898"/>
    <w:multiLevelType w:val="multilevel"/>
    <w:tmpl w:val="186C6512"/>
    <w:numStyleLink w:val="Strecklistan"/>
  </w:abstractNum>
  <w:num w:numId="1" w16cid:durableId="1083721450">
    <w:abstractNumId w:val="29"/>
  </w:num>
  <w:num w:numId="2" w16cid:durableId="894582452">
    <w:abstractNumId w:val="37"/>
  </w:num>
  <w:num w:numId="3" w16cid:durableId="205260410">
    <w:abstractNumId w:val="8"/>
  </w:num>
  <w:num w:numId="4" w16cid:durableId="39676334">
    <w:abstractNumId w:val="3"/>
  </w:num>
  <w:num w:numId="5" w16cid:durableId="844242505">
    <w:abstractNumId w:val="9"/>
  </w:num>
  <w:num w:numId="6" w16cid:durableId="2109806160">
    <w:abstractNumId w:val="7"/>
  </w:num>
  <w:num w:numId="7" w16cid:durableId="1494294974">
    <w:abstractNumId w:val="25"/>
  </w:num>
  <w:num w:numId="8" w16cid:durableId="1384938303">
    <w:abstractNumId w:val="22"/>
  </w:num>
  <w:num w:numId="9" w16cid:durableId="1020282935">
    <w:abstractNumId w:val="12"/>
  </w:num>
  <w:num w:numId="10" w16cid:durableId="1649896835">
    <w:abstractNumId w:val="19"/>
  </w:num>
  <w:num w:numId="11" w16cid:durableId="791707506">
    <w:abstractNumId w:val="23"/>
  </w:num>
  <w:num w:numId="12" w16cid:durableId="2097172316">
    <w:abstractNumId w:val="43"/>
  </w:num>
  <w:num w:numId="13" w16cid:durableId="2000574598">
    <w:abstractNumId w:val="35"/>
  </w:num>
  <w:num w:numId="14" w16cid:durableId="1173687943">
    <w:abstractNumId w:val="13"/>
  </w:num>
  <w:num w:numId="15" w16cid:durableId="1012222012">
    <w:abstractNumId w:val="11"/>
  </w:num>
  <w:num w:numId="16" w16cid:durableId="1150712875">
    <w:abstractNumId w:val="40"/>
  </w:num>
  <w:num w:numId="17" w16cid:durableId="61565523">
    <w:abstractNumId w:val="36"/>
  </w:num>
  <w:num w:numId="18" w16cid:durableId="1331177026">
    <w:abstractNumId w:val="10"/>
  </w:num>
  <w:num w:numId="19" w16cid:durableId="1979602978">
    <w:abstractNumId w:val="2"/>
  </w:num>
  <w:num w:numId="20" w16cid:durableId="2104182597">
    <w:abstractNumId w:val="6"/>
  </w:num>
  <w:num w:numId="21" w16cid:durableId="1412854799">
    <w:abstractNumId w:val="21"/>
  </w:num>
  <w:num w:numId="22" w16cid:durableId="1568419271">
    <w:abstractNumId w:val="14"/>
  </w:num>
  <w:num w:numId="23" w16cid:durableId="878972240">
    <w:abstractNumId w:val="31"/>
  </w:num>
  <w:num w:numId="24" w16cid:durableId="1945113755">
    <w:abstractNumId w:val="32"/>
  </w:num>
  <w:num w:numId="25" w16cid:durableId="2022782225">
    <w:abstractNumId w:val="44"/>
  </w:num>
  <w:num w:numId="26" w16cid:durableId="1708604007">
    <w:abstractNumId w:val="27"/>
  </w:num>
  <w:num w:numId="27" w16cid:durableId="77214407">
    <w:abstractNumId w:val="41"/>
  </w:num>
  <w:num w:numId="28" w16cid:durableId="2078701937">
    <w:abstractNumId w:val="20"/>
  </w:num>
  <w:num w:numId="29" w16cid:durableId="522325351">
    <w:abstractNumId w:val="17"/>
  </w:num>
  <w:num w:numId="30" w16cid:durableId="2127773429">
    <w:abstractNumId w:val="42"/>
  </w:num>
  <w:num w:numId="31" w16cid:durableId="1548295441">
    <w:abstractNumId w:val="16"/>
  </w:num>
  <w:num w:numId="32" w16cid:durableId="55517868">
    <w:abstractNumId w:val="34"/>
  </w:num>
  <w:num w:numId="33" w16cid:durableId="600182025">
    <w:abstractNumId w:val="38"/>
  </w:num>
  <w:num w:numId="34" w16cid:durableId="470756272">
    <w:abstractNumId w:val="45"/>
  </w:num>
  <w:num w:numId="35" w16cid:durableId="98574183">
    <w:abstractNumId w:val="30"/>
  </w:num>
  <w:num w:numId="36" w16cid:durableId="760835605">
    <w:abstractNumId w:val="3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 w16cid:durableId="550269320">
    <w:abstractNumId w:val="20"/>
  </w:num>
  <w:num w:numId="38" w16cid:durableId="657345140">
    <w:abstractNumId w:val="28"/>
  </w:num>
  <w:num w:numId="39" w16cid:durableId="429088090">
    <w:abstractNumId w:val="2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 w16cid:durableId="1751730115">
    <w:abstractNumId w:val="1"/>
  </w:num>
  <w:num w:numId="41" w16cid:durableId="860700208">
    <w:abstractNumId w:val="0"/>
  </w:num>
  <w:num w:numId="42" w16cid:durableId="661466013">
    <w:abstractNumId w:val="5"/>
  </w:num>
  <w:num w:numId="43" w16cid:durableId="464591419">
    <w:abstractNumId w:val="4"/>
  </w:num>
  <w:num w:numId="44" w16cid:durableId="663094533">
    <w:abstractNumId w:val="39"/>
  </w:num>
  <w:num w:numId="45" w16cid:durableId="1627277665">
    <w:abstractNumId w:val="33"/>
  </w:num>
  <w:num w:numId="46" w16cid:durableId="1831947219">
    <w:abstractNumId w:val="26"/>
  </w:num>
  <w:num w:numId="47" w16cid:durableId="1192376167">
    <w:abstractNumId w:val="24"/>
  </w:num>
  <w:num w:numId="48" w16cid:durableId="1360159999">
    <w:abstractNumId w:val="15"/>
  </w:num>
  <w:num w:numId="49" w16cid:durableId="1321040799">
    <w:abstractNumId w:val="20"/>
  </w:num>
  <w:num w:numId="50" w16cid:durableId="1061489284">
    <w:abstractNumId w:val="1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6-01-28"/>
    <w:docVar w:name="Ar" w:val="2025/26"/>
    <w:docVar w:name="Dep" w:val="Utrikesdepartementet"/>
    <w:docVar w:name="GDB1" w:val="JOIN(2025)"/>
    <w:docVar w:name="GDB10" w:val=" "/>
    <w:docVar w:name="GDB11" w:val=" "/>
    <w:docVar w:name="GDB12" w:val=" "/>
    <w:docVar w:name="GDB13" w:val=" "/>
    <w:docVar w:name="GDB2" w:val=" "/>
    <w:docVar w:name="GDB3" w:val=" "/>
    <w:docVar w:name="GDB4" w:val=" "/>
    <w:docVar w:name="GDB5" w:val=" "/>
    <w:docVar w:name="GDB6" w:val=" "/>
    <w:docVar w:name="GDB7" w:val=" "/>
    <w:docVar w:name="GDB8" w:val=" "/>
    <w:docVar w:name="GDB9" w:val=" "/>
    <w:docVar w:name="GDT1" w:val="GEMENSAMT MEDDELANDE TILL EUROPAPARLAMENTET, EUROPEISKA RÅDET OM ETT STÄRKANDE AV EUROPEISKA UNIONENS EKONOMISKA SÄKERHET"/>
    <w:docVar w:name="GDT10" w:val=" "/>
    <w:docVar w:name="GDT11" w:val=" "/>
    <w:docVar w:name="GDT12" w:val=" "/>
    <w:docVar w:name="GDT13" w:val=" "/>
    <w:docVar w:name="GDT2" w:val=" "/>
    <w:docVar w:name="GDT3" w:val=" "/>
    <w:docVar w:name="GDT4" w:val=" "/>
    <w:docVar w:name="GDT5" w:val=" "/>
    <w:docVar w:name="GDT6" w:val=" "/>
    <w:docVar w:name="GDT7" w:val=" "/>
    <w:docVar w:name="GDT8" w:val=" "/>
    <w:docVar w:name="GDT9" w:val=" "/>
    <w:docVar w:name="GDTWeb" w:val="JOIN(2025)"/>
    <w:docVar w:name="Nr" w:val="57"/>
    <w:docVar w:name="Rub" w:val="Ett stärkande av Europeiska unionens ekonomiska säkerhet"/>
    <w:docVar w:name="UppDat" w:val="2026-01-28"/>
    <w:docVar w:name="Utsk" w:val="Näringsutskottet"/>
  </w:docVars>
  <w:rsids>
    <w:rsidRoot w:val="004D7A2C"/>
    <w:rsid w:val="00000290"/>
    <w:rsid w:val="00001068"/>
    <w:rsid w:val="00002B4B"/>
    <w:rsid w:val="0000412C"/>
    <w:rsid w:val="00004D5C"/>
    <w:rsid w:val="0000585A"/>
    <w:rsid w:val="00005F68"/>
    <w:rsid w:val="00006825"/>
    <w:rsid w:val="00006CA7"/>
    <w:rsid w:val="00010E63"/>
    <w:rsid w:val="000121F4"/>
    <w:rsid w:val="000128EB"/>
    <w:rsid w:val="00012B00"/>
    <w:rsid w:val="00014EF6"/>
    <w:rsid w:val="00016730"/>
    <w:rsid w:val="00017197"/>
    <w:rsid w:val="0001725B"/>
    <w:rsid w:val="00017265"/>
    <w:rsid w:val="000203B0"/>
    <w:rsid w:val="000205ED"/>
    <w:rsid w:val="00021135"/>
    <w:rsid w:val="00021EC1"/>
    <w:rsid w:val="0002213F"/>
    <w:rsid w:val="0002223A"/>
    <w:rsid w:val="0002280D"/>
    <w:rsid w:val="00023762"/>
    <w:rsid w:val="000241FA"/>
    <w:rsid w:val="00024737"/>
    <w:rsid w:val="00025992"/>
    <w:rsid w:val="00026711"/>
    <w:rsid w:val="0002708E"/>
    <w:rsid w:val="0002763D"/>
    <w:rsid w:val="0002771C"/>
    <w:rsid w:val="0003024B"/>
    <w:rsid w:val="00030DEF"/>
    <w:rsid w:val="00033630"/>
    <w:rsid w:val="0003679E"/>
    <w:rsid w:val="00037A96"/>
    <w:rsid w:val="00041156"/>
    <w:rsid w:val="00041EDC"/>
    <w:rsid w:val="00042CE5"/>
    <w:rsid w:val="0004344F"/>
    <w:rsid w:val="0004352E"/>
    <w:rsid w:val="00043B06"/>
    <w:rsid w:val="00044C69"/>
    <w:rsid w:val="0004517A"/>
    <w:rsid w:val="00051341"/>
    <w:rsid w:val="0005264F"/>
    <w:rsid w:val="00053CAA"/>
    <w:rsid w:val="00055875"/>
    <w:rsid w:val="00057FE0"/>
    <w:rsid w:val="00060472"/>
    <w:rsid w:val="000620FD"/>
    <w:rsid w:val="000631D7"/>
    <w:rsid w:val="00063DCB"/>
    <w:rsid w:val="000647D2"/>
    <w:rsid w:val="000656A1"/>
    <w:rsid w:val="00065E80"/>
    <w:rsid w:val="00066BC9"/>
    <w:rsid w:val="000675A3"/>
    <w:rsid w:val="0007033C"/>
    <w:rsid w:val="000707E9"/>
    <w:rsid w:val="000728F1"/>
    <w:rsid w:val="00072C86"/>
    <w:rsid w:val="00072FFC"/>
    <w:rsid w:val="00073B75"/>
    <w:rsid w:val="00075354"/>
    <w:rsid w:val="000757FC"/>
    <w:rsid w:val="000758E3"/>
    <w:rsid w:val="00075FF0"/>
    <w:rsid w:val="00076667"/>
    <w:rsid w:val="000769B8"/>
    <w:rsid w:val="00080631"/>
    <w:rsid w:val="00082374"/>
    <w:rsid w:val="00084649"/>
    <w:rsid w:val="000852CE"/>
    <w:rsid w:val="000862E0"/>
    <w:rsid w:val="000873C3"/>
    <w:rsid w:val="00092233"/>
    <w:rsid w:val="00093408"/>
    <w:rsid w:val="00093BBF"/>
    <w:rsid w:val="0009435C"/>
    <w:rsid w:val="00094DA5"/>
    <w:rsid w:val="0009572A"/>
    <w:rsid w:val="00096891"/>
    <w:rsid w:val="0009697C"/>
    <w:rsid w:val="00096DF5"/>
    <w:rsid w:val="00096EDB"/>
    <w:rsid w:val="000A13CA"/>
    <w:rsid w:val="000A456A"/>
    <w:rsid w:val="000A5E43"/>
    <w:rsid w:val="000B0E19"/>
    <w:rsid w:val="000B110A"/>
    <w:rsid w:val="000B4E33"/>
    <w:rsid w:val="000B56A9"/>
    <w:rsid w:val="000B5E2C"/>
    <w:rsid w:val="000B7972"/>
    <w:rsid w:val="000C0C44"/>
    <w:rsid w:val="000C4314"/>
    <w:rsid w:val="000C5C3F"/>
    <w:rsid w:val="000C61D1"/>
    <w:rsid w:val="000C6BE6"/>
    <w:rsid w:val="000D31A9"/>
    <w:rsid w:val="000D370F"/>
    <w:rsid w:val="000D400E"/>
    <w:rsid w:val="000D4EF3"/>
    <w:rsid w:val="000D5449"/>
    <w:rsid w:val="000D6B40"/>
    <w:rsid w:val="000D7110"/>
    <w:rsid w:val="000D7D18"/>
    <w:rsid w:val="000E12D9"/>
    <w:rsid w:val="000E16CD"/>
    <w:rsid w:val="000E431B"/>
    <w:rsid w:val="000E4DE1"/>
    <w:rsid w:val="000E4F6C"/>
    <w:rsid w:val="000E59A9"/>
    <w:rsid w:val="000E638A"/>
    <w:rsid w:val="000E6472"/>
    <w:rsid w:val="000E64CB"/>
    <w:rsid w:val="000E7405"/>
    <w:rsid w:val="000F00B8"/>
    <w:rsid w:val="000F0D38"/>
    <w:rsid w:val="000F168D"/>
    <w:rsid w:val="000F1757"/>
    <w:rsid w:val="000F1EA7"/>
    <w:rsid w:val="000F2084"/>
    <w:rsid w:val="000F2A8A"/>
    <w:rsid w:val="000F3A92"/>
    <w:rsid w:val="000F6462"/>
    <w:rsid w:val="001010A7"/>
    <w:rsid w:val="00101DE6"/>
    <w:rsid w:val="00103FC5"/>
    <w:rsid w:val="0010419C"/>
    <w:rsid w:val="001055DA"/>
    <w:rsid w:val="00105F90"/>
    <w:rsid w:val="0010629E"/>
    <w:rsid w:val="00106F29"/>
    <w:rsid w:val="00110391"/>
    <w:rsid w:val="00113168"/>
    <w:rsid w:val="0011413E"/>
    <w:rsid w:val="00116BC4"/>
    <w:rsid w:val="00117671"/>
    <w:rsid w:val="0012033A"/>
    <w:rsid w:val="00121002"/>
    <w:rsid w:val="00121EA2"/>
    <w:rsid w:val="00121FFC"/>
    <w:rsid w:val="0012208C"/>
    <w:rsid w:val="00122D16"/>
    <w:rsid w:val="001235D9"/>
    <w:rsid w:val="001242F3"/>
    <w:rsid w:val="001257AC"/>
    <w:rsid w:val="0012582E"/>
    <w:rsid w:val="00125B5E"/>
    <w:rsid w:val="00126408"/>
    <w:rsid w:val="001264F9"/>
    <w:rsid w:val="00126E6B"/>
    <w:rsid w:val="00130A98"/>
    <w:rsid w:val="00130DCB"/>
    <w:rsid w:val="00130EC3"/>
    <w:rsid w:val="001318F5"/>
    <w:rsid w:val="001331B1"/>
    <w:rsid w:val="00133CB0"/>
    <w:rsid w:val="00134837"/>
    <w:rsid w:val="00135111"/>
    <w:rsid w:val="00135E45"/>
    <w:rsid w:val="00141BA4"/>
    <w:rsid w:val="001428E2"/>
    <w:rsid w:val="001431C6"/>
    <w:rsid w:val="00143E09"/>
    <w:rsid w:val="0014583B"/>
    <w:rsid w:val="00156AC9"/>
    <w:rsid w:val="001573AF"/>
    <w:rsid w:val="00160B48"/>
    <w:rsid w:val="00161C3C"/>
    <w:rsid w:val="0016294F"/>
    <w:rsid w:val="00162BA5"/>
    <w:rsid w:val="00164435"/>
    <w:rsid w:val="00164463"/>
    <w:rsid w:val="00167FA8"/>
    <w:rsid w:val="0017099B"/>
    <w:rsid w:val="00170CE4"/>
    <w:rsid w:val="00170E3E"/>
    <w:rsid w:val="0017300E"/>
    <w:rsid w:val="00173126"/>
    <w:rsid w:val="00173884"/>
    <w:rsid w:val="001762CD"/>
    <w:rsid w:val="00176A26"/>
    <w:rsid w:val="00176ABE"/>
    <w:rsid w:val="001774F8"/>
    <w:rsid w:val="0018096C"/>
    <w:rsid w:val="00180BE1"/>
    <w:rsid w:val="001813DF"/>
    <w:rsid w:val="001835AA"/>
    <w:rsid w:val="00185347"/>
    <w:rsid w:val="001857B5"/>
    <w:rsid w:val="00187545"/>
    <w:rsid w:val="00187E1F"/>
    <w:rsid w:val="0019051C"/>
    <w:rsid w:val="0019127B"/>
    <w:rsid w:val="00192350"/>
    <w:rsid w:val="00192E34"/>
    <w:rsid w:val="0019308B"/>
    <w:rsid w:val="00194171"/>
    <w:rsid w:val="001941B9"/>
    <w:rsid w:val="00195806"/>
    <w:rsid w:val="00196C02"/>
    <w:rsid w:val="00197A8A"/>
    <w:rsid w:val="001A1B33"/>
    <w:rsid w:val="001A2A61"/>
    <w:rsid w:val="001A2D14"/>
    <w:rsid w:val="001A3C25"/>
    <w:rsid w:val="001A4369"/>
    <w:rsid w:val="001A5755"/>
    <w:rsid w:val="001A7503"/>
    <w:rsid w:val="001B0078"/>
    <w:rsid w:val="001B0B48"/>
    <w:rsid w:val="001B312E"/>
    <w:rsid w:val="001B4824"/>
    <w:rsid w:val="001B65BA"/>
    <w:rsid w:val="001B7EFB"/>
    <w:rsid w:val="001C0FF4"/>
    <w:rsid w:val="001C1A7A"/>
    <w:rsid w:val="001C1C7D"/>
    <w:rsid w:val="001C24E0"/>
    <w:rsid w:val="001C2731"/>
    <w:rsid w:val="001C4566"/>
    <w:rsid w:val="001C4980"/>
    <w:rsid w:val="001C5DC9"/>
    <w:rsid w:val="001C6B85"/>
    <w:rsid w:val="001C71A9"/>
    <w:rsid w:val="001D12FC"/>
    <w:rsid w:val="001D19DF"/>
    <w:rsid w:val="001D3805"/>
    <w:rsid w:val="001D3851"/>
    <w:rsid w:val="001D512F"/>
    <w:rsid w:val="001D60E9"/>
    <w:rsid w:val="001D761A"/>
    <w:rsid w:val="001E0BD5"/>
    <w:rsid w:val="001E17C7"/>
    <w:rsid w:val="001E1A13"/>
    <w:rsid w:val="001E1CB7"/>
    <w:rsid w:val="001E20CC"/>
    <w:rsid w:val="001E27BB"/>
    <w:rsid w:val="001E3C02"/>
    <w:rsid w:val="001E3D83"/>
    <w:rsid w:val="001E5A99"/>
    <w:rsid w:val="001E5DF7"/>
    <w:rsid w:val="001E6477"/>
    <w:rsid w:val="001E72EE"/>
    <w:rsid w:val="001F0629"/>
    <w:rsid w:val="001F0736"/>
    <w:rsid w:val="001F4302"/>
    <w:rsid w:val="001F4C58"/>
    <w:rsid w:val="001F50BE"/>
    <w:rsid w:val="001F525B"/>
    <w:rsid w:val="001F663F"/>
    <w:rsid w:val="001F6BBE"/>
    <w:rsid w:val="00200769"/>
    <w:rsid w:val="00201498"/>
    <w:rsid w:val="00202227"/>
    <w:rsid w:val="00204079"/>
    <w:rsid w:val="00204507"/>
    <w:rsid w:val="00204DA2"/>
    <w:rsid w:val="00207CF0"/>
    <w:rsid w:val="002102FD"/>
    <w:rsid w:val="00210DAC"/>
    <w:rsid w:val="002116FE"/>
    <w:rsid w:val="00211B4E"/>
    <w:rsid w:val="00211E2A"/>
    <w:rsid w:val="00213204"/>
    <w:rsid w:val="00213258"/>
    <w:rsid w:val="002137BD"/>
    <w:rsid w:val="00214379"/>
    <w:rsid w:val="00214506"/>
    <w:rsid w:val="00215608"/>
    <w:rsid w:val="00215755"/>
    <w:rsid w:val="002161F5"/>
    <w:rsid w:val="0021657C"/>
    <w:rsid w:val="00216850"/>
    <w:rsid w:val="00217B38"/>
    <w:rsid w:val="0022008D"/>
    <w:rsid w:val="0022187E"/>
    <w:rsid w:val="00222258"/>
    <w:rsid w:val="00223AD6"/>
    <w:rsid w:val="00223ED8"/>
    <w:rsid w:val="0022666A"/>
    <w:rsid w:val="00227E43"/>
    <w:rsid w:val="002315F5"/>
    <w:rsid w:val="002320C2"/>
    <w:rsid w:val="00232EC3"/>
    <w:rsid w:val="00233D52"/>
    <w:rsid w:val="00233D67"/>
    <w:rsid w:val="00234995"/>
    <w:rsid w:val="00237147"/>
    <w:rsid w:val="00242AD1"/>
    <w:rsid w:val="00243A63"/>
    <w:rsid w:val="00243AC0"/>
    <w:rsid w:val="0024412C"/>
    <w:rsid w:val="0024537C"/>
    <w:rsid w:val="0024681E"/>
    <w:rsid w:val="002477BB"/>
    <w:rsid w:val="002479CD"/>
    <w:rsid w:val="002521C5"/>
    <w:rsid w:val="00253CC8"/>
    <w:rsid w:val="00260D2D"/>
    <w:rsid w:val="00261975"/>
    <w:rsid w:val="00263169"/>
    <w:rsid w:val="00263952"/>
    <w:rsid w:val="00263B28"/>
    <w:rsid w:val="002642F5"/>
    <w:rsid w:val="00264503"/>
    <w:rsid w:val="00264C4A"/>
    <w:rsid w:val="00267F36"/>
    <w:rsid w:val="002711E3"/>
    <w:rsid w:val="00271563"/>
    <w:rsid w:val="00271D00"/>
    <w:rsid w:val="00274AA3"/>
    <w:rsid w:val="00274F45"/>
    <w:rsid w:val="00275872"/>
    <w:rsid w:val="00276FB2"/>
    <w:rsid w:val="0028070A"/>
    <w:rsid w:val="00280DBC"/>
    <w:rsid w:val="00281106"/>
    <w:rsid w:val="00282263"/>
    <w:rsid w:val="00282417"/>
    <w:rsid w:val="00282D27"/>
    <w:rsid w:val="00286348"/>
    <w:rsid w:val="002864B0"/>
    <w:rsid w:val="00287737"/>
    <w:rsid w:val="00287F0D"/>
    <w:rsid w:val="00292420"/>
    <w:rsid w:val="002963B6"/>
    <w:rsid w:val="00296B7A"/>
    <w:rsid w:val="002974DC"/>
    <w:rsid w:val="002975E1"/>
    <w:rsid w:val="00297E47"/>
    <w:rsid w:val="002A0CB3"/>
    <w:rsid w:val="002A26AB"/>
    <w:rsid w:val="002A39EF"/>
    <w:rsid w:val="002A422F"/>
    <w:rsid w:val="002A6394"/>
    <w:rsid w:val="002A6820"/>
    <w:rsid w:val="002B00E5"/>
    <w:rsid w:val="002B2147"/>
    <w:rsid w:val="002B3E97"/>
    <w:rsid w:val="002B3F98"/>
    <w:rsid w:val="002B4CEE"/>
    <w:rsid w:val="002B6849"/>
    <w:rsid w:val="002C06CE"/>
    <w:rsid w:val="002C1D37"/>
    <w:rsid w:val="002C2A30"/>
    <w:rsid w:val="002C31E3"/>
    <w:rsid w:val="002C3686"/>
    <w:rsid w:val="002C4348"/>
    <w:rsid w:val="002C468B"/>
    <w:rsid w:val="002C476F"/>
    <w:rsid w:val="002C4E1E"/>
    <w:rsid w:val="002C5606"/>
    <w:rsid w:val="002C5B48"/>
    <w:rsid w:val="002C7120"/>
    <w:rsid w:val="002D014F"/>
    <w:rsid w:val="002D2647"/>
    <w:rsid w:val="002D28DA"/>
    <w:rsid w:val="002D4298"/>
    <w:rsid w:val="002D4829"/>
    <w:rsid w:val="002D5470"/>
    <w:rsid w:val="002D6541"/>
    <w:rsid w:val="002E150B"/>
    <w:rsid w:val="002E2C89"/>
    <w:rsid w:val="002E31AD"/>
    <w:rsid w:val="002E3609"/>
    <w:rsid w:val="002E4D3F"/>
    <w:rsid w:val="002E4D4D"/>
    <w:rsid w:val="002E5668"/>
    <w:rsid w:val="002E61A5"/>
    <w:rsid w:val="002E6A19"/>
    <w:rsid w:val="002E7F2F"/>
    <w:rsid w:val="002F12E9"/>
    <w:rsid w:val="002F204A"/>
    <w:rsid w:val="002F3675"/>
    <w:rsid w:val="002F59E0"/>
    <w:rsid w:val="002F66A6"/>
    <w:rsid w:val="002F7FAD"/>
    <w:rsid w:val="00300342"/>
    <w:rsid w:val="0030414B"/>
    <w:rsid w:val="00304401"/>
    <w:rsid w:val="003050DB"/>
    <w:rsid w:val="00306806"/>
    <w:rsid w:val="00310561"/>
    <w:rsid w:val="00310F17"/>
    <w:rsid w:val="00311D8C"/>
    <w:rsid w:val="0031273D"/>
    <w:rsid w:val="003128E2"/>
    <w:rsid w:val="00312CC1"/>
    <w:rsid w:val="003153D9"/>
    <w:rsid w:val="003172B4"/>
    <w:rsid w:val="0031750F"/>
    <w:rsid w:val="00317827"/>
    <w:rsid w:val="00320EA7"/>
    <w:rsid w:val="00321621"/>
    <w:rsid w:val="00322670"/>
    <w:rsid w:val="00323EF7"/>
    <w:rsid w:val="003240E1"/>
    <w:rsid w:val="00325F89"/>
    <w:rsid w:val="00326176"/>
    <w:rsid w:val="00326C03"/>
    <w:rsid w:val="00326C78"/>
    <w:rsid w:val="00327474"/>
    <w:rsid w:val="00327665"/>
    <w:rsid w:val="003277B5"/>
    <w:rsid w:val="003279A9"/>
    <w:rsid w:val="003342B4"/>
    <w:rsid w:val="00336940"/>
    <w:rsid w:val="00336CD1"/>
    <w:rsid w:val="00340528"/>
    <w:rsid w:val="00340799"/>
    <w:rsid w:val="00340DE0"/>
    <w:rsid w:val="00341BB6"/>
    <w:rsid w:val="00341F47"/>
    <w:rsid w:val="0034210D"/>
    <w:rsid w:val="00342327"/>
    <w:rsid w:val="0034250B"/>
    <w:rsid w:val="00342EE1"/>
    <w:rsid w:val="00344234"/>
    <w:rsid w:val="003449EC"/>
    <w:rsid w:val="0034750A"/>
    <w:rsid w:val="00347C69"/>
    <w:rsid w:val="00347E11"/>
    <w:rsid w:val="003503DD"/>
    <w:rsid w:val="00350696"/>
    <w:rsid w:val="00350C92"/>
    <w:rsid w:val="0035266C"/>
    <w:rsid w:val="003539FD"/>
    <w:rsid w:val="003542C5"/>
    <w:rsid w:val="00355560"/>
    <w:rsid w:val="00356765"/>
    <w:rsid w:val="00360397"/>
    <w:rsid w:val="003641EF"/>
    <w:rsid w:val="00364EFF"/>
    <w:rsid w:val="00365461"/>
    <w:rsid w:val="00367EDA"/>
    <w:rsid w:val="00370311"/>
    <w:rsid w:val="00376721"/>
    <w:rsid w:val="0038045D"/>
    <w:rsid w:val="00380663"/>
    <w:rsid w:val="003807B5"/>
    <w:rsid w:val="0038307D"/>
    <w:rsid w:val="00384D76"/>
    <w:rsid w:val="003853E3"/>
    <w:rsid w:val="0038587E"/>
    <w:rsid w:val="00386B49"/>
    <w:rsid w:val="00390335"/>
    <w:rsid w:val="00392ED4"/>
    <w:rsid w:val="00393680"/>
    <w:rsid w:val="00393858"/>
    <w:rsid w:val="00394A3C"/>
    <w:rsid w:val="00394D4C"/>
    <w:rsid w:val="003953B3"/>
    <w:rsid w:val="00395928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B2DD5"/>
    <w:rsid w:val="003C0632"/>
    <w:rsid w:val="003C081F"/>
    <w:rsid w:val="003C08B5"/>
    <w:rsid w:val="003C2859"/>
    <w:rsid w:val="003C36FA"/>
    <w:rsid w:val="003C3720"/>
    <w:rsid w:val="003C629B"/>
    <w:rsid w:val="003C684B"/>
    <w:rsid w:val="003C7BE0"/>
    <w:rsid w:val="003D0DD3"/>
    <w:rsid w:val="003D17EF"/>
    <w:rsid w:val="003D1DD5"/>
    <w:rsid w:val="003D3535"/>
    <w:rsid w:val="003D3C8C"/>
    <w:rsid w:val="003D3FED"/>
    <w:rsid w:val="003D4246"/>
    <w:rsid w:val="003D4CA1"/>
    <w:rsid w:val="003D4D9F"/>
    <w:rsid w:val="003D5D1A"/>
    <w:rsid w:val="003D6C46"/>
    <w:rsid w:val="003D792D"/>
    <w:rsid w:val="003D7B03"/>
    <w:rsid w:val="003E30BD"/>
    <w:rsid w:val="003E386A"/>
    <w:rsid w:val="003E38CE"/>
    <w:rsid w:val="003E5928"/>
    <w:rsid w:val="003E5A50"/>
    <w:rsid w:val="003E6020"/>
    <w:rsid w:val="003E64E1"/>
    <w:rsid w:val="003E7CA0"/>
    <w:rsid w:val="003E7CBC"/>
    <w:rsid w:val="003F1F1F"/>
    <w:rsid w:val="003F2278"/>
    <w:rsid w:val="003F299F"/>
    <w:rsid w:val="003F2F1D"/>
    <w:rsid w:val="003F4C4D"/>
    <w:rsid w:val="003F59B4"/>
    <w:rsid w:val="003F6B53"/>
    <w:rsid w:val="003F6B92"/>
    <w:rsid w:val="00400687"/>
    <w:rsid w:val="004008FB"/>
    <w:rsid w:val="0040090E"/>
    <w:rsid w:val="00403D11"/>
    <w:rsid w:val="00404DB4"/>
    <w:rsid w:val="004060B1"/>
    <w:rsid w:val="00406442"/>
    <w:rsid w:val="0041093C"/>
    <w:rsid w:val="0041223B"/>
    <w:rsid w:val="0041370F"/>
    <w:rsid w:val="004137EE"/>
    <w:rsid w:val="00413A4E"/>
    <w:rsid w:val="00414166"/>
    <w:rsid w:val="00415163"/>
    <w:rsid w:val="00415273"/>
    <w:rsid w:val="004157BE"/>
    <w:rsid w:val="0041662D"/>
    <w:rsid w:val="004171AE"/>
    <w:rsid w:val="00417C42"/>
    <w:rsid w:val="00417F8D"/>
    <w:rsid w:val="0042068E"/>
    <w:rsid w:val="00421C61"/>
    <w:rsid w:val="00422030"/>
    <w:rsid w:val="00422A7F"/>
    <w:rsid w:val="00423B52"/>
    <w:rsid w:val="00426213"/>
    <w:rsid w:val="00427706"/>
    <w:rsid w:val="00427BB1"/>
    <w:rsid w:val="00431A7B"/>
    <w:rsid w:val="004328A8"/>
    <w:rsid w:val="0043623F"/>
    <w:rsid w:val="00437459"/>
    <w:rsid w:val="00437543"/>
    <w:rsid w:val="00437E7D"/>
    <w:rsid w:val="004403A0"/>
    <w:rsid w:val="004406CB"/>
    <w:rsid w:val="00441536"/>
    <w:rsid w:val="00441D70"/>
    <w:rsid w:val="00441D99"/>
    <w:rsid w:val="004425C2"/>
    <w:rsid w:val="00443154"/>
    <w:rsid w:val="00443242"/>
    <w:rsid w:val="0044342C"/>
    <w:rsid w:val="00444CF9"/>
    <w:rsid w:val="004451EF"/>
    <w:rsid w:val="00445604"/>
    <w:rsid w:val="00446BAE"/>
    <w:rsid w:val="004503C9"/>
    <w:rsid w:val="004508BA"/>
    <w:rsid w:val="00454C3D"/>
    <w:rsid w:val="004557F3"/>
    <w:rsid w:val="0045607E"/>
    <w:rsid w:val="00456DC3"/>
    <w:rsid w:val="004573DF"/>
    <w:rsid w:val="004625D5"/>
    <w:rsid w:val="00462C2D"/>
    <w:rsid w:val="0046337E"/>
    <w:rsid w:val="004634C8"/>
    <w:rsid w:val="00464CA1"/>
    <w:rsid w:val="004660C8"/>
    <w:rsid w:val="004669FA"/>
    <w:rsid w:val="00467DEF"/>
    <w:rsid w:val="00472EBA"/>
    <w:rsid w:val="00473003"/>
    <w:rsid w:val="004735B6"/>
    <w:rsid w:val="004735F0"/>
    <w:rsid w:val="00473BD9"/>
    <w:rsid w:val="004745D7"/>
    <w:rsid w:val="00474676"/>
    <w:rsid w:val="0047511B"/>
    <w:rsid w:val="0047537A"/>
    <w:rsid w:val="00475B99"/>
    <w:rsid w:val="00476DE5"/>
    <w:rsid w:val="00477628"/>
    <w:rsid w:val="00480A8A"/>
    <w:rsid w:val="00480EC3"/>
    <w:rsid w:val="0048173F"/>
    <w:rsid w:val="0048317E"/>
    <w:rsid w:val="004838DD"/>
    <w:rsid w:val="00485601"/>
    <w:rsid w:val="00485AAA"/>
    <w:rsid w:val="004865B8"/>
    <w:rsid w:val="00486C0D"/>
    <w:rsid w:val="00487B96"/>
    <w:rsid w:val="004911D9"/>
    <w:rsid w:val="00491796"/>
    <w:rsid w:val="00493416"/>
    <w:rsid w:val="00493641"/>
    <w:rsid w:val="00493B42"/>
    <w:rsid w:val="0049423C"/>
    <w:rsid w:val="00494596"/>
    <w:rsid w:val="004951AB"/>
    <w:rsid w:val="0049561E"/>
    <w:rsid w:val="00496270"/>
    <w:rsid w:val="00496D1C"/>
    <w:rsid w:val="00497161"/>
    <w:rsid w:val="0049768A"/>
    <w:rsid w:val="004A03AF"/>
    <w:rsid w:val="004A0435"/>
    <w:rsid w:val="004A15BD"/>
    <w:rsid w:val="004A1C10"/>
    <w:rsid w:val="004A33C6"/>
    <w:rsid w:val="004A3D78"/>
    <w:rsid w:val="004A5C82"/>
    <w:rsid w:val="004A66B1"/>
    <w:rsid w:val="004A7DC4"/>
    <w:rsid w:val="004A7E71"/>
    <w:rsid w:val="004B11E1"/>
    <w:rsid w:val="004B1E7B"/>
    <w:rsid w:val="004B3029"/>
    <w:rsid w:val="004B352B"/>
    <w:rsid w:val="004B35E7"/>
    <w:rsid w:val="004B4B73"/>
    <w:rsid w:val="004B4D83"/>
    <w:rsid w:val="004B614F"/>
    <w:rsid w:val="004B63BF"/>
    <w:rsid w:val="004B66DA"/>
    <w:rsid w:val="004B696B"/>
    <w:rsid w:val="004B795E"/>
    <w:rsid w:val="004B7BBB"/>
    <w:rsid w:val="004B7DFF"/>
    <w:rsid w:val="004C0C8D"/>
    <w:rsid w:val="004C14CB"/>
    <w:rsid w:val="004C3A3F"/>
    <w:rsid w:val="004C52AA"/>
    <w:rsid w:val="004C5686"/>
    <w:rsid w:val="004C66A8"/>
    <w:rsid w:val="004C70EE"/>
    <w:rsid w:val="004C77A7"/>
    <w:rsid w:val="004D0629"/>
    <w:rsid w:val="004D1107"/>
    <w:rsid w:val="004D1702"/>
    <w:rsid w:val="004D766C"/>
    <w:rsid w:val="004D7A2C"/>
    <w:rsid w:val="004D7A30"/>
    <w:rsid w:val="004E0FA8"/>
    <w:rsid w:val="004E1DE3"/>
    <w:rsid w:val="004E2173"/>
    <w:rsid w:val="004E251B"/>
    <w:rsid w:val="004E25CD"/>
    <w:rsid w:val="004E2A34"/>
    <w:rsid w:val="004E2A4B"/>
    <w:rsid w:val="004E4419"/>
    <w:rsid w:val="004E4589"/>
    <w:rsid w:val="004E5255"/>
    <w:rsid w:val="004E6D22"/>
    <w:rsid w:val="004F0448"/>
    <w:rsid w:val="004F1561"/>
    <w:rsid w:val="004F1EA0"/>
    <w:rsid w:val="004F363F"/>
    <w:rsid w:val="004F3A29"/>
    <w:rsid w:val="004F4021"/>
    <w:rsid w:val="004F5640"/>
    <w:rsid w:val="004F6525"/>
    <w:rsid w:val="004F6FE2"/>
    <w:rsid w:val="004F73E8"/>
    <w:rsid w:val="004F75CC"/>
    <w:rsid w:val="004F79F2"/>
    <w:rsid w:val="005011D9"/>
    <w:rsid w:val="0050238B"/>
    <w:rsid w:val="00503800"/>
    <w:rsid w:val="00503982"/>
    <w:rsid w:val="00505905"/>
    <w:rsid w:val="00510ED8"/>
    <w:rsid w:val="00511665"/>
    <w:rsid w:val="00511A1B"/>
    <w:rsid w:val="00511A68"/>
    <w:rsid w:val="005121C0"/>
    <w:rsid w:val="0051326B"/>
    <w:rsid w:val="00513E7D"/>
    <w:rsid w:val="00514A67"/>
    <w:rsid w:val="00515921"/>
    <w:rsid w:val="005202B9"/>
    <w:rsid w:val="00520A46"/>
    <w:rsid w:val="00521192"/>
    <w:rsid w:val="0052127C"/>
    <w:rsid w:val="00526AEB"/>
    <w:rsid w:val="005302E0"/>
    <w:rsid w:val="005305DC"/>
    <w:rsid w:val="00530EFC"/>
    <w:rsid w:val="005338FF"/>
    <w:rsid w:val="0053448B"/>
    <w:rsid w:val="00534E52"/>
    <w:rsid w:val="005355F4"/>
    <w:rsid w:val="005365B6"/>
    <w:rsid w:val="00537605"/>
    <w:rsid w:val="00544738"/>
    <w:rsid w:val="005456E4"/>
    <w:rsid w:val="00547B89"/>
    <w:rsid w:val="005506B5"/>
    <w:rsid w:val="00551027"/>
    <w:rsid w:val="005527F1"/>
    <w:rsid w:val="00555A97"/>
    <w:rsid w:val="005568AF"/>
    <w:rsid w:val="00556AF5"/>
    <w:rsid w:val="005577F2"/>
    <w:rsid w:val="00557B6B"/>
    <w:rsid w:val="005606BC"/>
    <w:rsid w:val="00562D54"/>
    <w:rsid w:val="00563E73"/>
    <w:rsid w:val="0056426C"/>
    <w:rsid w:val="00565792"/>
    <w:rsid w:val="00567351"/>
    <w:rsid w:val="00567799"/>
    <w:rsid w:val="005710DE"/>
    <w:rsid w:val="00571A0B"/>
    <w:rsid w:val="00573DFD"/>
    <w:rsid w:val="005747D0"/>
    <w:rsid w:val="005755F8"/>
    <w:rsid w:val="005822DF"/>
    <w:rsid w:val="005827D5"/>
    <w:rsid w:val="00582918"/>
    <w:rsid w:val="00583B0B"/>
    <w:rsid w:val="005849E3"/>
    <w:rsid w:val="005850D7"/>
    <w:rsid w:val="0058522F"/>
    <w:rsid w:val="00585282"/>
    <w:rsid w:val="00586266"/>
    <w:rsid w:val="0058703B"/>
    <w:rsid w:val="00592A09"/>
    <w:rsid w:val="00592B34"/>
    <w:rsid w:val="0059587E"/>
    <w:rsid w:val="00595EDE"/>
    <w:rsid w:val="00595F96"/>
    <w:rsid w:val="00596E2B"/>
    <w:rsid w:val="00597DE3"/>
    <w:rsid w:val="005A0CBA"/>
    <w:rsid w:val="005A2022"/>
    <w:rsid w:val="005A215E"/>
    <w:rsid w:val="005A3272"/>
    <w:rsid w:val="005A47C8"/>
    <w:rsid w:val="005A5193"/>
    <w:rsid w:val="005A6034"/>
    <w:rsid w:val="005A7AC1"/>
    <w:rsid w:val="005B0374"/>
    <w:rsid w:val="005B115A"/>
    <w:rsid w:val="005B3ADC"/>
    <w:rsid w:val="005B537F"/>
    <w:rsid w:val="005C0204"/>
    <w:rsid w:val="005C120D"/>
    <w:rsid w:val="005C15B3"/>
    <w:rsid w:val="005C6F80"/>
    <w:rsid w:val="005D07C2"/>
    <w:rsid w:val="005D1188"/>
    <w:rsid w:val="005E2EC0"/>
    <w:rsid w:val="005E2F29"/>
    <w:rsid w:val="005E400D"/>
    <w:rsid w:val="005E49D4"/>
    <w:rsid w:val="005E4E79"/>
    <w:rsid w:val="005E5653"/>
    <w:rsid w:val="005E5CE7"/>
    <w:rsid w:val="005E790C"/>
    <w:rsid w:val="005F08C5"/>
    <w:rsid w:val="005F1476"/>
    <w:rsid w:val="005F29B4"/>
    <w:rsid w:val="005F424A"/>
    <w:rsid w:val="005F5F58"/>
    <w:rsid w:val="005F6D52"/>
    <w:rsid w:val="005F6EB0"/>
    <w:rsid w:val="005F7575"/>
    <w:rsid w:val="005F7811"/>
    <w:rsid w:val="0060318C"/>
    <w:rsid w:val="00604782"/>
    <w:rsid w:val="00605718"/>
    <w:rsid w:val="00605C66"/>
    <w:rsid w:val="00606310"/>
    <w:rsid w:val="006077FF"/>
    <w:rsid w:val="00607814"/>
    <w:rsid w:val="00607A3A"/>
    <w:rsid w:val="00610D87"/>
    <w:rsid w:val="00610E88"/>
    <w:rsid w:val="00613827"/>
    <w:rsid w:val="00613879"/>
    <w:rsid w:val="006153B7"/>
    <w:rsid w:val="006175D7"/>
    <w:rsid w:val="00617711"/>
    <w:rsid w:val="006208E5"/>
    <w:rsid w:val="00622BAB"/>
    <w:rsid w:val="00624703"/>
    <w:rsid w:val="0062495C"/>
    <w:rsid w:val="00625ABF"/>
    <w:rsid w:val="006273E4"/>
    <w:rsid w:val="006303DD"/>
    <w:rsid w:val="00631368"/>
    <w:rsid w:val="006317DF"/>
    <w:rsid w:val="00631F82"/>
    <w:rsid w:val="006323C5"/>
    <w:rsid w:val="00632465"/>
    <w:rsid w:val="006338D8"/>
    <w:rsid w:val="00633B59"/>
    <w:rsid w:val="00634EF4"/>
    <w:rsid w:val="00635655"/>
    <w:rsid w:val="006357D0"/>
    <w:rsid w:val="006358C8"/>
    <w:rsid w:val="0064133A"/>
    <w:rsid w:val="006416D1"/>
    <w:rsid w:val="00642E00"/>
    <w:rsid w:val="00647FD7"/>
    <w:rsid w:val="00650080"/>
    <w:rsid w:val="00651F17"/>
    <w:rsid w:val="0065382D"/>
    <w:rsid w:val="00654B4D"/>
    <w:rsid w:val="00654FF9"/>
    <w:rsid w:val="0065559D"/>
    <w:rsid w:val="00655A40"/>
    <w:rsid w:val="00657D11"/>
    <w:rsid w:val="00660486"/>
    <w:rsid w:val="00660D84"/>
    <w:rsid w:val="00660EBF"/>
    <w:rsid w:val="0066133A"/>
    <w:rsid w:val="00663196"/>
    <w:rsid w:val="0066378C"/>
    <w:rsid w:val="0066661D"/>
    <w:rsid w:val="00666887"/>
    <w:rsid w:val="006700F0"/>
    <w:rsid w:val="00670481"/>
    <w:rsid w:val="006706EA"/>
    <w:rsid w:val="00670A48"/>
    <w:rsid w:val="006714C6"/>
    <w:rsid w:val="006719A3"/>
    <w:rsid w:val="00672E36"/>
    <w:rsid w:val="00672F6F"/>
    <w:rsid w:val="00674C2F"/>
    <w:rsid w:val="00674C8B"/>
    <w:rsid w:val="006804F9"/>
    <w:rsid w:val="00683960"/>
    <w:rsid w:val="006844A2"/>
    <w:rsid w:val="00685C94"/>
    <w:rsid w:val="006866F4"/>
    <w:rsid w:val="00686C4A"/>
    <w:rsid w:val="00691AEE"/>
    <w:rsid w:val="0069523C"/>
    <w:rsid w:val="006962CA"/>
    <w:rsid w:val="00696A95"/>
    <w:rsid w:val="00696EF6"/>
    <w:rsid w:val="006A09DA"/>
    <w:rsid w:val="006A1835"/>
    <w:rsid w:val="006A2625"/>
    <w:rsid w:val="006A3A9A"/>
    <w:rsid w:val="006A4526"/>
    <w:rsid w:val="006A5FB1"/>
    <w:rsid w:val="006A6836"/>
    <w:rsid w:val="006A787E"/>
    <w:rsid w:val="006B354B"/>
    <w:rsid w:val="006B3EF8"/>
    <w:rsid w:val="006B4A30"/>
    <w:rsid w:val="006B6119"/>
    <w:rsid w:val="006B7569"/>
    <w:rsid w:val="006C28EE"/>
    <w:rsid w:val="006C2CB1"/>
    <w:rsid w:val="006C48C3"/>
    <w:rsid w:val="006C4FF1"/>
    <w:rsid w:val="006C5C02"/>
    <w:rsid w:val="006C7209"/>
    <w:rsid w:val="006C74EC"/>
    <w:rsid w:val="006D1522"/>
    <w:rsid w:val="006D2998"/>
    <w:rsid w:val="006D2ADE"/>
    <w:rsid w:val="006D3188"/>
    <w:rsid w:val="006D44E2"/>
    <w:rsid w:val="006D5159"/>
    <w:rsid w:val="006D64A4"/>
    <w:rsid w:val="006D6779"/>
    <w:rsid w:val="006D7F15"/>
    <w:rsid w:val="006E08FC"/>
    <w:rsid w:val="006E1B38"/>
    <w:rsid w:val="006E301B"/>
    <w:rsid w:val="006F2588"/>
    <w:rsid w:val="006F2B06"/>
    <w:rsid w:val="006F7BCA"/>
    <w:rsid w:val="007009C5"/>
    <w:rsid w:val="00700F75"/>
    <w:rsid w:val="0070265C"/>
    <w:rsid w:val="00702F3C"/>
    <w:rsid w:val="00703BBF"/>
    <w:rsid w:val="00703E6E"/>
    <w:rsid w:val="007043CD"/>
    <w:rsid w:val="00706329"/>
    <w:rsid w:val="00707D35"/>
    <w:rsid w:val="00710A6C"/>
    <w:rsid w:val="00710D98"/>
    <w:rsid w:val="00711CE9"/>
    <w:rsid w:val="00712266"/>
    <w:rsid w:val="00712593"/>
    <w:rsid w:val="00712D82"/>
    <w:rsid w:val="007158ED"/>
    <w:rsid w:val="00716B08"/>
    <w:rsid w:val="00716E22"/>
    <w:rsid w:val="007171AB"/>
    <w:rsid w:val="0071775F"/>
    <w:rsid w:val="007213D0"/>
    <w:rsid w:val="007219C0"/>
    <w:rsid w:val="00721D8B"/>
    <w:rsid w:val="0072347F"/>
    <w:rsid w:val="007264EA"/>
    <w:rsid w:val="0073184C"/>
    <w:rsid w:val="00731C75"/>
    <w:rsid w:val="00731D31"/>
    <w:rsid w:val="00732599"/>
    <w:rsid w:val="00733300"/>
    <w:rsid w:val="00735625"/>
    <w:rsid w:val="00736985"/>
    <w:rsid w:val="00743E09"/>
    <w:rsid w:val="00744B6A"/>
    <w:rsid w:val="00744FCC"/>
    <w:rsid w:val="0074507D"/>
    <w:rsid w:val="007452FA"/>
    <w:rsid w:val="00745AB0"/>
    <w:rsid w:val="007460B3"/>
    <w:rsid w:val="0074631A"/>
    <w:rsid w:val="00747B9C"/>
    <w:rsid w:val="00750C93"/>
    <w:rsid w:val="00751B91"/>
    <w:rsid w:val="00754947"/>
    <w:rsid w:val="00754E24"/>
    <w:rsid w:val="00756C49"/>
    <w:rsid w:val="00757B3B"/>
    <w:rsid w:val="00761375"/>
    <w:rsid w:val="007618C5"/>
    <w:rsid w:val="0076236C"/>
    <w:rsid w:val="00764C3C"/>
    <w:rsid w:val="00764FA6"/>
    <w:rsid w:val="00765294"/>
    <w:rsid w:val="007665B1"/>
    <w:rsid w:val="00771DFA"/>
    <w:rsid w:val="00771FA4"/>
    <w:rsid w:val="007720D9"/>
    <w:rsid w:val="00773075"/>
    <w:rsid w:val="00773F36"/>
    <w:rsid w:val="00774573"/>
    <w:rsid w:val="00775BF6"/>
    <w:rsid w:val="00776254"/>
    <w:rsid w:val="007769FC"/>
    <w:rsid w:val="00776C04"/>
    <w:rsid w:val="007771CB"/>
    <w:rsid w:val="00777A31"/>
    <w:rsid w:val="00777C9B"/>
    <w:rsid w:val="00777CFF"/>
    <w:rsid w:val="0078022F"/>
    <w:rsid w:val="00780B54"/>
    <w:rsid w:val="007815BC"/>
    <w:rsid w:val="00781E38"/>
    <w:rsid w:val="00782B3F"/>
    <w:rsid w:val="00782E3C"/>
    <w:rsid w:val="00785292"/>
    <w:rsid w:val="00786142"/>
    <w:rsid w:val="007861A6"/>
    <w:rsid w:val="0078661C"/>
    <w:rsid w:val="007900CC"/>
    <w:rsid w:val="0079156C"/>
    <w:rsid w:val="00792E5E"/>
    <w:rsid w:val="0079357D"/>
    <w:rsid w:val="007958F4"/>
    <w:rsid w:val="00795FD4"/>
    <w:rsid w:val="0079641B"/>
    <w:rsid w:val="007968C7"/>
    <w:rsid w:val="00797A90"/>
    <w:rsid w:val="007A1856"/>
    <w:rsid w:val="007A1887"/>
    <w:rsid w:val="007A25FF"/>
    <w:rsid w:val="007A325F"/>
    <w:rsid w:val="007A4FC9"/>
    <w:rsid w:val="007A629C"/>
    <w:rsid w:val="007A6348"/>
    <w:rsid w:val="007B023C"/>
    <w:rsid w:val="007B03CC"/>
    <w:rsid w:val="007B2F08"/>
    <w:rsid w:val="007B5805"/>
    <w:rsid w:val="007C07D5"/>
    <w:rsid w:val="007C44FF"/>
    <w:rsid w:val="007C579D"/>
    <w:rsid w:val="007C6456"/>
    <w:rsid w:val="007C72A9"/>
    <w:rsid w:val="007C7BDB"/>
    <w:rsid w:val="007D180D"/>
    <w:rsid w:val="007D2FF5"/>
    <w:rsid w:val="007D4868"/>
    <w:rsid w:val="007D4BCF"/>
    <w:rsid w:val="007D521D"/>
    <w:rsid w:val="007D542F"/>
    <w:rsid w:val="007D73AB"/>
    <w:rsid w:val="007D790E"/>
    <w:rsid w:val="007E1949"/>
    <w:rsid w:val="007E2712"/>
    <w:rsid w:val="007E3563"/>
    <w:rsid w:val="007E4645"/>
    <w:rsid w:val="007E4A9C"/>
    <w:rsid w:val="007E530B"/>
    <w:rsid w:val="007E5516"/>
    <w:rsid w:val="007E7EE2"/>
    <w:rsid w:val="007F06CA"/>
    <w:rsid w:val="007F0DD0"/>
    <w:rsid w:val="007F1D64"/>
    <w:rsid w:val="007F1DB1"/>
    <w:rsid w:val="007F36ED"/>
    <w:rsid w:val="007F3A7E"/>
    <w:rsid w:val="007F61D0"/>
    <w:rsid w:val="007F66BE"/>
    <w:rsid w:val="007F6D48"/>
    <w:rsid w:val="007F7A0E"/>
    <w:rsid w:val="00800DD8"/>
    <w:rsid w:val="0080228F"/>
    <w:rsid w:val="00802E2B"/>
    <w:rsid w:val="00803B06"/>
    <w:rsid w:val="00803DD1"/>
    <w:rsid w:val="00804C1B"/>
    <w:rsid w:val="0080595A"/>
    <w:rsid w:val="0080608A"/>
    <w:rsid w:val="00810897"/>
    <w:rsid w:val="00812066"/>
    <w:rsid w:val="008150A6"/>
    <w:rsid w:val="00815A8F"/>
    <w:rsid w:val="008162F6"/>
    <w:rsid w:val="00816C02"/>
    <w:rsid w:val="00816EF3"/>
    <w:rsid w:val="00817098"/>
    <w:rsid w:val="008178C3"/>
    <w:rsid w:val="008178E6"/>
    <w:rsid w:val="00820F10"/>
    <w:rsid w:val="00821540"/>
    <w:rsid w:val="0082249C"/>
    <w:rsid w:val="00822A82"/>
    <w:rsid w:val="008237FB"/>
    <w:rsid w:val="00824CCE"/>
    <w:rsid w:val="00825220"/>
    <w:rsid w:val="00825DD5"/>
    <w:rsid w:val="00827CEF"/>
    <w:rsid w:val="00830B7B"/>
    <w:rsid w:val="0083253B"/>
    <w:rsid w:val="00832661"/>
    <w:rsid w:val="008327FA"/>
    <w:rsid w:val="00832E06"/>
    <w:rsid w:val="00833CF0"/>
    <w:rsid w:val="008349AA"/>
    <w:rsid w:val="008375D5"/>
    <w:rsid w:val="00841486"/>
    <w:rsid w:val="00842BC9"/>
    <w:rsid w:val="00842CCA"/>
    <w:rsid w:val="008431AF"/>
    <w:rsid w:val="0084476E"/>
    <w:rsid w:val="00845137"/>
    <w:rsid w:val="00845B9F"/>
    <w:rsid w:val="008504F6"/>
    <w:rsid w:val="0085240E"/>
    <w:rsid w:val="00852484"/>
    <w:rsid w:val="00855753"/>
    <w:rsid w:val="0085634E"/>
    <w:rsid w:val="008573B9"/>
    <w:rsid w:val="008574F6"/>
    <w:rsid w:val="0085782D"/>
    <w:rsid w:val="00863BB7"/>
    <w:rsid w:val="008643FC"/>
    <w:rsid w:val="008730FD"/>
    <w:rsid w:val="00873C90"/>
    <w:rsid w:val="00873DA1"/>
    <w:rsid w:val="00874801"/>
    <w:rsid w:val="00875DDD"/>
    <w:rsid w:val="00877936"/>
    <w:rsid w:val="008803BA"/>
    <w:rsid w:val="00881BC6"/>
    <w:rsid w:val="00881EFD"/>
    <w:rsid w:val="00884056"/>
    <w:rsid w:val="008848F6"/>
    <w:rsid w:val="00884D52"/>
    <w:rsid w:val="008860CC"/>
    <w:rsid w:val="00886EEE"/>
    <w:rsid w:val="00887F86"/>
    <w:rsid w:val="00890876"/>
    <w:rsid w:val="00891929"/>
    <w:rsid w:val="00891AD4"/>
    <w:rsid w:val="00893029"/>
    <w:rsid w:val="00893362"/>
    <w:rsid w:val="0089514A"/>
    <w:rsid w:val="00895C2A"/>
    <w:rsid w:val="0089641B"/>
    <w:rsid w:val="008964E5"/>
    <w:rsid w:val="008A03E9"/>
    <w:rsid w:val="008A0A0D"/>
    <w:rsid w:val="008A1F33"/>
    <w:rsid w:val="008A32D9"/>
    <w:rsid w:val="008A3961"/>
    <w:rsid w:val="008A4CEA"/>
    <w:rsid w:val="008A5224"/>
    <w:rsid w:val="008A68D0"/>
    <w:rsid w:val="008A7506"/>
    <w:rsid w:val="008A7D14"/>
    <w:rsid w:val="008B0570"/>
    <w:rsid w:val="008B1603"/>
    <w:rsid w:val="008B20ED"/>
    <w:rsid w:val="008B294B"/>
    <w:rsid w:val="008B3C74"/>
    <w:rsid w:val="008B6135"/>
    <w:rsid w:val="008B7BEB"/>
    <w:rsid w:val="008C02B8"/>
    <w:rsid w:val="008C18AD"/>
    <w:rsid w:val="008C3355"/>
    <w:rsid w:val="008C4538"/>
    <w:rsid w:val="008C5402"/>
    <w:rsid w:val="008C562B"/>
    <w:rsid w:val="008C57EB"/>
    <w:rsid w:val="008C6717"/>
    <w:rsid w:val="008D0305"/>
    <w:rsid w:val="008D0A21"/>
    <w:rsid w:val="008D260C"/>
    <w:rsid w:val="008D2D6B"/>
    <w:rsid w:val="008D3090"/>
    <w:rsid w:val="008D38D0"/>
    <w:rsid w:val="008D4306"/>
    <w:rsid w:val="008D4508"/>
    <w:rsid w:val="008D4DC4"/>
    <w:rsid w:val="008D56CA"/>
    <w:rsid w:val="008D5BCA"/>
    <w:rsid w:val="008D5E79"/>
    <w:rsid w:val="008D73A2"/>
    <w:rsid w:val="008D7CAF"/>
    <w:rsid w:val="008E02EE"/>
    <w:rsid w:val="008E65A8"/>
    <w:rsid w:val="008E77D6"/>
    <w:rsid w:val="008F0D8F"/>
    <w:rsid w:val="008F128B"/>
    <w:rsid w:val="00902664"/>
    <w:rsid w:val="00902B22"/>
    <w:rsid w:val="009036E7"/>
    <w:rsid w:val="00904255"/>
    <w:rsid w:val="0090605F"/>
    <w:rsid w:val="00907069"/>
    <w:rsid w:val="00907A8F"/>
    <w:rsid w:val="0091053B"/>
    <w:rsid w:val="00912158"/>
    <w:rsid w:val="00912945"/>
    <w:rsid w:val="00912CBD"/>
    <w:rsid w:val="00913CD2"/>
    <w:rsid w:val="009144EE"/>
    <w:rsid w:val="00915D4C"/>
    <w:rsid w:val="00917146"/>
    <w:rsid w:val="00917F7C"/>
    <w:rsid w:val="00917FF6"/>
    <w:rsid w:val="0092135B"/>
    <w:rsid w:val="00924EE4"/>
    <w:rsid w:val="009260A8"/>
    <w:rsid w:val="00926D9A"/>
    <w:rsid w:val="009279B2"/>
    <w:rsid w:val="009329C7"/>
    <w:rsid w:val="009342CE"/>
    <w:rsid w:val="00935814"/>
    <w:rsid w:val="00935D57"/>
    <w:rsid w:val="0094112C"/>
    <w:rsid w:val="0094502D"/>
    <w:rsid w:val="00946561"/>
    <w:rsid w:val="00946702"/>
    <w:rsid w:val="00946B39"/>
    <w:rsid w:val="00947013"/>
    <w:rsid w:val="0095062C"/>
    <w:rsid w:val="00953218"/>
    <w:rsid w:val="009546CB"/>
    <w:rsid w:val="00955C64"/>
    <w:rsid w:val="00956EA9"/>
    <w:rsid w:val="009615F8"/>
    <w:rsid w:val="00961ABE"/>
    <w:rsid w:val="00963ECC"/>
    <w:rsid w:val="00966E40"/>
    <w:rsid w:val="00967898"/>
    <w:rsid w:val="00970191"/>
    <w:rsid w:val="00971BC4"/>
    <w:rsid w:val="00973084"/>
    <w:rsid w:val="00973422"/>
    <w:rsid w:val="00973CBD"/>
    <w:rsid w:val="00974520"/>
    <w:rsid w:val="00974B59"/>
    <w:rsid w:val="00975341"/>
    <w:rsid w:val="0097653D"/>
    <w:rsid w:val="00977A0D"/>
    <w:rsid w:val="00977B21"/>
    <w:rsid w:val="00984EA2"/>
    <w:rsid w:val="009851BE"/>
    <w:rsid w:val="009861EA"/>
    <w:rsid w:val="00986A1D"/>
    <w:rsid w:val="00986CC3"/>
    <w:rsid w:val="0099068E"/>
    <w:rsid w:val="009920AA"/>
    <w:rsid w:val="00992225"/>
    <w:rsid w:val="00992943"/>
    <w:rsid w:val="009931B3"/>
    <w:rsid w:val="00994975"/>
    <w:rsid w:val="00995A3F"/>
    <w:rsid w:val="00996279"/>
    <w:rsid w:val="009965F7"/>
    <w:rsid w:val="009A0866"/>
    <w:rsid w:val="009A0FB0"/>
    <w:rsid w:val="009A4D0A"/>
    <w:rsid w:val="009A6156"/>
    <w:rsid w:val="009A759C"/>
    <w:rsid w:val="009A75D5"/>
    <w:rsid w:val="009B088A"/>
    <w:rsid w:val="009B164E"/>
    <w:rsid w:val="009B183A"/>
    <w:rsid w:val="009B1F0A"/>
    <w:rsid w:val="009B213D"/>
    <w:rsid w:val="009B2B2B"/>
    <w:rsid w:val="009B2F70"/>
    <w:rsid w:val="009B4594"/>
    <w:rsid w:val="009B4986"/>
    <w:rsid w:val="009B4A10"/>
    <w:rsid w:val="009B4DEC"/>
    <w:rsid w:val="009B65C2"/>
    <w:rsid w:val="009B74E8"/>
    <w:rsid w:val="009C0A03"/>
    <w:rsid w:val="009C2459"/>
    <w:rsid w:val="009C255A"/>
    <w:rsid w:val="009C2B46"/>
    <w:rsid w:val="009C4448"/>
    <w:rsid w:val="009C610D"/>
    <w:rsid w:val="009C6D10"/>
    <w:rsid w:val="009D0821"/>
    <w:rsid w:val="009D10E5"/>
    <w:rsid w:val="009D2A20"/>
    <w:rsid w:val="009D2DC4"/>
    <w:rsid w:val="009D43F3"/>
    <w:rsid w:val="009D4470"/>
    <w:rsid w:val="009D4E9F"/>
    <w:rsid w:val="009D5D40"/>
    <w:rsid w:val="009D6316"/>
    <w:rsid w:val="009D6B1B"/>
    <w:rsid w:val="009E107B"/>
    <w:rsid w:val="009E18D6"/>
    <w:rsid w:val="009E4DCA"/>
    <w:rsid w:val="009E53C8"/>
    <w:rsid w:val="009E5B02"/>
    <w:rsid w:val="009E7B92"/>
    <w:rsid w:val="009E7F45"/>
    <w:rsid w:val="009F19C0"/>
    <w:rsid w:val="009F2BA0"/>
    <w:rsid w:val="009F2CDD"/>
    <w:rsid w:val="009F4BE2"/>
    <w:rsid w:val="009F505F"/>
    <w:rsid w:val="009F5261"/>
    <w:rsid w:val="009F7BAB"/>
    <w:rsid w:val="00A00324"/>
    <w:rsid w:val="00A00AE4"/>
    <w:rsid w:val="00A00D24"/>
    <w:rsid w:val="00A0129C"/>
    <w:rsid w:val="00A01F5C"/>
    <w:rsid w:val="00A022DC"/>
    <w:rsid w:val="00A0239A"/>
    <w:rsid w:val="00A05F6C"/>
    <w:rsid w:val="00A12175"/>
    <w:rsid w:val="00A12A69"/>
    <w:rsid w:val="00A1590F"/>
    <w:rsid w:val="00A17BD8"/>
    <w:rsid w:val="00A2019A"/>
    <w:rsid w:val="00A20C41"/>
    <w:rsid w:val="00A21091"/>
    <w:rsid w:val="00A222BA"/>
    <w:rsid w:val="00A23493"/>
    <w:rsid w:val="00A2416A"/>
    <w:rsid w:val="00A2434B"/>
    <w:rsid w:val="00A30E06"/>
    <w:rsid w:val="00A31EC8"/>
    <w:rsid w:val="00A3270B"/>
    <w:rsid w:val="00A333A9"/>
    <w:rsid w:val="00A379E4"/>
    <w:rsid w:val="00A42F07"/>
    <w:rsid w:val="00A43B02"/>
    <w:rsid w:val="00A44946"/>
    <w:rsid w:val="00A45A84"/>
    <w:rsid w:val="00A46B85"/>
    <w:rsid w:val="00A46FFC"/>
    <w:rsid w:val="00A47FC1"/>
    <w:rsid w:val="00A50585"/>
    <w:rsid w:val="00A506F1"/>
    <w:rsid w:val="00A5156E"/>
    <w:rsid w:val="00A53E57"/>
    <w:rsid w:val="00A548EA"/>
    <w:rsid w:val="00A54E47"/>
    <w:rsid w:val="00A5551B"/>
    <w:rsid w:val="00A5657B"/>
    <w:rsid w:val="00A56667"/>
    <w:rsid w:val="00A56824"/>
    <w:rsid w:val="00A572DA"/>
    <w:rsid w:val="00A606AB"/>
    <w:rsid w:val="00A60D45"/>
    <w:rsid w:val="00A61F6D"/>
    <w:rsid w:val="00A62A64"/>
    <w:rsid w:val="00A6312B"/>
    <w:rsid w:val="00A63BDB"/>
    <w:rsid w:val="00A65996"/>
    <w:rsid w:val="00A67276"/>
    <w:rsid w:val="00A674DA"/>
    <w:rsid w:val="00A67588"/>
    <w:rsid w:val="00A67840"/>
    <w:rsid w:val="00A7164F"/>
    <w:rsid w:val="00A71A9E"/>
    <w:rsid w:val="00A72308"/>
    <w:rsid w:val="00A732C9"/>
    <w:rsid w:val="00A7382D"/>
    <w:rsid w:val="00A743AC"/>
    <w:rsid w:val="00A75AB7"/>
    <w:rsid w:val="00A76B98"/>
    <w:rsid w:val="00A82110"/>
    <w:rsid w:val="00A82AEE"/>
    <w:rsid w:val="00A833B9"/>
    <w:rsid w:val="00A8483F"/>
    <w:rsid w:val="00A870B0"/>
    <w:rsid w:val="00A8728A"/>
    <w:rsid w:val="00A87A54"/>
    <w:rsid w:val="00A87C8E"/>
    <w:rsid w:val="00A9056C"/>
    <w:rsid w:val="00A905A9"/>
    <w:rsid w:val="00A9120B"/>
    <w:rsid w:val="00A92FA5"/>
    <w:rsid w:val="00AA0B7D"/>
    <w:rsid w:val="00AA105C"/>
    <w:rsid w:val="00AA1809"/>
    <w:rsid w:val="00AA1CA0"/>
    <w:rsid w:val="00AA1FFE"/>
    <w:rsid w:val="00AA3F2E"/>
    <w:rsid w:val="00AA46A1"/>
    <w:rsid w:val="00AA54E5"/>
    <w:rsid w:val="00AA66D7"/>
    <w:rsid w:val="00AA72F4"/>
    <w:rsid w:val="00AB10E7"/>
    <w:rsid w:val="00AB2F0D"/>
    <w:rsid w:val="00AB4D25"/>
    <w:rsid w:val="00AB5033"/>
    <w:rsid w:val="00AB5298"/>
    <w:rsid w:val="00AB5519"/>
    <w:rsid w:val="00AB5523"/>
    <w:rsid w:val="00AB6313"/>
    <w:rsid w:val="00AB6F47"/>
    <w:rsid w:val="00AB71DD"/>
    <w:rsid w:val="00AC15C5"/>
    <w:rsid w:val="00AC16BA"/>
    <w:rsid w:val="00AC57BC"/>
    <w:rsid w:val="00AC59D3"/>
    <w:rsid w:val="00AD0D64"/>
    <w:rsid w:val="00AD0E75"/>
    <w:rsid w:val="00AD10FE"/>
    <w:rsid w:val="00AD143C"/>
    <w:rsid w:val="00AD1F11"/>
    <w:rsid w:val="00AD54CC"/>
    <w:rsid w:val="00AD6764"/>
    <w:rsid w:val="00AE0A9E"/>
    <w:rsid w:val="00AE20F3"/>
    <w:rsid w:val="00AE3160"/>
    <w:rsid w:val="00AE3BC3"/>
    <w:rsid w:val="00AE3FE3"/>
    <w:rsid w:val="00AE4035"/>
    <w:rsid w:val="00AE4855"/>
    <w:rsid w:val="00AE5CCB"/>
    <w:rsid w:val="00AE77EB"/>
    <w:rsid w:val="00AE7B16"/>
    <w:rsid w:val="00AE7BD8"/>
    <w:rsid w:val="00AE7D02"/>
    <w:rsid w:val="00AF0673"/>
    <w:rsid w:val="00AF0BB7"/>
    <w:rsid w:val="00AF0BDE"/>
    <w:rsid w:val="00AF0EDE"/>
    <w:rsid w:val="00AF22C6"/>
    <w:rsid w:val="00AF36DC"/>
    <w:rsid w:val="00AF4853"/>
    <w:rsid w:val="00AF53B9"/>
    <w:rsid w:val="00AF73AD"/>
    <w:rsid w:val="00AF7E65"/>
    <w:rsid w:val="00B00702"/>
    <w:rsid w:val="00B0110B"/>
    <w:rsid w:val="00B01437"/>
    <w:rsid w:val="00B0234E"/>
    <w:rsid w:val="00B0305F"/>
    <w:rsid w:val="00B035EC"/>
    <w:rsid w:val="00B06751"/>
    <w:rsid w:val="00B06B65"/>
    <w:rsid w:val="00B07931"/>
    <w:rsid w:val="00B10031"/>
    <w:rsid w:val="00B11CA9"/>
    <w:rsid w:val="00B13241"/>
    <w:rsid w:val="00B13699"/>
    <w:rsid w:val="00B136A7"/>
    <w:rsid w:val="00B149E2"/>
    <w:rsid w:val="00B14E3B"/>
    <w:rsid w:val="00B20FD7"/>
    <w:rsid w:val="00B2131A"/>
    <w:rsid w:val="00B2169D"/>
    <w:rsid w:val="00B21CBB"/>
    <w:rsid w:val="00B243F7"/>
    <w:rsid w:val="00B252F4"/>
    <w:rsid w:val="00B2606D"/>
    <w:rsid w:val="00B263C0"/>
    <w:rsid w:val="00B26E46"/>
    <w:rsid w:val="00B316CA"/>
    <w:rsid w:val="00B31BFB"/>
    <w:rsid w:val="00B31DCD"/>
    <w:rsid w:val="00B337FB"/>
    <w:rsid w:val="00B346EF"/>
    <w:rsid w:val="00B348FD"/>
    <w:rsid w:val="00B3528F"/>
    <w:rsid w:val="00B357AB"/>
    <w:rsid w:val="00B36641"/>
    <w:rsid w:val="00B41568"/>
    <w:rsid w:val="00B41704"/>
    <w:rsid w:val="00B41F72"/>
    <w:rsid w:val="00B426E2"/>
    <w:rsid w:val="00B44E90"/>
    <w:rsid w:val="00B45324"/>
    <w:rsid w:val="00B47018"/>
    <w:rsid w:val="00B47956"/>
    <w:rsid w:val="00B517E1"/>
    <w:rsid w:val="00B53A69"/>
    <w:rsid w:val="00B556E8"/>
    <w:rsid w:val="00B55E70"/>
    <w:rsid w:val="00B5641E"/>
    <w:rsid w:val="00B60238"/>
    <w:rsid w:val="00B640A8"/>
    <w:rsid w:val="00B64962"/>
    <w:rsid w:val="00B66888"/>
    <w:rsid w:val="00B66AC0"/>
    <w:rsid w:val="00B66CB5"/>
    <w:rsid w:val="00B71634"/>
    <w:rsid w:val="00B73091"/>
    <w:rsid w:val="00B739EF"/>
    <w:rsid w:val="00B75139"/>
    <w:rsid w:val="00B7521C"/>
    <w:rsid w:val="00B80840"/>
    <w:rsid w:val="00B815FC"/>
    <w:rsid w:val="00B81623"/>
    <w:rsid w:val="00B82A05"/>
    <w:rsid w:val="00B82F8E"/>
    <w:rsid w:val="00B84081"/>
    <w:rsid w:val="00B84409"/>
    <w:rsid w:val="00B844F5"/>
    <w:rsid w:val="00B84500"/>
    <w:rsid w:val="00B84E2D"/>
    <w:rsid w:val="00B8746A"/>
    <w:rsid w:val="00B9277F"/>
    <w:rsid w:val="00B927C9"/>
    <w:rsid w:val="00B952B7"/>
    <w:rsid w:val="00B96EFA"/>
    <w:rsid w:val="00B97CCF"/>
    <w:rsid w:val="00BA3F43"/>
    <w:rsid w:val="00BA5541"/>
    <w:rsid w:val="00BA61AC"/>
    <w:rsid w:val="00BB03E5"/>
    <w:rsid w:val="00BB17B0"/>
    <w:rsid w:val="00BB28BF"/>
    <w:rsid w:val="00BB2F42"/>
    <w:rsid w:val="00BB37EA"/>
    <w:rsid w:val="00BB3885"/>
    <w:rsid w:val="00BB4AC0"/>
    <w:rsid w:val="00BB4DF8"/>
    <w:rsid w:val="00BB5683"/>
    <w:rsid w:val="00BB5EB6"/>
    <w:rsid w:val="00BB5F30"/>
    <w:rsid w:val="00BC0B57"/>
    <w:rsid w:val="00BC112B"/>
    <w:rsid w:val="00BC17DF"/>
    <w:rsid w:val="00BC228E"/>
    <w:rsid w:val="00BC3F7E"/>
    <w:rsid w:val="00BC615E"/>
    <w:rsid w:val="00BC6832"/>
    <w:rsid w:val="00BD0826"/>
    <w:rsid w:val="00BD15AB"/>
    <w:rsid w:val="00BD181D"/>
    <w:rsid w:val="00BD1FDF"/>
    <w:rsid w:val="00BD357C"/>
    <w:rsid w:val="00BD4D7E"/>
    <w:rsid w:val="00BD6BDD"/>
    <w:rsid w:val="00BE0567"/>
    <w:rsid w:val="00BE18F0"/>
    <w:rsid w:val="00BE19D5"/>
    <w:rsid w:val="00BE1BAF"/>
    <w:rsid w:val="00BE302F"/>
    <w:rsid w:val="00BE3210"/>
    <w:rsid w:val="00BE350E"/>
    <w:rsid w:val="00BE3E56"/>
    <w:rsid w:val="00BE4BF7"/>
    <w:rsid w:val="00BE56A7"/>
    <w:rsid w:val="00BE62F6"/>
    <w:rsid w:val="00BE638E"/>
    <w:rsid w:val="00BE7CD2"/>
    <w:rsid w:val="00BE7E2F"/>
    <w:rsid w:val="00BF27B2"/>
    <w:rsid w:val="00BF30A5"/>
    <w:rsid w:val="00BF3F9D"/>
    <w:rsid w:val="00BF4F06"/>
    <w:rsid w:val="00BF534E"/>
    <w:rsid w:val="00BF5717"/>
    <w:rsid w:val="00BF5C91"/>
    <w:rsid w:val="00BF66D2"/>
    <w:rsid w:val="00C01348"/>
    <w:rsid w:val="00C01585"/>
    <w:rsid w:val="00C01832"/>
    <w:rsid w:val="00C01E14"/>
    <w:rsid w:val="00C0222C"/>
    <w:rsid w:val="00C02D25"/>
    <w:rsid w:val="00C045A5"/>
    <w:rsid w:val="00C0764A"/>
    <w:rsid w:val="00C07F23"/>
    <w:rsid w:val="00C1410E"/>
    <w:rsid w:val="00C141C6"/>
    <w:rsid w:val="00C15663"/>
    <w:rsid w:val="00C156CA"/>
    <w:rsid w:val="00C16508"/>
    <w:rsid w:val="00C16F5A"/>
    <w:rsid w:val="00C20260"/>
    <w:rsid w:val="00C2071A"/>
    <w:rsid w:val="00C20ACB"/>
    <w:rsid w:val="00C2235B"/>
    <w:rsid w:val="00C22F0D"/>
    <w:rsid w:val="00C231F9"/>
    <w:rsid w:val="00C23703"/>
    <w:rsid w:val="00C25BC9"/>
    <w:rsid w:val="00C26068"/>
    <w:rsid w:val="00C26DF9"/>
    <w:rsid w:val="00C271A8"/>
    <w:rsid w:val="00C3050C"/>
    <w:rsid w:val="00C309FD"/>
    <w:rsid w:val="00C31AA1"/>
    <w:rsid w:val="00C31F15"/>
    <w:rsid w:val="00C32067"/>
    <w:rsid w:val="00C325C0"/>
    <w:rsid w:val="00C329B4"/>
    <w:rsid w:val="00C346AD"/>
    <w:rsid w:val="00C356BE"/>
    <w:rsid w:val="00C36E3A"/>
    <w:rsid w:val="00C37A77"/>
    <w:rsid w:val="00C4033F"/>
    <w:rsid w:val="00C40F78"/>
    <w:rsid w:val="00C41141"/>
    <w:rsid w:val="00C449AD"/>
    <w:rsid w:val="00C44E30"/>
    <w:rsid w:val="00C45508"/>
    <w:rsid w:val="00C45AEC"/>
    <w:rsid w:val="00C461E6"/>
    <w:rsid w:val="00C46462"/>
    <w:rsid w:val="00C50045"/>
    <w:rsid w:val="00C50771"/>
    <w:rsid w:val="00C508BE"/>
    <w:rsid w:val="00C50D82"/>
    <w:rsid w:val="00C53769"/>
    <w:rsid w:val="00C544DD"/>
    <w:rsid w:val="00C54EB5"/>
    <w:rsid w:val="00C55179"/>
    <w:rsid w:val="00C55FE8"/>
    <w:rsid w:val="00C55FEE"/>
    <w:rsid w:val="00C572EA"/>
    <w:rsid w:val="00C63EC4"/>
    <w:rsid w:val="00C64CD9"/>
    <w:rsid w:val="00C65592"/>
    <w:rsid w:val="00C66E3B"/>
    <w:rsid w:val="00C670F8"/>
    <w:rsid w:val="00C6780B"/>
    <w:rsid w:val="00C72778"/>
    <w:rsid w:val="00C73A90"/>
    <w:rsid w:val="00C7537F"/>
    <w:rsid w:val="00C76D49"/>
    <w:rsid w:val="00C80AD4"/>
    <w:rsid w:val="00C80B5E"/>
    <w:rsid w:val="00C82055"/>
    <w:rsid w:val="00C85FE1"/>
    <w:rsid w:val="00C8630A"/>
    <w:rsid w:val="00C87FA2"/>
    <w:rsid w:val="00C9061B"/>
    <w:rsid w:val="00C91306"/>
    <w:rsid w:val="00C93EBA"/>
    <w:rsid w:val="00C95102"/>
    <w:rsid w:val="00C97A19"/>
    <w:rsid w:val="00C97EF0"/>
    <w:rsid w:val="00CA0BD8"/>
    <w:rsid w:val="00CA2FD7"/>
    <w:rsid w:val="00CA69E3"/>
    <w:rsid w:val="00CA6B28"/>
    <w:rsid w:val="00CA72BB"/>
    <w:rsid w:val="00CA7FF5"/>
    <w:rsid w:val="00CB0531"/>
    <w:rsid w:val="00CB07E5"/>
    <w:rsid w:val="00CB09E0"/>
    <w:rsid w:val="00CB0A70"/>
    <w:rsid w:val="00CB1C14"/>
    <w:rsid w:val="00CB1E7C"/>
    <w:rsid w:val="00CB2110"/>
    <w:rsid w:val="00CB23DC"/>
    <w:rsid w:val="00CB2EA1"/>
    <w:rsid w:val="00CB2F84"/>
    <w:rsid w:val="00CB3E75"/>
    <w:rsid w:val="00CB43F1"/>
    <w:rsid w:val="00CB4E5A"/>
    <w:rsid w:val="00CB581E"/>
    <w:rsid w:val="00CB6A8A"/>
    <w:rsid w:val="00CB6EDE"/>
    <w:rsid w:val="00CB7B9F"/>
    <w:rsid w:val="00CC41BA"/>
    <w:rsid w:val="00CD09EF"/>
    <w:rsid w:val="00CD1550"/>
    <w:rsid w:val="00CD17C1"/>
    <w:rsid w:val="00CD1C6C"/>
    <w:rsid w:val="00CD37F1"/>
    <w:rsid w:val="00CD3BFC"/>
    <w:rsid w:val="00CD4565"/>
    <w:rsid w:val="00CD6169"/>
    <w:rsid w:val="00CD6D08"/>
    <w:rsid w:val="00CD6D76"/>
    <w:rsid w:val="00CE1C01"/>
    <w:rsid w:val="00CE20BC"/>
    <w:rsid w:val="00CE2589"/>
    <w:rsid w:val="00CE26C6"/>
    <w:rsid w:val="00CE39E1"/>
    <w:rsid w:val="00CE7B32"/>
    <w:rsid w:val="00CF12BF"/>
    <w:rsid w:val="00CF16D8"/>
    <w:rsid w:val="00CF1FD8"/>
    <w:rsid w:val="00CF20D0"/>
    <w:rsid w:val="00CF2D83"/>
    <w:rsid w:val="00CF3BE6"/>
    <w:rsid w:val="00CF3E47"/>
    <w:rsid w:val="00CF4384"/>
    <w:rsid w:val="00CF44A1"/>
    <w:rsid w:val="00CF45F2"/>
    <w:rsid w:val="00CF4FDC"/>
    <w:rsid w:val="00CF6E13"/>
    <w:rsid w:val="00CF6F06"/>
    <w:rsid w:val="00CF7776"/>
    <w:rsid w:val="00D00E9E"/>
    <w:rsid w:val="00D021D2"/>
    <w:rsid w:val="00D033CB"/>
    <w:rsid w:val="00D06178"/>
    <w:rsid w:val="00D061BB"/>
    <w:rsid w:val="00D07BE1"/>
    <w:rsid w:val="00D07D1D"/>
    <w:rsid w:val="00D116C0"/>
    <w:rsid w:val="00D1263D"/>
    <w:rsid w:val="00D13433"/>
    <w:rsid w:val="00D13D8A"/>
    <w:rsid w:val="00D146EA"/>
    <w:rsid w:val="00D14A01"/>
    <w:rsid w:val="00D15539"/>
    <w:rsid w:val="00D172C9"/>
    <w:rsid w:val="00D17C18"/>
    <w:rsid w:val="00D20DA7"/>
    <w:rsid w:val="00D244F8"/>
    <w:rsid w:val="00D249A5"/>
    <w:rsid w:val="00D275B7"/>
    <w:rsid w:val="00D2793F"/>
    <w:rsid w:val="00D279D8"/>
    <w:rsid w:val="00D27A95"/>
    <w:rsid w:val="00D27C8E"/>
    <w:rsid w:val="00D3026A"/>
    <w:rsid w:val="00D302C0"/>
    <w:rsid w:val="00D30CD7"/>
    <w:rsid w:val="00D32B2D"/>
    <w:rsid w:val="00D32D62"/>
    <w:rsid w:val="00D34970"/>
    <w:rsid w:val="00D3621B"/>
    <w:rsid w:val="00D36E44"/>
    <w:rsid w:val="00D40205"/>
    <w:rsid w:val="00D40C72"/>
    <w:rsid w:val="00D41021"/>
    <w:rsid w:val="00D4141B"/>
    <w:rsid w:val="00D4145D"/>
    <w:rsid w:val="00D425CC"/>
    <w:rsid w:val="00D42CE3"/>
    <w:rsid w:val="00D4460B"/>
    <w:rsid w:val="00D458F0"/>
    <w:rsid w:val="00D5054D"/>
    <w:rsid w:val="00D50668"/>
    <w:rsid w:val="00D50B3B"/>
    <w:rsid w:val="00D51B22"/>
    <w:rsid w:val="00D51C1C"/>
    <w:rsid w:val="00D51FCC"/>
    <w:rsid w:val="00D52B97"/>
    <w:rsid w:val="00D52C38"/>
    <w:rsid w:val="00D54068"/>
    <w:rsid w:val="00D5467F"/>
    <w:rsid w:val="00D55837"/>
    <w:rsid w:val="00D5681E"/>
    <w:rsid w:val="00D56A9F"/>
    <w:rsid w:val="00D57BA2"/>
    <w:rsid w:val="00D60F51"/>
    <w:rsid w:val="00D60FAC"/>
    <w:rsid w:val="00D65791"/>
    <w:rsid w:val="00D65E43"/>
    <w:rsid w:val="00D6730A"/>
    <w:rsid w:val="00D674A6"/>
    <w:rsid w:val="00D67B5C"/>
    <w:rsid w:val="00D67C54"/>
    <w:rsid w:val="00D7058E"/>
    <w:rsid w:val="00D708FC"/>
    <w:rsid w:val="00D7168E"/>
    <w:rsid w:val="00D72719"/>
    <w:rsid w:val="00D732D4"/>
    <w:rsid w:val="00D73F1E"/>
    <w:rsid w:val="00D73F9D"/>
    <w:rsid w:val="00D74B7C"/>
    <w:rsid w:val="00D76068"/>
    <w:rsid w:val="00D76738"/>
    <w:rsid w:val="00D769AC"/>
    <w:rsid w:val="00D76B01"/>
    <w:rsid w:val="00D804A2"/>
    <w:rsid w:val="00D841E1"/>
    <w:rsid w:val="00D84704"/>
    <w:rsid w:val="00D84733"/>
    <w:rsid w:val="00D84BF9"/>
    <w:rsid w:val="00D8517D"/>
    <w:rsid w:val="00D87158"/>
    <w:rsid w:val="00D921FD"/>
    <w:rsid w:val="00D93714"/>
    <w:rsid w:val="00D94034"/>
    <w:rsid w:val="00D95424"/>
    <w:rsid w:val="00D96717"/>
    <w:rsid w:val="00D968C8"/>
    <w:rsid w:val="00DA3A46"/>
    <w:rsid w:val="00DA4084"/>
    <w:rsid w:val="00DA56ED"/>
    <w:rsid w:val="00DA5A54"/>
    <w:rsid w:val="00DA5C0D"/>
    <w:rsid w:val="00DA7339"/>
    <w:rsid w:val="00DA7AD7"/>
    <w:rsid w:val="00DA7CF3"/>
    <w:rsid w:val="00DB1096"/>
    <w:rsid w:val="00DB423C"/>
    <w:rsid w:val="00DB4E26"/>
    <w:rsid w:val="00DB6588"/>
    <w:rsid w:val="00DB714B"/>
    <w:rsid w:val="00DB7517"/>
    <w:rsid w:val="00DC1025"/>
    <w:rsid w:val="00DC10F6"/>
    <w:rsid w:val="00DC115D"/>
    <w:rsid w:val="00DC1EB8"/>
    <w:rsid w:val="00DC2CC4"/>
    <w:rsid w:val="00DC3E45"/>
    <w:rsid w:val="00DC4598"/>
    <w:rsid w:val="00DC774A"/>
    <w:rsid w:val="00DD017F"/>
    <w:rsid w:val="00DD0722"/>
    <w:rsid w:val="00DD0B3D"/>
    <w:rsid w:val="00DD14F4"/>
    <w:rsid w:val="00DD212F"/>
    <w:rsid w:val="00DD43C3"/>
    <w:rsid w:val="00DE18F5"/>
    <w:rsid w:val="00DE4D8D"/>
    <w:rsid w:val="00DE64CE"/>
    <w:rsid w:val="00DE6D95"/>
    <w:rsid w:val="00DE73D2"/>
    <w:rsid w:val="00DF27E3"/>
    <w:rsid w:val="00DF4455"/>
    <w:rsid w:val="00DF49D4"/>
    <w:rsid w:val="00DF5BFB"/>
    <w:rsid w:val="00DF5CD6"/>
    <w:rsid w:val="00DF5DEA"/>
    <w:rsid w:val="00E0173C"/>
    <w:rsid w:val="00E01D96"/>
    <w:rsid w:val="00E022DA"/>
    <w:rsid w:val="00E032A1"/>
    <w:rsid w:val="00E03BCB"/>
    <w:rsid w:val="00E1070C"/>
    <w:rsid w:val="00E10AB9"/>
    <w:rsid w:val="00E124DC"/>
    <w:rsid w:val="00E12EB5"/>
    <w:rsid w:val="00E13779"/>
    <w:rsid w:val="00E1411A"/>
    <w:rsid w:val="00E15A41"/>
    <w:rsid w:val="00E1605E"/>
    <w:rsid w:val="00E16825"/>
    <w:rsid w:val="00E16946"/>
    <w:rsid w:val="00E204C3"/>
    <w:rsid w:val="00E21CE2"/>
    <w:rsid w:val="00E225D1"/>
    <w:rsid w:val="00E22832"/>
    <w:rsid w:val="00E22D68"/>
    <w:rsid w:val="00E247D9"/>
    <w:rsid w:val="00E24A42"/>
    <w:rsid w:val="00E258D8"/>
    <w:rsid w:val="00E26DDF"/>
    <w:rsid w:val="00E270E5"/>
    <w:rsid w:val="00E30167"/>
    <w:rsid w:val="00E30DE5"/>
    <w:rsid w:val="00E32C15"/>
    <w:rsid w:val="00E32C2B"/>
    <w:rsid w:val="00E33493"/>
    <w:rsid w:val="00E37922"/>
    <w:rsid w:val="00E40144"/>
    <w:rsid w:val="00E406DF"/>
    <w:rsid w:val="00E415D3"/>
    <w:rsid w:val="00E4408E"/>
    <w:rsid w:val="00E46686"/>
    <w:rsid w:val="00E469E4"/>
    <w:rsid w:val="00E47170"/>
    <w:rsid w:val="00E474B1"/>
    <w:rsid w:val="00E475C3"/>
    <w:rsid w:val="00E47791"/>
    <w:rsid w:val="00E47A08"/>
    <w:rsid w:val="00E509B0"/>
    <w:rsid w:val="00E50B11"/>
    <w:rsid w:val="00E516B0"/>
    <w:rsid w:val="00E52DFE"/>
    <w:rsid w:val="00E532A6"/>
    <w:rsid w:val="00E54246"/>
    <w:rsid w:val="00E55D8E"/>
    <w:rsid w:val="00E64798"/>
    <w:rsid w:val="00E65366"/>
    <w:rsid w:val="00E6641E"/>
    <w:rsid w:val="00E66F18"/>
    <w:rsid w:val="00E70197"/>
    <w:rsid w:val="00E70856"/>
    <w:rsid w:val="00E708F4"/>
    <w:rsid w:val="00E70C8C"/>
    <w:rsid w:val="00E719A3"/>
    <w:rsid w:val="00E727DE"/>
    <w:rsid w:val="00E74A30"/>
    <w:rsid w:val="00E75075"/>
    <w:rsid w:val="00E77012"/>
    <w:rsid w:val="00E77778"/>
    <w:rsid w:val="00E77B7E"/>
    <w:rsid w:val="00E77BA8"/>
    <w:rsid w:val="00E8139F"/>
    <w:rsid w:val="00E81A9B"/>
    <w:rsid w:val="00E82DF1"/>
    <w:rsid w:val="00E83565"/>
    <w:rsid w:val="00E84754"/>
    <w:rsid w:val="00E847EF"/>
    <w:rsid w:val="00E861EB"/>
    <w:rsid w:val="00E8637E"/>
    <w:rsid w:val="00E90CAA"/>
    <w:rsid w:val="00E93339"/>
    <w:rsid w:val="00E94093"/>
    <w:rsid w:val="00E96531"/>
    <w:rsid w:val="00E96532"/>
    <w:rsid w:val="00E967CF"/>
    <w:rsid w:val="00E973A0"/>
    <w:rsid w:val="00E97506"/>
    <w:rsid w:val="00EA1688"/>
    <w:rsid w:val="00EA1AFC"/>
    <w:rsid w:val="00EA2317"/>
    <w:rsid w:val="00EA3638"/>
    <w:rsid w:val="00EA3A7D"/>
    <w:rsid w:val="00EA4C83"/>
    <w:rsid w:val="00EA4E26"/>
    <w:rsid w:val="00EA6865"/>
    <w:rsid w:val="00EA71DC"/>
    <w:rsid w:val="00EA742F"/>
    <w:rsid w:val="00EB0A37"/>
    <w:rsid w:val="00EB33B1"/>
    <w:rsid w:val="00EB423F"/>
    <w:rsid w:val="00EB4FCB"/>
    <w:rsid w:val="00EB5DBC"/>
    <w:rsid w:val="00EB74D3"/>
    <w:rsid w:val="00EB763D"/>
    <w:rsid w:val="00EB78D0"/>
    <w:rsid w:val="00EB7EC2"/>
    <w:rsid w:val="00EB7FE4"/>
    <w:rsid w:val="00EC0A92"/>
    <w:rsid w:val="00EC0C8E"/>
    <w:rsid w:val="00EC1CA9"/>
    <w:rsid w:val="00EC1DA0"/>
    <w:rsid w:val="00EC22E0"/>
    <w:rsid w:val="00EC2E3E"/>
    <w:rsid w:val="00EC329B"/>
    <w:rsid w:val="00EC3947"/>
    <w:rsid w:val="00EC5EB9"/>
    <w:rsid w:val="00EC6006"/>
    <w:rsid w:val="00EC663D"/>
    <w:rsid w:val="00EC6984"/>
    <w:rsid w:val="00EC71A6"/>
    <w:rsid w:val="00EC73EB"/>
    <w:rsid w:val="00ED06D7"/>
    <w:rsid w:val="00ED128C"/>
    <w:rsid w:val="00ED4700"/>
    <w:rsid w:val="00ED592E"/>
    <w:rsid w:val="00ED6450"/>
    <w:rsid w:val="00ED6ABD"/>
    <w:rsid w:val="00ED72E1"/>
    <w:rsid w:val="00EE0C77"/>
    <w:rsid w:val="00EE3C0F"/>
    <w:rsid w:val="00EE5EB8"/>
    <w:rsid w:val="00EE66E5"/>
    <w:rsid w:val="00EE6810"/>
    <w:rsid w:val="00EF1601"/>
    <w:rsid w:val="00EF21FE"/>
    <w:rsid w:val="00EF2A7F"/>
    <w:rsid w:val="00EF2D58"/>
    <w:rsid w:val="00EF357B"/>
    <w:rsid w:val="00EF37C2"/>
    <w:rsid w:val="00EF4803"/>
    <w:rsid w:val="00EF5127"/>
    <w:rsid w:val="00EF613C"/>
    <w:rsid w:val="00EF719A"/>
    <w:rsid w:val="00F00D40"/>
    <w:rsid w:val="00F02290"/>
    <w:rsid w:val="00F02D12"/>
    <w:rsid w:val="00F03EAC"/>
    <w:rsid w:val="00F04B7C"/>
    <w:rsid w:val="00F05A30"/>
    <w:rsid w:val="00F063CA"/>
    <w:rsid w:val="00F077C9"/>
    <w:rsid w:val="00F078B5"/>
    <w:rsid w:val="00F10EA3"/>
    <w:rsid w:val="00F111E3"/>
    <w:rsid w:val="00F11BA5"/>
    <w:rsid w:val="00F13DB5"/>
    <w:rsid w:val="00F14024"/>
    <w:rsid w:val="00F14FA3"/>
    <w:rsid w:val="00F15DB1"/>
    <w:rsid w:val="00F17374"/>
    <w:rsid w:val="00F20832"/>
    <w:rsid w:val="00F24297"/>
    <w:rsid w:val="00F25149"/>
    <w:rsid w:val="00F2564A"/>
    <w:rsid w:val="00F25657"/>
    <w:rsid w:val="00F25761"/>
    <w:rsid w:val="00F259D7"/>
    <w:rsid w:val="00F30350"/>
    <w:rsid w:val="00F30979"/>
    <w:rsid w:val="00F32482"/>
    <w:rsid w:val="00F32D05"/>
    <w:rsid w:val="00F343C1"/>
    <w:rsid w:val="00F34BFC"/>
    <w:rsid w:val="00F35263"/>
    <w:rsid w:val="00F35E34"/>
    <w:rsid w:val="00F36272"/>
    <w:rsid w:val="00F36F42"/>
    <w:rsid w:val="00F373D4"/>
    <w:rsid w:val="00F401D1"/>
    <w:rsid w:val="00F403BF"/>
    <w:rsid w:val="00F41C0C"/>
    <w:rsid w:val="00F4342F"/>
    <w:rsid w:val="00F444AC"/>
    <w:rsid w:val="00F45227"/>
    <w:rsid w:val="00F5045C"/>
    <w:rsid w:val="00F505C2"/>
    <w:rsid w:val="00F520C7"/>
    <w:rsid w:val="00F5249B"/>
    <w:rsid w:val="00F52AA0"/>
    <w:rsid w:val="00F53AEA"/>
    <w:rsid w:val="00F547AF"/>
    <w:rsid w:val="00F54C65"/>
    <w:rsid w:val="00F55AC7"/>
    <w:rsid w:val="00F55B03"/>
    <w:rsid w:val="00F55FC9"/>
    <w:rsid w:val="00F563CD"/>
    <w:rsid w:val="00F5663B"/>
    <w:rsid w:val="00F5674D"/>
    <w:rsid w:val="00F57B57"/>
    <w:rsid w:val="00F622AC"/>
    <w:rsid w:val="00F62A9B"/>
    <w:rsid w:val="00F6392C"/>
    <w:rsid w:val="00F63F5B"/>
    <w:rsid w:val="00F64256"/>
    <w:rsid w:val="00F64C13"/>
    <w:rsid w:val="00F66093"/>
    <w:rsid w:val="00F66518"/>
    <w:rsid w:val="00F665C2"/>
    <w:rsid w:val="00F66657"/>
    <w:rsid w:val="00F66948"/>
    <w:rsid w:val="00F66C6F"/>
    <w:rsid w:val="00F6751E"/>
    <w:rsid w:val="00F67E05"/>
    <w:rsid w:val="00F70848"/>
    <w:rsid w:val="00F718E0"/>
    <w:rsid w:val="00F73A60"/>
    <w:rsid w:val="00F7468F"/>
    <w:rsid w:val="00F8015D"/>
    <w:rsid w:val="00F81D62"/>
    <w:rsid w:val="00F829C7"/>
    <w:rsid w:val="00F834AA"/>
    <w:rsid w:val="00F846F5"/>
    <w:rsid w:val="00F848D6"/>
    <w:rsid w:val="00F859AE"/>
    <w:rsid w:val="00F9071F"/>
    <w:rsid w:val="00F90787"/>
    <w:rsid w:val="00F917E0"/>
    <w:rsid w:val="00F922B2"/>
    <w:rsid w:val="00F943C8"/>
    <w:rsid w:val="00F96B28"/>
    <w:rsid w:val="00F97920"/>
    <w:rsid w:val="00FA1564"/>
    <w:rsid w:val="00FA251E"/>
    <w:rsid w:val="00FA41B4"/>
    <w:rsid w:val="00FA5DDD"/>
    <w:rsid w:val="00FA6255"/>
    <w:rsid w:val="00FA6C8B"/>
    <w:rsid w:val="00FA723B"/>
    <w:rsid w:val="00FA7644"/>
    <w:rsid w:val="00FB0647"/>
    <w:rsid w:val="00FB19A0"/>
    <w:rsid w:val="00FB1FA3"/>
    <w:rsid w:val="00FB3705"/>
    <w:rsid w:val="00FB40DB"/>
    <w:rsid w:val="00FB43A8"/>
    <w:rsid w:val="00FB4D12"/>
    <w:rsid w:val="00FB4F73"/>
    <w:rsid w:val="00FB5279"/>
    <w:rsid w:val="00FB62AE"/>
    <w:rsid w:val="00FC0090"/>
    <w:rsid w:val="00FC069A"/>
    <w:rsid w:val="00FC08A9"/>
    <w:rsid w:val="00FC0BA0"/>
    <w:rsid w:val="00FC10F0"/>
    <w:rsid w:val="00FC24F7"/>
    <w:rsid w:val="00FC6C67"/>
    <w:rsid w:val="00FC7600"/>
    <w:rsid w:val="00FC781B"/>
    <w:rsid w:val="00FD0385"/>
    <w:rsid w:val="00FD05A0"/>
    <w:rsid w:val="00FD0B7B"/>
    <w:rsid w:val="00FD1051"/>
    <w:rsid w:val="00FD1A46"/>
    <w:rsid w:val="00FD2E7A"/>
    <w:rsid w:val="00FD30AB"/>
    <w:rsid w:val="00FD370D"/>
    <w:rsid w:val="00FD3B61"/>
    <w:rsid w:val="00FD4B38"/>
    <w:rsid w:val="00FD4C08"/>
    <w:rsid w:val="00FD6002"/>
    <w:rsid w:val="00FD6BAC"/>
    <w:rsid w:val="00FD6EF8"/>
    <w:rsid w:val="00FD79F2"/>
    <w:rsid w:val="00FE1DCC"/>
    <w:rsid w:val="00FE1DD4"/>
    <w:rsid w:val="00FE2210"/>
    <w:rsid w:val="00FE2B19"/>
    <w:rsid w:val="00FE5D74"/>
    <w:rsid w:val="00FF0538"/>
    <w:rsid w:val="00FF1B5E"/>
    <w:rsid w:val="00FF5B88"/>
    <w:rsid w:val="00FF61DC"/>
    <w:rsid w:val="00FF6BA9"/>
    <w:rsid w:val="00FF74C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72561163"/>
  <w15:docId w15:val="{8B7815B8-57C9-4198-A3EB-E7F8E5B9F048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semiHidden/>
    <w:rsid w:val="00AB6F47"/>
    <w:pPr>
      <w:keepLines/>
      <w:tabs>
        <w:tab w:val="left" w:pos="1701"/>
        <w:tab w:val="left" w:pos="3600"/>
        <w:tab w:val="left" w:pos="5387"/>
      </w:tabs>
      <w:spacing w:before="100" w:after="0" w:line="240" w:lineRule="auto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1E5A99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4445398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708948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505049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19886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69759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3378160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383578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089835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06163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448036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175418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6532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800912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497310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479408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029246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9906045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75040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510003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844495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74075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42533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246558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937879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83041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262913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785904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759927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876447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91868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84078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4166791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aa0131ab\Application%20Data\Microsoft\Forms\FaktaPM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5AAFBDB1834945408EA8D361759EF38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561BCE5-7CC0-4E5A-BBC4-E771B083EB0A}"/>
      </w:docPartPr>
      <w:docPartBody>
        <w:p w:rsidR="00EC5242" w:rsidRDefault="00EC5242">
          <w:pPr>
            <w:pStyle w:val="5AAFBDB1834945408EA8D361759EF383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F4A475073C8C46D2AD32568E059A814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3713AEAF-E5F7-4127-8E0F-B8475F7C395D}"/>
      </w:docPartPr>
      <w:docPartBody>
        <w:p w:rsidR="00EC5242" w:rsidRDefault="00EC5242">
          <w:pPr>
            <w:pStyle w:val="F4A475073C8C46D2AD32568E059A814B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E813A4DA92A6475E9468CD1F12BA483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1746AF2-FE96-4CC8-A7D8-A2B2A2037BCE}"/>
      </w:docPartPr>
      <w:docPartBody>
        <w:p w:rsidR="00EC5242" w:rsidRDefault="00EC5242">
          <w:pPr>
            <w:pStyle w:val="E813A4DA92A6475E9468CD1F12BA4836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F7DD1613A0584927B5B253C5F6187FC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3613988-356F-4A7C-BC69-32DB033C99E6}"/>
      </w:docPartPr>
      <w:docPartBody>
        <w:p w:rsidR="00EC5242" w:rsidRDefault="00EC5242">
          <w:pPr>
            <w:pStyle w:val="F7DD1613A0584927B5B253C5F6187FCE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8458FF5DDF724C07B751C55B4E8C0CF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891D528-9A75-4656-B219-8D7A7B367ABA}"/>
      </w:docPartPr>
      <w:docPartBody>
        <w:p w:rsidR="00EC5242" w:rsidRDefault="00EC5242">
          <w:pPr>
            <w:pStyle w:val="8458FF5DDF724C07B751C55B4E8C0CFD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098F1D21AD29454281D59808F68FA92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AA3A43C-E63A-42C9-B1A3-4D2086A6FD1B}"/>
      </w:docPartPr>
      <w:docPartBody>
        <w:p w:rsidR="00EC5242" w:rsidRDefault="00EC5242">
          <w:pPr>
            <w:pStyle w:val="098F1D21AD29454281D59808F68FA920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FF5E2F03A60D4BE39AE5F8F60B67AF7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F6DF4CB-18FB-4761-B46F-653883ED6591}"/>
      </w:docPartPr>
      <w:docPartBody>
        <w:p w:rsidR="00EC5242" w:rsidRDefault="00EC5242">
          <w:pPr>
            <w:pStyle w:val="FF5E2F03A60D4BE39AE5F8F60B67AF7B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21EB6FC75D1446AAB88DC094DAA5316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CB36F3B-2EFC-4A88-A402-8044602D7AFD}"/>
      </w:docPartPr>
      <w:docPartBody>
        <w:p w:rsidR="00EC5242" w:rsidRDefault="00EC5242">
          <w:pPr>
            <w:pStyle w:val="21EB6FC75D1446AAB88DC094DAA53168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5E3CDA56C57844FE9C99485ECE1E5E3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30C3C318-9D6B-4086-9335-D542F104866A}"/>
      </w:docPartPr>
      <w:docPartBody>
        <w:p w:rsidR="00EC5242" w:rsidRDefault="00EC5242">
          <w:pPr>
            <w:pStyle w:val="5E3CDA56C57844FE9C99485ECE1E5E3E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1EAE8A5EC4EC4B26A7E3E6401E44678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5C7E7FA-6D92-462E-A35F-A4125D5B7B40}"/>
      </w:docPartPr>
      <w:docPartBody>
        <w:p w:rsidR="00814EE7" w:rsidRDefault="00814EE7">
          <w:r w:rsidRPr="00CD2142">
            <w:rPr>
              <w:rStyle w:val="Platshllartext"/>
            </w:rPr>
            <w:t xml:space="preserve"> </w:t>
          </w:r>
        </w:p>
      </w:docPartBody>
    </w:docPart>
    <w:docPart>
      <w:docPartPr>
        <w:name w:val="30739A39D25E4505B72263453DD156D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0A44B04-E406-4A03-8479-876AAFC79AAD}"/>
      </w:docPartPr>
      <w:docPartBody>
        <w:p w:rsidR="00814EE7" w:rsidRDefault="00814EE7">
          <w:r w:rsidRPr="00CD2142">
            <w:rPr>
              <w:rStyle w:val="Platshllartext"/>
            </w:rPr>
            <w:t xml:space="preserve"> </w:t>
          </w:r>
        </w:p>
      </w:docPartBody>
    </w:docPart>
    <w:docPart>
      <w:docPartPr>
        <w:name w:val="0DB6CF05324F43309D64C00040CE1A7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E30CB86-3CBD-4E32-BFD7-A31CC6C4BD16}"/>
      </w:docPartPr>
      <w:docPartBody>
        <w:p w:rsidR="00814EE7" w:rsidRDefault="00814EE7">
          <w:r w:rsidRPr="00CD2142">
            <w:rPr>
              <w:rStyle w:val="Platshllartext"/>
            </w:rPr>
            <w:t xml:space="preserve"> </w:t>
          </w:r>
        </w:p>
      </w:docPartBody>
    </w:docPart>
    <w:docPart>
      <w:docPartPr>
        <w:name w:val="19726D2DD1CA44FC88E0B240160415F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92BAB36-1B5F-40BA-A71C-65377FDF4D4F}"/>
      </w:docPartPr>
      <w:docPartBody>
        <w:p w:rsidR="00814EE7" w:rsidRDefault="00814EE7">
          <w:r w:rsidRPr="00CD2142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C5242"/>
    <w:rsid w:val="0002280D"/>
    <w:rsid w:val="00031C8C"/>
    <w:rsid w:val="00033630"/>
    <w:rsid w:val="001B0FB0"/>
    <w:rsid w:val="00202D29"/>
    <w:rsid w:val="00234995"/>
    <w:rsid w:val="002975E1"/>
    <w:rsid w:val="003528EA"/>
    <w:rsid w:val="00441536"/>
    <w:rsid w:val="004C66A8"/>
    <w:rsid w:val="004D1107"/>
    <w:rsid w:val="00654FF9"/>
    <w:rsid w:val="006D64A4"/>
    <w:rsid w:val="006D71BD"/>
    <w:rsid w:val="007043CD"/>
    <w:rsid w:val="00706329"/>
    <w:rsid w:val="0074631A"/>
    <w:rsid w:val="00785FE1"/>
    <w:rsid w:val="007861A6"/>
    <w:rsid w:val="007C07D5"/>
    <w:rsid w:val="007F36ED"/>
    <w:rsid w:val="00814EE7"/>
    <w:rsid w:val="00833CF0"/>
    <w:rsid w:val="008A1F33"/>
    <w:rsid w:val="009C237B"/>
    <w:rsid w:val="00AD6764"/>
    <w:rsid w:val="00AE7B16"/>
    <w:rsid w:val="00B426E2"/>
    <w:rsid w:val="00B841CE"/>
    <w:rsid w:val="00C50D82"/>
    <w:rsid w:val="00C5143C"/>
    <w:rsid w:val="00C54EB5"/>
    <w:rsid w:val="00C76886"/>
    <w:rsid w:val="00D51B22"/>
    <w:rsid w:val="00DA3A46"/>
    <w:rsid w:val="00E22832"/>
    <w:rsid w:val="00E24A42"/>
    <w:rsid w:val="00E94093"/>
    <w:rsid w:val="00E96531"/>
    <w:rsid w:val="00EC5242"/>
    <w:rsid w:val="00F6254A"/>
    <w:rsid w:val="00FD6EF8"/>
    <w:rsid w:val="00FE5D7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814EE7"/>
    <w:rPr>
      <w:noProof w:val="0"/>
      <w:color w:val="808080"/>
    </w:rPr>
  </w:style>
  <w:style w:type="paragraph" w:customStyle="1" w:styleId="5AAFBDB1834945408EA8D361759EF383">
    <w:name w:val="5AAFBDB1834945408EA8D361759EF383"/>
  </w:style>
  <w:style w:type="paragraph" w:customStyle="1" w:styleId="AD173D8FCE00428E90521ABD1C3CBA82">
    <w:name w:val="AD173D8FCE00428E90521ABD1C3CBA82"/>
  </w:style>
  <w:style w:type="paragraph" w:customStyle="1" w:styleId="F4A475073C8C46D2AD32568E059A814B">
    <w:name w:val="F4A475073C8C46D2AD32568E059A814B"/>
  </w:style>
  <w:style w:type="paragraph" w:customStyle="1" w:styleId="F72BAD5D4F56403FB7A21A2419805486">
    <w:name w:val="F72BAD5D4F56403FB7A21A2419805486"/>
  </w:style>
  <w:style w:type="paragraph" w:customStyle="1" w:styleId="E813A4DA92A6475E9468CD1F12BA4836">
    <w:name w:val="E813A4DA92A6475E9468CD1F12BA4836"/>
  </w:style>
  <w:style w:type="paragraph" w:customStyle="1" w:styleId="F7DD1613A0584927B5B253C5F6187FCE">
    <w:name w:val="F7DD1613A0584927B5B253C5F6187FCE"/>
  </w:style>
  <w:style w:type="paragraph" w:customStyle="1" w:styleId="8458FF5DDF724C07B751C55B4E8C0CFD">
    <w:name w:val="8458FF5DDF724C07B751C55B4E8C0CFD"/>
  </w:style>
  <w:style w:type="paragraph" w:customStyle="1" w:styleId="098F1D21AD29454281D59808F68FA920">
    <w:name w:val="098F1D21AD29454281D59808F68FA920"/>
  </w:style>
  <w:style w:type="paragraph" w:customStyle="1" w:styleId="E5726019ED2046E0BB1B0ABD64AFECEB">
    <w:name w:val="E5726019ED2046E0BB1B0ABD64AFECEB"/>
  </w:style>
  <w:style w:type="paragraph" w:customStyle="1" w:styleId="FF5E2F03A60D4BE39AE5F8F60B67AF7B">
    <w:name w:val="FF5E2F03A60D4BE39AE5F8F60B67AF7B"/>
  </w:style>
  <w:style w:type="paragraph" w:customStyle="1" w:styleId="21EB6FC75D1446AAB88DC094DAA53168">
    <w:name w:val="21EB6FC75D1446AAB88DC094DAA53168"/>
  </w:style>
  <w:style w:type="paragraph" w:customStyle="1" w:styleId="5E3CDA56C57844FE9C99485ECE1E5E3E">
    <w:name w:val="5E3CDA56C57844FE9C99485ECE1E5E3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2025-12-15</HeaderDate>
    <Office/>
    <Dnr>UD2025/</Dnr>
    <ParagrafNr/>
    <DocumentTitle/>
    <VisitingAddress/>
    <Extra1/>
    <Extra2/>
    <Extra3/>
    <Number/>
    <Recipient/>
    <SenderText/>
    <DocNumber/>
    <Doclanguage>1053</Doclanguage>
    <Appendix/>
    <LogotypeName/>
  </BaseInfo>
</DocumentInfo>
</file>

<file path=customXml/item2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faktaPM xmlns="http://rk.se/faktapm">
  <Titel>Ett stärkande av Europeiska unionens ekonomiska säkerhet</Titel>
  <Ar>2025/26</Ar>
  <Nr>57</Nr>
  <UppDat>2026-01-28</UppDat>
  <Rub>Ett stärkande av Europeiska unionens ekonomiska säkerhet</Rub>
  <Dep>Utrikesdepartementet</Dep>
  <Utsk>Näringsutskottet</Utsk>
  <AnkDat>2026-01-28</AnkDat>
  <Egenskap1/>
  <Egenskap2/>
  <Egenskap3/>
  <DepLista>
    <Item>
      <itemnr/>
      <Departementsnamn>Utrikesdepartementet</Departementsnamn>
    </Item>
  </DepLista>
  <DokLista>
    <DokItem>
      <Beteckning>JOIN(2025)</Beteckning>
      <Celexnummer>52025JC0977</Celexnummer>
      <DokTitel>GEMENSAMT MEDDELANDE TILL EUROPAPARLAMENTET, EUROPEISKA RÅDET OM ETT STÄRKANDE AV EUROPEISKA UNIONENS EKONOMISKA SÄKERHET</DokTitel>
    </DokItem>
  </DokLista>
  <GDB1>JOIN(2025)</GDB1>
  <GDT1>GEMENSAMT MEDDELANDE TILL EUROPAPARLAMENTET, EUROPEISKA RÅDET OM ETT STÄRKANDE AV EUROPEISKA UNIONENS EKONOMISKA SÄKERHET</GDT1>
  <GDTWeb>JOIN(2025)</GDTWeb>
  <Typ>FPM</Typ>
  <Dokumenttyp>FaktaPM</Dokumenttyp>
  <Epostadress>aa0131ab</Epostadress>
</faktaPM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5" ma:contentTypeDescription="Skapa nytt dokument med möjlighet att välja RK-mall" ma:contentTypeScope="" ma:versionID="9042a298c548b75ebe82d9a83c2a6174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targetNamespace="http://schemas.microsoft.com/office/2006/metadata/properties" ma:root="true" ma:fieldsID="cce5969d620b3c9e62592e6224ab9f97" ns2:_="" ns3:_="" ns4:_="" ns6:_="" ns7:_="" ns8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8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DirtyMigration xmlns="4e9c2f0c-7bf8-49af-8356-cbf363fc78a7">false</DirtyMigration>
    <RecordNumber xmlns="4e9c2f0c-7bf8-49af-8356-cbf363fc78a7" xsi:nil="true"/>
    <RKNyckelord xmlns="18f3d968-6251-40b0-9f11-012b293496c2" xsi:nil="true"/>
    <k46d94c0acf84ab9a79866a9d8b1905f xmlns="cc625d36-bb37-4650-91b9-0c96159295ba">
      <Terms xmlns="http://schemas.microsoft.com/office/infopath/2007/PartnerControls"/>
    </k46d94c0acf84ab9a79866a9d8b1905f>
    <_dlc_DocId xmlns="8b66ae41-1ec6-402e-b662-35d1932ca064">JKJESUNFAP3T-2050196627-194197</_dlc_DocId>
    <_dlc_DocIdUrl xmlns="8b66ae41-1ec6-402e-b662-35d1932ca064">
      <Url>https://dhs.sp.regeringskansliet.se/yta/ud-eukorr/_layouts/15/DocIdRedir.aspx?ID=JKJESUNFAP3T-2050196627-194197</Url>
      <Description>JKJESUNFAP3T-2050196627-194197</Description>
    </_dlc_DocIdUrl>
    <IconOverlay xmlns="http://schemas.microsoft.com/sharepoint/v4" xsi:nil="true"/>
  </documentManagement>
</p:properties>
</file>

<file path=customXml/item9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Props1.xml><?xml version="1.0" encoding="utf-8"?>
<ds:datastoreItem xmlns:ds="http://schemas.openxmlformats.org/officeDocument/2006/customXml" ds:itemID="{670799DD-981D-4450-A0E7-EC0DE8B0228B}">
  <ds:schemaRefs>
    <ds:schemaRef ds:uri="http://lp/documentinfo/RK"/>
  </ds:schemaRefs>
</ds:datastoreItem>
</file>

<file path=customXml/itemProps2.xml><?xml version="1.0" encoding="utf-8"?>
<ds:datastoreItem xmlns:ds="http://schemas.openxmlformats.org/officeDocument/2006/customXml" ds:itemID="{706EBE38-F1A1-4F38-B3DC-F0A988985429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7573073C-5910-4E9A-88A0-953374CBB6FD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customXml/itemProps6.xml><?xml version="1.0" encoding="utf-8"?>
<ds:datastoreItem xmlns:ds="http://schemas.openxmlformats.org/officeDocument/2006/customXml" ds:itemID="{179EB67F-EEEF-49E6-A5D1-388A774D51FE}">
  <ds:schemaRefs>
    <ds:schemaRef ds:uri="http://schemas.microsoft.com/sharepoint/events"/>
  </ds:schemaRefs>
</ds:datastoreItem>
</file>

<file path=customXml/itemProps7.xml><?xml version="1.0" encoding="utf-8"?>
<ds:datastoreItem xmlns:ds="http://schemas.openxmlformats.org/officeDocument/2006/customXml" ds:itemID="{F8C4B1C2-F7D9-4FB2-89EA-858B3C85ED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8.xml><?xml version="1.0" encoding="utf-8"?>
<ds:datastoreItem xmlns:ds="http://schemas.openxmlformats.org/officeDocument/2006/customXml" ds:itemID="{B8F911B6-8B2B-4F24-A5FB-AE8E68DD37B8}">
  <ds:schemaRefs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microsoft.com/sharepoint/v4"/>
    <ds:schemaRef ds:uri="http://schemas.microsoft.com/office/infopath/2007/PartnerControls"/>
    <ds:schemaRef ds:uri="4e9c2f0c-7bf8-49af-8356-cbf363fc78a7"/>
    <ds:schemaRef ds:uri="http://schemas.openxmlformats.org/package/2006/metadata/core-properties"/>
    <ds:schemaRef ds:uri="8b66ae41-1ec6-402e-b662-35d1932ca064"/>
    <ds:schemaRef ds:uri="cc625d36-bb37-4650-91b9-0c96159295ba"/>
    <ds:schemaRef ds:uri="9c9941df-7074-4a92-bf99-225d24d78d61"/>
    <ds:schemaRef ds:uri="http://purl.org/dc/dcmitype/"/>
    <ds:schemaRef ds:uri="18f3d968-6251-40b0-9f11-012b293496c2"/>
    <ds:schemaRef ds:uri="http://www.w3.org/XML/1998/namespace"/>
    <ds:schemaRef ds:uri="http://purl.org/dc/terms/"/>
  </ds:schemaRefs>
</ds:datastoreItem>
</file>

<file path=customXml/itemProps9.xml><?xml version="1.0" encoding="utf-8"?>
<ds:datastoreItem xmlns:ds="http://schemas.openxmlformats.org/officeDocument/2006/customXml" ds:itemID="{02F2356D-4069-47CD-99BE-0514F680140C}">
  <ds:schemaRefs>
    <ds:schemaRef ds:uri="http://schemas.microsoft.com/office/2006/metadata/customXsn"/>
  </ds:schemaRefs>
</ds:datastoreItem>
</file>

<file path=docMetadata/LabelInfo.xml><?xml version="1.0" encoding="utf-8"?>
<clbl:labelList xmlns:clbl="http://schemas.microsoft.com/office/2020/mipLabelMetadata">
  <clbl:label id="{c153c13d-ab0f-4d2e-9c55-49f781c6d8d9}" enabled="1" method="Privileged" siteId="{22200bd4-83e9-4341-bd3c-6ebe774baa4f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FaktaPM</Template>
  <TotalTime>0</TotalTime>
  <Pages>12</Pages>
  <Words>2824</Words>
  <Characters>18930</Characters>
  <Application>Microsoft Office Word</Application>
  <DocSecurity>0</DocSecurity>
  <Lines>351</Lines>
  <Paragraphs>83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21783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FPM_202526__57</dc:title>
  <dc:subject/>
  <dc:creator>Mikael Benthe</dc:creator>
  <cp:keywords/>
  <dc:description/>
  <cp:lastModifiedBy>Anna Tiselius</cp:lastModifiedBy>
  <cp:revision>2</cp:revision>
  <cp:lastPrinted>2026-01-29T07:47:00Z</cp:lastPrinted>
  <dcterms:created xsi:type="dcterms:W3CDTF">2026-01-29T07:51:00Z</dcterms:created>
  <dcterms:modified xsi:type="dcterms:W3CDTF">2026-01-29T07:51:00Z</dcterms:modified>
  <cp:version>2024.12.10.1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Organisation">
    <vt:lpwstr/>
  </property>
  <property fmtid="{D5CDD505-2E9C-101B-9397-08002B2CF9AE}" pid="6" name="ActivityCategory">
    <vt:lpwstr/>
  </property>
  <property fmtid="{D5CDD505-2E9C-101B-9397-08002B2CF9AE}" pid="7" name="_dlc_DocId">
    <vt:lpwstr>2ZKJT35EYSAF-2088058444-11770</vt:lpwstr>
  </property>
  <property fmtid="{D5CDD505-2E9C-101B-9397-08002B2CF9AE}" pid="8" name="_dlc_DocIdItemGuid">
    <vt:lpwstr>6f556665-fabd-4309-8cd5-f667f68da4e8</vt:lpwstr>
  </property>
  <property fmtid="{D5CDD505-2E9C-101B-9397-08002B2CF9AE}" pid="9" name="_dlc_DocIdUrl">
    <vt:lpwstr>https://dhs.sp.regeringskansliet.se/yta/ud-hi/_layouts/15/DocIdRedir.aspx?ID=2ZKJT35EYSAF-2088058444-11770, 2ZKJT35EYSAF-2088058444-11770</vt:lpwstr>
  </property>
  <property fmtid="{D5CDD505-2E9C-101B-9397-08002B2CF9AE}" pid="10" name="Ar">
    <vt:lpwstr>2025/26</vt:lpwstr>
  </property>
  <property fmtid="{D5CDD505-2E9C-101B-9397-08002B2CF9AE}" pid="11" name="Nr">
    <vt:lpwstr>57</vt:lpwstr>
  </property>
  <property fmtid="{D5CDD505-2E9C-101B-9397-08002B2CF9AE}" pid="12" name="UppDat">
    <vt:lpwstr>2026-01-28</vt:lpwstr>
  </property>
  <property fmtid="{D5CDD505-2E9C-101B-9397-08002B2CF9AE}" pid="13" name="Rub">
    <vt:lpwstr>Ett stärkande av Europeiska unionens ekonomiska säkerhet</vt:lpwstr>
  </property>
  <property fmtid="{D5CDD505-2E9C-101B-9397-08002B2CF9AE}" pid="14" name="Dep">
    <vt:lpwstr>Utrikesdepartementet</vt:lpwstr>
  </property>
  <property fmtid="{D5CDD505-2E9C-101B-9397-08002B2CF9AE}" pid="15" name="GDB1">
    <vt:lpwstr>JOIN(2025)</vt:lpwstr>
  </property>
  <property fmtid="{D5CDD505-2E9C-101B-9397-08002B2CF9AE}" pid="16" name="GDB2">
    <vt:lpwstr> </vt:lpwstr>
  </property>
  <property fmtid="{D5CDD505-2E9C-101B-9397-08002B2CF9AE}" pid="17" name="GDB3">
    <vt:lpwstr> </vt:lpwstr>
  </property>
  <property fmtid="{D5CDD505-2E9C-101B-9397-08002B2CF9AE}" pid="18" name="GDB4">
    <vt:lpwstr> </vt:lpwstr>
  </property>
  <property fmtid="{D5CDD505-2E9C-101B-9397-08002B2CF9AE}" pid="19" name="GDB5">
    <vt:lpwstr> </vt:lpwstr>
  </property>
  <property fmtid="{D5CDD505-2E9C-101B-9397-08002B2CF9AE}" pid="20" name="GDB6">
    <vt:lpwstr> </vt:lpwstr>
  </property>
  <property fmtid="{D5CDD505-2E9C-101B-9397-08002B2CF9AE}" pid="21" name="GDB7">
    <vt:lpwstr> </vt:lpwstr>
  </property>
  <property fmtid="{D5CDD505-2E9C-101B-9397-08002B2CF9AE}" pid="22" name="GDB8">
    <vt:lpwstr> </vt:lpwstr>
  </property>
  <property fmtid="{D5CDD505-2E9C-101B-9397-08002B2CF9AE}" pid="23" name="GDB9">
    <vt:lpwstr> </vt:lpwstr>
  </property>
  <property fmtid="{D5CDD505-2E9C-101B-9397-08002B2CF9AE}" pid="24" name="GDB10">
    <vt:lpwstr> </vt:lpwstr>
  </property>
  <property fmtid="{D5CDD505-2E9C-101B-9397-08002B2CF9AE}" pid="25" name="GDB11">
    <vt:lpwstr> </vt:lpwstr>
  </property>
  <property fmtid="{D5CDD505-2E9C-101B-9397-08002B2CF9AE}" pid="26" name="GDB12">
    <vt:lpwstr> </vt:lpwstr>
  </property>
  <property fmtid="{D5CDD505-2E9C-101B-9397-08002B2CF9AE}" pid="27" name="GDB13">
    <vt:lpwstr> </vt:lpwstr>
  </property>
  <property fmtid="{D5CDD505-2E9C-101B-9397-08002B2CF9AE}" pid="28" name="GDT1">
    <vt:lpwstr>GEMENSAMT MEDDELANDE TILL EUROPAPARLAMENTET, EUROPEISKA RÅDET OM ETT STÄRKANDE AV EUROPEISKA UNIONENS EKONOMISKA SÄKERHET</vt:lpwstr>
  </property>
  <property fmtid="{D5CDD505-2E9C-101B-9397-08002B2CF9AE}" pid="29" name="GDT2">
    <vt:lpwstr> </vt:lpwstr>
  </property>
  <property fmtid="{D5CDD505-2E9C-101B-9397-08002B2CF9AE}" pid="30" name="GDT3">
    <vt:lpwstr> </vt:lpwstr>
  </property>
  <property fmtid="{D5CDD505-2E9C-101B-9397-08002B2CF9AE}" pid="31" name="GDT4">
    <vt:lpwstr> </vt:lpwstr>
  </property>
  <property fmtid="{D5CDD505-2E9C-101B-9397-08002B2CF9AE}" pid="32" name="GDT5">
    <vt:lpwstr> </vt:lpwstr>
  </property>
  <property fmtid="{D5CDD505-2E9C-101B-9397-08002B2CF9AE}" pid="33" name="GDT6">
    <vt:lpwstr> </vt:lpwstr>
  </property>
  <property fmtid="{D5CDD505-2E9C-101B-9397-08002B2CF9AE}" pid="34" name="GDT7">
    <vt:lpwstr> </vt:lpwstr>
  </property>
  <property fmtid="{D5CDD505-2E9C-101B-9397-08002B2CF9AE}" pid="35" name="GDT8">
    <vt:lpwstr> </vt:lpwstr>
  </property>
  <property fmtid="{D5CDD505-2E9C-101B-9397-08002B2CF9AE}" pid="36" name="GDT9">
    <vt:lpwstr> </vt:lpwstr>
  </property>
  <property fmtid="{D5CDD505-2E9C-101B-9397-08002B2CF9AE}" pid="37" name="GDT10">
    <vt:lpwstr> </vt:lpwstr>
  </property>
  <property fmtid="{D5CDD505-2E9C-101B-9397-08002B2CF9AE}" pid="38" name="GDT11">
    <vt:lpwstr> </vt:lpwstr>
  </property>
  <property fmtid="{D5CDD505-2E9C-101B-9397-08002B2CF9AE}" pid="39" name="GDT12">
    <vt:lpwstr> </vt:lpwstr>
  </property>
  <property fmtid="{D5CDD505-2E9C-101B-9397-08002B2CF9AE}" pid="40" name="GDT13">
    <vt:lpwstr> </vt:lpwstr>
  </property>
  <property fmtid="{D5CDD505-2E9C-101B-9397-08002B2CF9AE}" pid="41" name="Typ">
    <vt:lpwstr>FPM</vt:lpwstr>
  </property>
  <property fmtid="{D5CDD505-2E9C-101B-9397-08002B2CF9AE}" pid="42" name="AnkDat">
    <vt:lpwstr>2026-01-28</vt:lpwstr>
  </property>
  <property fmtid="{D5CDD505-2E9C-101B-9397-08002B2CF9AE}" pid="43" name="Utsk">
    <vt:lpwstr>Näringsutskottet</vt:lpwstr>
  </property>
  <property fmtid="{D5CDD505-2E9C-101B-9397-08002B2CF9AE}" pid="44" name="Dokumenttyp">
    <vt:lpwstr>FaktaPM</vt:lpwstr>
  </property>
  <property fmtid="{D5CDD505-2E9C-101B-9397-08002B2CF9AE}" pid="45" name="Epostadress">
    <vt:lpwstr>aa0131ab</vt:lpwstr>
  </property>
</Properties>
</file>