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4C63CAC0D8F941D9B8735271666D4A86"/>
        </w:placeholder>
        <w:group/>
      </w:sdtPr>
      <w:sdtEndPr>
        <w:rPr>
          <w:b w:val="0"/>
        </w:rPr>
      </w:sdtEndPr>
      <w:sdtContent>
        <w:p w14:paraId="4968D423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16D34A61" wp14:editId="42D92455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559F3055" w14:textId="35F81976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ED84D5912E284B809E059A5D3DFD5AB4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4345AC">
                <w:t>2025/26</w:t>
              </w:r>
            </w:sdtContent>
          </w:sdt>
        </w:p>
        <w:p w14:paraId="570E231D" w14:textId="77D140C7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C152F3C1101D4E9C97EC6DE45CD64710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4345AC">
                <w:t>36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5CA7872FBEC94FE096E937EAF2650BF6"/>
            </w:placeholder>
            <w:dataBinding w:prefixMappings="xmlns:ns0='http://rk.se/faktapm' " w:xpath="/ns0:faktaPM[1]/ns0:UppDat[1]" w:storeItemID="{0B9A7431-9D19-4C2A-8E12-639802D7B40B}"/>
            <w:date w:fullDate="2025-11-19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54660180" w14:textId="54AEB7F8" w:rsidR="00907069" w:rsidRDefault="004345AC" w:rsidP="001C2731">
              <w:pPr>
                <w:pStyle w:val="Sidhuvud"/>
                <w:spacing w:after="960"/>
                <w:ind w:left="3969" w:right="-567"/>
              </w:pPr>
              <w:r>
                <w:t>2025-11-19</w:t>
              </w:r>
            </w:p>
          </w:sdtContent>
        </w:sdt>
      </w:sdtContent>
    </w:sdt>
    <w:p w14:paraId="68546FE7" w14:textId="2F7702B6" w:rsidR="007D542F" w:rsidRDefault="00531147" w:rsidP="007D542F">
      <w:pPr>
        <w:pStyle w:val="Rubrik"/>
      </w:pPr>
      <w:sdt>
        <w:sdtPr>
          <w:id w:val="886605850"/>
          <w:lock w:val="contentLocked"/>
          <w:placeholder>
            <w:docPart w:val="4C63CAC0D8F941D9B8735271666D4A86"/>
          </w:placeholder>
          <w:group/>
        </w:sdtPr>
        <w:sdtEndPr/>
        <w:sdtContent>
          <w:sdt>
            <w:sdtPr>
              <w:rPr>
                <w:rFonts w:ascii="Times New Roman" w:hAnsi="Times New Roman" w:cs="Times New Roman"/>
                <w:sz w:val="36"/>
                <w:szCs w:val="36"/>
              </w:rPr>
              <w:id w:val="-1141882450"/>
              <w:placeholder>
                <w:docPart w:val="F5969BFFD84E420DAF0A3E2B1EE323E2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A46FEB" w:rsidRPr="00A46FEB">
                <w:rPr>
                  <w:rFonts w:ascii="Times New Roman" w:hAnsi="Times New Roman" w:cs="Times New Roman"/>
                  <w:sz w:val="36"/>
                  <w:szCs w:val="36"/>
                </w:rPr>
                <w:t xml:space="preserve">Medelhavspakten – ett samarbetsramverk för </w:t>
              </w:r>
              <w:r w:rsidR="00C7062B">
                <w:rPr>
                  <w:rFonts w:ascii="Times New Roman" w:hAnsi="Times New Roman" w:cs="Times New Roman"/>
                  <w:sz w:val="36"/>
                  <w:szCs w:val="36"/>
                </w:rPr>
                <w:t xml:space="preserve">medelhavsområdet </w:t>
              </w:r>
            </w:sdtContent>
          </w:sdt>
        </w:sdtContent>
      </w:sdt>
      <w:r w:rsidR="00C7062B">
        <w:t xml:space="preserve"> </w:t>
      </w:r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6E21E7742D624978A16E7187F52970F5"/>
            </w:placeholder>
            <w15:repeatingSectionItem/>
          </w:sdtPr>
          <w:sdtEndPr/>
          <w:sdtContent>
            <w:p w14:paraId="0A55DA0C" w14:textId="566DD844" w:rsidR="007D542F" w:rsidRDefault="00531147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9B5F3EDC9A544D6DB44F041EF4906EC4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2F5AF0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1A9AABC5" w14:textId="77777777" w:rsidR="007D542F" w:rsidRDefault="00531147" w:rsidP="00AC59D3">
      <w:pPr>
        <w:pStyle w:val="Rubrik2utannumrering"/>
      </w:pPr>
      <w:sdt>
        <w:sdtPr>
          <w:id w:val="-208794150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>
        <w:rPr>
          <w:rFonts w:ascii="Times New Roman" w:hAnsi="Times New Roman" w:cs="Times New Roman"/>
          <w:sz w:val="19"/>
          <w:szCs w:val="19"/>
        </w:rPr>
      </w:sdtEndPr>
      <w:sdtContent>
        <w:sdt>
          <w:sdtPr>
            <w:id w:val="2071376719"/>
            <w:placeholder>
              <w:docPart w:val="6E21E7742D624978A16E7187F52970F5"/>
            </w:placeholder>
            <w15:repeatingSectionItem/>
          </w:sdtPr>
          <w:sdtEndPr>
            <w:rPr>
              <w:rFonts w:ascii="Times New Roman" w:hAnsi="Times New Roman" w:cs="Times New Roman"/>
              <w:sz w:val="19"/>
              <w:szCs w:val="19"/>
            </w:rPr>
          </w:sdtEndPr>
          <w:sdtContent>
            <w:p w14:paraId="3ABC5AE4" w14:textId="32264D71" w:rsidR="00390335" w:rsidRDefault="00531147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0B29317889C54F0DBB1BC9D474D8F9F5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C3297C" w:rsidRPr="00C3297C">
                    <w:t>JOIN(</w:t>
                  </w:r>
                  <w:proofErr w:type="gramEnd"/>
                  <w:r w:rsidR="00C3297C" w:rsidRPr="00C3297C">
                    <w:t>2025) 26</w:t>
                  </w:r>
                </w:sdtContent>
              </w:sdt>
              <w:r w:rsidR="007D542F">
                <w:t xml:space="preserve"> 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64A217E00055456BB826883FE555DDC3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4345AC" w:rsidRPr="004345AC">
                    <w:t>52025JC0026</w:t>
                  </w:r>
                </w:sdtContent>
              </w:sdt>
            </w:p>
            <w:p w14:paraId="66F7AAC0" w14:textId="7AF23453" w:rsidR="007D542F" w:rsidRPr="00960D03" w:rsidRDefault="00531147" w:rsidP="00960D03">
              <w:pPr>
                <w:pStyle w:val="Brdtext"/>
                <w:tabs>
                  <w:tab w:val="clear" w:pos="1701"/>
                  <w:tab w:val="clear" w:pos="3600"/>
                </w:tabs>
                <w:rPr>
                  <w:rFonts w:ascii="Times New Roman" w:hAnsi="Times New Roman" w:cs="Times New Roman"/>
                  <w:sz w:val="19"/>
                  <w:szCs w:val="19"/>
                </w:rPr>
              </w:pPr>
              <w:sdt>
                <w:sdtPr>
                  <w:rPr>
                    <w:rFonts w:ascii="Times New Roman" w:hAnsi="Times New Roman" w:cs="Times New Roman"/>
                    <w:sz w:val="19"/>
                    <w:szCs w:val="19"/>
                  </w:rPr>
                  <w:id w:val="-1736688595"/>
                  <w:placeholder>
                    <w:docPart w:val="9987054E871546B981DAEEB3EE6EA507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960D03" w:rsidRPr="00960D03">
                    <w:rPr>
                      <w:rFonts w:ascii="Times New Roman" w:hAnsi="Times New Roman" w:cs="Times New Roman"/>
                      <w:sz w:val="19"/>
                      <w:szCs w:val="19"/>
                    </w:rPr>
                    <w:t xml:space="preserve">GEMENSAMT MEDDELANDE TILL EUROPAPARLAMENTET, </w:t>
                  </w:r>
                  <w:r w:rsidR="00320DFE">
                    <w:rPr>
                      <w:rFonts w:ascii="Times New Roman" w:hAnsi="Times New Roman" w:cs="Times New Roman"/>
                      <w:sz w:val="19"/>
                      <w:szCs w:val="19"/>
                    </w:rPr>
                    <w:t>EUROPEISKA RÅDET</w:t>
                  </w:r>
                  <w:r w:rsidR="00960D03" w:rsidRPr="00960D03">
                    <w:rPr>
                      <w:rFonts w:ascii="Times New Roman" w:hAnsi="Times New Roman" w:cs="Times New Roman"/>
                      <w:sz w:val="19"/>
                      <w:szCs w:val="19"/>
                    </w:rPr>
                    <w:t>, EUROPEISKA EKONOMISKA OCH SOCIALA KOMMITTÉN OCH REGIONKOMMITTÉN</w:t>
                  </w:r>
                  <w:r w:rsidR="002F5AF0">
                    <w:rPr>
                      <w:rFonts w:ascii="Times New Roman" w:hAnsi="Times New Roman" w:cs="Times New Roman"/>
                      <w:sz w:val="19"/>
                      <w:szCs w:val="19"/>
                    </w:rPr>
                    <w:t>:</w:t>
                  </w:r>
                  <w:r w:rsidR="00960D03" w:rsidRPr="00960D03">
                    <w:rPr>
                      <w:rFonts w:ascii="Times New Roman" w:hAnsi="Times New Roman" w:cs="Times New Roman"/>
                      <w:sz w:val="19"/>
                      <w:szCs w:val="19"/>
                    </w:rPr>
                    <w:t xml:space="preserve"> Medelhavspakten - Ett hav, en pakt, en framtid.</w:t>
                  </w:r>
                </w:sdtContent>
              </w:sdt>
            </w:p>
          </w:sdtContent>
        </w:sdt>
      </w:sdtContent>
    </w:sdt>
    <w:bookmarkStart w:id="1" w:name="_Toc93996728"/>
    <w:p w14:paraId="465E845B" w14:textId="77777777" w:rsidR="007D542F" w:rsidRDefault="00531147" w:rsidP="00721D8B">
      <w:pPr>
        <w:pStyle w:val="Rubrik1utannumrering"/>
      </w:pPr>
      <w:sdt>
        <w:sdtPr>
          <w:id w:val="1122497011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5A81D2D6" w14:textId="278EFA3B" w:rsidR="0086778F" w:rsidRDefault="00F43605" w:rsidP="00DE4A68">
      <w:pPr>
        <w:pStyle w:val="Brdtext"/>
        <w:jc w:val="both"/>
        <w:rPr>
          <w:rFonts w:cs="Times New Roman"/>
          <w:sz w:val="18"/>
          <w:szCs w:val="18"/>
        </w:rPr>
      </w:pPr>
      <w:bookmarkStart w:id="2" w:name="_Toc93996729"/>
      <w:r w:rsidRPr="00960D03">
        <w:rPr>
          <w:rFonts w:cs="Times New Roman"/>
          <w:sz w:val="18"/>
          <w:szCs w:val="18"/>
        </w:rPr>
        <w:t xml:space="preserve">Medelhavspakten </w:t>
      </w:r>
      <w:r w:rsidR="00364E6B" w:rsidRPr="00960D03">
        <w:rPr>
          <w:rFonts w:cs="Times New Roman"/>
          <w:sz w:val="18"/>
          <w:szCs w:val="18"/>
        </w:rPr>
        <w:t xml:space="preserve">vilar på tre pelare: 1) investeringar i människors lärande, tillväxt och rörlighet, 2) Starkare, mer hållbara och integrerade ekonomier, och 3) Säkerhet, beredskap och migrationshantering. </w:t>
      </w:r>
      <w:r w:rsidR="00364E6B">
        <w:rPr>
          <w:rFonts w:cs="Times New Roman"/>
          <w:sz w:val="18"/>
          <w:szCs w:val="18"/>
        </w:rPr>
        <w:t xml:space="preserve">Pakten </w:t>
      </w:r>
      <w:r w:rsidRPr="00960D03">
        <w:rPr>
          <w:rFonts w:cs="Times New Roman"/>
          <w:sz w:val="18"/>
          <w:szCs w:val="18"/>
        </w:rPr>
        <w:t xml:space="preserve">är </w:t>
      </w:r>
      <w:r w:rsidR="0086778F">
        <w:rPr>
          <w:rFonts w:cs="Times New Roman"/>
          <w:sz w:val="18"/>
          <w:szCs w:val="18"/>
        </w:rPr>
        <w:t>ett resultat</w:t>
      </w:r>
      <w:r w:rsidR="0086778F" w:rsidRPr="00960D03">
        <w:rPr>
          <w:rFonts w:cs="Times New Roman"/>
          <w:sz w:val="18"/>
          <w:szCs w:val="18"/>
        </w:rPr>
        <w:t xml:space="preserve"> </w:t>
      </w:r>
      <w:r w:rsidRPr="00960D03">
        <w:rPr>
          <w:rFonts w:cs="Times New Roman"/>
          <w:sz w:val="18"/>
          <w:szCs w:val="18"/>
        </w:rPr>
        <w:t xml:space="preserve">av en samrådsprocess med partnerländerna i </w:t>
      </w:r>
      <w:r w:rsidR="00733453">
        <w:rPr>
          <w:rFonts w:cs="Times New Roman"/>
          <w:sz w:val="18"/>
          <w:szCs w:val="18"/>
        </w:rPr>
        <w:t xml:space="preserve">det </w:t>
      </w:r>
      <w:r w:rsidRPr="00960D03">
        <w:rPr>
          <w:rFonts w:cs="Times New Roman"/>
          <w:sz w:val="18"/>
          <w:szCs w:val="18"/>
        </w:rPr>
        <w:t xml:space="preserve">södra </w:t>
      </w:r>
      <w:r w:rsidR="00733453">
        <w:rPr>
          <w:rFonts w:cs="Times New Roman"/>
          <w:sz w:val="18"/>
          <w:szCs w:val="18"/>
        </w:rPr>
        <w:t>grannskapet</w:t>
      </w:r>
      <w:r w:rsidRPr="00960D03">
        <w:rPr>
          <w:rFonts w:cs="Times New Roman"/>
          <w:sz w:val="18"/>
          <w:szCs w:val="18"/>
        </w:rPr>
        <w:t xml:space="preserve">, </w:t>
      </w:r>
      <w:r w:rsidR="00733453">
        <w:rPr>
          <w:rFonts w:cs="Times New Roman"/>
          <w:sz w:val="18"/>
          <w:szCs w:val="18"/>
        </w:rPr>
        <w:t>EU:s</w:t>
      </w:r>
      <w:r w:rsidRPr="00960D03">
        <w:rPr>
          <w:rFonts w:cs="Times New Roman"/>
          <w:sz w:val="18"/>
          <w:szCs w:val="18"/>
        </w:rPr>
        <w:t xml:space="preserve"> medlemsstater och organ, samt andra internationella organisationer. </w:t>
      </w:r>
      <w:r w:rsidR="0086778F">
        <w:rPr>
          <w:rFonts w:cs="Times New Roman"/>
          <w:sz w:val="18"/>
          <w:szCs w:val="18"/>
        </w:rPr>
        <w:t>Genom ett</w:t>
      </w:r>
      <w:r w:rsidR="0086778F" w:rsidRPr="00960D03">
        <w:rPr>
          <w:rFonts w:cs="Times New Roman"/>
          <w:sz w:val="18"/>
          <w:szCs w:val="18"/>
        </w:rPr>
        <w:t xml:space="preserve"> </w:t>
      </w:r>
      <w:r w:rsidRPr="00960D03">
        <w:rPr>
          <w:rFonts w:cs="Times New Roman"/>
          <w:sz w:val="18"/>
          <w:szCs w:val="18"/>
        </w:rPr>
        <w:t>mer integrerat medelhavsområde</w:t>
      </w:r>
      <w:r w:rsidR="0086778F">
        <w:rPr>
          <w:rFonts w:cs="Times New Roman"/>
          <w:sz w:val="18"/>
          <w:szCs w:val="18"/>
        </w:rPr>
        <w:t xml:space="preserve"> avser Medelhavspakten stärka </w:t>
      </w:r>
      <w:r w:rsidR="004774AE" w:rsidRPr="00960D03">
        <w:rPr>
          <w:rFonts w:cs="Times New Roman"/>
          <w:sz w:val="18"/>
          <w:szCs w:val="18"/>
        </w:rPr>
        <w:t>förutsättningarna för att gemensamt hantera gränsöverskridande utmaningar</w:t>
      </w:r>
      <w:r w:rsidR="004E1C7B">
        <w:rPr>
          <w:rFonts w:cs="Times New Roman"/>
          <w:sz w:val="18"/>
          <w:szCs w:val="18"/>
        </w:rPr>
        <w:t xml:space="preserve"> och möjligheter</w:t>
      </w:r>
      <w:r w:rsidR="00BE4D40" w:rsidRPr="00960D03">
        <w:rPr>
          <w:rFonts w:cs="Times New Roman"/>
          <w:sz w:val="18"/>
          <w:szCs w:val="18"/>
        </w:rPr>
        <w:t xml:space="preserve">. </w:t>
      </w:r>
      <w:r w:rsidRPr="00960D03">
        <w:rPr>
          <w:rFonts w:cs="Times New Roman"/>
          <w:sz w:val="18"/>
          <w:szCs w:val="18"/>
        </w:rPr>
        <w:t xml:space="preserve">Den geografiska omfattningen kan i framtiden </w:t>
      </w:r>
      <w:r w:rsidR="00D54C45" w:rsidRPr="00960D03">
        <w:rPr>
          <w:rFonts w:cs="Times New Roman"/>
          <w:sz w:val="18"/>
          <w:szCs w:val="18"/>
        </w:rPr>
        <w:t xml:space="preserve">komma att </w:t>
      </w:r>
      <w:r w:rsidR="00605AF0">
        <w:rPr>
          <w:rFonts w:cs="Times New Roman"/>
          <w:sz w:val="18"/>
          <w:szCs w:val="18"/>
        </w:rPr>
        <w:t>utökas</w:t>
      </w:r>
      <w:r w:rsidR="00D54C45" w:rsidRPr="00960D03">
        <w:rPr>
          <w:rFonts w:cs="Times New Roman"/>
          <w:sz w:val="18"/>
          <w:szCs w:val="18"/>
        </w:rPr>
        <w:t xml:space="preserve">. </w:t>
      </w:r>
      <w:r w:rsidR="0086778F" w:rsidRPr="00DE4A68">
        <w:rPr>
          <w:rFonts w:cs="Times New Roman"/>
          <w:sz w:val="18"/>
          <w:szCs w:val="18"/>
        </w:rPr>
        <w:t>Pakten innebär inget juridiskt bindande eller formaliserat samarbete</w:t>
      </w:r>
      <w:r w:rsidR="0086778F">
        <w:rPr>
          <w:rFonts w:cs="Times New Roman"/>
          <w:sz w:val="18"/>
          <w:szCs w:val="18"/>
        </w:rPr>
        <w:t xml:space="preserve">, </w:t>
      </w:r>
      <w:r w:rsidR="0086778F" w:rsidRPr="0086778F">
        <w:rPr>
          <w:rFonts w:cs="Times New Roman"/>
          <w:sz w:val="18"/>
          <w:szCs w:val="18"/>
        </w:rPr>
        <w:t xml:space="preserve">utan återspeglar en gemensam ansats mellan EU och det södra grannskapet, som ska konkretiseras i form av en handlingsplan som ska tas fram under 2026. Pakten är en fortsättning på redan existerande samarbeten inom ramen för EU:s Södra Grannskapspolitik, såsom </w:t>
      </w:r>
      <w:hyperlink r:id="rId17" w:history="1">
        <w:r w:rsidR="0086778F" w:rsidRPr="0086778F">
          <w:rPr>
            <w:rStyle w:val="Hyperlnk"/>
            <w:rFonts w:cs="Times New Roman"/>
            <w:sz w:val="18"/>
            <w:szCs w:val="18"/>
          </w:rPr>
          <w:t>Ny Dagordning för Medelhavet</w:t>
        </w:r>
      </w:hyperlink>
      <w:r w:rsidR="0086778F" w:rsidRPr="0086778F">
        <w:rPr>
          <w:rFonts w:cs="Times New Roman"/>
          <w:sz w:val="18"/>
          <w:szCs w:val="18"/>
        </w:rPr>
        <w:t xml:space="preserve"> (etablerad 2021), som i sin tur bygg</w:t>
      </w:r>
      <w:r w:rsidR="0086778F">
        <w:rPr>
          <w:rFonts w:cs="Times New Roman"/>
          <w:sz w:val="18"/>
          <w:szCs w:val="18"/>
        </w:rPr>
        <w:t>er</w:t>
      </w:r>
      <w:r w:rsidR="0086778F" w:rsidRPr="0086778F">
        <w:rPr>
          <w:rFonts w:cs="Times New Roman"/>
          <w:sz w:val="18"/>
          <w:szCs w:val="18"/>
        </w:rPr>
        <w:t xml:space="preserve"> på Barcelonaprocessen från 1995.</w:t>
      </w:r>
    </w:p>
    <w:p w14:paraId="6DB74618" w14:textId="5BF3106A" w:rsidR="00C7062B" w:rsidRPr="00C7062B" w:rsidRDefault="00E20666" w:rsidP="00C7062B">
      <w:pPr>
        <w:pStyle w:val="Brdtext"/>
        <w:jc w:val="both"/>
        <w:rPr>
          <w:rFonts w:cs="Times New Roman"/>
          <w:sz w:val="18"/>
          <w:szCs w:val="18"/>
        </w:rPr>
      </w:pPr>
      <w:r w:rsidRPr="00960D03">
        <w:rPr>
          <w:rFonts w:cs="Times New Roman"/>
          <w:sz w:val="18"/>
          <w:szCs w:val="18"/>
        </w:rPr>
        <w:t xml:space="preserve">Pakten </w:t>
      </w:r>
      <w:r w:rsidR="00DB6EF7">
        <w:rPr>
          <w:rFonts w:cs="Times New Roman"/>
          <w:sz w:val="18"/>
          <w:szCs w:val="18"/>
        </w:rPr>
        <w:t xml:space="preserve">föreslås </w:t>
      </w:r>
      <w:r w:rsidR="003428D2">
        <w:rPr>
          <w:rFonts w:cs="Times New Roman"/>
          <w:sz w:val="18"/>
          <w:szCs w:val="18"/>
        </w:rPr>
        <w:t xml:space="preserve">preliminärt </w:t>
      </w:r>
      <w:r w:rsidRPr="00960D03">
        <w:rPr>
          <w:rFonts w:cs="Times New Roman"/>
          <w:sz w:val="18"/>
          <w:szCs w:val="18"/>
        </w:rPr>
        <w:t xml:space="preserve">för politiskt godkännande </w:t>
      </w:r>
      <w:r w:rsidR="003428D2">
        <w:rPr>
          <w:rFonts w:cs="Times New Roman"/>
          <w:sz w:val="18"/>
          <w:szCs w:val="18"/>
        </w:rPr>
        <w:t xml:space="preserve">från medlemsstater i samband med utrikesrådets möte den 20 november, </w:t>
      </w:r>
      <w:r w:rsidR="004E1C7B">
        <w:rPr>
          <w:rFonts w:cs="Times New Roman"/>
          <w:sz w:val="18"/>
          <w:szCs w:val="18"/>
        </w:rPr>
        <w:t xml:space="preserve">och </w:t>
      </w:r>
      <w:r w:rsidR="003428D2">
        <w:rPr>
          <w:rFonts w:cs="Times New Roman"/>
          <w:sz w:val="18"/>
          <w:szCs w:val="18"/>
        </w:rPr>
        <w:t>lanseras därefter ihop med</w:t>
      </w:r>
      <w:r w:rsidR="003428D2" w:rsidRPr="00960D03">
        <w:rPr>
          <w:rFonts w:cs="Times New Roman"/>
          <w:sz w:val="18"/>
          <w:szCs w:val="18"/>
        </w:rPr>
        <w:t xml:space="preserve"> </w:t>
      </w:r>
      <w:r w:rsidRPr="00960D03">
        <w:rPr>
          <w:rFonts w:cs="Times New Roman"/>
          <w:sz w:val="18"/>
          <w:szCs w:val="18"/>
        </w:rPr>
        <w:t xml:space="preserve">partnerländerna i södra medelhavsområdet </w:t>
      </w:r>
      <w:r w:rsidR="003428D2">
        <w:rPr>
          <w:rFonts w:cs="Times New Roman"/>
          <w:sz w:val="18"/>
          <w:szCs w:val="18"/>
        </w:rPr>
        <w:t>i samband med ministermötet för Medelhavsunionen den 28</w:t>
      </w:r>
      <w:r w:rsidRPr="00960D03">
        <w:rPr>
          <w:rFonts w:cs="Times New Roman"/>
          <w:sz w:val="18"/>
          <w:szCs w:val="18"/>
        </w:rPr>
        <w:t xml:space="preserve"> november 2025.</w:t>
      </w:r>
      <w:r w:rsidR="002F7572" w:rsidRPr="00960D03">
        <w:rPr>
          <w:rFonts w:cs="Times New Roman"/>
          <w:sz w:val="18"/>
          <w:szCs w:val="18"/>
        </w:rPr>
        <w:t xml:space="preserve"> </w:t>
      </w:r>
      <w:r w:rsidR="00C7062B" w:rsidRPr="00C7062B">
        <w:rPr>
          <w:rFonts w:cs="Times New Roman"/>
          <w:sz w:val="18"/>
          <w:szCs w:val="18"/>
        </w:rPr>
        <w:t xml:space="preserve">Sverige har i förhandlingsprocessen </w:t>
      </w:r>
      <w:r w:rsidR="00733453">
        <w:rPr>
          <w:rFonts w:cs="Times New Roman"/>
          <w:sz w:val="18"/>
          <w:szCs w:val="18"/>
        </w:rPr>
        <w:t xml:space="preserve">gett stöd för Medelhavspakten utifrån EU:s intressen i regionen samt </w:t>
      </w:r>
      <w:r w:rsidR="00C7062B" w:rsidRPr="00C7062B">
        <w:rPr>
          <w:rFonts w:cs="Times New Roman"/>
          <w:sz w:val="18"/>
          <w:szCs w:val="18"/>
        </w:rPr>
        <w:t xml:space="preserve">framfört synpunkter </w:t>
      </w:r>
      <w:r w:rsidR="00733453">
        <w:rPr>
          <w:rFonts w:cs="Times New Roman"/>
          <w:sz w:val="18"/>
          <w:szCs w:val="18"/>
        </w:rPr>
        <w:t>om</w:t>
      </w:r>
      <w:r w:rsidR="00C7062B" w:rsidRPr="00C7062B">
        <w:rPr>
          <w:rFonts w:cs="Times New Roman"/>
          <w:sz w:val="18"/>
          <w:szCs w:val="18"/>
        </w:rPr>
        <w:t xml:space="preserve"> att pakten bör utformas och koordineras i linje med befintliga instrument och samarbeten</w:t>
      </w:r>
      <w:r w:rsidR="00C7062B">
        <w:rPr>
          <w:rFonts w:cs="Times New Roman"/>
          <w:sz w:val="18"/>
          <w:szCs w:val="18"/>
        </w:rPr>
        <w:t xml:space="preserve">. </w:t>
      </w:r>
      <w:r w:rsidR="00C7062B" w:rsidRPr="00C7062B">
        <w:rPr>
          <w:rFonts w:cs="Times New Roman"/>
          <w:sz w:val="18"/>
          <w:szCs w:val="18"/>
        </w:rPr>
        <w:t>Därtill har svensk position varit att nya förslag i pakten inte får resultera i nya finansiella åtaganden.</w:t>
      </w:r>
      <w:r w:rsidR="00C7062B">
        <w:rPr>
          <w:rFonts w:cs="Times New Roman"/>
          <w:sz w:val="18"/>
          <w:szCs w:val="18"/>
        </w:rPr>
        <w:t xml:space="preserve"> </w:t>
      </w:r>
    </w:p>
    <w:p w14:paraId="26343CAD" w14:textId="53B233FB" w:rsidR="00F43605" w:rsidRPr="00960D03" w:rsidRDefault="00F43605" w:rsidP="00E20666">
      <w:pPr>
        <w:pStyle w:val="Brdtext"/>
        <w:jc w:val="both"/>
        <w:rPr>
          <w:rFonts w:cs="Times New Roman"/>
          <w:sz w:val="18"/>
          <w:szCs w:val="18"/>
        </w:rPr>
      </w:pPr>
    </w:p>
    <w:sdt>
      <w:sdtPr>
        <w:id w:val="181785833"/>
        <w:lock w:val="contentLocked"/>
        <w:placeholder>
          <w:docPart w:val="4C63CAC0D8F941D9B8735271666D4A86"/>
        </w:placeholder>
        <w:group/>
      </w:sdtPr>
      <w:sdtEndPr/>
      <w:sdtContent>
        <w:p w14:paraId="664494B3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700979A1" w14:textId="77777777" w:rsidR="007D542F" w:rsidRDefault="00531147" w:rsidP="007D542F">
      <w:pPr>
        <w:pStyle w:val="Rubrik2"/>
      </w:pPr>
      <w:sdt>
        <w:sdtPr>
          <w:id w:val="400485695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368C1731" w14:textId="71E51698" w:rsidR="007D542F" w:rsidRDefault="00281D16" w:rsidP="00420093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2F7572">
        <w:rPr>
          <w:rFonts w:ascii="Times New Roman" w:hAnsi="Times New Roman" w:cs="Times New Roman"/>
          <w:sz w:val="18"/>
          <w:szCs w:val="18"/>
        </w:rPr>
        <w:t xml:space="preserve">Sedan Barcelonaprocessen 1995 har gemensam fred och välstånd i </w:t>
      </w:r>
      <w:r w:rsidR="002F7572">
        <w:rPr>
          <w:rFonts w:ascii="Times New Roman" w:hAnsi="Times New Roman" w:cs="Times New Roman"/>
          <w:sz w:val="18"/>
          <w:szCs w:val="18"/>
        </w:rPr>
        <w:t>m</w:t>
      </w:r>
      <w:r w:rsidRPr="002F7572">
        <w:rPr>
          <w:rFonts w:ascii="Times New Roman" w:hAnsi="Times New Roman" w:cs="Times New Roman"/>
          <w:sz w:val="18"/>
          <w:szCs w:val="18"/>
        </w:rPr>
        <w:t xml:space="preserve">edelhavsregionen varit ett strategiskt mål för </w:t>
      </w:r>
      <w:r w:rsidR="002F7572">
        <w:rPr>
          <w:rFonts w:ascii="Times New Roman" w:hAnsi="Times New Roman" w:cs="Times New Roman"/>
          <w:sz w:val="18"/>
          <w:szCs w:val="18"/>
        </w:rPr>
        <w:t>EU</w:t>
      </w:r>
      <w:r w:rsidRPr="002F7572">
        <w:rPr>
          <w:rFonts w:ascii="Times New Roman" w:hAnsi="Times New Roman" w:cs="Times New Roman"/>
          <w:sz w:val="18"/>
          <w:szCs w:val="18"/>
        </w:rPr>
        <w:t xml:space="preserve">. Mot detta ändamål etablerades </w:t>
      </w:r>
      <w:r w:rsidR="0086778F">
        <w:rPr>
          <w:rFonts w:ascii="Times New Roman" w:hAnsi="Times New Roman" w:cs="Times New Roman"/>
          <w:sz w:val="18"/>
          <w:szCs w:val="18"/>
        </w:rPr>
        <w:t>2021 En Ny Dagordning</w:t>
      </w:r>
      <w:r w:rsidRPr="002F7572">
        <w:rPr>
          <w:rFonts w:ascii="Times New Roman" w:hAnsi="Times New Roman" w:cs="Times New Roman"/>
          <w:sz w:val="18"/>
          <w:szCs w:val="18"/>
        </w:rPr>
        <w:t xml:space="preserve"> för Medelhavsområdet. Medelhavspakten (hädanefter ”pakten”) återspeglar denna ambition, och syftar till att stärka integrationen inom det gemensamma</w:t>
      </w:r>
      <w:r w:rsidR="007707C0">
        <w:rPr>
          <w:rFonts w:ascii="Times New Roman" w:hAnsi="Times New Roman" w:cs="Times New Roman"/>
          <w:sz w:val="18"/>
          <w:szCs w:val="18"/>
        </w:rPr>
        <w:t xml:space="preserve"> m</w:t>
      </w:r>
      <w:r w:rsidRPr="002F7572">
        <w:rPr>
          <w:rFonts w:ascii="Times New Roman" w:hAnsi="Times New Roman" w:cs="Times New Roman"/>
          <w:sz w:val="18"/>
          <w:szCs w:val="18"/>
        </w:rPr>
        <w:t xml:space="preserve">edelhavsområdet. </w:t>
      </w:r>
      <w:r w:rsidR="00AD5A98">
        <w:rPr>
          <w:rFonts w:ascii="Times New Roman" w:hAnsi="Times New Roman" w:cs="Times New Roman"/>
          <w:sz w:val="18"/>
          <w:szCs w:val="18"/>
        </w:rPr>
        <w:t>K</w:t>
      </w:r>
      <w:r w:rsidR="00BD2773">
        <w:rPr>
          <w:rFonts w:ascii="Times New Roman" w:hAnsi="Times New Roman" w:cs="Times New Roman"/>
          <w:sz w:val="18"/>
          <w:szCs w:val="18"/>
        </w:rPr>
        <w:t>ommissionen</w:t>
      </w:r>
      <w:r w:rsidR="00BD2773" w:rsidRPr="002F7572">
        <w:rPr>
          <w:rFonts w:ascii="Times New Roman" w:hAnsi="Times New Roman" w:cs="Times New Roman"/>
          <w:sz w:val="18"/>
          <w:szCs w:val="18"/>
        </w:rPr>
        <w:t xml:space="preserve"> </w:t>
      </w:r>
      <w:r w:rsidR="00BD2773">
        <w:rPr>
          <w:rFonts w:ascii="Times New Roman" w:hAnsi="Times New Roman" w:cs="Times New Roman"/>
          <w:sz w:val="18"/>
          <w:szCs w:val="18"/>
        </w:rPr>
        <w:t xml:space="preserve">och EEAS presenterade </w:t>
      </w:r>
      <w:r w:rsidR="002F7572" w:rsidRPr="002F7572">
        <w:rPr>
          <w:rFonts w:ascii="Times New Roman" w:hAnsi="Times New Roman" w:cs="Times New Roman"/>
          <w:sz w:val="18"/>
          <w:szCs w:val="18"/>
        </w:rPr>
        <w:t>pakten</w:t>
      </w:r>
      <w:r w:rsidR="00BD2773">
        <w:rPr>
          <w:rFonts w:ascii="Times New Roman" w:hAnsi="Times New Roman" w:cs="Times New Roman"/>
          <w:sz w:val="18"/>
          <w:szCs w:val="18"/>
        </w:rPr>
        <w:t xml:space="preserve"> i form av ett gemensamt uttalande den </w:t>
      </w:r>
      <w:r w:rsidR="00BD2773" w:rsidRPr="002F7572">
        <w:rPr>
          <w:rFonts w:ascii="Times New Roman" w:hAnsi="Times New Roman" w:cs="Times New Roman"/>
          <w:sz w:val="18"/>
          <w:szCs w:val="18"/>
        </w:rPr>
        <w:t>16 oktober 2025</w:t>
      </w:r>
      <w:r w:rsidR="00420093">
        <w:rPr>
          <w:rFonts w:ascii="Times New Roman" w:hAnsi="Times New Roman" w:cs="Times New Roman"/>
          <w:sz w:val="18"/>
          <w:szCs w:val="18"/>
        </w:rPr>
        <w:t xml:space="preserve">. Nu återstår politiskt godkännande </w:t>
      </w:r>
      <w:r w:rsidR="00733453">
        <w:rPr>
          <w:rFonts w:ascii="Times New Roman" w:hAnsi="Times New Roman" w:cs="Times New Roman"/>
          <w:sz w:val="18"/>
          <w:szCs w:val="18"/>
        </w:rPr>
        <w:t>från medlemsstater</w:t>
      </w:r>
      <w:r w:rsidR="00BD2773">
        <w:rPr>
          <w:rFonts w:ascii="Times New Roman" w:hAnsi="Times New Roman" w:cs="Times New Roman"/>
          <w:sz w:val="18"/>
          <w:szCs w:val="18"/>
        </w:rPr>
        <w:t>, preliminärt i samband med utrikesrådets möte den 20 november, samt</w:t>
      </w:r>
      <w:r w:rsidR="00733453">
        <w:rPr>
          <w:rFonts w:ascii="Times New Roman" w:hAnsi="Times New Roman" w:cs="Times New Roman"/>
          <w:sz w:val="18"/>
          <w:szCs w:val="18"/>
        </w:rPr>
        <w:t xml:space="preserve"> partnerländer i det södra grannskapet</w:t>
      </w:r>
      <w:r w:rsidR="00BD2773">
        <w:rPr>
          <w:rFonts w:ascii="Times New Roman" w:hAnsi="Times New Roman" w:cs="Times New Roman"/>
          <w:sz w:val="18"/>
          <w:szCs w:val="18"/>
        </w:rPr>
        <w:t>, preliminärt i samband med ministermöte</w:t>
      </w:r>
      <w:r w:rsidR="003428D2">
        <w:rPr>
          <w:rFonts w:ascii="Times New Roman" w:hAnsi="Times New Roman" w:cs="Times New Roman"/>
          <w:sz w:val="18"/>
          <w:szCs w:val="18"/>
        </w:rPr>
        <w:t>t för Medelhavsunionen</w:t>
      </w:r>
      <w:r w:rsidR="00BD2773">
        <w:rPr>
          <w:rFonts w:ascii="Times New Roman" w:hAnsi="Times New Roman" w:cs="Times New Roman"/>
          <w:sz w:val="18"/>
          <w:szCs w:val="18"/>
        </w:rPr>
        <w:t xml:space="preserve"> den 28 november.</w:t>
      </w:r>
      <w:r w:rsidR="00420093">
        <w:rPr>
          <w:rFonts w:ascii="Times New Roman" w:hAnsi="Times New Roman" w:cs="Times New Roman"/>
          <w:sz w:val="18"/>
          <w:szCs w:val="18"/>
        </w:rPr>
        <w:t xml:space="preserve"> </w:t>
      </w:r>
    </w:p>
    <w:p w14:paraId="37627676" w14:textId="77777777" w:rsidR="007D542F" w:rsidRDefault="00531147" w:rsidP="007D542F">
      <w:pPr>
        <w:pStyle w:val="Rubrik2"/>
      </w:pPr>
      <w:sdt>
        <w:sdtPr>
          <w:id w:val="-1352952988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6B0F5D00" w14:textId="5CC26926" w:rsidR="00DB6EF7" w:rsidRPr="007E3459" w:rsidRDefault="007707C0" w:rsidP="007707C0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7E3459">
        <w:rPr>
          <w:rFonts w:ascii="Times New Roman" w:hAnsi="Times New Roman" w:cs="Times New Roman"/>
          <w:sz w:val="18"/>
          <w:szCs w:val="18"/>
        </w:rPr>
        <w:t xml:space="preserve">Medelhavspakten avser </w:t>
      </w:r>
      <w:r w:rsidR="00A52098">
        <w:rPr>
          <w:rFonts w:ascii="Times New Roman" w:hAnsi="Times New Roman" w:cs="Times New Roman"/>
          <w:sz w:val="18"/>
          <w:szCs w:val="18"/>
        </w:rPr>
        <w:t>stärka</w:t>
      </w:r>
      <w:r w:rsidR="00A52098" w:rsidRPr="007E3459">
        <w:rPr>
          <w:rFonts w:ascii="Times New Roman" w:hAnsi="Times New Roman" w:cs="Times New Roman"/>
          <w:sz w:val="18"/>
          <w:szCs w:val="18"/>
        </w:rPr>
        <w:t xml:space="preserve"> </w:t>
      </w:r>
      <w:r w:rsidR="00364E6B">
        <w:rPr>
          <w:rFonts w:ascii="Times New Roman" w:hAnsi="Times New Roman" w:cs="Times New Roman"/>
          <w:sz w:val="18"/>
          <w:szCs w:val="18"/>
        </w:rPr>
        <w:t>relationen</w:t>
      </w:r>
      <w:r w:rsidR="00364E6B" w:rsidRPr="007E3459">
        <w:rPr>
          <w:rFonts w:ascii="Times New Roman" w:hAnsi="Times New Roman" w:cs="Times New Roman"/>
          <w:sz w:val="18"/>
          <w:szCs w:val="18"/>
        </w:rPr>
        <w:t xml:space="preserve"> </w:t>
      </w:r>
      <w:r w:rsidRPr="007E3459">
        <w:rPr>
          <w:rFonts w:ascii="Times New Roman" w:hAnsi="Times New Roman" w:cs="Times New Roman"/>
          <w:sz w:val="18"/>
          <w:szCs w:val="18"/>
        </w:rPr>
        <w:t xml:space="preserve">mellan EU och </w:t>
      </w:r>
      <w:r w:rsidR="00E50C63">
        <w:rPr>
          <w:rFonts w:ascii="Times New Roman" w:hAnsi="Times New Roman" w:cs="Times New Roman"/>
          <w:sz w:val="18"/>
          <w:szCs w:val="18"/>
        </w:rPr>
        <w:t xml:space="preserve">partnerländerna i södra </w:t>
      </w:r>
      <w:r w:rsidR="00A52098">
        <w:rPr>
          <w:rFonts w:ascii="Times New Roman" w:hAnsi="Times New Roman" w:cs="Times New Roman"/>
          <w:sz w:val="18"/>
          <w:szCs w:val="18"/>
        </w:rPr>
        <w:t>grannskapet</w:t>
      </w:r>
      <w:r w:rsidR="00A52098" w:rsidRPr="007E3459">
        <w:rPr>
          <w:rFonts w:ascii="Times New Roman" w:hAnsi="Times New Roman" w:cs="Times New Roman"/>
          <w:sz w:val="18"/>
          <w:szCs w:val="18"/>
        </w:rPr>
        <w:t xml:space="preserve"> </w:t>
      </w:r>
      <w:r w:rsidR="00A52098">
        <w:rPr>
          <w:rFonts w:ascii="Times New Roman" w:hAnsi="Times New Roman" w:cs="Times New Roman"/>
          <w:sz w:val="18"/>
          <w:szCs w:val="18"/>
        </w:rPr>
        <w:t>och hantera</w:t>
      </w:r>
      <w:r w:rsidR="00E50C63">
        <w:rPr>
          <w:rFonts w:ascii="Times New Roman" w:hAnsi="Times New Roman" w:cs="Times New Roman"/>
          <w:sz w:val="18"/>
          <w:szCs w:val="18"/>
        </w:rPr>
        <w:t xml:space="preserve"> </w:t>
      </w:r>
      <w:r w:rsidRPr="007E3459">
        <w:rPr>
          <w:rFonts w:ascii="Times New Roman" w:hAnsi="Times New Roman" w:cs="Times New Roman"/>
          <w:sz w:val="18"/>
          <w:szCs w:val="18"/>
        </w:rPr>
        <w:t xml:space="preserve">gemensamma utmaningar och möjligheter. </w:t>
      </w:r>
      <w:r w:rsidR="00DB6EF7" w:rsidRPr="007E3459">
        <w:rPr>
          <w:rFonts w:ascii="Times New Roman" w:hAnsi="Times New Roman" w:cs="Times New Roman"/>
          <w:sz w:val="18"/>
          <w:szCs w:val="18"/>
        </w:rPr>
        <w:t xml:space="preserve">Pakten innefattar tre pelare: </w:t>
      </w:r>
      <w:r w:rsidR="007E3459" w:rsidRPr="007E3459">
        <w:rPr>
          <w:rFonts w:ascii="Times New Roman" w:hAnsi="Times New Roman" w:cs="Times New Roman"/>
          <w:sz w:val="18"/>
          <w:szCs w:val="18"/>
        </w:rPr>
        <w:t xml:space="preserve">1) </w:t>
      </w:r>
      <w:r w:rsidR="00ED3E29">
        <w:rPr>
          <w:rFonts w:ascii="Times New Roman" w:hAnsi="Times New Roman" w:cs="Times New Roman"/>
          <w:sz w:val="18"/>
          <w:szCs w:val="18"/>
        </w:rPr>
        <w:t>I</w:t>
      </w:r>
      <w:r w:rsidR="007E3459" w:rsidRPr="007E3459">
        <w:rPr>
          <w:rFonts w:ascii="Times New Roman" w:hAnsi="Times New Roman" w:cs="Times New Roman"/>
          <w:sz w:val="18"/>
          <w:szCs w:val="18"/>
        </w:rPr>
        <w:t>nvesteringar i människors lärande, tillväxt och rörlighet, 2) Starkare, mer hållbara och integrerade ekonomier, och 3) Säkerhet, beredskap och migrationshantering. Den geografiska omfattningen kan i framtiden komma att expandera</w:t>
      </w:r>
      <w:r w:rsidR="00ED3E29">
        <w:rPr>
          <w:rFonts w:ascii="Times New Roman" w:hAnsi="Times New Roman" w:cs="Times New Roman"/>
          <w:sz w:val="18"/>
          <w:szCs w:val="18"/>
        </w:rPr>
        <w:t xml:space="preserve"> för att exempelvis omfatta även </w:t>
      </w:r>
      <w:proofErr w:type="spellStart"/>
      <w:r w:rsidR="00ED3E29">
        <w:rPr>
          <w:rFonts w:ascii="Times New Roman" w:hAnsi="Times New Roman" w:cs="Times New Roman"/>
          <w:sz w:val="18"/>
          <w:szCs w:val="18"/>
        </w:rPr>
        <w:t>Gulfländerna</w:t>
      </w:r>
      <w:proofErr w:type="spellEnd"/>
      <w:r w:rsidR="00ED3E29">
        <w:rPr>
          <w:rFonts w:ascii="Times New Roman" w:hAnsi="Times New Roman" w:cs="Times New Roman"/>
          <w:sz w:val="18"/>
          <w:szCs w:val="18"/>
        </w:rPr>
        <w:t>, Turkiet och Västra Balkan.</w:t>
      </w:r>
    </w:p>
    <w:p w14:paraId="2B7AA72C" w14:textId="3B1E443E" w:rsidR="00DB6EF7" w:rsidRPr="00C7226D" w:rsidRDefault="00ED3E29" w:rsidP="007707C0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605AF0">
        <w:rPr>
          <w:rFonts w:ascii="Times New Roman" w:hAnsi="Times New Roman" w:cs="Times New Roman"/>
          <w:b/>
          <w:bCs/>
          <w:sz w:val="18"/>
          <w:szCs w:val="18"/>
        </w:rPr>
        <w:t>Den f</w:t>
      </w:r>
      <w:r w:rsidR="007E3459" w:rsidRPr="00605AF0">
        <w:rPr>
          <w:rFonts w:ascii="Times New Roman" w:hAnsi="Times New Roman" w:cs="Times New Roman"/>
          <w:b/>
          <w:bCs/>
          <w:sz w:val="18"/>
          <w:szCs w:val="18"/>
        </w:rPr>
        <w:t>örsta pelaren</w:t>
      </w:r>
      <w:r w:rsidR="007E3459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 xml:space="preserve">omfattar förslag om </w:t>
      </w:r>
      <w:r w:rsidR="007E3459">
        <w:rPr>
          <w:rFonts w:ascii="Times New Roman" w:hAnsi="Times New Roman" w:cs="Times New Roman"/>
          <w:sz w:val="18"/>
          <w:szCs w:val="18"/>
        </w:rPr>
        <w:t xml:space="preserve">investeringar </w:t>
      </w:r>
      <w:r w:rsidR="004A3586">
        <w:rPr>
          <w:rFonts w:ascii="Times New Roman" w:hAnsi="Times New Roman" w:cs="Times New Roman"/>
          <w:sz w:val="18"/>
          <w:szCs w:val="18"/>
        </w:rPr>
        <w:t xml:space="preserve">i, </w:t>
      </w:r>
      <w:r w:rsidR="007E3459">
        <w:rPr>
          <w:rFonts w:ascii="Times New Roman" w:hAnsi="Times New Roman" w:cs="Times New Roman"/>
          <w:sz w:val="18"/>
          <w:szCs w:val="18"/>
        </w:rPr>
        <w:t>och upprättandet av</w:t>
      </w:r>
      <w:r w:rsidR="004A3586">
        <w:rPr>
          <w:rFonts w:ascii="Times New Roman" w:hAnsi="Times New Roman" w:cs="Times New Roman"/>
          <w:sz w:val="18"/>
          <w:szCs w:val="18"/>
        </w:rPr>
        <w:t>,</w:t>
      </w:r>
      <w:r w:rsidR="007E3459">
        <w:rPr>
          <w:rFonts w:ascii="Times New Roman" w:hAnsi="Times New Roman" w:cs="Times New Roman"/>
          <w:sz w:val="18"/>
          <w:szCs w:val="18"/>
        </w:rPr>
        <w:t xml:space="preserve"> institutioner </w:t>
      </w:r>
      <w:r w:rsidR="00E50C63">
        <w:rPr>
          <w:rFonts w:ascii="Times New Roman" w:hAnsi="Times New Roman" w:cs="Times New Roman"/>
          <w:sz w:val="18"/>
          <w:szCs w:val="18"/>
        </w:rPr>
        <w:t xml:space="preserve">och samarbeten </w:t>
      </w:r>
      <w:r w:rsidR="004A3586">
        <w:rPr>
          <w:rFonts w:ascii="Times New Roman" w:hAnsi="Times New Roman" w:cs="Times New Roman"/>
          <w:sz w:val="18"/>
          <w:szCs w:val="18"/>
        </w:rPr>
        <w:t>i syfte att öka ömsesidigt lärande</w:t>
      </w:r>
      <w:r w:rsidR="001F2554">
        <w:rPr>
          <w:rFonts w:ascii="Times New Roman" w:hAnsi="Times New Roman" w:cs="Times New Roman"/>
          <w:sz w:val="18"/>
          <w:szCs w:val="18"/>
        </w:rPr>
        <w:t xml:space="preserve">, </w:t>
      </w:r>
      <w:r w:rsidR="004A3586">
        <w:rPr>
          <w:rFonts w:ascii="Times New Roman" w:hAnsi="Times New Roman" w:cs="Times New Roman"/>
          <w:sz w:val="18"/>
          <w:szCs w:val="18"/>
        </w:rPr>
        <w:t>innovation</w:t>
      </w:r>
      <w:r w:rsidR="001F2554">
        <w:rPr>
          <w:rFonts w:ascii="Times New Roman" w:hAnsi="Times New Roman" w:cs="Times New Roman"/>
          <w:sz w:val="18"/>
          <w:szCs w:val="18"/>
        </w:rPr>
        <w:t xml:space="preserve"> och turism</w:t>
      </w:r>
      <w:r w:rsidR="0083101E">
        <w:rPr>
          <w:rFonts w:ascii="Times New Roman" w:hAnsi="Times New Roman" w:cs="Times New Roman"/>
          <w:sz w:val="18"/>
          <w:szCs w:val="18"/>
        </w:rPr>
        <w:t xml:space="preserve">. </w:t>
      </w:r>
      <w:r w:rsidR="004A3586">
        <w:rPr>
          <w:rFonts w:ascii="Times New Roman" w:hAnsi="Times New Roman" w:cs="Times New Roman"/>
          <w:sz w:val="18"/>
          <w:szCs w:val="18"/>
        </w:rPr>
        <w:t>K</w:t>
      </w:r>
      <w:r w:rsidR="004A3586" w:rsidRPr="004A3586">
        <w:rPr>
          <w:rFonts w:ascii="Times New Roman" w:hAnsi="Times New Roman" w:cs="Times New Roman"/>
          <w:sz w:val="18"/>
          <w:szCs w:val="18"/>
        </w:rPr>
        <w:t xml:space="preserve">ulturella, akademiska, sociala och ekonomiska band </w:t>
      </w:r>
      <w:r w:rsidR="004A3586">
        <w:rPr>
          <w:rFonts w:ascii="Times New Roman" w:hAnsi="Times New Roman" w:cs="Times New Roman"/>
          <w:sz w:val="18"/>
          <w:szCs w:val="18"/>
        </w:rPr>
        <w:t>är tänkta</w:t>
      </w:r>
      <w:r w:rsidR="004A3586" w:rsidRPr="004A3586">
        <w:rPr>
          <w:rFonts w:ascii="Times New Roman" w:hAnsi="Times New Roman" w:cs="Times New Roman"/>
          <w:sz w:val="18"/>
          <w:szCs w:val="18"/>
        </w:rPr>
        <w:t xml:space="preserve"> att göra samarbetet mellan EU och södra </w:t>
      </w:r>
      <w:r w:rsidR="004A3586">
        <w:rPr>
          <w:rFonts w:ascii="Times New Roman" w:hAnsi="Times New Roman" w:cs="Times New Roman"/>
          <w:sz w:val="18"/>
          <w:szCs w:val="18"/>
        </w:rPr>
        <w:t>m</w:t>
      </w:r>
      <w:r w:rsidR="004A3586" w:rsidRPr="004A3586">
        <w:rPr>
          <w:rFonts w:ascii="Times New Roman" w:hAnsi="Times New Roman" w:cs="Times New Roman"/>
          <w:sz w:val="18"/>
          <w:szCs w:val="18"/>
        </w:rPr>
        <w:t>edelhavsområdet starkare och mer motståndskraftigt.</w:t>
      </w:r>
      <w:r w:rsidR="004A3586">
        <w:rPr>
          <w:rFonts w:ascii="Times New Roman" w:hAnsi="Times New Roman" w:cs="Times New Roman"/>
          <w:sz w:val="18"/>
          <w:szCs w:val="18"/>
        </w:rPr>
        <w:t xml:space="preserve"> Till detta ändamål föreslås en rad g</w:t>
      </w:r>
      <w:r w:rsidR="0083101E">
        <w:rPr>
          <w:rFonts w:ascii="Times New Roman" w:hAnsi="Times New Roman" w:cs="Times New Roman"/>
          <w:sz w:val="18"/>
          <w:szCs w:val="18"/>
        </w:rPr>
        <w:t xml:space="preserve">emensamma aktiviteter </w:t>
      </w:r>
      <w:r w:rsidR="003428D2">
        <w:rPr>
          <w:rFonts w:ascii="Times New Roman" w:hAnsi="Times New Roman" w:cs="Times New Roman"/>
          <w:sz w:val="18"/>
          <w:szCs w:val="18"/>
        </w:rPr>
        <w:t>och samarbeten inom exempelvis</w:t>
      </w:r>
      <w:r w:rsidR="00BE5A43">
        <w:rPr>
          <w:rFonts w:ascii="Times New Roman" w:hAnsi="Times New Roman" w:cs="Times New Roman"/>
          <w:sz w:val="18"/>
          <w:szCs w:val="18"/>
        </w:rPr>
        <w:t xml:space="preserve"> högre utbildning </w:t>
      </w:r>
      <w:r w:rsidR="003428D2">
        <w:rPr>
          <w:rFonts w:ascii="Times New Roman" w:hAnsi="Times New Roman" w:cs="Times New Roman"/>
          <w:sz w:val="18"/>
          <w:szCs w:val="18"/>
        </w:rPr>
        <w:t>och arbetsmarknad, rörande</w:t>
      </w:r>
      <w:r w:rsidR="00C7226D">
        <w:rPr>
          <w:rFonts w:ascii="Times New Roman" w:hAnsi="Times New Roman" w:cs="Times New Roman"/>
          <w:sz w:val="18"/>
          <w:szCs w:val="18"/>
        </w:rPr>
        <w:t xml:space="preserve"> </w:t>
      </w:r>
      <w:r w:rsidR="003428D2">
        <w:rPr>
          <w:rFonts w:ascii="Times New Roman" w:hAnsi="Times New Roman" w:cs="Times New Roman"/>
          <w:sz w:val="18"/>
          <w:szCs w:val="18"/>
        </w:rPr>
        <w:t xml:space="preserve">bland annat </w:t>
      </w:r>
      <w:r w:rsidR="00C7226D">
        <w:rPr>
          <w:rFonts w:ascii="Times New Roman" w:hAnsi="Times New Roman" w:cs="Times New Roman"/>
          <w:sz w:val="18"/>
          <w:szCs w:val="18"/>
        </w:rPr>
        <w:t>student- och personalmobilitet</w:t>
      </w:r>
      <w:r w:rsidR="003428D2">
        <w:rPr>
          <w:rFonts w:ascii="Times New Roman" w:hAnsi="Times New Roman" w:cs="Times New Roman"/>
          <w:sz w:val="18"/>
          <w:szCs w:val="18"/>
        </w:rPr>
        <w:t xml:space="preserve">, </w:t>
      </w:r>
      <w:r w:rsidR="003428D2" w:rsidRPr="00E50C63">
        <w:rPr>
          <w:rFonts w:ascii="Times New Roman" w:hAnsi="Times New Roman" w:cs="Times New Roman"/>
          <w:sz w:val="18"/>
          <w:szCs w:val="18"/>
        </w:rPr>
        <w:t>lärlingsutbildningar</w:t>
      </w:r>
      <w:r w:rsidR="003428D2">
        <w:rPr>
          <w:rFonts w:ascii="Times New Roman" w:hAnsi="Times New Roman" w:cs="Times New Roman"/>
          <w:sz w:val="18"/>
          <w:szCs w:val="18"/>
        </w:rPr>
        <w:t xml:space="preserve"> och säsongsarbete</w:t>
      </w:r>
      <w:r w:rsidR="00C7226D" w:rsidRPr="00C7226D">
        <w:rPr>
          <w:rFonts w:ascii="Times New Roman" w:hAnsi="Times New Roman" w:cs="Times New Roman"/>
          <w:sz w:val="18"/>
          <w:szCs w:val="18"/>
        </w:rPr>
        <w:t>.</w:t>
      </w:r>
      <w:r w:rsidR="00C7226D">
        <w:rPr>
          <w:rFonts w:ascii="Times New Roman" w:hAnsi="Times New Roman" w:cs="Times New Roman"/>
          <w:sz w:val="18"/>
          <w:szCs w:val="18"/>
        </w:rPr>
        <w:t xml:space="preserve"> </w:t>
      </w:r>
      <w:r w:rsidR="003428D2">
        <w:rPr>
          <w:rFonts w:ascii="Times New Roman" w:hAnsi="Times New Roman" w:cs="Times New Roman"/>
          <w:sz w:val="18"/>
          <w:szCs w:val="18"/>
        </w:rPr>
        <w:t>Den f</w:t>
      </w:r>
      <w:r w:rsidR="00E50C63">
        <w:rPr>
          <w:rFonts w:ascii="Times New Roman" w:hAnsi="Times New Roman" w:cs="Times New Roman"/>
          <w:sz w:val="18"/>
          <w:szCs w:val="18"/>
        </w:rPr>
        <w:t xml:space="preserve">örsta pelaren innefattar </w:t>
      </w:r>
      <w:r w:rsidR="00C627BF">
        <w:rPr>
          <w:rFonts w:ascii="Times New Roman" w:hAnsi="Times New Roman" w:cs="Times New Roman"/>
          <w:sz w:val="18"/>
          <w:szCs w:val="18"/>
        </w:rPr>
        <w:t>även</w:t>
      </w:r>
      <w:r w:rsidR="00E50C63">
        <w:rPr>
          <w:rFonts w:ascii="Times New Roman" w:hAnsi="Times New Roman" w:cs="Times New Roman"/>
          <w:sz w:val="18"/>
          <w:szCs w:val="18"/>
        </w:rPr>
        <w:t xml:space="preserve"> </w:t>
      </w:r>
      <w:r w:rsidR="003428D2">
        <w:rPr>
          <w:rFonts w:ascii="Times New Roman" w:hAnsi="Times New Roman" w:cs="Times New Roman"/>
          <w:sz w:val="18"/>
          <w:szCs w:val="18"/>
        </w:rPr>
        <w:t xml:space="preserve">förslag </w:t>
      </w:r>
      <w:r w:rsidR="00E50C63">
        <w:rPr>
          <w:rFonts w:ascii="Times New Roman" w:hAnsi="Times New Roman" w:cs="Times New Roman"/>
          <w:sz w:val="18"/>
          <w:szCs w:val="18"/>
        </w:rPr>
        <w:t xml:space="preserve">inom kultur, sport och turism, bland annat inrättandet av </w:t>
      </w:r>
      <w:r w:rsidR="00E50C63" w:rsidRPr="00E50C63">
        <w:rPr>
          <w:rFonts w:ascii="Times New Roman" w:hAnsi="Times New Roman" w:cs="Times New Roman"/>
          <w:sz w:val="18"/>
          <w:szCs w:val="18"/>
        </w:rPr>
        <w:t xml:space="preserve">en särskild mekanism för att </w:t>
      </w:r>
      <w:r w:rsidR="00E50C63" w:rsidRPr="00ED3E29">
        <w:rPr>
          <w:rFonts w:ascii="Times New Roman" w:hAnsi="Times New Roman" w:cs="Times New Roman"/>
          <w:sz w:val="18"/>
          <w:szCs w:val="18"/>
        </w:rPr>
        <w:t>skydda och främja</w:t>
      </w:r>
      <w:r w:rsidR="00605AF0">
        <w:rPr>
          <w:rFonts w:ascii="Times New Roman" w:hAnsi="Times New Roman" w:cs="Times New Roman"/>
          <w:sz w:val="18"/>
          <w:szCs w:val="18"/>
        </w:rPr>
        <w:t xml:space="preserve"> </w:t>
      </w:r>
      <w:r w:rsidR="00E50C63" w:rsidRPr="00ED3E29">
        <w:rPr>
          <w:rFonts w:ascii="Times New Roman" w:hAnsi="Times New Roman" w:cs="Times New Roman"/>
          <w:sz w:val="18"/>
          <w:szCs w:val="18"/>
        </w:rPr>
        <w:t>kulturarv.</w:t>
      </w:r>
      <w:r w:rsidR="003E3383" w:rsidRPr="00ED3E29">
        <w:rPr>
          <w:rFonts w:ascii="Times New Roman" w:hAnsi="Times New Roman" w:cs="Times New Roman"/>
          <w:sz w:val="18"/>
          <w:szCs w:val="18"/>
        </w:rPr>
        <w:t xml:space="preserve"> </w:t>
      </w:r>
      <w:r w:rsidR="003428D2">
        <w:rPr>
          <w:rFonts w:ascii="Times New Roman" w:hAnsi="Times New Roman" w:cs="Times New Roman"/>
          <w:sz w:val="18"/>
          <w:szCs w:val="18"/>
        </w:rPr>
        <w:t>Pakten föreslås även</w:t>
      </w:r>
      <w:r w:rsidR="003428D2" w:rsidRPr="00ED3E29">
        <w:rPr>
          <w:rFonts w:ascii="Times New Roman" w:hAnsi="Times New Roman" w:cs="Times New Roman"/>
          <w:sz w:val="18"/>
          <w:szCs w:val="18"/>
        </w:rPr>
        <w:t xml:space="preserve"> </w:t>
      </w:r>
      <w:r w:rsidR="003428D2">
        <w:rPr>
          <w:rFonts w:ascii="Times New Roman" w:hAnsi="Times New Roman" w:cs="Times New Roman"/>
          <w:sz w:val="18"/>
          <w:szCs w:val="18"/>
        </w:rPr>
        <w:t>omfatta samarbeten för ungdoms-,</w:t>
      </w:r>
      <w:r w:rsidR="008802B6" w:rsidRPr="00ED3E29">
        <w:rPr>
          <w:rFonts w:ascii="Times New Roman" w:hAnsi="Times New Roman" w:cs="Times New Roman"/>
          <w:sz w:val="18"/>
          <w:szCs w:val="18"/>
        </w:rPr>
        <w:t xml:space="preserve"> civil- och lokalsamhällesorg</w:t>
      </w:r>
      <w:r w:rsidRPr="00F346B7">
        <w:rPr>
          <w:rFonts w:ascii="Times New Roman" w:hAnsi="Times New Roman" w:cs="Times New Roman"/>
          <w:sz w:val="18"/>
          <w:szCs w:val="18"/>
        </w:rPr>
        <w:t>an</w:t>
      </w:r>
      <w:r w:rsidR="008802B6" w:rsidRPr="00ED3E29">
        <w:rPr>
          <w:rFonts w:ascii="Times New Roman" w:hAnsi="Times New Roman" w:cs="Times New Roman"/>
          <w:sz w:val="18"/>
          <w:szCs w:val="18"/>
        </w:rPr>
        <w:t xml:space="preserve">isationer </w:t>
      </w:r>
      <w:r w:rsidR="003428D2">
        <w:rPr>
          <w:rFonts w:ascii="Times New Roman" w:hAnsi="Times New Roman" w:cs="Times New Roman"/>
          <w:sz w:val="18"/>
          <w:szCs w:val="18"/>
        </w:rPr>
        <w:t>samt</w:t>
      </w:r>
      <w:r w:rsidR="008802B6" w:rsidRPr="00ED3E29">
        <w:rPr>
          <w:rFonts w:ascii="Times New Roman" w:hAnsi="Times New Roman" w:cs="Times New Roman"/>
          <w:sz w:val="18"/>
          <w:szCs w:val="18"/>
        </w:rPr>
        <w:t xml:space="preserve"> en parlamentarisk ungdomsförsamling för Medelhavsområdet</w:t>
      </w:r>
      <w:r w:rsidR="008802B6">
        <w:rPr>
          <w:rFonts w:ascii="Times New Roman" w:hAnsi="Times New Roman" w:cs="Times New Roman"/>
          <w:sz w:val="18"/>
          <w:szCs w:val="18"/>
        </w:rPr>
        <w:t xml:space="preserve">. </w:t>
      </w:r>
    </w:p>
    <w:p w14:paraId="1D63D0CE" w14:textId="3AF693A3" w:rsidR="0083101E" w:rsidRPr="008802B6" w:rsidRDefault="00ED3E29" w:rsidP="007707C0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605AF0">
        <w:rPr>
          <w:rFonts w:ascii="Times New Roman" w:hAnsi="Times New Roman" w:cs="Times New Roman"/>
          <w:b/>
          <w:bCs/>
          <w:sz w:val="18"/>
          <w:szCs w:val="18"/>
        </w:rPr>
        <w:t>Den a</w:t>
      </w:r>
      <w:r w:rsidR="0083101E" w:rsidRPr="00605AF0">
        <w:rPr>
          <w:rFonts w:ascii="Times New Roman" w:hAnsi="Times New Roman" w:cs="Times New Roman"/>
          <w:b/>
          <w:bCs/>
          <w:sz w:val="18"/>
          <w:szCs w:val="18"/>
        </w:rPr>
        <w:t>ndra pelaren</w:t>
      </w:r>
      <w:r w:rsidR="0083101E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>handlar främst om</w:t>
      </w:r>
      <w:r w:rsidR="008802B6">
        <w:rPr>
          <w:rFonts w:ascii="Times New Roman" w:hAnsi="Times New Roman" w:cs="Times New Roman"/>
          <w:sz w:val="18"/>
          <w:szCs w:val="18"/>
        </w:rPr>
        <w:t xml:space="preserve"> främjandet av handels- och investeringsmöjligheter. </w:t>
      </w:r>
      <w:r w:rsidR="008802B6" w:rsidRPr="008802B6">
        <w:rPr>
          <w:rFonts w:ascii="Times New Roman" w:hAnsi="Times New Roman" w:cs="Times New Roman"/>
          <w:sz w:val="18"/>
          <w:szCs w:val="18"/>
        </w:rPr>
        <w:t>EU är de</w:t>
      </w:r>
      <w:r w:rsidR="00C627BF">
        <w:rPr>
          <w:rFonts w:ascii="Times New Roman" w:hAnsi="Times New Roman" w:cs="Times New Roman"/>
          <w:sz w:val="18"/>
          <w:szCs w:val="18"/>
        </w:rPr>
        <w:t>t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</w:t>
      </w:r>
      <w:r w:rsidR="008802B6">
        <w:rPr>
          <w:rFonts w:ascii="Times New Roman" w:hAnsi="Times New Roman" w:cs="Times New Roman"/>
          <w:sz w:val="18"/>
          <w:szCs w:val="18"/>
        </w:rPr>
        <w:t xml:space="preserve">södra grannskapets </w:t>
      </w:r>
      <w:r w:rsidR="008802B6" w:rsidRPr="008802B6">
        <w:rPr>
          <w:rFonts w:ascii="Times New Roman" w:hAnsi="Times New Roman" w:cs="Times New Roman"/>
          <w:sz w:val="18"/>
          <w:szCs w:val="18"/>
        </w:rPr>
        <w:t>främsta handelspartner</w:t>
      </w:r>
      <w:r w:rsidR="008802B6">
        <w:rPr>
          <w:rFonts w:ascii="Times New Roman" w:hAnsi="Times New Roman" w:cs="Times New Roman"/>
          <w:sz w:val="18"/>
          <w:szCs w:val="18"/>
        </w:rPr>
        <w:t>, och p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artnerländerna påpekar ofta behovet av att utveckla värdekedjor och attrahera och behålla större volymer direktinvesteringar. </w:t>
      </w:r>
      <w:r w:rsidR="008802B6">
        <w:rPr>
          <w:rFonts w:ascii="Times New Roman" w:hAnsi="Times New Roman" w:cs="Times New Roman"/>
          <w:sz w:val="18"/>
          <w:szCs w:val="18"/>
        </w:rPr>
        <w:t>Detta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kräver handel och investeringar </w:t>
      </w:r>
      <w:r w:rsidR="001F2554">
        <w:rPr>
          <w:rFonts w:ascii="Times New Roman" w:hAnsi="Times New Roman" w:cs="Times New Roman"/>
          <w:sz w:val="18"/>
          <w:szCs w:val="18"/>
        </w:rPr>
        <w:t xml:space="preserve">i </w:t>
      </w:r>
      <w:r w:rsidR="008802B6" w:rsidRPr="008802B6">
        <w:rPr>
          <w:rFonts w:ascii="Times New Roman" w:hAnsi="Times New Roman" w:cs="Times New Roman"/>
          <w:sz w:val="18"/>
          <w:szCs w:val="18"/>
        </w:rPr>
        <w:t>förutsägbara miljöer, makroekonomisk stabilitet, regelkonvergens och lika villkor mellan den offentliga och privata sektorn.</w:t>
      </w:r>
      <w:r w:rsidR="008802B6">
        <w:rPr>
          <w:rFonts w:ascii="Times New Roman" w:hAnsi="Times New Roman" w:cs="Times New Roman"/>
          <w:sz w:val="18"/>
          <w:szCs w:val="18"/>
        </w:rPr>
        <w:t xml:space="preserve"> Pakten </w:t>
      </w:r>
      <w:r w:rsidR="00DA1541">
        <w:rPr>
          <w:rFonts w:ascii="Times New Roman" w:hAnsi="Times New Roman" w:cs="Times New Roman"/>
          <w:sz w:val="18"/>
          <w:szCs w:val="18"/>
        </w:rPr>
        <w:t xml:space="preserve">föreslås </w:t>
      </w:r>
      <w:r w:rsidR="008802B6">
        <w:rPr>
          <w:rFonts w:ascii="Times New Roman" w:hAnsi="Times New Roman" w:cs="Times New Roman"/>
          <w:sz w:val="18"/>
          <w:szCs w:val="18"/>
        </w:rPr>
        <w:t>modernisera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och </w:t>
      </w:r>
      <w:r w:rsidR="008802B6">
        <w:rPr>
          <w:rFonts w:ascii="Times New Roman" w:hAnsi="Times New Roman" w:cs="Times New Roman"/>
          <w:sz w:val="18"/>
          <w:szCs w:val="18"/>
        </w:rPr>
        <w:t>stärka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handels- och investeringsrelationer</w:t>
      </w:r>
      <w:r w:rsidR="008802B6">
        <w:rPr>
          <w:rFonts w:ascii="Times New Roman" w:hAnsi="Times New Roman" w:cs="Times New Roman"/>
          <w:sz w:val="18"/>
          <w:szCs w:val="18"/>
        </w:rPr>
        <w:t>na genom att bland annat u</w:t>
      </w:r>
      <w:r w:rsidR="008802B6" w:rsidRPr="008802B6">
        <w:rPr>
          <w:rFonts w:ascii="Times New Roman" w:hAnsi="Times New Roman" w:cs="Times New Roman"/>
          <w:sz w:val="18"/>
          <w:szCs w:val="18"/>
        </w:rPr>
        <w:t>tforska avtal om hållbara investeringslättnader</w:t>
      </w:r>
      <w:r w:rsidR="008802B6">
        <w:rPr>
          <w:rFonts w:ascii="Times New Roman" w:hAnsi="Times New Roman" w:cs="Times New Roman"/>
          <w:sz w:val="18"/>
          <w:szCs w:val="18"/>
        </w:rPr>
        <w:t>, f</w:t>
      </w:r>
      <w:r w:rsidR="008802B6" w:rsidRPr="008802B6">
        <w:rPr>
          <w:rFonts w:ascii="Times New Roman" w:hAnsi="Times New Roman" w:cs="Times New Roman"/>
          <w:sz w:val="18"/>
          <w:szCs w:val="18"/>
        </w:rPr>
        <w:t>örbättra affärs- och investeringsmiljön, regelkonvergens</w:t>
      </w:r>
      <w:r w:rsidR="00C627BF">
        <w:rPr>
          <w:rFonts w:ascii="Times New Roman" w:hAnsi="Times New Roman" w:cs="Times New Roman"/>
          <w:sz w:val="18"/>
          <w:szCs w:val="18"/>
        </w:rPr>
        <w:t>,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och förenkla</w:t>
      </w:r>
      <w:r w:rsidR="001F2554">
        <w:rPr>
          <w:rFonts w:ascii="Times New Roman" w:hAnsi="Times New Roman" w:cs="Times New Roman"/>
          <w:sz w:val="18"/>
          <w:szCs w:val="18"/>
        </w:rPr>
        <w:t>de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 tullförfaranden</w:t>
      </w:r>
      <w:r w:rsidR="001F2554">
        <w:rPr>
          <w:rFonts w:ascii="Times New Roman" w:hAnsi="Times New Roman" w:cs="Times New Roman"/>
          <w:sz w:val="18"/>
          <w:szCs w:val="18"/>
        </w:rPr>
        <w:t xml:space="preserve">. </w:t>
      </w:r>
      <w:r w:rsidR="008802B6">
        <w:rPr>
          <w:rFonts w:ascii="Times New Roman" w:hAnsi="Times New Roman" w:cs="Times New Roman"/>
          <w:sz w:val="18"/>
          <w:szCs w:val="18"/>
        </w:rPr>
        <w:t xml:space="preserve">Pakten ska även vara en hävstång för startup-ekosystemet genom inrättandet av </w:t>
      </w:r>
      <w:r w:rsidR="008802B6" w:rsidRPr="008802B6">
        <w:rPr>
          <w:rFonts w:ascii="Times New Roman" w:hAnsi="Times New Roman" w:cs="Times New Roman"/>
          <w:sz w:val="18"/>
          <w:szCs w:val="18"/>
        </w:rPr>
        <w:t xml:space="preserve">en regional mekanism för stöd till </w:t>
      </w:r>
      <w:proofErr w:type="spellStart"/>
      <w:r w:rsidR="008802B6" w:rsidRPr="008802B6">
        <w:rPr>
          <w:rFonts w:ascii="Times New Roman" w:hAnsi="Times New Roman" w:cs="Times New Roman"/>
          <w:sz w:val="18"/>
          <w:szCs w:val="18"/>
        </w:rPr>
        <w:t>startups</w:t>
      </w:r>
      <w:proofErr w:type="spellEnd"/>
      <w:r w:rsidR="008802B6">
        <w:rPr>
          <w:rFonts w:ascii="Times New Roman" w:hAnsi="Times New Roman" w:cs="Times New Roman"/>
          <w:sz w:val="18"/>
          <w:szCs w:val="18"/>
        </w:rPr>
        <w:t>,</w:t>
      </w:r>
      <w:r>
        <w:rPr>
          <w:rFonts w:ascii="Times New Roman" w:hAnsi="Times New Roman" w:cs="Times New Roman"/>
          <w:sz w:val="18"/>
          <w:szCs w:val="18"/>
        </w:rPr>
        <w:t xml:space="preserve"> och</w:t>
      </w:r>
      <w:r w:rsidR="008802B6">
        <w:rPr>
          <w:rFonts w:ascii="Times New Roman" w:hAnsi="Times New Roman" w:cs="Times New Roman"/>
          <w:sz w:val="18"/>
          <w:szCs w:val="18"/>
        </w:rPr>
        <w:t xml:space="preserve"> </w:t>
      </w:r>
      <w:r w:rsidR="00AA4A05">
        <w:rPr>
          <w:rFonts w:ascii="Times New Roman" w:hAnsi="Times New Roman" w:cs="Times New Roman"/>
          <w:sz w:val="18"/>
          <w:szCs w:val="18"/>
        </w:rPr>
        <w:t>ett ”</w:t>
      </w:r>
      <w:proofErr w:type="spellStart"/>
      <w:r w:rsidR="00AA4A05">
        <w:rPr>
          <w:rFonts w:ascii="Times New Roman" w:hAnsi="Times New Roman" w:cs="Times New Roman"/>
          <w:sz w:val="18"/>
          <w:szCs w:val="18"/>
        </w:rPr>
        <w:t>O</w:t>
      </w:r>
      <w:r w:rsidR="00AA4A05" w:rsidRPr="00AA4A05">
        <w:rPr>
          <w:rFonts w:ascii="Times New Roman" w:hAnsi="Times New Roman" w:cs="Times New Roman"/>
          <w:sz w:val="18"/>
          <w:szCs w:val="18"/>
        </w:rPr>
        <w:t>pen</w:t>
      </w:r>
      <w:proofErr w:type="spellEnd"/>
      <w:r w:rsidR="00AA4A05" w:rsidRPr="00AA4A05">
        <w:rPr>
          <w:rFonts w:ascii="Times New Roman" w:hAnsi="Times New Roman" w:cs="Times New Roman"/>
          <w:sz w:val="18"/>
          <w:szCs w:val="18"/>
        </w:rPr>
        <w:t xml:space="preserve"> for Business</w:t>
      </w:r>
      <w:r w:rsidR="00AA4A05">
        <w:rPr>
          <w:rFonts w:ascii="Times New Roman" w:hAnsi="Times New Roman" w:cs="Times New Roman"/>
          <w:sz w:val="18"/>
          <w:szCs w:val="18"/>
        </w:rPr>
        <w:t>”</w:t>
      </w:r>
      <w:r w:rsidR="0086778F">
        <w:rPr>
          <w:rFonts w:ascii="Times New Roman" w:hAnsi="Times New Roman" w:cs="Times New Roman"/>
          <w:sz w:val="18"/>
          <w:szCs w:val="18"/>
        </w:rPr>
        <w:t>-</w:t>
      </w:r>
      <w:r w:rsidR="00AA4A05">
        <w:rPr>
          <w:rFonts w:ascii="Times New Roman" w:hAnsi="Times New Roman" w:cs="Times New Roman"/>
          <w:sz w:val="18"/>
          <w:szCs w:val="18"/>
        </w:rPr>
        <w:t>program. Därtill ska d</w:t>
      </w:r>
      <w:r w:rsidR="00AA4A05" w:rsidRPr="00AA4A05">
        <w:rPr>
          <w:rFonts w:ascii="Times New Roman" w:hAnsi="Times New Roman" w:cs="Times New Roman"/>
          <w:sz w:val="18"/>
          <w:szCs w:val="18"/>
        </w:rPr>
        <w:t>igital infrastruktur och cybersäkerhet</w:t>
      </w:r>
      <w:r w:rsidR="00AA4A05">
        <w:rPr>
          <w:rFonts w:ascii="Times New Roman" w:hAnsi="Times New Roman" w:cs="Times New Roman"/>
          <w:sz w:val="18"/>
          <w:szCs w:val="18"/>
        </w:rPr>
        <w:t xml:space="preserve"> tillta genom pakten bland</w:t>
      </w:r>
      <w:r w:rsidR="003E3383">
        <w:rPr>
          <w:rFonts w:ascii="Times New Roman" w:hAnsi="Times New Roman" w:cs="Times New Roman"/>
          <w:sz w:val="18"/>
          <w:szCs w:val="18"/>
        </w:rPr>
        <w:t xml:space="preserve"> annat i form av</w:t>
      </w:r>
      <w:r w:rsidR="00AA4A05">
        <w:rPr>
          <w:rFonts w:ascii="Times New Roman" w:hAnsi="Times New Roman" w:cs="Times New Roman"/>
          <w:sz w:val="18"/>
          <w:szCs w:val="18"/>
        </w:rPr>
        <w:t xml:space="preserve"> ö</w:t>
      </w:r>
      <w:r w:rsidR="00AA4A05" w:rsidRPr="00AA4A05">
        <w:rPr>
          <w:rFonts w:ascii="Times New Roman" w:hAnsi="Times New Roman" w:cs="Times New Roman"/>
          <w:sz w:val="18"/>
          <w:szCs w:val="18"/>
        </w:rPr>
        <w:t>kat tekniskt utbyte</w:t>
      </w:r>
      <w:r w:rsidR="001F2554">
        <w:rPr>
          <w:rFonts w:ascii="Times New Roman" w:hAnsi="Times New Roman" w:cs="Times New Roman"/>
          <w:sz w:val="18"/>
          <w:szCs w:val="18"/>
        </w:rPr>
        <w:t xml:space="preserve">. </w:t>
      </w:r>
      <w:r w:rsidR="00AA4A05" w:rsidRPr="00AA4A05">
        <w:rPr>
          <w:rFonts w:ascii="Times New Roman" w:hAnsi="Times New Roman" w:cs="Times New Roman"/>
          <w:sz w:val="18"/>
          <w:szCs w:val="18"/>
        </w:rPr>
        <w:t xml:space="preserve">Investeringar i förnybar energi </w:t>
      </w:r>
      <w:r w:rsidR="00AA4A05">
        <w:rPr>
          <w:rFonts w:ascii="Times New Roman" w:hAnsi="Times New Roman" w:cs="Times New Roman"/>
          <w:sz w:val="18"/>
          <w:szCs w:val="18"/>
        </w:rPr>
        <w:t xml:space="preserve">är ytterligare </w:t>
      </w:r>
      <w:r>
        <w:rPr>
          <w:rFonts w:ascii="Times New Roman" w:hAnsi="Times New Roman" w:cs="Times New Roman"/>
          <w:sz w:val="18"/>
          <w:szCs w:val="18"/>
        </w:rPr>
        <w:t xml:space="preserve">ett </w:t>
      </w:r>
      <w:r w:rsidR="003E3383">
        <w:rPr>
          <w:rFonts w:ascii="Times New Roman" w:hAnsi="Times New Roman" w:cs="Times New Roman"/>
          <w:sz w:val="18"/>
          <w:szCs w:val="18"/>
        </w:rPr>
        <w:t>fokusområde</w:t>
      </w:r>
      <w:r w:rsidR="001F2554">
        <w:rPr>
          <w:rFonts w:ascii="Times New Roman" w:hAnsi="Times New Roman" w:cs="Times New Roman"/>
          <w:sz w:val="18"/>
          <w:szCs w:val="18"/>
        </w:rPr>
        <w:t>, bland annat</w:t>
      </w:r>
      <w:r w:rsidR="00AA4A05">
        <w:rPr>
          <w:rFonts w:ascii="Times New Roman" w:hAnsi="Times New Roman" w:cs="Times New Roman"/>
          <w:sz w:val="18"/>
          <w:szCs w:val="18"/>
        </w:rPr>
        <w:t xml:space="preserve"> genom skapandet av gemensamma regleringsmekanismer </w:t>
      </w:r>
      <w:r w:rsidR="001F2554">
        <w:rPr>
          <w:rFonts w:ascii="Times New Roman" w:hAnsi="Times New Roman" w:cs="Times New Roman"/>
          <w:sz w:val="18"/>
          <w:szCs w:val="18"/>
        </w:rPr>
        <w:t>och</w:t>
      </w:r>
      <w:r w:rsidR="00AA4A05" w:rsidRPr="00AA4A05">
        <w:rPr>
          <w:rFonts w:ascii="Times New Roman" w:hAnsi="Times New Roman" w:cs="Times New Roman"/>
          <w:sz w:val="18"/>
          <w:szCs w:val="18"/>
        </w:rPr>
        <w:t xml:space="preserve"> </w:t>
      </w:r>
      <w:r w:rsidR="00AA4A05" w:rsidRPr="00AA4A05">
        <w:rPr>
          <w:rFonts w:ascii="Times New Roman" w:hAnsi="Times New Roman" w:cs="Times New Roman"/>
          <w:sz w:val="18"/>
          <w:szCs w:val="18"/>
        </w:rPr>
        <w:lastRenderedPageBreak/>
        <w:t xml:space="preserve">samarbeten inom </w:t>
      </w:r>
      <w:r w:rsidR="00AA4A05">
        <w:rPr>
          <w:rFonts w:ascii="Times New Roman" w:hAnsi="Times New Roman" w:cs="Times New Roman"/>
          <w:sz w:val="18"/>
          <w:szCs w:val="18"/>
        </w:rPr>
        <w:t>förnybar energi. Pakten avser även förstärka</w:t>
      </w:r>
      <w:r w:rsidR="00AA4A05" w:rsidRPr="00AA4A05">
        <w:rPr>
          <w:rFonts w:ascii="Times New Roman" w:hAnsi="Times New Roman" w:cs="Times New Roman"/>
          <w:sz w:val="18"/>
          <w:szCs w:val="18"/>
        </w:rPr>
        <w:t xml:space="preserve"> samarbete</w:t>
      </w:r>
      <w:r w:rsidR="00AA4A05">
        <w:rPr>
          <w:rFonts w:ascii="Times New Roman" w:hAnsi="Times New Roman" w:cs="Times New Roman"/>
          <w:sz w:val="18"/>
          <w:szCs w:val="18"/>
        </w:rPr>
        <w:t>t</w:t>
      </w:r>
      <w:r w:rsidR="00AA4A05" w:rsidRPr="00AA4A05">
        <w:rPr>
          <w:rFonts w:ascii="Times New Roman" w:hAnsi="Times New Roman" w:cs="Times New Roman"/>
          <w:sz w:val="18"/>
          <w:szCs w:val="18"/>
        </w:rPr>
        <w:t xml:space="preserve"> med partner</w:t>
      </w:r>
      <w:r w:rsidR="00AA4A05">
        <w:rPr>
          <w:rFonts w:ascii="Times New Roman" w:hAnsi="Times New Roman" w:cs="Times New Roman"/>
          <w:sz w:val="18"/>
          <w:szCs w:val="18"/>
        </w:rPr>
        <w:t>s</w:t>
      </w:r>
      <w:r w:rsidR="00AA4A05" w:rsidRPr="00AA4A05">
        <w:rPr>
          <w:rFonts w:ascii="Times New Roman" w:hAnsi="Times New Roman" w:cs="Times New Roman"/>
          <w:sz w:val="18"/>
          <w:szCs w:val="18"/>
        </w:rPr>
        <w:t xml:space="preserve"> i södra </w:t>
      </w:r>
      <w:r w:rsidR="001F2554">
        <w:rPr>
          <w:rFonts w:ascii="Times New Roman" w:hAnsi="Times New Roman" w:cs="Times New Roman"/>
          <w:sz w:val="18"/>
          <w:szCs w:val="18"/>
        </w:rPr>
        <w:t>m</w:t>
      </w:r>
      <w:r w:rsidR="00AA4A05" w:rsidRPr="00AA4A05">
        <w:rPr>
          <w:rFonts w:ascii="Times New Roman" w:hAnsi="Times New Roman" w:cs="Times New Roman"/>
          <w:sz w:val="18"/>
          <w:szCs w:val="18"/>
        </w:rPr>
        <w:t>edelhavsområdet kring klimatlösningar</w:t>
      </w:r>
      <w:r w:rsidR="001F2554">
        <w:rPr>
          <w:rFonts w:ascii="Times New Roman" w:hAnsi="Times New Roman" w:cs="Times New Roman"/>
          <w:sz w:val="18"/>
          <w:szCs w:val="18"/>
        </w:rPr>
        <w:t xml:space="preserve"> och investeringar</w:t>
      </w:r>
      <w:r w:rsidR="003E3383" w:rsidRPr="003E3383">
        <w:rPr>
          <w:rFonts w:ascii="Times New Roman" w:hAnsi="Times New Roman" w:cs="Times New Roman"/>
          <w:sz w:val="18"/>
          <w:szCs w:val="18"/>
        </w:rPr>
        <w:t xml:space="preserve"> hållbara lösningar för den blå ekonomin</w:t>
      </w:r>
      <w:r w:rsidR="001F2554">
        <w:rPr>
          <w:rFonts w:ascii="Times New Roman" w:hAnsi="Times New Roman" w:cs="Times New Roman"/>
          <w:sz w:val="18"/>
          <w:szCs w:val="18"/>
        </w:rPr>
        <w:t>.</w:t>
      </w:r>
    </w:p>
    <w:p w14:paraId="7605ED52" w14:textId="7FD73D56" w:rsidR="0083101E" w:rsidRPr="007707C0" w:rsidRDefault="00ED3E29" w:rsidP="007707C0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605AF0">
        <w:rPr>
          <w:rFonts w:ascii="Times New Roman" w:hAnsi="Times New Roman" w:cs="Times New Roman"/>
          <w:b/>
          <w:bCs/>
          <w:sz w:val="18"/>
          <w:szCs w:val="18"/>
        </w:rPr>
        <w:t>Den t</w:t>
      </w:r>
      <w:r w:rsidR="0083101E" w:rsidRPr="00605AF0">
        <w:rPr>
          <w:rFonts w:ascii="Times New Roman" w:hAnsi="Times New Roman" w:cs="Times New Roman"/>
          <w:b/>
          <w:bCs/>
          <w:sz w:val="18"/>
          <w:szCs w:val="18"/>
        </w:rPr>
        <w:t>redje pelaren</w:t>
      </w:r>
      <w:r w:rsidR="0083101E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>syftar till att hantera</w:t>
      </w:r>
      <w:r w:rsidR="003E3383">
        <w:rPr>
          <w:rFonts w:ascii="Times New Roman" w:hAnsi="Times New Roman" w:cs="Times New Roman"/>
          <w:sz w:val="18"/>
          <w:szCs w:val="18"/>
        </w:rPr>
        <w:t xml:space="preserve"> gemensamma utmaningar </w:t>
      </w:r>
      <w:r>
        <w:rPr>
          <w:rFonts w:ascii="Times New Roman" w:hAnsi="Times New Roman" w:cs="Times New Roman"/>
          <w:sz w:val="18"/>
          <w:szCs w:val="18"/>
        </w:rPr>
        <w:t>inom säkerhet, stabilitet,</w:t>
      </w:r>
      <w:r w:rsidR="003E3383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 xml:space="preserve">migration och </w:t>
      </w:r>
      <w:r w:rsidR="003E3383">
        <w:rPr>
          <w:rFonts w:ascii="Times New Roman" w:hAnsi="Times New Roman" w:cs="Times New Roman"/>
          <w:sz w:val="18"/>
          <w:szCs w:val="18"/>
        </w:rPr>
        <w:t xml:space="preserve">gränsöverskridande brottslighet. </w:t>
      </w:r>
      <w:r>
        <w:rPr>
          <w:rFonts w:ascii="Times New Roman" w:hAnsi="Times New Roman" w:cs="Times New Roman"/>
          <w:sz w:val="18"/>
          <w:szCs w:val="18"/>
        </w:rPr>
        <w:t>Till dessa ändamål föreslår pakten bland annat i</w:t>
      </w:r>
      <w:r w:rsidRPr="00680BCA">
        <w:rPr>
          <w:rFonts w:ascii="Times New Roman" w:hAnsi="Times New Roman" w:cs="Times New Roman"/>
          <w:sz w:val="18"/>
          <w:szCs w:val="18"/>
        </w:rPr>
        <w:t>nrättande</w:t>
      </w:r>
      <w:r>
        <w:rPr>
          <w:rFonts w:ascii="Times New Roman" w:hAnsi="Times New Roman" w:cs="Times New Roman"/>
          <w:sz w:val="18"/>
          <w:szCs w:val="18"/>
        </w:rPr>
        <w:t>t</w:t>
      </w:r>
      <w:r w:rsidRPr="00680BCA">
        <w:rPr>
          <w:rFonts w:ascii="Times New Roman" w:hAnsi="Times New Roman" w:cs="Times New Roman"/>
          <w:sz w:val="18"/>
          <w:szCs w:val="18"/>
        </w:rPr>
        <w:t xml:space="preserve"> av ett regionalt forum för EU och länderna i södra </w:t>
      </w:r>
      <w:r>
        <w:rPr>
          <w:rFonts w:ascii="Times New Roman" w:hAnsi="Times New Roman" w:cs="Times New Roman"/>
          <w:sz w:val="18"/>
          <w:szCs w:val="18"/>
        </w:rPr>
        <w:t>m</w:t>
      </w:r>
      <w:r w:rsidRPr="00680BCA">
        <w:rPr>
          <w:rFonts w:ascii="Times New Roman" w:hAnsi="Times New Roman" w:cs="Times New Roman"/>
          <w:sz w:val="18"/>
          <w:szCs w:val="18"/>
        </w:rPr>
        <w:t>edelhavsområdet för fred och säkerhet</w:t>
      </w:r>
      <w:r>
        <w:rPr>
          <w:rFonts w:ascii="Times New Roman" w:hAnsi="Times New Roman" w:cs="Times New Roman"/>
          <w:sz w:val="18"/>
          <w:szCs w:val="18"/>
        </w:rPr>
        <w:t>, samt f</w:t>
      </w:r>
      <w:r w:rsidRPr="00680BCA">
        <w:rPr>
          <w:rFonts w:ascii="Times New Roman" w:hAnsi="Times New Roman" w:cs="Times New Roman"/>
          <w:sz w:val="18"/>
          <w:szCs w:val="18"/>
        </w:rPr>
        <w:t>rämja</w:t>
      </w:r>
      <w:r>
        <w:rPr>
          <w:rFonts w:ascii="Times New Roman" w:hAnsi="Times New Roman" w:cs="Times New Roman"/>
          <w:sz w:val="18"/>
          <w:szCs w:val="18"/>
        </w:rPr>
        <w:t>ndet</w:t>
      </w:r>
      <w:r w:rsidRPr="00680BCA">
        <w:rPr>
          <w:rFonts w:ascii="Times New Roman" w:hAnsi="Times New Roman" w:cs="Times New Roman"/>
          <w:sz w:val="18"/>
          <w:szCs w:val="18"/>
        </w:rPr>
        <w:t xml:space="preserve"> särskilda dialoger och samråd om fred, säkerhet och försvar med partnerländerna i södra Medelhavsområdet</w:t>
      </w:r>
      <w:r>
        <w:rPr>
          <w:rFonts w:ascii="Times New Roman" w:hAnsi="Times New Roman" w:cs="Times New Roman"/>
          <w:sz w:val="18"/>
          <w:szCs w:val="18"/>
        </w:rPr>
        <w:t xml:space="preserve"> </w:t>
      </w:r>
      <w:r w:rsidR="00680BCA">
        <w:rPr>
          <w:rFonts w:ascii="Times New Roman" w:hAnsi="Times New Roman" w:cs="Times New Roman"/>
          <w:sz w:val="18"/>
          <w:szCs w:val="18"/>
        </w:rPr>
        <w:t>De</w:t>
      </w:r>
      <w:r>
        <w:rPr>
          <w:rFonts w:ascii="Times New Roman" w:hAnsi="Times New Roman" w:cs="Times New Roman"/>
          <w:sz w:val="18"/>
          <w:szCs w:val="18"/>
        </w:rPr>
        <w:t xml:space="preserve">ssa samarbeten </w:t>
      </w:r>
      <w:r w:rsidR="00680BCA">
        <w:rPr>
          <w:rFonts w:ascii="Times New Roman" w:hAnsi="Times New Roman" w:cs="Times New Roman"/>
          <w:sz w:val="18"/>
          <w:szCs w:val="18"/>
        </w:rPr>
        <w:t>ska ske i linje med åtaganden i ”</w:t>
      </w:r>
      <w:r w:rsidR="00680BCA" w:rsidRPr="00680BCA">
        <w:rPr>
          <w:rFonts w:ascii="Times New Roman" w:hAnsi="Times New Roman" w:cs="Times New Roman"/>
          <w:sz w:val="18"/>
          <w:szCs w:val="18"/>
        </w:rPr>
        <w:t xml:space="preserve">EU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Maritime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Security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Strategy</w:t>
      </w:r>
      <w:proofErr w:type="spellEnd"/>
      <w:r w:rsidR="00680BCA">
        <w:rPr>
          <w:rFonts w:ascii="Times New Roman" w:hAnsi="Times New Roman" w:cs="Times New Roman"/>
          <w:sz w:val="18"/>
          <w:szCs w:val="18"/>
        </w:rPr>
        <w:t>”</w:t>
      </w:r>
      <w:r>
        <w:rPr>
          <w:rFonts w:ascii="Times New Roman" w:hAnsi="Times New Roman" w:cs="Times New Roman"/>
          <w:sz w:val="18"/>
          <w:szCs w:val="18"/>
        </w:rPr>
        <w:t>,</w:t>
      </w:r>
      <w:r w:rsidR="00680BCA">
        <w:rPr>
          <w:rFonts w:ascii="Times New Roman" w:hAnsi="Times New Roman" w:cs="Times New Roman"/>
          <w:sz w:val="18"/>
          <w:szCs w:val="18"/>
        </w:rPr>
        <w:t>”</w:t>
      </w:r>
      <w:r w:rsidR="00680BCA" w:rsidRPr="00680BCA">
        <w:rPr>
          <w:rFonts w:ascii="Times New Roman" w:hAnsi="Times New Roman" w:cs="Times New Roman"/>
          <w:sz w:val="18"/>
          <w:szCs w:val="18"/>
        </w:rPr>
        <w:t xml:space="preserve">EU Common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Security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and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Defence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Policy (CSDP)</w:t>
      </w:r>
      <w:r w:rsidR="00680BCA">
        <w:rPr>
          <w:rFonts w:ascii="Times New Roman" w:hAnsi="Times New Roman" w:cs="Times New Roman"/>
          <w:sz w:val="18"/>
          <w:szCs w:val="18"/>
        </w:rPr>
        <w:t>” och ”</w:t>
      </w:r>
      <w:r w:rsidR="00680BCA" w:rsidRPr="00680BCA">
        <w:rPr>
          <w:rFonts w:ascii="Times New Roman" w:hAnsi="Times New Roman" w:cs="Times New Roman"/>
          <w:sz w:val="18"/>
          <w:szCs w:val="18"/>
        </w:rPr>
        <w:t xml:space="preserve">EU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Integrated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Border Management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Assistance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Mission in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Libya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 xml:space="preserve"> (EUBAM </w:t>
      </w:r>
      <w:proofErr w:type="spellStart"/>
      <w:r w:rsidR="00680BCA" w:rsidRPr="00680BCA">
        <w:rPr>
          <w:rFonts w:ascii="Times New Roman" w:hAnsi="Times New Roman" w:cs="Times New Roman"/>
          <w:sz w:val="18"/>
          <w:szCs w:val="18"/>
        </w:rPr>
        <w:t>Libya</w:t>
      </w:r>
      <w:proofErr w:type="spellEnd"/>
      <w:r w:rsidR="00680BCA" w:rsidRPr="00680BCA">
        <w:rPr>
          <w:rFonts w:ascii="Times New Roman" w:hAnsi="Times New Roman" w:cs="Times New Roman"/>
          <w:sz w:val="18"/>
          <w:szCs w:val="18"/>
        </w:rPr>
        <w:t>)</w:t>
      </w:r>
      <w:r w:rsidR="00680BCA">
        <w:rPr>
          <w:rFonts w:ascii="Times New Roman" w:hAnsi="Times New Roman" w:cs="Times New Roman"/>
          <w:sz w:val="18"/>
          <w:szCs w:val="18"/>
        </w:rPr>
        <w:t xml:space="preserve">”. </w:t>
      </w:r>
      <w:r w:rsidR="00FB0DB4">
        <w:rPr>
          <w:rFonts w:ascii="Times New Roman" w:hAnsi="Times New Roman" w:cs="Times New Roman"/>
          <w:sz w:val="18"/>
          <w:szCs w:val="18"/>
        </w:rPr>
        <w:t>På migrationsområdet föreslår pakten en heltäckande, rättighetsbaserad ”</w:t>
      </w:r>
      <w:proofErr w:type="spellStart"/>
      <w:r w:rsidR="00FB0DB4" w:rsidRPr="00F346B7">
        <w:rPr>
          <w:rFonts w:ascii="Times New Roman" w:hAnsi="Times New Roman" w:cs="Times New Roman"/>
          <w:i/>
          <w:iCs/>
          <w:sz w:val="18"/>
          <w:szCs w:val="18"/>
        </w:rPr>
        <w:t>whole</w:t>
      </w:r>
      <w:proofErr w:type="spellEnd"/>
      <w:r w:rsidR="00FB0DB4" w:rsidRPr="00F346B7">
        <w:rPr>
          <w:rFonts w:ascii="Times New Roman" w:hAnsi="Times New Roman" w:cs="Times New Roman"/>
          <w:i/>
          <w:iCs/>
          <w:sz w:val="18"/>
          <w:szCs w:val="18"/>
        </w:rPr>
        <w:t>-</w:t>
      </w:r>
      <w:proofErr w:type="spellStart"/>
      <w:r w:rsidR="00FB0DB4" w:rsidRPr="00F346B7">
        <w:rPr>
          <w:rFonts w:ascii="Times New Roman" w:hAnsi="Times New Roman" w:cs="Times New Roman"/>
          <w:i/>
          <w:iCs/>
          <w:sz w:val="18"/>
          <w:szCs w:val="18"/>
        </w:rPr>
        <w:t>of</w:t>
      </w:r>
      <w:proofErr w:type="spellEnd"/>
      <w:r w:rsidR="00FB0DB4" w:rsidRPr="00F346B7">
        <w:rPr>
          <w:rFonts w:ascii="Times New Roman" w:hAnsi="Times New Roman" w:cs="Times New Roman"/>
          <w:i/>
          <w:iCs/>
          <w:sz w:val="18"/>
          <w:szCs w:val="18"/>
        </w:rPr>
        <w:t>-rout</w:t>
      </w:r>
      <w:r w:rsidRPr="00F346B7">
        <w:rPr>
          <w:rFonts w:ascii="Times New Roman" w:hAnsi="Times New Roman" w:cs="Times New Roman"/>
          <w:i/>
          <w:iCs/>
          <w:sz w:val="18"/>
          <w:szCs w:val="18"/>
        </w:rPr>
        <w:t>e</w:t>
      </w:r>
      <w:r w:rsidR="00FB0DB4">
        <w:rPr>
          <w:rFonts w:ascii="Times New Roman" w:hAnsi="Times New Roman" w:cs="Times New Roman"/>
          <w:sz w:val="18"/>
          <w:szCs w:val="18"/>
        </w:rPr>
        <w:t>”</w:t>
      </w:r>
      <w:r>
        <w:rPr>
          <w:rFonts w:ascii="Times New Roman" w:hAnsi="Times New Roman" w:cs="Times New Roman"/>
          <w:sz w:val="18"/>
          <w:szCs w:val="18"/>
        </w:rPr>
        <w:t>-</w:t>
      </w:r>
      <w:r w:rsidR="00FB0DB4">
        <w:rPr>
          <w:rFonts w:ascii="Times New Roman" w:hAnsi="Times New Roman" w:cs="Times New Roman"/>
          <w:sz w:val="18"/>
          <w:szCs w:val="18"/>
        </w:rPr>
        <w:t xml:space="preserve">ansats, genom bland annat </w:t>
      </w:r>
      <w:r>
        <w:rPr>
          <w:rFonts w:ascii="Times New Roman" w:hAnsi="Times New Roman" w:cs="Times New Roman"/>
          <w:sz w:val="18"/>
          <w:szCs w:val="18"/>
        </w:rPr>
        <w:t>stärkt samarbete inom</w:t>
      </w:r>
      <w:r w:rsidR="00FB0DB4" w:rsidRPr="00FB0DB4">
        <w:rPr>
          <w:rFonts w:ascii="Times New Roman" w:hAnsi="Times New Roman" w:cs="Times New Roman"/>
          <w:sz w:val="18"/>
          <w:szCs w:val="18"/>
        </w:rPr>
        <w:t xml:space="preserve"> frivillig</w:t>
      </w:r>
      <w:r w:rsidR="00FB0DB4">
        <w:rPr>
          <w:rFonts w:ascii="Times New Roman" w:hAnsi="Times New Roman" w:cs="Times New Roman"/>
          <w:sz w:val="18"/>
          <w:szCs w:val="18"/>
        </w:rPr>
        <w:t xml:space="preserve">t </w:t>
      </w:r>
      <w:r>
        <w:rPr>
          <w:rFonts w:ascii="Times New Roman" w:hAnsi="Times New Roman" w:cs="Times New Roman"/>
          <w:sz w:val="18"/>
          <w:szCs w:val="18"/>
        </w:rPr>
        <w:t xml:space="preserve">såväl som tvångsvist </w:t>
      </w:r>
      <w:r w:rsidR="00FB0DB4" w:rsidRPr="00FB0DB4">
        <w:rPr>
          <w:rFonts w:ascii="Times New Roman" w:hAnsi="Times New Roman" w:cs="Times New Roman"/>
          <w:sz w:val="18"/>
          <w:szCs w:val="18"/>
        </w:rPr>
        <w:t>återvändande och återintegrering</w:t>
      </w:r>
      <w:r w:rsidR="00FB0DB4">
        <w:rPr>
          <w:rFonts w:ascii="Times New Roman" w:hAnsi="Times New Roman" w:cs="Times New Roman"/>
          <w:sz w:val="18"/>
          <w:szCs w:val="18"/>
        </w:rPr>
        <w:t xml:space="preserve">. </w:t>
      </w:r>
      <w:r>
        <w:rPr>
          <w:rFonts w:ascii="Times New Roman" w:hAnsi="Times New Roman" w:cs="Times New Roman"/>
          <w:sz w:val="18"/>
          <w:szCs w:val="18"/>
        </w:rPr>
        <w:t xml:space="preserve">Därtill ska pakten innebära ett stärkt </w:t>
      </w:r>
      <w:r w:rsidR="00FB0DB4">
        <w:rPr>
          <w:rFonts w:ascii="Times New Roman" w:hAnsi="Times New Roman" w:cs="Times New Roman"/>
          <w:sz w:val="18"/>
          <w:szCs w:val="18"/>
        </w:rPr>
        <w:t>r</w:t>
      </w:r>
      <w:r w:rsidR="00FB0DB4" w:rsidRPr="00FB0DB4">
        <w:rPr>
          <w:rFonts w:ascii="Times New Roman" w:hAnsi="Times New Roman" w:cs="Times New Roman"/>
          <w:sz w:val="18"/>
          <w:szCs w:val="18"/>
        </w:rPr>
        <w:t>ättsligt samarbete</w:t>
      </w:r>
      <w:r w:rsidR="00FB0DB4">
        <w:rPr>
          <w:rFonts w:ascii="Times New Roman" w:hAnsi="Times New Roman" w:cs="Times New Roman"/>
          <w:sz w:val="18"/>
          <w:szCs w:val="18"/>
        </w:rPr>
        <w:t>.</w:t>
      </w:r>
      <w:r w:rsidRPr="00ED3E29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>Med gemensamma åtaganden kan migranters säkerhet och rättigheter enklare upprätthållas.</w:t>
      </w:r>
      <w:r w:rsidRPr="00ED3E29">
        <w:rPr>
          <w:rFonts w:ascii="Times New Roman" w:hAnsi="Times New Roman" w:cs="Times New Roman"/>
          <w:sz w:val="18"/>
          <w:szCs w:val="18"/>
        </w:rPr>
        <w:t xml:space="preserve"> </w:t>
      </w:r>
      <w:r>
        <w:rPr>
          <w:rFonts w:ascii="Times New Roman" w:hAnsi="Times New Roman" w:cs="Times New Roman"/>
          <w:sz w:val="18"/>
          <w:szCs w:val="18"/>
        </w:rPr>
        <w:t xml:space="preserve">Ett annat fokusområde är klimatsäkerhet, detta delvis mot bakgrund av att </w:t>
      </w:r>
      <w:r w:rsidRPr="001A32BB">
        <w:rPr>
          <w:rFonts w:ascii="Times New Roman" w:hAnsi="Times New Roman" w:cs="Times New Roman"/>
          <w:sz w:val="18"/>
          <w:szCs w:val="18"/>
        </w:rPr>
        <w:t>region</w:t>
      </w:r>
      <w:r>
        <w:rPr>
          <w:rFonts w:ascii="Times New Roman" w:hAnsi="Times New Roman" w:cs="Times New Roman"/>
          <w:sz w:val="18"/>
          <w:szCs w:val="18"/>
        </w:rPr>
        <w:t>en</w:t>
      </w:r>
      <w:r w:rsidRPr="001A32BB">
        <w:rPr>
          <w:rFonts w:ascii="Times New Roman" w:hAnsi="Times New Roman" w:cs="Times New Roman"/>
          <w:sz w:val="18"/>
          <w:szCs w:val="18"/>
        </w:rPr>
        <w:t xml:space="preserve"> värms upp 20 </w:t>
      </w:r>
      <w:r>
        <w:rPr>
          <w:rFonts w:ascii="Times New Roman" w:hAnsi="Times New Roman" w:cs="Times New Roman"/>
          <w:sz w:val="18"/>
          <w:szCs w:val="18"/>
        </w:rPr>
        <w:t>procent</w:t>
      </w:r>
      <w:r w:rsidRPr="001A32BB">
        <w:rPr>
          <w:rFonts w:ascii="Times New Roman" w:hAnsi="Times New Roman" w:cs="Times New Roman"/>
          <w:sz w:val="18"/>
          <w:szCs w:val="18"/>
        </w:rPr>
        <w:t xml:space="preserve"> snabbare än det globala genomsnittet</w:t>
      </w:r>
      <w:r>
        <w:rPr>
          <w:rFonts w:ascii="Times New Roman" w:hAnsi="Times New Roman" w:cs="Times New Roman"/>
          <w:sz w:val="18"/>
          <w:szCs w:val="18"/>
        </w:rPr>
        <w:t>. Pakten föreslår bland annat utvecklingen</w:t>
      </w:r>
      <w:r w:rsidRPr="001A32BB">
        <w:rPr>
          <w:rFonts w:ascii="Times New Roman" w:hAnsi="Times New Roman" w:cs="Times New Roman"/>
          <w:sz w:val="18"/>
          <w:szCs w:val="18"/>
        </w:rPr>
        <w:t xml:space="preserve"> av ett tidigt varningssystem</w:t>
      </w:r>
      <w:r>
        <w:rPr>
          <w:rFonts w:ascii="Times New Roman" w:hAnsi="Times New Roman" w:cs="Times New Roman"/>
          <w:sz w:val="18"/>
          <w:szCs w:val="18"/>
        </w:rPr>
        <w:t xml:space="preserve"> för naturkatastrofer.</w:t>
      </w:r>
    </w:p>
    <w:p w14:paraId="34FB9E01" w14:textId="77777777" w:rsidR="007D542F" w:rsidRDefault="00531147" w:rsidP="007D542F">
      <w:pPr>
        <w:pStyle w:val="Rubrik2"/>
      </w:pPr>
      <w:sdt>
        <w:sdtPr>
          <w:id w:val="-2087607690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33E95EC9" w14:textId="58908245" w:rsidR="007D542F" w:rsidRPr="00EA0929" w:rsidRDefault="0074545D" w:rsidP="007D542F">
      <w:pPr>
        <w:pStyle w:val="Brdtext"/>
        <w:rPr>
          <w:sz w:val="19"/>
          <w:szCs w:val="19"/>
        </w:rPr>
      </w:pPr>
      <w:r w:rsidRPr="00EA0929">
        <w:rPr>
          <w:sz w:val="19"/>
          <w:szCs w:val="19"/>
        </w:rPr>
        <w:t>Meddelandet i sig har ingen verkan på svenska regler.</w:t>
      </w:r>
    </w:p>
    <w:p w14:paraId="1AE6175E" w14:textId="77777777" w:rsidR="007D542F" w:rsidRDefault="00531147" w:rsidP="007D542F">
      <w:pPr>
        <w:pStyle w:val="Rubrik2"/>
      </w:pPr>
      <w:sdt>
        <w:sdtPr>
          <w:id w:val="-1431199353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081B3C88" w14:textId="4F968794" w:rsidR="007D542F" w:rsidRPr="00EA0929" w:rsidRDefault="00E12EB5" w:rsidP="007D542F">
      <w:pPr>
        <w:pStyle w:val="Brdtext"/>
        <w:rPr>
          <w:sz w:val="19"/>
          <w:szCs w:val="19"/>
        </w:rPr>
      </w:pPr>
      <w:r w:rsidRPr="00EA0929">
        <w:rPr>
          <w:sz w:val="19"/>
          <w:szCs w:val="19"/>
        </w:rPr>
        <w:t xml:space="preserve"> </w:t>
      </w:r>
      <w:r w:rsidR="0074545D" w:rsidRPr="00EA0929">
        <w:rPr>
          <w:sz w:val="19"/>
          <w:szCs w:val="19"/>
        </w:rPr>
        <w:t xml:space="preserve">Meddelandet har inga budgetära följder. </w:t>
      </w:r>
    </w:p>
    <w:sdt>
      <w:sdtPr>
        <w:id w:val="830331803"/>
        <w:lock w:val="contentLocked"/>
        <w:placeholder>
          <w:docPart w:val="4C63CAC0D8F941D9B8735271666D4A86"/>
        </w:placeholder>
        <w:group/>
      </w:sdtPr>
      <w:sdtEndPr/>
      <w:sdtContent>
        <w:p w14:paraId="17EDD68B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1A4C619F" w14:textId="77777777" w:rsidR="007D542F" w:rsidRDefault="00531147" w:rsidP="007D542F">
      <w:pPr>
        <w:pStyle w:val="Rubrik2"/>
      </w:pPr>
      <w:sdt>
        <w:sdtPr>
          <w:id w:val="-483085086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7F49E367" w14:textId="53234F2C" w:rsidR="007D542F" w:rsidRDefault="00EA0929" w:rsidP="00EA0929">
      <w:pPr>
        <w:pStyle w:val="Brdtext"/>
        <w:jc w:val="both"/>
        <w:rPr>
          <w:rFonts w:ascii="Times New Roman" w:hAnsi="Times New Roman" w:cs="Times New Roman"/>
          <w:sz w:val="18"/>
          <w:szCs w:val="18"/>
        </w:rPr>
      </w:pPr>
      <w:r w:rsidRPr="00F346B7">
        <w:rPr>
          <w:rFonts w:ascii="Times New Roman" w:hAnsi="Times New Roman" w:cs="Times New Roman"/>
          <w:sz w:val="18"/>
          <w:szCs w:val="18"/>
        </w:rPr>
        <w:t xml:space="preserve">Svensk position har </w:t>
      </w:r>
      <w:r w:rsidR="00733453" w:rsidRPr="00F346B7">
        <w:rPr>
          <w:rFonts w:ascii="Times New Roman" w:hAnsi="Times New Roman" w:cs="Times New Roman"/>
          <w:sz w:val="18"/>
          <w:szCs w:val="18"/>
        </w:rPr>
        <w:t xml:space="preserve">i förhandlingarna </w:t>
      </w:r>
      <w:r w:rsidRPr="00F346B7">
        <w:rPr>
          <w:rFonts w:ascii="Times New Roman" w:hAnsi="Times New Roman" w:cs="Times New Roman"/>
          <w:sz w:val="18"/>
          <w:szCs w:val="18"/>
        </w:rPr>
        <w:t xml:space="preserve">varit att uttrycka stöd för Medelhavspakten, då ett starkt partnerskap med södra grannskapet ligger i EU:s intresse.   </w:t>
      </w:r>
      <w:r w:rsidR="006F0B51">
        <w:rPr>
          <w:rFonts w:ascii="Times New Roman" w:hAnsi="Times New Roman" w:cs="Times New Roman"/>
          <w:sz w:val="18"/>
          <w:szCs w:val="18"/>
        </w:rPr>
        <w:t xml:space="preserve">Sverige har drivit </w:t>
      </w:r>
      <w:r w:rsidRPr="00F346B7">
        <w:rPr>
          <w:rFonts w:ascii="Times New Roman" w:hAnsi="Times New Roman" w:cs="Times New Roman"/>
          <w:sz w:val="18"/>
          <w:szCs w:val="18"/>
        </w:rPr>
        <w:t>en rad sakfrågor såsom hållbara handelsrelationer och ekonomisk integration; samarbete inom migration inklusive gränshantering, smuggling och återvändande; säkerhet; digitalisering och konnektivitet; energi, grön teknologi och grön omställning; samt mänskliga rättigheter, rättsstatens principer och stabilitet. Sverige har även framfört att pakten bör utformas och koordineras i linje med befintliga instrument och samarbeten, för att stärka paktens genomslag i enhetlighet med EU:s intressen. Därtill har svensk position varit att nya förslag i pakten inte får resultera i nya finansiella åtaganden.</w:t>
      </w:r>
      <w:r w:rsidR="003602CF">
        <w:rPr>
          <w:rFonts w:ascii="Times New Roman" w:hAnsi="Times New Roman" w:cs="Times New Roman"/>
          <w:sz w:val="18"/>
          <w:szCs w:val="18"/>
        </w:rPr>
        <w:t xml:space="preserve"> Avslutningsvis har Sverige </w:t>
      </w:r>
      <w:r w:rsidR="00BB6D96">
        <w:rPr>
          <w:rFonts w:ascii="Times New Roman" w:hAnsi="Times New Roman" w:cs="Times New Roman"/>
          <w:sz w:val="18"/>
          <w:szCs w:val="18"/>
        </w:rPr>
        <w:t xml:space="preserve">i förhandlingarna om EU:s rådslutsatser om Medelhavspakten </w:t>
      </w:r>
      <w:r w:rsidR="003602CF">
        <w:rPr>
          <w:rFonts w:ascii="Times New Roman" w:hAnsi="Times New Roman" w:cs="Times New Roman"/>
          <w:sz w:val="18"/>
          <w:szCs w:val="18"/>
        </w:rPr>
        <w:t>drivit på för mjukare skrivningar gällande stödet till det gemensamma uttalandet</w:t>
      </w:r>
      <w:r w:rsidR="00BB6D96">
        <w:rPr>
          <w:rFonts w:ascii="Times New Roman" w:hAnsi="Times New Roman" w:cs="Times New Roman"/>
          <w:sz w:val="18"/>
          <w:szCs w:val="18"/>
        </w:rPr>
        <w:t>,</w:t>
      </w:r>
      <w:r w:rsidR="00742AA1">
        <w:rPr>
          <w:rFonts w:ascii="Times New Roman" w:hAnsi="Times New Roman" w:cs="Times New Roman"/>
          <w:sz w:val="18"/>
          <w:szCs w:val="18"/>
        </w:rPr>
        <w:t xml:space="preserve"> i syfte att undgå skrivningar som uttryck</w:t>
      </w:r>
      <w:r w:rsidR="00BB6D96">
        <w:rPr>
          <w:rFonts w:ascii="Times New Roman" w:hAnsi="Times New Roman" w:cs="Times New Roman"/>
          <w:sz w:val="18"/>
          <w:szCs w:val="18"/>
        </w:rPr>
        <w:t>er</w:t>
      </w:r>
      <w:r w:rsidR="00742AA1">
        <w:rPr>
          <w:rFonts w:ascii="Times New Roman" w:hAnsi="Times New Roman" w:cs="Times New Roman"/>
          <w:sz w:val="18"/>
          <w:szCs w:val="18"/>
        </w:rPr>
        <w:t xml:space="preserve"> stöd till det gemensamma uttalandet i dess helhet</w:t>
      </w:r>
      <w:r w:rsidR="003602CF">
        <w:rPr>
          <w:rFonts w:ascii="Times New Roman" w:hAnsi="Times New Roman" w:cs="Times New Roman"/>
          <w:sz w:val="18"/>
          <w:szCs w:val="18"/>
        </w:rPr>
        <w:t xml:space="preserve">. </w:t>
      </w:r>
    </w:p>
    <w:p w14:paraId="50A5F408" w14:textId="77777777" w:rsidR="007D542F" w:rsidRDefault="00531147" w:rsidP="007D542F">
      <w:pPr>
        <w:pStyle w:val="Rubrik2"/>
      </w:pPr>
      <w:sdt>
        <w:sdtPr>
          <w:id w:val="1941718165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098FBC70" w14:textId="7E2DF397" w:rsidR="007D542F" w:rsidRPr="004E1C7B" w:rsidRDefault="007374CC" w:rsidP="007D542F">
      <w:pPr>
        <w:pStyle w:val="Brdtext"/>
        <w:rPr>
          <w:sz w:val="19"/>
          <w:szCs w:val="19"/>
        </w:rPr>
      </w:pPr>
      <w:r w:rsidRPr="004E1C7B">
        <w:rPr>
          <w:sz w:val="19"/>
          <w:szCs w:val="19"/>
        </w:rPr>
        <w:t xml:space="preserve">Flertalet medlemsstater har välkomnat </w:t>
      </w:r>
      <w:r w:rsidR="00F346B7">
        <w:rPr>
          <w:sz w:val="19"/>
          <w:szCs w:val="19"/>
        </w:rPr>
        <w:t>utformandet av pakten och ett stärkt samarbete med partnerländer i det södra grannskapet.</w:t>
      </w:r>
    </w:p>
    <w:p w14:paraId="6A3CCCE2" w14:textId="77777777" w:rsidR="007D542F" w:rsidRDefault="00531147" w:rsidP="007D542F">
      <w:pPr>
        <w:pStyle w:val="Rubrik2"/>
      </w:pPr>
      <w:sdt>
        <w:sdtPr>
          <w:id w:val="-1927257506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398CDCC8" w14:textId="1448CB91" w:rsidR="007D542F" w:rsidRPr="00C627BF" w:rsidRDefault="00C627BF" w:rsidP="007D542F">
      <w:pPr>
        <w:pStyle w:val="Brdtext"/>
        <w:rPr>
          <w:sz w:val="19"/>
          <w:szCs w:val="19"/>
        </w:rPr>
      </w:pPr>
      <w:r w:rsidRPr="00C627BF">
        <w:rPr>
          <w:sz w:val="19"/>
          <w:szCs w:val="19"/>
        </w:rPr>
        <w:t xml:space="preserve">Kommissionens </w:t>
      </w:r>
      <w:r w:rsidR="00F346B7">
        <w:rPr>
          <w:sz w:val="19"/>
          <w:szCs w:val="19"/>
        </w:rPr>
        <w:t xml:space="preserve">och EEAS gemensamma </w:t>
      </w:r>
      <w:r w:rsidRPr="00C627BF">
        <w:rPr>
          <w:sz w:val="19"/>
          <w:szCs w:val="19"/>
        </w:rPr>
        <w:t>meddelande inväntar politiskt beslutstagande</w:t>
      </w:r>
      <w:r w:rsidR="00F346B7">
        <w:rPr>
          <w:sz w:val="19"/>
          <w:szCs w:val="19"/>
        </w:rPr>
        <w:t>.</w:t>
      </w:r>
    </w:p>
    <w:p w14:paraId="6BFEC6F6" w14:textId="77777777" w:rsidR="007D542F" w:rsidRDefault="00531147" w:rsidP="007D542F">
      <w:pPr>
        <w:pStyle w:val="Rubrik2"/>
      </w:pPr>
      <w:sdt>
        <w:sdtPr>
          <w:id w:val="-497725553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2823B132" w14:textId="3192AD73" w:rsidR="007D542F" w:rsidRPr="00EA0929" w:rsidRDefault="00D329E8" w:rsidP="00D329E8">
      <w:pPr>
        <w:rPr>
          <w:sz w:val="19"/>
          <w:szCs w:val="19"/>
        </w:rPr>
      </w:pPr>
      <w:r w:rsidRPr="00EA0929">
        <w:rPr>
          <w:sz w:val="19"/>
          <w:szCs w:val="19"/>
        </w:rPr>
        <w:t>Meddelandet har inte gått ut på remiss.</w:t>
      </w:r>
    </w:p>
    <w:sdt>
      <w:sdtPr>
        <w:id w:val="511343921"/>
        <w:lock w:val="contentLocked"/>
        <w:placeholder>
          <w:docPart w:val="4C63CAC0D8F941D9B8735271666D4A86"/>
        </w:placeholder>
        <w:group/>
      </w:sdtPr>
      <w:sdtEndPr/>
      <w:sdtContent>
        <w:p w14:paraId="7C519F4E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625972DD" w14:textId="77777777" w:rsidR="007D542F" w:rsidRDefault="00531147" w:rsidP="007D542F">
      <w:pPr>
        <w:pStyle w:val="Rubrik2"/>
      </w:pPr>
      <w:sdt>
        <w:sdtPr>
          <w:id w:val="1163133293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1C98681F" w14:textId="249207FD" w:rsidR="007D542F" w:rsidRPr="00EA0929" w:rsidRDefault="00D329E8" w:rsidP="00D329E8">
      <w:pPr>
        <w:rPr>
          <w:sz w:val="19"/>
          <w:szCs w:val="19"/>
        </w:rPr>
      </w:pPr>
      <w:r w:rsidRPr="00EA0929">
        <w:rPr>
          <w:sz w:val="19"/>
          <w:szCs w:val="19"/>
        </w:rPr>
        <w:t>Rubriken är inte tillämplig då meddelandet inte innehåller förslag till lagstiftningsakter.</w:t>
      </w:r>
    </w:p>
    <w:p w14:paraId="1DDF2CF4" w14:textId="77777777" w:rsidR="007D542F" w:rsidRDefault="00531147" w:rsidP="007D542F">
      <w:pPr>
        <w:pStyle w:val="Rubrik2"/>
      </w:pPr>
      <w:sdt>
        <w:sdtPr>
          <w:id w:val="-463277102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15CC4F41" w14:textId="46069CEC" w:rsidR="007D542F" w:rsidRPr="00EA0929" w:rsidRDefault="00D329E8" w:rsidP="00D329E8">
      <w:pPr>
        <w:rPr>
          <w:sz w:val="19"/>
          <w:szCs w:val="19"/>
        </w:rPr>
      </w:pPr>
      <w:r w:rsidRPr="00EA0929">
        <w:rPr>
          <w:sz w:val="19"/>
          <w:szCs w:val="19"/>
        </w:rPr>
        <w:t>Rubriken är inte tillämplig då meddelandet inte innehåller förslag till lagstiftningsakter.</w:t>
      </w:r>
    </w:p>
    <w:sdt>
      <w:sdtPr>
        <w:id w:val="211079442"/>
        <w:lock w:val="contentLocked"/>
        <w:placeholder>
          <w:docPart w:val="4C63CAC0D8F941D9B8735271666D4A86"/>
        </w:placeholder>
        <w:group/>
      </w:sdtPr>
      <w:sdtEndPr/>
      <w:sdtContent>
        <w:p w14:paraId="5A093672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2E7A9858" w14:textId="77777777" w:rsidR="007D542F" w:rsidRDefault="00531147" w:rsidP="007D542F">
      <w:pPr>
        <w:pStyle w:val="Rubrik2"/>
      </w:pPr>
      <w:sdt>
        <w:sdtPr>
          <w:id w:val="-1578510440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30333525" w14:textId="0CA12953" w:rsidR="007D542F" w:rsidRPr="00EA0929" w:rsidRDefault="00F346B7" w:rsidP="00D329E8">
      <w:pPr>
        <w:rPr>
          <w:sz w:val="19"/>
          <w:szCs w:val="19"/>
        </w:rPr>
      </w:pPr>
      <w:r>
        <w:rPr>
          <w:sz w:val="19"/>
          <w:szCs w:val="19"/>
        </w:rPr>
        <w:t>Pakten väntas</w:t>
      </w:r>
      <w:r w:rsidR="006F0B51">
        <w:rPr>
          <w:sz w:val="19"/>
          <w:szCs w:val="19"/>
        </w:rPr>
        <w:t xml:space="preserve"> behandlas</w:t>
      </w:r>
      <w:r>
        <w:rPr>
          <w:sz w:val="19"/>
          <w:szCs w:val="19"/>
        </w:rPr>
        <w:t xml:space="preserve"> vid utrikesrådsmöte (FAC) den 20 november 2025. Rådslutsatserna förhandlas i rådsarbetsgrupp sedan den 3 november. </w:t>
      </w:r>
    </w:p>
    <w:p w14:paraId="378AA9BA" w14:textId="77777777" w:rsidR="007D542F" w:rsidRDefault="00531147" w:rsidP="007D542F">
      <w:pPr>
        <w:pStyle w:val="Rubrik2"/>
      </w:pPr>
      <w:sdt>
        <w:sdtPr>
          <w:id w:val="839665539"/>
          <w:lock w:val="contentLocked"/>
          <w:placeholder>
            <w:docPart w:val="4C63CAC0D8F941D9B8735271666D4A86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5D9E23E1" w14:textId="7DE397E2" w:rsidR="007D542F" w:rsidRDefault="007D542F" w:rsidP="00A45A84">
      <w:pPr>
        <w:pStyle w:val="Brdtext"/>
      </w:pPr>
    </w:p>
    <w:sectPr w:rsidR="007D542F" w:rsidSect="00D41021">
      <w:headerReference w:type="even" r:id="rId18"/>
      <w:headerReference w:type="default" r:id="rId19"/>
      <w:footerReference w:type="even" r:id="rId20"/>
      <w:footerReference w:type="default" r:id="rId21"/>
      <w:headerReference w:type="first" r:id="rId22"/>
      <w:footerReference w:type="first" r:id="rId23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C7F2778" w14:textId="77777777" w:rsidR="00C3588D" w:rsidRDefault="00C3588D" w:rsidP="00A87A54">
      <w:pPr>
        <w:spacing w:after="0" w:line="240" w:lineRule="auto"/>
      </w:pPr>
      <w:r>
        <w:separator/>
      </w:r>
    </w:p>
  </w:endnote>
  <w:endnote w:type="continuationSeparator" w:id="0">
    <w:p w14:paraId="5DF7A8E1" w14:textId="77777777" w:rsidR="00C3588D" w:rsidRDefault="00C3588D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76B2AF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06974A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C1B9B98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A5472CC" w14:textId="77777777" w:rsidR="00C3588D" w:rsidRDefault="00C3588D" w:rsidP="00A87A54">
      <w:pPr>
        <w:spacing w:after="0" w:line="240" w:lineRule="auto"/>
      </w:pPr>
      <w:r>
        <w:separator/>
      </w:r>
    </w:p>
  </w:footnote>
  <w:footnote w:type="continuationSeparator" w:id="0">
    <w:p w14:paraId="506D04A3" w14:textId="77777777" w:rsidR="00C3588D" w:rsidRDefault="00C3588D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F18B680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2C13934" w14:textId="22C77682" w:rsidR="003C3720" w:rsidRDefault="00531147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D9A91F9A5E0B4414B80910C04A4C29E6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4345AC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AEACDA5D9D1746178AAAE2B547668E0B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4345AC">
          <w:t>36</w:t>
        </w:r>
      </w:sdtContent>
    </w:sdt>
  </w:p>
  <w:p w14:paraId="19BC41C1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568A16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abstractNum w:abstractNumId="40" w15:restartNumberingAfterBreak="0">
    <w:nsid w:val="7B763B2E"/>
    <w:multiLevelType w:val="hybridMultilevel"/>
    <w:tmpl w:val="10981D1A"/>
    <w:lvl w:ilvl="0" w:tplc="9F5E3F4E"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D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  <w:num w:numId="44">
    <w:abstractNumId w:val="4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5-11-19"/>
    <w:docVar w:name="Ar" w:val="2025/26"/>
    <w:docVar w:name="Dep" w:val="Utrikesdepartementet"/>
    <w:docVar w:name="GDB1" w:val="JOIN(2025) 26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GEMENSAMT MEDDELANDE TILL EUROPAPARLAMENTET, EUROPEISKA RÅDET, EUROPEISKA EKONOMISKA OCH SOCIALA KOMMITTÉN OCH REGIONKOMMITTÉN: Medelhavspakten - Ett hav, en pakt, en framtid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JOIN(2025) 26"/>
    <w:docVar w:name="Nr" w:val="36"/>
    <w:docVar w:name="Rub" w:val="Medelhavspakten – ett samarbetsramverk för medelhavsområdet"/>
    <w:docVar w:name="UppDat" w:val="2025-11-19"/>
    <w:docVar w:name="Utsk" w:val="Utrikesutskottet"/>
  </w:docVars>
  <w:rsids>
    <w:rsidRoot w:val="00E662CD"/>
    <w:rsid w:val="00000290"/>
    <w:rsid w:val="00001068"/>
    <w:rsid w:val="00002B4B"/>
    <w:rsid w:val="0000412C"/>
    <w:rsid w:val="000045B7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5992"/>
    <w:rsid w:val="00026711"/>
    <w:rsid w:val="0002708E"/>
    <w:rsid w:val="0002763D"/>
    <w:rsid w:val="00030DEF"/>
    <w:rsid w:val="0003679E"/>
    <w:rsid w:val="00041EDC"/>
    <w:rsid w:val="00042CE5"/>
    <w:rsid w:val="0004352E"/>
    <w:rsid w:val="00044C69"/>
    <w:rsid w:val="00051341"/>
    <w:rsid w:val="0005264F"/>
    <w:rsid w:val="00053CAA"/>
    <w:rsid w:val="00055875"/>
    <w:rsid w:val="00057FE0"/>
    <w:rsid w:val="000620FD"/>
    <w:rsid w:val="000631D7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2374"/>
    <w:rsid w:val="000862E0"/>
    <w:rsid w:val="000873C3"/>
    <w:rsid w:val="00093408"/>
    <w:rsid w:val="00093BBF"/>
    <w:rsid w:val="0009435C"/>
    <w:rsid w:val="0009572A"/>
    <w:rsid w:val="00096DF5"/>
    <w:rsid w:val="000A13CA"/>
    <w:rsid w:val="000A456A"/>
    <w:rsid w:val="000A5E43"/>
    <w:rsid w:val="000B56A9"/>
    <w:rsid w:val="000B5E2C"/>
    <w:rsid w:val="000C61D1"/>
    <w:rsid w:val="000D31A9"/>
    <w:rsid w:val="000D370F"/>
    <w:rsid w:val="000D5449"/>
    <w:rsid w:val="000D7110"/>
    <w:rsid w:val="000D7D18"/>
    <w:rsid w:val="000E12D9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5E"/>
    <w:rsid w:val="00126408"/>
    <w:rsid w:val="00126E6B"/>
    <w:rsid w:val="00130EC3"/>
    <w:rsid w:val="001318F5"/>
    <w:rsid w:val="001331B1"/>
    <w:rsid w:val="00133CB0"/>
    <w:rsid w:val="00134837"/>
    <w:rsid w:val="00135111"/>
    <w:rsid w:val="001428E2"/>
    <w:rsid w:val="001431C6"/>
    <w:rsid w:val="00143E09"/>
    <w:rsid w:val="001573AF"/>
    <w:rsid w:val="00160B48"/>
    <w:rsid w:val="0016294F"/>
    <w:rsid w:val="00164463"/>
    <w:rsid w:val="00167FA8"/>
    <w:rsid w:val="0017099B"/>
    <w:rsid w:val="00170CE4"/>
    <w:rsid w:val="00170E3E"/>
    <w:rsid w:val="0017300E"/>
    <w:rsid w:val="00173126"/>
    <w:rsid w:val="00174E77"/>
    <w:rsid w:val="00176A26"/>
    <w:rsid w:val="001774F8"/>
    <w:rsid w:val="0018096C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5806"/>
    <w:rsid w:val="00196C02"/>
    <w:rsid w:val="00197A8A"/>
    <w:rsid w:val="001A1B33"/>
    <w:rsid w:val="001A2A61"/>
    <w:rsid w:val="001A32BB"/>
    <w:rsid w:val="001B0B48"/>
    <w:rsid w:val="001B4824"/>
    <w:rsid w:val="001C1C7D"/>
    <w:rsid w:val="001C2731"/>
    <w:rsid w:val="001C4566"/>
    <w:rsid w:val="001C4980"/>
    <w:rsid w:val="001C5DC9"/>
    <w:rsid w:val="001C6B85"/>
    <w:rsid w:val="001C71A9"/>
    <w:rsid w:val="001D12FC"/>
    <w:rsid w:val="001D3805"/>
    <w:rsid w:val="001D3851"/>
    <w:rsid w:val="001D512F"/>
    <w:rsid w:val="001D761A"/>
    <w:rsid w:val="001E0BD5"/>
    <w:rsid w:val="001E1A13"/>
    <w:rsid w:val="001E20CC"/>
    <w:rsid w:val="001E3C02"/>
    <w:rsid w:val="001E3D83"/>
    <w:rsid w:val="001E556F"/>
    <w:rsid w:val="001E5DF7"/>
    <w:rsid w:val="001E6477"/>
    <w:rsid w:val="001E72EE"/>
    <w:rsid w:val="001F0629"/>
    <w:rsid w:val="001F0736"/>
    <w:rsid w:val="001F2554"/>
    <w:rsid w:val="001F4302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3204"/>
    <w:rsid w:val="00213258"/>
    <w:rsid w:val="0021377C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CD"/>
    <w:rsid w:val="00253CC8"/>
    <w:rsid w:val="00260D2D"/>
    <w:rsid w:val="00261975"/>
    <w:rsid w:val="00264503"/>
    <w:rsid w:val="00271D00"/>
    <w:rsid w:val="00274AA3"/>
    <w:rsid w:val="00275872"/>
    <w:rsid w:val="00281106"/>
    <w:rsid w:val="00281D16"/>
    <w:rsid w:val="00282263"/>
    <w:rsid w:val="00282417"/>
    <w:rsid w:val="00282D27"/>
    <w:rsid w:val="00287F0D"/>
    <w:rsid w:val="00292420"/>
    <w:rsid w:val="002963B6"/>
    <w:rsid w:val="00296B7A"/>
    <w:rsid w:val="002974DC"/>
    <w:rsid w:val="00297D1A"/>
    <w:rsid w:val="002A0CB3"/>
    <w:rsid w:val="002A39EF"/>
    <w:rsid w:val="002A422F"/>
    <w:rsid w:val="002A6394"/>
    <w:rsid w:val="002A6820"/>
    <w:rsid w:val="002B00E5"/>
    <w:rsid w:val="002B6849"/>
    <w:rsid w:val="002C1D37"/>
    <w:rsid w:val="002C2A30"/>
    <w:rsid w:val="002C4348"/>
    <w:rsid w:val="002C468B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204A"/>
    <w:rsid w:val="002F3675"/>
    <w:rsid w:val="002F59E0"/>
    <w:rsid w:val="002F5AF0"/>
    <w:rsid w:val="002F66A6"/>
    <w:rsid w:val="002F7572"/>
    <w:rsid w:val="002F7FAD"/>
    <w:rsid w:val="00300342"/>
    <w:rsid w:val="0030414B"/>
    <w:rsid w:val="00304401"/>
    <w:rsid w:val="003050DB"/>
    <w:rsid w:val="00310561"/>
    <w:rsid w:val="00310F17"/>
    <w:rsid w:val="00311D8C"/>
    <w:rsid w:val="0031273D"/>
    <w:rsid w:val="003128E2"/>
    <w:rsid w:val="003153D9"/>
    <w:rsid w:val="003172B4"/>
    <w:rsid w:val="00320DFE"/>
    <w:rsid w:val="00320EA7"/>
    <w:rsid w:val="00321621"/>
    <w:rsid w:val="00323EF7"/>
    <w:rsid w:val="003240E1"/>
    <w:rsid w:val="00325F89"/>
    <w:rsid w:val="00326C03"/>
    <w:rsid w:val="00327474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8D2"/>
    <w:rsid w:val="00342EE1"/>
    <w:rsid w:val="00344234"/>
    <w:rsid w:val="0034750A"/>
    <w:rsid w:val="00347C69"/>
    <w:rsid w:val="00347E11"/>
    <w:rsid w:val="003503DD"/>
    <w:rsid w:val="00350696"/>
    <w:rsid w:val="00350C92"/>
    <w:rsid w:val="0035266C"/>
    <w:rsid w:val="003542C5"/>
    <w:rsid w:val="003602CF"/>
    <w:rsid w:val="00360397"/>
    <w:rsid w:val="00364E6B"/>
    <w:rsid w:val="00364EFF"/>
    <w:rsid w:val="00365461"/>
    <w:rsid w:val="00367EDA"/>
    <w:rsid w:val="00370311"/>
    <w:rsid w:val="00371F64"/>
    <w:rsid w:val="00380663"/>
    <w:rsid w:val="003807B5"/>
    <w:rsid w:val="003853E3"/>
    <w:rsid w:val="0038587E"/>
    <w:rsid w:val="00386B49"/>
    <w:rsid w:val="00390335"/>
    <w:rsid w:val="00392ED4"/>
    <w:rsid w:val="00393680"/>
    <w:rsid w:val="00394D4C"/>
    <w:rsid w:val="003953B3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383"/>
    <w:rsid w:val="003E38CE"/>
    <w:rsid w:val="003E5A50"/>
    <w:rsid w:val="003E6020"/>
    <w:rsid w:val="003E7CA0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093"/>
    <w:rsid w:val="0042068E"/>
    <w:rsid w:val="00421C61"/>
    <w:rsid w:val="00422030"/>
    <w:rsid w:val="00422A7F"/>
    <w:rsid w:val="00426213"/>
    <w:rsid w:val="00431A7B"/>
    <w:rsid w:val="004345AC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5F92"/>
    <w:rsid w:val="0045607E"/>
    <w:rsid w:val="00456DC3"/>
    <w:rsid w:val="004625D5"/>
    <w:rsid w:val="0046337E"/>
    <w:rsid w:val="004634C8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4AE"/>
    <w:rsid w:val="00477628"/>
    <w:rsid w:val="00480A8A"/>
    <w:rsid w:val="00480EC3"/>
    <w:rsid w:val="0048317E"/>
    <w:rsid w:val="00485601"/>
    <w:rsid w:val="004865B8"/>
    <w:rsid w:val="00486C0D"/>
    <w:rsid w:val="00487B96"/>
    <w:rsid w:val="004911D9"/>
    <w:rsid w:val="00491796"/>
    <w:rsid w:val="00493416"/>
    <w:rsid w:val="0049423C"/>
    <w:rsid w:val="004951AB"/>
    <w:rsid w:val="0049768A"/>
    <w:rsid w:val="004A33C6"/>
    <w:rsid w:val="004A358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52AA"/>
    <w:rsid w:val="004C5686"/>
    <w:rsid w:val="004C70EE"/>
    <w:rsid w:val="004D766C"/>
    <w:rsid w:val="004E0FA8"/>
    <w:rsid w:val="004E1C7B"/>
    <w:rsid w:val="004E1DE3"/>
    <w:rsid w:val="004E251B"/>
    <w:rsid w:val="004E25CD"/>
    <w:rsid w:val="004E2A4B"/>
    <w:rsid w:val="004E4419"/>
    <w:rsid w:val="004E6D22"/>
    <w:rsid w:val="004F0448"/>
    <w:rsid w:val="004F1EA0"/>
    <w:rsid w:val="004F363F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15921"/>
    <w:rsid w:val="00520A46"/>
    <w:rsid w:val="00521192"/>
    <w:rsid w:val="0052127C"/>
    <w:rsid w:val="00526AEB"/>
    <w:rsid w:val="005302E0"/>
    <w:rsid w:val="00531147"/>
    <w:rsid w:val="0053424F"/>
    <w:rsid w:val="00534E52"/>
    <w:rsid w:val="005365B6"/>
    <w:rsid w:val="00544738"/>
    <w:rsid w:val="005456E4"/>
    <w:rsid w:val="00547B89"/>
    <w:rsid w:val="00551027"/>
    <w:rsid w:val="005527F1"/>
    <w:rsid w:val="005568AF"/>
    <w:rsid w:val="00556AF5"/>
    <w:rsid w:val="005577F2"/>
    <w:rsid w:val="005606BC"/>
    <w:rsid w:val="00562D54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822DF"/>
    <w:rsid w:val="005827D5"/>
    <w:rsid w:val="00582918"/>
    <w:rsid w:val="0058484F"/>
    <w:rsid w:val="005849E3"/>
    <w:rsid w:val="005850D7"/>
    <w:rsid w:val="0058522F"/>
    <w:rsid w:val="00585282"/>
    <w:rsid w:val="00586266"/>
    <w:rsid w:val="0058703B"/>
    <w:rsid w:val="00592A09"/>
    <w:rsid w:val="00595EDE"/>
    <w:rsid w:val="00596E2B"/>
    <w:rsid w:val="00597DE3"/>
    <w:rsid w:val="005A0CBA"/>
    <w:rsid w:val="005A2022"/>
    <w:rsid w:val="005A3272"/>
    <w:rsid w:val="005A5193"/>
    <w:rsid w:val="005A6034"/>
    <w:rsid w:val="005A7AC1"/>
    <w:rsid w:val="005B115A"/>
    <w:rsid w:val="005B3ADC"/>
    <w:rsid w:val="005B537F"/>
    <w:rsid w:val="005B635C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5F2153"/>
    <w:rsid w:val="005F29B4"/>
    <w:rsid w:val="005F6EB0"/>
    <w:rsid w:val="0060318C"/>
    <w:rsid w:val="00604782"/>
    <w:rsid w:val="00605718"/>
    <w:rsid w:val="00605AF0"/>
    <w:rsid w:val="00605C66"/>
    <w:rsid w:val="00606310"/>
    <w:rsid w:val="00607814"/>
    <w:rsid w:val="00610D87"/>
    <w:rsid w:val="00610E88"/>
    <w:rsid w:val="00613827"/>
    <w:rsid w:val="006153B7"/>
    <w:rsid w:val="006175D7"/>
    <w:rsid w:val="006208E5"/>
    <w:rsid w:val="00622BAB"/>
    <w:rsid w:val="00625C71"/>
    <w:rsid w:val="006273E4"/>
    <w:rsid w:val="00631F82"/>
    <w:rsid w:val="006323C5"/>
    <w:rsid w:val="006338D8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57D11"/>
    <w:rsid w:val="00660D84"/>
    <w:rsid w:val="00660EBF"/>
    <w:rsid w:val="0066133A"/>
    <w:rsid w:val="00663196"/>
    <w:rsid w:val="0066378C"/>
    <w:rsid w:val="0066661D"/>
    <w:rsid w:val="006700F0"/>
    <w:rsid w:val="006706EA"/>
    <w:rsid w:val="00670A48"/>
    <w:rsid w:val="00672F6F"/>
    <w:rsid w:val="00674C2F"/>
    <w:rsid w:val="00674C8B"/>
    <w:rsid w:val="00680BCA"/>
    <w:rsid w:val="006844A2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C5C02"/>
    <w:rsid w:val="006D2998"/>
    <w:rsid w:val="006D3188"/>
    <w:rsid w:val="006D5159"/>
    <w:rsid w:val="006D5CFF"/>
    <w:rsid w:val="006D6779"/>
    <w:rsid w:val="006D7F15"/>
    <w:rsid w:val="006E08FC"/>
    <w:rsid w:val="006E1B38"/>
    <w:rsid w:val="006F0B51"/>
    <w:rsid w:val="006F2588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213D0"/>
    <w:rsid w:val="007219C0"/>
    <w:rsid w:val="00721D8B"/>
    <w:rsid w:val="0072347F"/>
    <w:rsid w:val="00731C75"/>
    <w:rsid w:val="00732599"/>
    <w:rsid w:val="00733453"/>
    <w:rsid w:val="007374CC"/>
    <w:rsid w:val="00742AA1"/>
    <w:rsid w:val="00743E09"/>
    <w:rsid w:val="00744FCC"/>
    <w:rsid w:val="0074545D"/>
    <w:rsid w:val="00747B9C"/>
    <w:rsid w:val="00750C93"/>
    <w:rsid w:val="00751B91"/>
    <w:rsid w:val="00754947"/>
    <w:rsid w:val="00754E24"/>
    <w:rsid w:val="00757B3B"/>
    <w:rsid w:val="007618C5"/>
    <w:rsid w:val="00764FA6"/>
    <w:rsid w:val="00765294"/>
    <w:rsid w:val="007707C0"/>
    <w:rsid w:val="00771DFA"/>
    <w:rsid w:val="007720D9"/>
    <w:rsid w:val="00773075"/>
    <w:rsid w:val="00773F36"/>
    <w:rsid w:val="00775BF6"/>
    <w:rsid w:val="00776254"/>
    <w:rsid w:val="007769FC"/>
    <w:rsid w:val="00776C04"/>
    <w:rsid w:val="00777C9B"/>
    <w:rsid w:val="00777CFF"/>
    <w:rsid w:val="007815BC"/>
    <w:rsid w:val="00782B3F"/>
    <w:rsid w:val="00782E3C"/>
    <w:rsid w:val="00785292"/>
    <w:rsid w:val="007900CC"/>
    <w:rsid w:val="00793F0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542F"/>
    <w:rsid w:val="007D73AB"/>
    <w:rsid w:val="007D790E"/>
    <w:rsid w:val="007E2712"/>
    <w:rsid w:val="007E3459"/>
    <w:rsid w:val="007E3563"/>
    <w:rsid w:val="007E4645"/>
    <w:rsid w:val="007E4A9C"/>
    <w:rsid w:val="007E5516"/>
    <w:rsid w:val="007E7EE2"/>
    <w:rsid w:val="007F06CA"/>
    <w:rsid w:val="007F0DD0"/>
    <w:rsid w:val="007F61D0"/>
    <w:rsid w:val="00800DD8"/>
    <w:rsid w:val="0080228F"/>
    <w:rsid w:val="00802E2B"/>
    <w:rsid w:val="00804C1B"/>
    <w:rsid w:val="0080595A"/>
    <w:rsid w:val="0080608A"/>
    <w:rsid w:val="008150A6"/>
    <w:rsid w:val="00815A8F"/>
    <w:rsid w:val="008162F6"/>
    <w:rsid w:val="00816EF3"/>
    <w:rsid w:val="00817098"/>
    <w:rsid w:val="008178E6"/>
    <w:rsid w:val="00821540"/>
    <w:rsid w:val="0082249C"/>
    <w:rsid w:val="008237FB"/>
    <w:rsid w:val="00824CCE"/>
    <w:rsid w:val="00830B7B"/>
    <w:rsid w:val="0083101E"/>
    <w:rsid w:val="00832661"/>
    <w:rsid w:val="008349AA"/>
    <w:rsid w:val="008375D5"/>
    <w:rsid w:val="00841486"/>
    <w:rsid w:val="00842BC9"/>
    <w:rsid w:val="008431AF"/>
    <w:rsid w:val="0084476E"/>
    <w:rsid w:val="00845137"/>
    <w:rsid w:val="00845B9F"/>
    <w:rsid w:val="008504F6"/>
    <w:rsid w:val="0085240E"/>
    <w:rsid w:val="00852484"/>
    <w:rsid w:val="008573B9"/>
    <w:rsid w:val="0085782D"/>
    <w:rsid w:val="00860194"/>
    <w:rsid w:val="00863BB7"/>
    <w:rsid w:val="0086778F"/>
    <w:rsid w:val="008730FD"/>
    <w:rsid w:val="00873DA1"/>
    <w:rsid w:val="00875DDD"/>
    <w:rsid w:val="008802B6"/>
    <w:rsid w:val="00881BC6"/>
    <w:rsid w:val="00884056"/>
    <w:rsid w:val="008848F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9C8"/>
    <w:rsid w:val="008D7CAF"/>
    <w:rsid w:val="008E02EE"/>
    <w:rsid w:val="008E65A8"/>
    <w:rsid w:val="008E77D6"/>
    <w:rsid w:val="008F7FD0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135B"/>
    <w:rsid w:val="009279B2"/>
    <w:rsid w:val="00935814"/>
    <w:rsid w:val="0094502D"/>
    <w:rsid w:val="00946561"/>
    <w:rsid w:val="00946B39"/>
    <w:rsid w:val="00947013"/>
    <w:rsid w:val="0095062C"/>
    <w:rsid w:val="009546CB"/>
    <w:rsid w:val="00956EA9"/>
    <w:rsid w:val="00960D03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77A0D"/>
    <w:rsid w:val="00977B21"/>
    <w:rsid w:val="00984EA2"/>
    <w:rsid w:val="00986CC3"/>
    <w:rsid w:val="009872E3"/>
    <w:rsid w:val="0099068E"/>
    <w:rsid w:val="009920AA"/>
    <w:rsid w:val="00992943"/>
    <w:rsid w:val="009931B3"/>
    <w:rsid w:val="0099378D"/>
    <w:rsid w:val="00995A3F"/>
    <w:rsid w:val="00996279"/>
    <w:rsid w:val="009965F7"/>
    <w:rsid w:val="009A0866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C6D10"/>
    <w:rsid w:val="009D10E5"/>
    <w:rsid w:val="009D2A20"/>
    <w:rsid w:val="009D2DC4"/>
    <w:rsid w:val="009D43F3"/>
    <w:rsid w:val="009D4728"/>
    <w:rsid w:val="009D4E9F"/>
    <w:rsid w:val="009D5D40"/>
    <w:rsid w:val="009D6B1B"/>
    <w:rsid w:val="009E107B"/>
    <w:rsid w:val="009E18D6"/>
    <w:rsid w:val="009E4DCA"/>
    <w:rsid w:val="009E53C8"/>
    <w:rsid w:val="009E5B02"/>
    <w:rsid w:val="009E7B92"/>
    <w:rsid w:val="009E7F45"/>
    <w:rsid w:val="009F19C0"/>
    <w:rsid w:val="009F2CDD"/>
    <w:rsid w:val="009F505F"/>
    <w:rsid w:val="00A00AE4"/>
    <w:rsid w:val="00A00D24"/>
    <w:rsid w:val="00A0129C"/>
    <w:rsid w:val="00A01F5C"/>
    <w:rsid w:val="00A12A69"/>
    <w:rsid w:val="00A2019A"/>
    <w:rsid w:val="00A21091"/>
    <w:rsid w:val="00A222BA"/>
    <w:rsid w:val="00A23493"/>
    <w:rsid w:val="00A2416A"/>
    <w:rsid w:val="00A30E06"/>
    <w:rsid w:val="00A31EC8"/>
    <w:rsid w:val="00A3270B"/>
    <w:rsid w:val="00A333A9"/>
    <w:rsid w:val="00A379E4"/>
    <w:rsid w:val="00A42F07"/>
    <w:rsid w:val="00A43B02"/>
    <w:rsid w:val="00A44946"/>
    <w:rsid w:val="00A45A84"/>
    <w:rsid w:val="00A46B85"/>
    <w:rsid w:val="00A46FEB"/>
    <w:rsid w:val="00A47FC1"/>
    <w:rsid w:val="00A50585"/>
    <w:rsid w:val="00A506F1"/>
    <w:rsid w:val="00A5156E"/>
    <w:rsid w:val="00A52098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33B9"/>
    <w:rsid w:val="00A8483F"/>
    <w:rsid w:val="00A870B0"/>
    <w:rsid w:val="00A8728A"/>
    <w:rsid w:val="00A87A54"/>
    <w:rsid w:val="00A949E4"/>
    <w:rsid w:val="00AA105C"/>
    <w:rsid w:val="00AA1809"/>
    <w:rsid w:val="00AA1FFE"/>
    <w:rsid w:val="00AA3F2E"/>
    <w:rsid w:val="00AA4A05"/>
    <w:rsid w:val="00AA6F9D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59D3"/>
    <w:rsid w:val="00AD0E75"/>
    <w:rsid w:val="00AD5A98"/>
    <w:rsid w:val="00AE77EB"/>
    <w:rsid w:val="00AE7BD8"/>
    <w:rsid w:val="00AE7D02"/>
    <w:rsid w:val="00AF0BB7"/>
    <w:rsid w:val="00AF0BDE"/>
    <w:rsid w:val="00AF0EDE"/>
    <w:rsid w:val="00AF1999"/>
    <w:rsid w:val="00AF36DC"/>
    <w:rsid w:val="00AF4853"/>
    <w:rsid w:val="00AF53B9"/>
    <w:rsid w:val="00AF73AD"/>
    <w:rsid w:val="00B00702"/>
    <w:rsid w:val="00B0110B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1523B"/>
    <w:rsid w:val="00B2131A"/>
    <w:rsid w:val="00B2169D"/>
    <w:rsid w:val="00B21CBB"/>
    <w:rsid w:val="00B252F4"/>
    <w:rsid w:val="00B2606D"/>
    <w:rsid w:val="00B263C0"/>
    <w:rsid w:val="00B26E46"/>
    <w:rsid w:val="00B316CA"/>
    <w:rsid w:val="00B31BFB"/>
    <w:rsid w:val="00B3528F"/>
    <w:rsid w:val="00B357AB"/>
    <w:rsid w:val="00B40A53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500"/>
    <w:rsid w:val="00B84E2D"/>
    <w:rsid w:val="00B8746A"/>
    <w:rsid w:val="00B9277F"/>
    <w:rsid w:val="00B927C9"/>
    <w:rsid w:val="00B952B7"/>
    <w:rsid w:val="00B96D66"/>
    <w:rsid w:val="00B96EFA"/>
    <w:rsid w:val="00B97CCF"/>
    <w:rsid w:val="00BA3F43"/>
    <w:rsid w:val="00BA5541"/>
    <w:rsid w:val="00BA61AC"/>
    <w:rsid w:val="00BB03E5"/>
    <w:rsid w:val="00BB17B0"/>
    <w:rsid w:val="00BB28BF"/>
    <w:rsid w:val="00BB2F42"/>
    <w:rsid w:val="00BB4AC0"/>
    <w:rsid w:val="00BB5683"/>
    <w:rsid w:val="00BB5EB6"/>
    <w:rsid w:val="00BB6D96"/>
    <w:rsid w:val="00BC112B"/>
    <w:rsid w:val="00BC17DF"/>
    <w:rsid w:val="00BC3F7E"/>
    <w:rsid w:val="00BC6832"/>
    <w:rsid w:val="00BD0826"/>
    <w:rsid w:val="00BD15AB"/>
    <w:rsid w:val="00BD181D"/>
    <w:rsid w:val="00BD2773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4D40"/>
    <w:rsid w:val="00BE56A7"/>
    <w:rsid w:val="00BE5A43"/>
    <w:rsid w:val="00BE62F6"/>
    <w:rsid w:val="00BE638E"/>
    <w:rsid w:val="00BF27B2"/>
    <w:rsid w:val="00BF4F06"/>
    <w:rsid w:val="00BF534E"/>
    <w:rsid w:val="00BF5717"/>
    <w:rsid w:val="00BF5C91"/>
    <w:rsid w:val="00BF66D2"/>
    <w:rsid w:val="00C01348"/>
    <w:rsid w:val="00C01585"/>
    <w:rsid w:val="00C01832"/>
    <w:rsid w:val="00C0764A"/>
    <w:rsid w:val="00C1410E"/>
    <w:rsid w:val="00C141C6"/>
    <w:rsid w:val="00C15663"/>
    <w:rsid w:val="00C156CA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297C"/>
    <w:rsid w:val="00C346AD"/>
    <w:rsid w:val="00C3588D"/>
    <w:rsid w:val="00C36E3A"/>
    <w:rsid w:val="00C37A77"/>
    <w:rsid w:val="00C41141"/>
    <w:rsid w:val="00C449AD"/>
    <w:rsid w:val="00C44E30"/>
    <w:rsid w:val="00C461E6"/>
    <w:rsid w:val="00C465B7"/>
    <w:rsid w:val="00C50045"/>
    <w:rsid w:val="00C50771"/>
    <w:rsid w:val="00C508BE"/>
    <w:rsid w:val="00C54107"/>
    <w:rsid w:val="00C55FE8"/>
    <w:rsid w:val="00C627BF"/>
    <w:rsid w:val="00C63EC4"/>
    <w:rsid w:val="00C64CD9"/>
    <w:rsid w:val="00C66E3B"/>
    <w:rsid w:val="00C670F8"/>
    <w:rsid w:val="00C6780B"/>
    <w:rsid w:val="00C7062B"/>
    <w:rsid w:val="00C7226D"/>
    <w:rsid w:val="00C73A90"/>
    <w:rsid w:val="00C76D49"/>
    <w:rsid w:val="00C80AD4"/>
    <w:rsid w:val="00C80B5E"/>
    <w:rsid w:val="00C814A1"/>
    <w:rsid w:val="00C82055"/>
    <w:rsid w:val="00C85FE1"/>
    <w:rsid w:val="00C8630A"/>
    <w:rsid w:val="00C9061B"/>
    <w:rsid w:val="00C93EBA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E1C01"/>
    <w:rsid w:val="00CE20BC"/>
    <w:rsid w:val="00CE26C6"/>
    <w:rsid w:val="00CE39E1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21D2"/>
    <w:rsid w:val="00D061BB"/>
    <w:rsid w:val="00D065B4"/>
    <w:rsid w:val="00D07BE1"/>
    <w:rsid w:val="00D116C0"/>
    <w:rsid w:val="00D13433"/>
    <w:rsid w:val="00D13D8A"/>
    <w:rsid w:val="00D172C9"/>
    <w:rsid w:val="00D20DA7"/>
    <w:rsid w:val="00D249A5"/>
    <w:rsid w:val="00D275B7"/>
    <w:rsid w:val="00D2793F"/>
    <w:rsid w:val="00D279D8"/>
    <w:rsid w:val="00D27C8E"/>
    <w:rsid w:val="00D3026A"/>
    <w:rsid w:val="00D329E8"/>
    <w:rsid w:val="00D32D62"/>
    <w:rsid w:val="00D3621B"/>
    <w:rsid w:val="00D36E44"/>
    <w:rsid w:val="00D40205"/>
    <w:rsid w:val="00D40C72"/>
    <w:rsid w:val="00D41021"/>
    <w:rsid w:val="00D4141B"/>
    <w:rsid w:val="00D4145D"/>
    <w:rsid w:val="00D425CC"/>
    <w:rsid w:val="00D4460B"/>
    <w:rsid w:val="00D458F0"/>
    <w:rsid w:val="00D50668"/>
    <w:rsid w:val="00D50B3B"/>
    <w:rsid w:val="00D51C1C"/>
    <w:rsid w:val="00D51FCC"/>
    <w:rsid w:val="00D5467F"/>
    <w:rsid w:val="00D54C45"/>
    <w:rsid w:val="00D55837"/>
    <w:rsid w:val="00D56A9F"/>
    <w:rsid w:val="00D57BA2"/>
    <w:rsid w:val="00D60F51"/>
    <w:rsid w:val="00D60FAC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0BEC"/>
    <w:rsid w:val="00D84704"/>
    <w:rsid w:val="00D84BF9"/>
    <w:rsid w:val="00D8517D"/>
    <w:rsid w:val="00D921FD"/>
    <w:rsid w:val="00D92B4B"/>
    <w:rsid w:val="00D93714"/>
    <w:rsid w:val="00D94034"/>
    <w:rsid w:val="00D95424"/>
    <w:rsid w:val="00D96717"/>
    <w:rsid w:val="00DA1541"/>
    <w:rsid w:val="00DA4084"/>
    <w:rsid w:val="00DA56ED"/>
    <w:rsid w:val="00DA5A54"/>
    <w:rsid w:val="00DA5C0D"/>
    <w:rsid w:val="00DB423C"/>
    <w:rsid w:val="00DB4E26"/>
    <w:rsid w:val="00DB6EF7"/>
    <w:rsid w:val="00DB714B"/>
    <w:rsid w:val="00DC0CBD"/>
    <w:rsid w:val="00DC1025"/>
    <w:rsid w:val="00DC10F6"/>
    <w:rsid w:val="00DC115D"/>
    <w:rsid w:val="00DC1EB8"/>
    <w:rsid w:val="00DC2FCA"/>
    <w:rsid w:val="00DC3E45"/>
    <w:rsid w:val="00DC4598"/>
    <w:rsid w:val="00DD0722"/>
    <w:rsid w:val="00DD0B3D"/>
    <w:rsid w:val="00DD212F"/>
    <w:rsid w:val="00DE0B3D"/>
    <w:rsid w:val="00DE18F5"/>
    <w:rsid w:val="00DE4A68"/>
    <w:rsid w:val="00DE73D2"/>
    <w:rsid w:val="00DF5BFB"/>
    <w:rsid w:val="00DF5CD6"/>
    <w:rsid w:val="00E022DA"/>
    <w:rsid w:val="00E032A1"/>
    <w:rsid w:val="00E03BCB"/>
    <w:rsid w:val="00E124DC"/>
    <w:rsid w:val="00E12EB5"/>
    <w:rsid w:val="00E15A41"/>
    <w:rsid w:val="00E16825"/>
    <w:rsid w:val="00E16ED0"/>
    <w:rsid w:val="00E20666"/>
    <w:rsid w:val="00E22D68"/>
    <w:rsid w:val="00E247D9"/>
    <w:rsid w:val="00E25612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0C63"/>
    <w:rsid w:val="00E54246"/>
    <w:rsid w:val="00E55D8E"/>
    <w:rsid w:val="00E662CD"/>
    <w:rsid w:val="00E6641E"/>
    <w:rsid w:val="00E66F18"/>
    <w:rsid w:val="00E70856"/>
    <w:rsid w:val="00E727DE"/>
    <w:rsid w:val="00E74A30"/>
    <w:rsid w:val="00E77778"/>
    <w:rsid w:val="00E77B7E"/>
    <w:rsid w:val="00E77BA8"/>
    <w:rsid w:val="00E8139F"/>
    <w:rsid w:val="00E82DF1"/>
    <w:rsid w:val="00E84754"/>
    <w:rsid w:val="00E90CAA"/>
    <w:rsid w:val="00E90CD3"/>
    <w:rsid w:val="00E93339"/>
    <w:rsid w:val="00E96532"/>
    <w:rsid w:val="00E973A0"/>
    <w:rsid w:val="00EA0929"/>
    <w:rsid w:val="00EA1688"/>
    <w:rsid w:val="00EA1AFC"/>
    <w:rsid w:val="00EA2317"/>
    <w:rsid w:val="00EA3A7D"/>
    <w:rsid w:val="00EA4C83"/>
    <w:rsid w:val="00EB0A37"/>
    <w:rsid w:val="00EB763D"/>
    <w:rsid w:val="00EB7EC2"/>
    <w:rsid w:val="00EB7FE4"/>
    <w:rsid w:val="00EC0A92"/>
    <w:rsid w:val="00EC1DA0"/>
    <w:rsid w:val="00EC329B"/>
    <w:rsid w:val="00EC5EB9"/>
    <w:rsid w:val="00EC6006"/>
    <w:rsid w:val="00EC71A6"/>
    <w:rsid w:val="00EC73EB"/>
    <w:rsid w:val="00ED3E29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2290"/>
    <w:rsid w:val="00F03EAC"/>
    <w:rsid w:val="00F04B7C"/>
    <w:rsid w:val="00F077C9"/>
    <w:rsid w:val="00F078B5"/>
    <w:rsid w:val="00F07CB0"/>
    <w:rsid w:val="00F14024"/>
    <w:rsid w:val="00F14FA3"/>
    <w:rsid w:val="00F15DB1"/>
    <w:rsid w:val="00F24297"/>
    <w:rsid w:val="00F2564A"/>
    <w:rsid w:val="00F25761"/>
    <w:rsid w:val="00F259D7"/>
    <w:rsid w:val="00F32482"/>
    <w:rsid w:val="00F32D05"/>
    <w:rsid w:val="00F346B7"/>
    <w:rsid w:val="00F34BFC"/>
    <w:rsid w:val="00F35263"/>
    <w:rsid w:val="00F35E34"/>
    <w:rsid w:val="00F403BF"/>
    <w:rsid w:val="00F4342F"/>
    <w:rsid w:val="00F43605"/>
    <w:rsid w:val="00F45227"/>
    <w:rsid w:val="00F5045C"/>
    <w:rsid w:val="00F520C7"/>
    <w:rsid w:val="00F53AEA"/>
    <w:rsid w:val="00F547AF"/>
    <w:rsid w:val="00F55AC7"/>
    <w:rsid w:val="00F55FC9"/>
    <w:rsid w:val="00F563CD"/>
    <w:rsid w:val="00F5663B"/>
    <w:rsid w:val="00F5674D"/>
    <w:rsid w:val="00F6392C"/>
    <w:rsid w:val="00F6409B"/>
    <w:rsid w:val="00F64256"/>
    <w:rsid w:val="00F66093"/>
    <w:rsid w:val="00F66518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071F"/>
    <w:rsid w:val="00F922B2"/>
    <w:rsid w:val="00F943C8"/>
    <w:rsid w:val="00F96B28"/>
    <w:rsid w:val="00FA1564"/>
    <w:rsid w:val="00FA41B4"/>
    <w:rsid w:val="00FA5DDD"/>
    <w:rsid w:val="00FA6255"/>
    <w:rsid w:val="00FA723B"/>
    <w:rsid w:val="00FA7644"/>
    <w:rsid w:val="00FB0647"/>
    <w:rsid w:val="00FB0DB4"/>
    <w:rsid w:val="00FB1FA3"/>
    <w:rsid w:val="00FB43A8"/>
    <w:rsid w:val="00FB4D12"/>
    <w:rsid w:val="00FB5279"/>
    <w:rsid w:val="00FB62AE"/>
    <w:rsid w:val="00FC069A"/>
    <w:rsid w:val="00FC08A9"/>
    <w:rsid w:val="00FC0BA0"/>
    <w:rsid w:val="00FC7600"/>
    <w:rsid w:val="00FD0385"/>
    <w:rsid w:val="00FD0B7B"/>
    <w:rsid w:val="00FD1A46"/>
    <w:rsid w:val="00FD4C08"/>
    <w:rsid w:val="00FD6002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3E320737"/>
  <w15:docId w15:val="{062D1C31-B665-44F6-9355-E7E362771E1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A52098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40332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2489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094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292765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3169885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76090855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767646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2940595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8407955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425154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8867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908732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7052235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7537163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8483943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3464753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8603168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589506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415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326463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91312860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5215715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07289724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47865064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615983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405679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213484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2813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739705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887991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16331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062933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0607267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4673694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43952690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69855074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8390848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8197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21367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905519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09047218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4466921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8004981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5648479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023481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6458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51886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75923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2713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634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712287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0894834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61074655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2471535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18509668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867689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3573442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64005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57581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048798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35738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224542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10928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625072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8892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017703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7963981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05430535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9845660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9027885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406455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630471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799146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520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280525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5055568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8542279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750272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6091891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88264094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yperlink" Target="https://ec.europa.eu/commission/presscorner/detail/en/ip_21_426" TargetMode="External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oter" Target="footer3.xml"/><Relationship Id="rId10" Type="http://schemas.openxmlformats.org/officeDocument/2006/relationships/numbering" Target="numbering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header" Target="head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0502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4C63CAC0D8F941D9B8735271666D4A8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91F1DA1-D994-4291-B6B1-19576F13A422}"/>
      </w:docPartPr>
      <w:docPartBody>
        <w:p w:rsidR="00D500C8" w:rsidRDefault="00D500C8">
          <w:pPr>
            <w:pStyle w:val="4C63CAC0D8F941D9B8735271666D4A86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AEACDA5D9D1746178AAAE2B547668E0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F71FC42-25F0-42B0-A085-8B79BC8C7B87}"/>
      </w:docPartPr>
      <w:docPartBody>
        <w:p w:rsidR="00D500C8" w:rsidRDefault="00D500C8">
          <w:pPr>
            <w:pStyle w:val="AEACDA5D9D1746178AAAE2B547668E0B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F5969BFFD84E420DAF0A3E2B1EE323E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9BAAF64-2F95-4AA0-A22E-29F23D6CF9F5}"/>
      </w:docPartPr>
      <w:docPartBody>
        <w:p w:rsidR="00D500C8" w:rsidRDefault="00D500C8">
          <w:pPr>
            <w:pStyle w:val="F5969BFFD84E420DAF0A3E2B1EE323E2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6E21E7742D624978A16E7187F52970F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4B2D940-6AD7-484E-84E7-92E172A78E0C}"/>
      </w:docPartPr>
      <w:docPartBody>
        <w:p w:rsidR="00D500C8" w:rsidRDefault="00D500C8">
          <w:pPr>
            <w:pStyle w:val="6E21E7742D624978A16E7187F52970F5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9B5F3EDC9A544D6DB44F041EF4906EC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FC7504A-5AE2-4A93-8E93-6A986527ACEC}"/>
      </w:docPartPr>
      <w:docPartBody>
        <w:p w:rsidR="00D500C8" w:rsidRDefault="00D500C8">
          <w:pPr>
            <w:pStyle w:val="9B5F3EDC9A544D6DB44F041EF4906EC4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0B29317889C54F0DBB1BC9D474D8F9F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7B918B5-4C6C-4527-B573-3B2196A205DE}"/>
      </w:docPartPr>
      <w:docPartBody>
        <w:p w:rsidR="00D500C8" w:rsidRDefault="00D500C8">
          <w:pPr>
            <w:pStyle w:val="0B29317889C54F0DBB1BC9D474D8F9F5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9987054E871546B981DAEEB3EE6EA50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B3641AD-5D81-4FD7-8366-81FAA03F033A}"/>
      </w:docPartPr>
      <w:docPartBody>
        <w:p w:rsidR="00D500C8" w:rsidRDefault="00D500C8">
          <w:pPr>
            <w:pStyle w:val="9987054E871546B981DAEEB3EE6EA507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D9A91F9A5E0B4414B80910C04A4C29E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F927AF6-1FB9-43E4-9D6B-3A2D19DF75CD}"/>
      </w:docPartPr>
      <w:docPartBody>
        <w:p w:rsidR="00D500C8" w:rsidRDefault="00D500C8">
          <w:pPr>
            <w:pStyle w:val="D9A91F9A5E0B4414B80910C04A4C29E6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ED84D5912E284B809E059A5D3DFD5AB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F28A466-7418-4220-A895-D016B1360164}"/>
      </w:docPartPr>
      <w:docPartBody>
        <w:p w:rsidR="00000000" w:rsidRDefault="00985A5F">
          <w:r w:rsidRPr="00827A6D">
            <w:rPr>
              <w:rStyle w:val="Platshllartext"/>
            </w:rPr>
            <w:t xml:space="preserve"> </w:t>
          </w:r>
        </w:p>
      </w:docPartBody>
    </w:docPart>
    <w:docPart>
      <w:docPartPr>
        <w:name w:val="C152F3C1101D4E9C97EC6DE45CD6471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5107221-BF06-4184-A7C1-7AD89642B6A2}"/>
      </w:docPartPr>
      <w:docPartBody>
        <w:p w:rsidR="00000000" w:rsidRDefault="00985A5F">
          <w:r w:rsidRPr="00827A6D">
            <w:rPr>
              <w:rStyle w:val="Platshllartext"/>
            </w:rPr>
            <w:t xml:space="preserve"> </w:t>
          </w:r>
        </w:p>
      </w:docPartBody>
    </w:docPart>
    <w:docPart>
      <w:docPartPr>
        <w:name w:val="5CA7872FBEC94FE096E937EAF2650BF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B2446F0-3876-4C35-9BFE-528F0D857199}"/>
      </w:docPartPr>
      <w:docPartBody>
        <w:p w:rsidR="00000000" w:rsidRDefault="00985A5F">
          <w:r w:rsidRPr="00827A6D">
            <w:rPr>
              <w:rStyle w:val="Platshllartext"/>
            </w:rPr>
            <w:t xml:space="preserve"> </w:t>
          </w:r>
        </w:p>
      </w:docPartBody>
    </w:docPart>
    <w:docPart>
      <w:docPartPr>
        <w:name w:val="64A217E00055456BB826883FE555DDC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30A6B47-FF88-48DE-8F49-5A0CBCD05346}"/>
      </w:docPartPr>
      <w:docPartBody>
        <w:p w:rsidR="00000000" w:rsidRDefault="00985A5F">
          <w:r w:rsidRPr="00827A6D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500C8"/>
    <w:rsid w:val="000045B7"/>
    <w:rsid w:val="00174E77"/>
    <w:rsid w:val="001E556F"/>
    <w:rsid w:val="00284F3F"/>
    <w:rsid w:val="0055782C"/>
    <w:rsid w:val="00793F0C"/>
    <w:rsid w:val="00860194"/>
    <w:rsid w:val="00985A5F"/>
    <w:rsid w:val="0099378D"/>
    <w:rsid w:val="00AA6F9D"/>
    <w:rsid w:val="00C54107"/>
    <w:rsid w:val="00C814A1"/>
    <w:rsid w:val="00D500C8"/>
    <w:rsid w:val="00D80BEC"/>
    <w:rsid w:val="00E16ED0"/>
    <w:rsid w:val="00F07CB0"/>
    <w:rsid w:val="00F6409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985A5F"/>
    <w:rPr>
      <w:noProof w:val="0"/>
      <w:color w:val="808080"/>
    </w:rPr>
  </w:style>
  <w:style w:type="paragraph" w:customStyle="1" w:styleId="4C63CAC0D8F941D9B8735271666D4A86">
    <w:name w:val="4C63CAC0D8F941D9B8735271666D4A86"/>
  </w:style>
  <w:style w:type="paragraph" w:customStyle="1" w:styleId="FE3900D39297428C8DC6ADFBA83113D9">
    <w:name w:val="FE3900D39297428C8DC6ADFBA83113D9"/>
  </w:style>
  <w:style w:type="paragraph" w:customStyle="1" w:styleId="AEACDA5D9D1746178AAAE2B547668E0B">
    <w:name w:val="AEACDA5D9D1746178AAAE2B547668E0B"/>
  </w:style>
  <w:style w:type="paragraph" w:customStyle="1" w:styleId="9EE95164103D467782BEB6152E2DBAEE">
    <w:name w:val="9EE95164103D467782BEB6152E2DBAEE"/>
  </w:style>
  <w:style w:type="paragraph" w:customStyle="1" w:styleId="F5969BFFD84E420DAF0A3E2B1EE323E2">
    <w:name w:val="F5969BFFD84E420DAF0A3E2B1EE323E2"/>
  </w:style>
  <w:style w:type="paragraph" w:customStyle="1" w:styleId="6E21E7742D624978A16E7187F52970F5">
    <w:name w:val="6E21E7742D624978A16E7187F52970F5"/>
  </w:style>
  <w:style w:type="paragraph" w:customStyle="1" w:styleId="9B5F3EDC9A544D6DB44F041EF4906EC4">
    <w:name w:val="9B5F3EDC9A544D6DB44F041EF4906EC4"/>
  </w:style>
  <w:style w:type="paragraph" w:customStyle="1" w:styleId="0B29317889C54F0DBB1BC9D474D8F9F5">
    <w:name w:val="0B29317889C54F0DBB1BC9D474D8F9F5"/>
  </w:style>
  <w:style w:type="paragraph" w:customStyle="1" w:styleId="F819E6F6174A49F1BFCFAF214EF8DB99">
    <w:name w:val="F819E6F6174A49F1BFCFAF214EF8DB99"/>
  </w:style>
  <w:style w:type="paragraph" w:customStyle="1" w:styleId="9987054E871546B981DAEEB3EE6EA507">
    <w:name w:val="9987054E871546B981DAEEB3EE6EA507"/>
  </w:style>
  <w:style w:type="paragraph" w:customStyle="1" w:styleId="D9A91F9A5E0B4414B80910C04A4C29E6">
    <w:name w:val="D9A91F9A5E0B4414B80910C04A4C29E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3.xml><?xml version="1.0" encoding="utf-8"?>
<faktaPM xmlns="http://rk.se/faktapm">
  <Titel>Medelhavspakten – ett samarbetsramverk för medelhavsområdet </Titel>
  <Ar>2025/26</Ar>
  <Nr>36</Nr>
  <UppDat>2025-11-19</UppDat>
  <Rub>Medelhavspakten – ett samarbetsramverk för medelhavsområdet</Rub>
  <Dep>Utrikesdepartementet</Dep>
  <Utsk>Utrikesutskottet</Utsk>
  <AnkDat>2025-11-19</AnkDat>
  <Egenskap1/>
  <Egenskap2/>
  <Egenskap3/>
  <DepLista>
    <Item>
      <itemnr/>
      <Departementsnamn>Utrikesdepartementet</Departementsnamn>
    </Item>
  </DepLista>
  <DokLista>
    <DokItem>
      <Beteckning>JOIN(2025) 26</Beteckning>
      <Celexnummer>52025JC0026</Celexnummer>
      <DokTitel>GEMENSAMT MEDDELANDE TILL EUROPAPARLAMENTET, EUROPEISKA RÅDET, EUROPEISKA EKONOMISKA OCH SOCIALA KOMMITTÉN OCH REGIONKOMMITTÉN: Medelhavspakten - Ett hav, en pakt, en framtid.</DokTitel>
    </DokItem>
  </DokLista>
  <GDB1>JOIN(2025) 26</GDB1>
  <GDT1>GEMENSAMT MEDDELANDE TILL EUROPAPARLAMENTET, EUROPEISKA RÅDET, EUROPEISKA EKONOMISKA OCH SOCIALA KOMMITTÉN OCH REGIONKOMMITTÉN: Medelhavspakten - Ett hav, en pakt, en framtid.</GDT1>
  <GDTWeb>JOIN(2025) 26</GDTWeb>
  <Typ>FPM</Typ>
  <Dokumenttyp>FaktaPM</Dokumenttyp>
  <Epostadress>ma0502aa</Epostadress>
</faktaPM>
</file>

<file path=customXml/item4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2025-10-23</HeaderDate>
    <Office/>
    <Dnr>UD2025/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JKJESUNFAP3T-2050196627-192498</_dlc_DocId>
    <_dlc_DocIdUrl xmlns="8b66ae41-1ec6-402e-b662-35d1932ca064">
      <Url>https://dhs.sp.regeringskansliet.se/yta/ud-eukorr/_layouts/15/DocIdRedir.aspx?ID=JKJESUNFAP3T-2050196627-192498</Url>
      <Description>JKJESUNFAP3T-2050196627-192498</Description>
    </_dlc_DocIdUrl>
    <IconOverlay xmlns="http://schemas.microsoft.com/sharepoint/v4" xsi:nil="true"/>
  </documentManagement>
</p:properties>
</file>

<file path=customXml/item8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3325B1F-4847-465B-B773-9606683B78A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DCAFFA-1FE5-4AAB-908C-C8E833251DE7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4.xml><?xml version="1.0" encoding="utf-8"?>
<ds:datastoreItem xmlns:ds="http://schemas.openxmlformats.org/officeDocument/2006/customXml" ds:itemID="{E4F17EC9-87CD-4BF4-92BB-0519F4FD9C33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FA615B2A-CA8D-4EDB-88DB-6307AAC746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B347B8B9-2A04-49EC-8DC6-6660D494926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598F48A8-489C-4C47-9D51-EF7A511BA8E4}">
  <ds:schemaRefs>
    <ds:schemaRef ds:uri="18f3d968-6251-40b0-9f11-012b293496c2"/>
    <ds:schemaRef ds:uri="cc625d36-bb37-4650-91b9-0c96159295ba"/>
    <ds:schemaRef ds:uri="http://purl.org/dc/elements/1.1/"/>
    <ds:schemaRef ds:uri="http://schemas.microsoft.com/office/2006/metadata/properties"/>
    <ds:schemaRef ds:uri="http://schemas.microsoft.com/office/infopath/2007/PartnerControls"/>
    <ds:schemaRef ds:uri="8b66ae41-1ec6-402e-b662-35d1932ca064"/>
    <ds:schemaRef ds:uri="http://schemas.openxmlformats.org/package/2006/metadata/core-properties"/>
    <ds:schemaRef ds:uri="http://purl.org/dc/terms/"/>
    <ds:schemaRef ds:uri="9c9941df-7074-4a92-bf99-225d24d78d61"/>
    <ds:schemaRef ds:uri="http://schemas.microsoft.com/sharepoint/v4"/>
    <ds:schemaRef ds:uri="http://schemas.microsoft.com/office/2006/documentManagement/types"/>
    <ds:schemaRef ds:uri="4e9c2f0c-7bf8-49af-8356-cbf363fc78a7"/>
    <ds:schemaRef ds:uri="http://www.w3.org/XML/1998/namespace"/>
    <ds:schemaRef ds:uri="http://purl.org/dc/dcmitype/"/>
  </ds:schemaRefs>
</ds:datastoreItem>
</file>

<file path=customXml/itemProps8.xml><?xml version="1.0" encoding="utf-8"?>
<ds:datastoreItem xmlns:ds="http://schemas.openxmlformats.org/officeDocument/2006/customXml" ds:itemID="{02C4DFC8-D9FA-42FD-850B-C49AB1B67A50}">
  <ds:schemaRefs>
    <ds:schemaRef ds:uri="http://schemas.microsoft.com/sharepoint/events"/>
  </ds:schemaRefs>
</ds:datastoreItem>
</file>

<file path=customXml/itemProps9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FaktaPM.dotm</Template>
  <TotalTime>0</TotalTime>
  <Pages>4</Pages>
  <Words>1117</Words>
  <Characters>7606</Characters>
  <Application>Microsoft Office Word</Application>
  <DocSecurity>0</DocSecurity>
  <Lines>124</Lines>
  <Paragraphs>42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8727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FPM_202526__36</dc:title>
  <dc:subject/>
  <dc:creator>Zacharias Spindler</dc:creator>
  <cp:keywords/>
  <dc:description/>
  <cp:lastModifiedBy>Maria Sundin</cp:lastModifiedBy>
  <cp:revision>2</cp:revision>
  <cp:lastPrinted>2023-02-02T10:01:00Z</cp:lastPrinted>
  <dcterms:created xsi:type="dcterms:W3CDTF">2025-11-19T10:42:00Z</dcterms:created>
  <dcterms:modified xsi:type="dcterms:W3CDTF">2025-11-19T10:42:00Z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ItemGuid">
    <vt:lpwstr>e2a89d68-1473-4660-a042-be7c464d2c58</vt:lpwstr>
  </property>
  <property fmtid="{D5CDD505-2E9C-101B-9397-08002B2CF9AE}" pid="6" name="Organisation">
    <vt:lpwstr/>
  </property>
  <property fmtid="{D5CDD505-2E9C-101B-9397-08002B2CF9AE}" pid="7" name="ActivityCategory">
    <vt:lpwstr/>
  </property>
  <property fmtid="{D5CDD505-2E9C-101B-9397-08002B2CF9AE}" pid="8" name="GDB1">
    <vt:lpwstr>JOIN(2025) 26</vt:lpwstr>
  </property>
  <property fmtid="{D5CDD505-2E9C-101B-9397-08002B2CF9AE}" pid="9" name="GDB2">
    <vt:lpwstr> </vt:lpwstr>
  </property>
  <property fmtid="{D5CDD505-2E9C-101B-9397-08002B2CF9AE}" pid="10" name="GDB3">
    <vt:lpwstr> </vt:lpwstr>
  </property>
  <property fmtid="{D5CDD505-2E9C-101B-9397-08002B2CF9AE}" pid="11" name="GDB4">
    <vt:lpwstr> </vt:lpwstr>
  </property>
  <property fmtid="{D5CDD505-2E9C-101B-9397-08002B2CF9AE}" pid="12" name="GDB5">
    <vt:lpwstr> </vt:lpwstr>
  </property>
  <property fmtid="{D5CDD505-2E9C-101B-9397-08002B2CF9AE}" pid="13" name="GDB6">
    <vt:lpwstr> </vt:lpwstr>
  </property>
  <property fmtid="{D5CDD505-2E9C-101B-9397-08002B2CF9AE}" pid="14" name="GDB7">
    <vt:lpwstr> </vt:lpwstr>
  </property>
  <property fmtid="{D5CDD505-2E9C-101B-9397-08002B2CF9AE}" pid="15" name="GDB8">
    <vt:lpwstr> </vt:lpwstr>
  </property>
  <property fmtid="{D5CDD505-2E9C-101B-9397-08002B2CF9AE}" pid="16" name="GDB9">
    <vt:lpwstr> </vt:lpwstr>
  </property>
  <property fmtid="{D5CDD505-2E9C-101B-9397-08002B2CF9AE}" pid="17" name="GDB10">
    <vt:lpwstr> </vt:lpwstr>
  </property>
  <property fmtid="{D5CDD505-2E9C-101B-9397-08002B2CF9AE}" pid="18" name="GDB11">
    <vt:lpwstr> </vt:lpwstr>
  </property>
  <property fmtid="{D5CDD505-2E9C-101B-9397-08002B2CF9AE}" pid="19" name="GDB12">
    <vt:lpwstr> </vt:lpwstr>
  </property>
  <property fmtid="{D5CDD505-2E9C-101B-9397-08002B2CF9AE}" pid="20" name="GDB13">
    <vt:lpwstr> </vt:lpwstr>
  </property>
  <property fmtid="{D5CDD505-2E9C-101B-9397-08002B2CF9AE}" pid="21" name="Rub">
    <vt:lpwstr>Medelhavspakten – ett samarbetsramverk för medelhavsområdet</vt:lpwstr>
  </property>
  <property fmtid="{D5CDD505-2E9C-101B-9397-08002B2CF9AE}" pid="22" name="Ar">
    <vt:lpwstr>2025/26</vt:lpwstr>
  </property>
  <property fmtid="{D5CDD505-2E9C-101B-9397-08002B2CF9AE}" pid="23" name="Nr">
    <vt:lpwstr>36</vt:lpwstr>
  </property>
  <property fmtid="{D5CDD505-2E9C-101B-9397-08002B2CF9AE}" pid="24" name="UppDat">
    <vt:lpwstr>2025-11-19</vt:lpwstr>
  </property>
  <property fmtid="{D5CDD505-2E9C-101B-9397-08002B2CF9AE}" pid="25" name="Dep">
    <vt:lpwstr>Utrikesdepartementet</vt:lpwstr>
  </property>
  <property fmtid="{D5CDD505-2E9C-101B-9397-08002B2CF9AE}" pid="26" name="GDT1">
    <vt:lpwstr>GEMENSAMT MEDDELANDE TILL EUROPAPARLAMENTET, EUROPEISKA RÅDET, EUROPEISKA EKONOMISKA OCH SOCIALA KOMMITTÉN OCH REGIONKOMMITTÉN: Medelhavspakten - Ett hav, en pakt, en framtid.</vt:lpwstr>
  </property>
  <property fmtid="{D5CDD505-2E9C-101B-9397-08002B2CF9AE}" pid="27" name="GDT2">
    <vt:lpwstr> </vt:lpwstr>
  </property>
  <property fmtid="{D5CDD505-2E9C-101B-9397-08002B2CF9AE}" pid="28" name="GDT3">
    <vt:lpwstr> </vt:lpwstr>
  </property>
  <property fmtid="{D5CDD505-2E9C-101B-9397-08002B2CF9AE}" pid="29" name="GDT4">
    <vt:lpwstr> </vt:lpwstr>
  </property>
  <property fmtid="{D5CDD505-2E9C-101B-9397-08002B2CF9AE}" pid="30" name="GDT5">
    <vt:lpwstr> </vt:lpwstr>
  </property>
  <property fmtid="{D5CDD505-2E9C-101B-9397-08002B2CF9AE}" pid="31" name="GDT6">
    <vt:lpwstr> </vt:lpwstr>
  </property>
  <property fmtid="{D5CDD505-2E9C-101B-9397-08002B2CF9AE}" pid="32" name="GDT7">
    <vt:lpwstr> </vt:lpwstr>
  </property>
  <property fmtid="{D5CDD505-2E9C-101B-9397-08002B2CF9AE}" pid="33" name="GDT8">
    <vt:lpwstr> </vt:lpwstr>
  </property>
  <property fmtid="{D5CDD505-2E9C-101B-9397-08002B2CF9AE}" pid="34" name="GDT9">
    <vt:lpwstr> </vt:lpwstr>
  </property>
  <property fmtid="{D5CDD505-2E9C-101B-9397-08002B2CF9AE}" pid="35" name="GDT10">
    <vt:lpwstr> </vt:lpwstr>
  </property>
  <property fmtid="{D5CDD505-2E9C-101B-9397-08002B2CF9AE}" pid="36" name="GDT11">
    <vt:lpwstr> </vt:lpwstr>
  </property>
  <property fmtid="{D5CDD505-2E9C-101B-9397-08002B2CF9AE}" pid="37" name="GDT12">
    <vt:lpwstr> </vt:lpwstr>
  </property>
  <property fmtid="{D5CDD505-2E9C-101B-9397-08002B2CF9AE}" pid="38" name="GDT13">
    <vt:lpwstr> </vt:lpwstr>
  </property>
  <property fmtid="{D5CDD505-2E9C-101B-9397-08002B2CF9AE}" pid="39" name="Typ">
    <vt:lpwstr>FPM</vt:lpwstr>
  </property>
  <property fmtid="{D5CDD505-2E9C-101B-9397-08002B2CF9AE}" pid="40" name="AnkDat">
    <vt:lpwstr>2025-11-19</vt:lpwstr>
  </property>
  <property fmtid="{D5CDD505-2E9C-101B-9397-08002B2CF9AE}" pid="41" name="Utsk">
    <vt:lpwstr>Utrikesutskottet</vt:lpwstr>
  </property>
  <property fmtid="{D5CDD505-2E9C-101B-9397-08002B2CF9AE}" pid="42" name="Dokumenttyp">
    <vt:lpwstr>FaktaPM</vt:lpwstr>
  </property>
  <property fmtid="{D5CDD505-2E9C-101B-9397-08002B2CF9AE}" pid="43" name="Epostadress">
    <vt:lpwstr>ma0502aa</vt:lpwstr>
  </property>
</Properties>
</file>