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45E38D1AC0AD4C9FB479F5F1B2705BBA"/>
        </w:placeholder>
        <w:group/>
      </w:sdtPr>
      <w:sdtEndPr>
        <w:rPr>
          <w:b w:val="0"/>
        </w:rPr>
      </w:sdtEndPr>
      <w:sdtContent>
        <w:p w14:paraId="4D1EC370" w14:textId="77777777" w:rsidR="00907069" w:rsidRPr="00710A6C" w:rsidRDefault="00907069" w:rsidP="001C2731">
          <w:pPr>
            <w:pStyle w:val="Sidhuvud"/>
            <w:ind w:left="3969" w:right="-567"/>
            <w:rPr>
              <w:b/>
            </w:rPr>
          </w:pPr>
          <w:r>
            <w:rPr>
              <w:noProof/>
            </w:rPr>
            <w:drawing>
              <wp:anchor distT="0" distB="0" distL="114300" distR="114300" simplePos="0" relativeHeight="251659776" behindDoc="1" locked="1" layoutInCell="1" allowOverlap="0" wp14:anchorId="7AC99489" wp14:editId="225439FE">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303C6EAA" w14:textId="25D2F0E2" w:rsidR="00907069" w:rsidRDefault="00C85FE1" w:rsidP="001C2731">
          <w:pPr>
            <w:pStyle w:val="Sidhuvud"/>
            <w:ind w:left="3969" w:right="-567"/>
          </w:pPr>
          <w:r>
            <w:t>Riksdagså</w:t>
          </w:r>
          <w:r w:rsidR="00907069">
            <w:t xml:space="preserve">r: </w:t>
          </w:r>
          <w:sdt>
            <w:sdtPr>
              <w:alias w:val="Ar"/>
              <w:tag w:val="Ar"/>
              <w:id w:val="-280807286"/>
              <w:placeholder>
                <w:docPart w:val="DFCC723DEAF94FFAA4899B8BDC99829E"/>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CF5EC2">
                <w:t>2025/26</w:t>
              </w:r>
            </w:sdtContent>
          </w:sdt>
        </w:p>
        <w:p w14:paraId="196E3478" w14:textId="036C4E95"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B868432C139C4DDAB7A8FA1463C75CB4"/>
              </w:placeholder>
              <w:dataBinding w:prefixMappings="xmlns:ns0='http://rk.se/faktapm' " w:xpath="/ns0:faktaPM[1]/ns0:Nr[1]" w:storeItemID="{0B9A7431-9D19-4C2A-8E12-639802D7B40B}"/>
              <w:text/>
            </w:sdtPr>
            <w:sdtEndPr/>
            <w:sdtContent>
              <w:r w:rsidR="00CF5EC2">
                <w:t>60</w:t>
              </w:r>
            </w:sdtContent>
          </w:sdt>
        </w:p>
        <w:sdt>
          <w:sdtPr>
            <w:alias w:val="Datum"/>
            <w:tag w:val="Datum"/>
            <w:id w:val="-363979562"/>
            <w:placeholder>
              <w:docPart w:val="AC17CABBA7E245F4A958D7F474E9B4D7"/>
            </w:placeholder>
            <w:dataBinding w:prefixMappings="xmlns:ns0='http://rk.se/faktapm' " w:xpath="/ns0:faktaPM[1]/ns0:UppDat[1]" w:storeItemID="{0B9A7431-9D19-4C2A-8E12-639802D7B40B}"/>
            <w:date w:fullDate="2026-02-02T00:00:00Z">
              <w:dateFormat w:val="yyyy-MM-dd"/>
              <w:lid w:val="sv-SE"/>
              <w:storeMappedDataAs w:val="dateTime"/>
              <w:calendar w:val="gregorian"/>
            </w:date>
          </w:sdtPr>
          <w:sdtEndPr/>
          <w:sdtContent>
            <w:p w14:paraId="33DFA8BA" w14:textId="56BDBACA" w:rsidR="00907069" w:rsidRDefault="00CF5EC2" w:rsidP="001C2731">
              <w:pPr>
                <w:pStyle w:val="Sidhuvud"/>
                <w:spacing w:after="960"/>
                <w:ind w:left="3969" w:right="-567"/>
              </w:pPr>
              <w:r>
                <w:t>2026-02-02</w:t>
              </w:r>
            </w:p>
          </w:sdtContent>
        </w:sdt>
      </w:sdtContent>
    </w:sdt>
    <w:p w14:paraId="2658A5D6" w14:textId="0D662BDE" w:rsidR="007D542F" w:rsidRPr="00517796" w:rsidRDefault="00E738EA" w:rsidP="007D542F">
      <w:pPr>
        <w:pStyle w:val="Rubrik"/>
      </w:pPr>
      <w:sdt>
        <w:sdtPr>
          <w:id w:val="886605850"/>
          <w:lock w:val="contentLocked"/>
          <w:placeholder>
            <w:docPart w:val="45E38D1AC0AD4C9FB479F5F1B2705BBA"/>
          </w:placeholder>
          <w:group/>
        </w:sdtPr>
        <w:sdtEndPr/>
        <w:sdtContent>
          <w:sdt>
            <w:sdtPr>
              <w:id w:val="-1141882450"/>
              <w:placeholder>
                <w:docPart w:val="CB8EBA83721D404AB152D43D9276CE83"/>
              </w:placeholder>
              <w:dataBinding w:prefixMappings="xmlns:ns0='http://rk.se/faktapm' " w:xpath="/ns0:faktaPM[1]/ns0:Titel[1]" w:storeItemID="{0B9A7431-9D19-4C2A-8E12-639802D7B40B}"/>
              <w:text/>
            </w:sdtPr>
            <w:sdtEndPr/>
            <w:sdtContent>
              <w:r w:rsidR="001E0D94" w:rsidRPr="001E0D94">
                <w:t>EU:s plan för hjärt-kärlhälsa</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E98468C850814D8FB966F2DAA3B8EFA4"/>
            </w:placeholder>
            <w15:repeatingSectionItem/>
          </w:sdtPr>
          <w:sdtEndPr/>
          <w:sdtContent>
            <w:p w14:paraId="31DEDA69" w14:textId="703EADDA" w:rsidR="007D542F" w:rsidRDefault="00E738EA" w:rsidP="007D542F">
              <w:pPr>
                <w:pStyle w:val="Brdtext"/>
              </w:pPr>
              <w:sdt>
                <w:sdtPr>
                  <w:rPr>
                    <w:rStyle w:val="Departement"/>
                  </w:rPr>
                  <w:id w:val="19440330"/>
                  <w:placeholder>
                    <w:docPart w:val="67FFE2A223ED47028BE1C47E63508FCA"/>
                  </w:placeholder>
                  <w:dataBinding w:prefixMappings="xmlns:ns0='http://rk.se/faktapm' " w:xpath="/ns0:faktaPM[1]/ns0:DepLista[1]/ns0:Item[1]/ns0:Departementsnamn[1]" w:storeItemID="{0B9A7431-9D19-4C2A-8E12-639802D7B40B}"/>
                  <w:comboBox w:lastValue="Social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8B77FC">
                    <w:rPr>
                      <w:rStyle w:val="Departement"/>
                    </w:rPr>
                    <w:t>Socialdepartementet</w:t>
                  </w:r>
                </w:sdtContent>
              </w:sdt>
              <w:r w:rsidR="007D542F">
                <w:t xml:space="preserve"> </w:t>
              </w:r>
            </w:p>
          </w:sdtContent>
        </w:sdt>
      </w:sdtContent>
    </w:sdt>
    <w:bookmarkStart w:id="0" w:name="_Toc93996727"/>
    <w:p w14:paraId="4D6DB58D" w14:textId="77777777" w:rsidR="007D542F" w:rsidRDefault="00E738EA" w:rsidP="00AC59D3">
      <w:pPr>
        <w:pStyle w:val="Rubrik2utannumrering"/>
      </w:pPr>
      <w:sdt>
        <w:sdtPr>
          <w:id w:val="-208794150"/>
          <w:lock w:val="contentLocked"/>
          <w:placeholder>
            <w:docPart w:val="45E38D1AC0AD4C9FB479F5F1B2705BBA"/>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E98468C850814D8FB966F2DAA3B8EFA4"/>
            </w:placeholder>
            <w15:repeatingSectionItem/>
          </w:sdtPr>
          <w:sdtEndPr/>
          <w:sdtContent>
            <w:p w14:paraId="04DAC009" w14:textId="652E5E53" w:rsidR="00390335" w:rsidRDefault="00E738EA" w:rsidP="002F204A">
              <w:pPr>
                <w:pStyle w:val="Brdtext"/>
                <w:tabs>
                  <w:tab w:val="clear" w:pos="1701"/>
                  <w:tab w:val="clear" w:pos="3600"/>
                  <w:tab w:val="left" w:pos="2835"/>
                </w:tabs>
                <w:spacing w:after="80"/>
                <w:ind w:left="2835" w:hanging="2835"/>
              </w:pPr>
              <w:sdt>
                <w:sdtPr>
                  <w:id w:val="-1666781584"/>
                  <w:placeholder>
                    <w:docPart w:val="1DA87C9038384B03B5B588DEC20F20D8"/>
                  </w:placeholder>
                  <w:dataBinding w:prefixMappings="xmlns:ns0='http://rk.se/faktapm' " w:xpath="/ns0:faktaPM[1]/ns0:DokLista[1]/ns0:DokItem[1]/ns0:Beteckning[1]" w:storeItemID="{0B9A7431-9D19-4C2A-8E12-639802D7B40B}"/>
                  <w:text/>
                </w:sdtPr>
                <w:sdtEndPr/>
                <w:sdtContent>
                  <w:proofErr w:type="gramStart"/>
                  <w:r w:rsidR="00384EC7">
                    <w:t>COM(</w:t>
                  </w:r>
                  <w:proofErr w:type="gramEnd"/>
                  <w:r w:rsidR="00384EC7">
                    <w:t>2025) 1024</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71E9A0F62AC447E08B64FCB57DDE722A"/>
                  </w:placeholder>
                  <w:dataBinding w:prefixMappings="xmlns:ns0='http://rk.se/faktapm' " w:xpath="/ns0:faktaPM[1]/ns0:DokLista[1]/ns0:DokItem[1]/ns0:Celexnummer[1]" w:storeItemID="{0B9A7431-9D19-4C2A-8E12-639802D7B40B}"/>
                  <w:text/>
                </w:sdtPr>
                <w:sdtEndPr/>
                <w:sdtContent>
                  <w:r w:rsidR="00CF5EC2" w:rsidRPr="00CF5EC2">
                    <w:t>52025DC1024</w:t>
                  </w:r>
                </w:sdtContent>
              </w:sdt>
            </w:p>
            <w:p w14:paraId="5705DCA1" w14:textId="168E685B" w:rsidR="007D542F" w:rsidRPr="00A35119" w:rsidRDefault="00E738EA" w:rsidP="00384EC7">
              <w:pPr>
                <w:pStyle w:val="Brdtext"/>
                <w:tabs>
                  <w:tab w:val="clear" w:pos="1701"/>
                  <w:tab w:val="clear" w:pos="3600"/>
                </w:tabs>
              </w:pPr>
              <w:sdt>
                <w:sdtPr>
                  <w:id w:val="-1736688595"/>
                  <w:placeholder>
                    <w:docPart w:val="C92D15E613554033986F5D6212948FCF"/>
                  </w:placeholder>
                  <w:dataBinding w:prefixMappings="xmlns:ns0='http://rk.se/faktapm' " w:xpath="/ns0:faktaPM[1]/ns0:DokLista[1]/ns0:DokItem[1]/ns0:DokTitel[1]" w:storeItemID="{0B9A7431-9D19-4C2A-8E12-639802D7B40B}"/>
                  <w:text/>
                </w:sdtPr>
                <w:sdtEndPr/>
                <w:sdtContent>
                  <w:r w:rsidR="001E0D94" w:rsidRPr="001E0D94">
                    <w:t xml:space="preserve">Meddelande från kommissionen till </w:t>
                  </w:r>
                  <w:r w:rsidR="00CF5EC2">
                    <w:t>E</w:t>
                  </w:r>
                  <w:r w:rsidR="001E0D94" w:rsidRPr="001E0D94">
                    <w:t xml:space="preserve">uropaparlamentet, rådet, </w:t>
                  </w:r>
                  <w:r w:rsidR="00CF5EC2">
                    <w:t>E</w:t>
                  </w:r>
                  <w:r w:rsidR="001E0D94" w:rsidRPr="001E0D94">
                    <w:t xml:space="preserve">uropeiska ekonomiska och sociala kommittén samt </w:t>
                  </w:r>
                  <w:r w:rsidR="00CF5EC2">
                    <w:t>R</w:t>
                  </w:r>
                  <w:r w:rsidR="001E0D94" w:rsidRPr="001E0D94">
                    <w:t>egionkommittén om EU:s plan för hjärt-kärlhälsa</w:t>
                  </w:r>
                </w:sdtContent>
              </w:sdt>
            </w:p>
          </w:sdtContent>
        </w:sdt>
      </w:sdtContent>
    </w:sdt>
    <w:bookmarkStart w:id="1" w:name="_Toc93996728"/>
    <w:p w14:paraId="16EDF1A5" w14:textId="77777777" w:rsidR="007D542F" w:rsidRDefault="00E738EA" w:rsidP="00721D8B">
      <w:pPr>
        <w:pStyle w:val="Rubrik1utannumrering"/>
      </w:pPr>
      <w:sdt>
        <w:sdtPr>
          <w:id w:val="1122497011"/>
          <w:lock w:val="contentLocked"/>
          <w:placeholder>
            <w:docPart w:val="45E38D1AC0AD4C9FB479F5F1B2705BBA"/>
          </w:placeholder>
          <w:group/>
        </w:sdtPr>
        <w:sdtEndPr/>
        <w:sdtContent>
          <w:r w:rsidR="007D542F">
            <w:t>Sammanfattning</w:t>
          </w:r>
          <w:bookmarkEnd w:id="1"/>
        </w:sdtContent>
      </w:sdt>
    </w:p>
    <w:p w14:paraId="7F1D44B3" w14:textId="7568AA47" w:rsidR="00993978" w:rsidRDefault="00CB4919" w:rsidP="00517796">
      <w:pPr>
        <w:pStyle w:val="Brdtext"/>
      </w:pPr>
      <w:bookmarkStart w:id="2" w:name="_Toc93996729"/>
      <w:r w:rsidRPr="00CB4919">
        <w:t>EU:s plan för hjärt-kärlhälsa är ett strategiskt svar på Europas största hälsoutmaning och syftar till att ge konkreta fördelar för medborgare, hälsosystem och samhället i stort</w:t>
      </w:r>
      <w:r w:rsidR="00225A1E">
        <w:t xml:space="preserve">. </w:t>
      </w:r>
      <w:r w:rsidRPr="00CB4919">
        <w:t>Planen bygger på tre pelare</w:t>
      </w:r>
      <w:r w:rsidR="00384EC7">
        <w:t>:</w:t>
      </w:r>
      <w:r w:rsidR="00993978">
        <w:t xml:space="preserve"> 1) </w:t>
      </w:r>
      <w:r w:rsidRPr="00CB4919">
        <w:t>förebyggande,</w:t>
      </w:r>
      <w:r w:rsidR="00993978">
        <w:t xml:space="preserve"> 2) </w:t>
      </w:r>
      <w:r w:rsidRPr="00CB4919">
        <w:t>tidig upptäckt och screening</w:t>
      </w:r>
      <w:r w:rsidR="00384EC7">
        <w:t>,</w:t>
      </w:r>
      <w:r w:rsidRPr="00CB4919">
        <w:t xml:space="preserve"> samt </w:t>
      </w:r>
      <w:r w:rsidR="00993978">
        <w:t xml:space="preserve">3) </w:t>
      </w:r>
      <w:r w:rsidRPr="00CB4919">
        <w:t>behandling och vård</w:t>
      </w:r>
      <w:r w:rsidR="00993978">
        <w:t xml:space="preserve">, </w:t>
      </w:r>
      <w:r w:rsidRPr="00CB4919">
        <w:t>inklusive rehabilitering</w:t>
      </w:r>
      <w:r w:rsidR="00993978">
        <w:t xml:space="preserve">. </w:t>
      </w:r>
      <w:r w:rsidR="00384EC7">
        <w:t>P</w:t>
      </w:r>
      <w:r w:rsidR="00057B62">
        <w:t>elarna</w:t>
      </w:r>
      <w:r w:rsidR="00384EC7">
        <w:t xml:space="preserve"> </w:t>
      </w:r>
      <w:r w:rsidRPr="00CB4919">
        <w:t xml:space="preserve">stöds av tvärgående teman </w:t>
      </w:r>
      <w:r w:rsidR="00384EC7">
        <w:t xml:space="preserve">så </w:t>
      </w:r>
      <w:r w:rsidRPr="00CB4919">
        <w:t>som digital innovation, forskning och kunskap samt arbete mot ojämlikheter.</w:t>
      </w:r>
      <w:r w:rsidR="00225A1E">
        <w:t xml:space="preserve"> </w:t>
      </w:r>
    </w:p>
    <w:p w14:paraId="076CC4ED" w14:textId="39A9A18A" w:rsidR="00993978" w:rsidRDefault="00993978" w:rsidP="00993978">
      <w:pPr>
        <w:pStyle w:val="Strecklista"/>
        <w:numPr>
          <w:ilvl w:val="0"/>
          <w:numId w:val="0"/>
        </w:numPr>
      </w:pPr>
      <w:r>
        <w:t>Syftet med planen är</w:t>
      </w:r>
      <w:r w:rsidR="0072719C">
        <w:t xml:space="preserve"> enligt kommissionen</w:t>
      </w:r>
      <w:r>
        <w:t xml:space="preserve"> att skapa en friskare och mer motstånds</w:t>
      </w:r>
      <w:r>
        <w:softHyphen/>
        <w:t>kraftig befolkning samt driva på innovation och konkurrenskraft i hela EU. Den</w:t>
      </w:r>
      <w:r w:rsidR="00225A1E">
        <w:t xml:space="preserve"> innehåller åtgärder som avser förbättra människors hjärt- och kärlhälsa och livskvalitet, minska bördan av hjärt- och kärlsjukdomar, diabetes och obesitas genom att intensifiera individanpassad prevention, införa program för tidig upptäckt och screening samt tillämpa innovativa metoder för att förbättra tillgången till behandling, vård och rehabilitering. Kommissionen</w:t>
      </w:r>
      <w:r>
        <w:t xml:space="preserve"> framhåller vidare vikten av att involvera berörda aktörer i planens implementering.</w:t>
      </w:r>
    </w:p>
    <w:sdt>
      <w:sdtPr>
        <w:id w:val="181785833"/>
        <w:lock w:val="contentLocked"/>
        <w:placeholder>
          <w:docPart w:val="45E38D1AC0AD4C9FB479F5F1B2705BBA"/>
        </w:placeholder>
        <w:group/>
      </w:sdtPr>
      <w:sdtEndPr/>
      <w:sdtContent>
        <w:p w14:paraId="01DEDE52" w14:textId="77777777" w:rsidR="007D542F" w:rsidRDefault="007D542F" w:rsidP="00B84500">
          <w:pPr>
            <w:pStyle w:val="Rubrik1"/>
            <w:spacing w:before="720"/>
          </w:pPr>
          <w:r>
            <w:t>Förslaget</w:t>
          </w:r>
        </w:p>
        <w:bookmarkEnd w:id="2" w:displacedByCustomXml="next"/>
      </w:sdtContent>
    </w:sdt>
    <w:bookmarkStart w:id="3" w:name="_Toc93996730"/>
    <w:p w14:paraId="5E03A9DB" w14:textId="77777777" w:rsidR="007D542F" w:rsidRDefault="00E738EA" w:rsidP="007D542F">
      <w:pPr>
        <w:pStyle w:val="Rubrik2"/>
      </w:pPr>
      <w:sdt>
        <w:sdtPr>
          <w:id w:val="400485695"/>
          <w:lock w:val="contentLocked"/>
          <w:placeholder>
            <w:docPart w:val="45E38D1AC0AD4C9FB479F5F1B2705BBA"/>
          </w:placeholder>
          <w:group/>
        </w:sdtPr>
        <w:sdtEndPr/>
        <w:sdtContent>
          <w:r w:rsidR="007D542F">
            <w:t>Ärendets bakgrund</w:t>
          </w:r>
          <w:bookmarkEnd w:id="3"/>
        </w:sdtContent>
      </w:sdt>
    </w:p>
    <w:p w14:paraId="372CD57E" w14:textId="10E960C5" w:rsidR="001B00E4" w:rsidRDefault="001B00E4" w:rsidP="001B00E4">
      <w:pPr>
        <w:pStyle w:val="Brdtext"/>
      </w:pPr>
      <w:r>
        <w:t xml:space="preserve">Enligt OECD är </w:t>
      </w:r>
      <w:r w:rsidR="00917432">
        <w:t>h</w:t>
      </w:r>
      <w:r>
        <w:t xml:space="preserve">järt-kärlsjukdomar den vanligaste orsaken till död och funktionsnedsättning i EU. De står för en tredjedel av alla dödsfall varje år och drabbar över 60 miljoner människor. De mänskliga kostnaderna förvärras av betydande ekonomiska kostnader, som uppskattas till 282 miljarder euro per år i hela EU, vilket </w:t>
      </w:r>
      <w:r w:rsidR="00917432">
        <w:t>innebär att</w:t>
      </w:r>
      <w:r>
        <w:t xml:space="preserve"> </w:t>
      </w:r>
      <w:r w:rsidR="00917432">
        <w:t xml:space="preserve">hjärt-kärlsjukdom utgör både en </w:t>
      </w:r>
      <w:r>
        <w:t>hälso</w:t>
      </w:r>
      <w:r w:rsidR="00517796">
        <w:t xml:space="preserve">påverkan </w:t>
      </w:r>
      <w:r w:rsidR="00917432">
        <w:t>och</w:t>
      </w:r>
      <w:r>
        <w:t xml:space="preserve"> en stor samhällelig och ekonomisk utmaning.</w:t>
      </w:r>
    </w:p>
    <w:p w14:paraId="6FE8FD9F" w14:textId="351DD245" w:rsidR="001B00E4" w:rsidRDefault="001B00E4" w:rsidP="001B00E4">
      <w:pPr>
        <w:pStyle w:val="Brdtext"/>
      </w:pPr>
      <w:r>
        <w:t xml:space="preserve">Hjärt-kärlsjukdomar </w:t>
      </w:r>
      <w:r w:rsidR="00AA776C">
        <w:t>påverkar människors</w:t>
      </w:r>
      <w:r>
        <w:t xml:space="preserve"> välbefinnande, deras sociala liv</w:t>
      </w:r>
      <w:r w:rsidR="00917432">
        <w:t xml:space="preserve"> samt </w:t>
      </w:r>
      <w:r w:rsidR="00057B62">
        <w:t xml:space="preserve">psykisk </w:t>
      </w:r>
      <w:r>
        <w:t>och fysisk hälsa i stort.</w:t>
      </w:r>
      <w:r w:rsidR="00720B42">
        <w:t xml:space="preserve"> </w:t>
      </w:r>
      <w:r w:rsidR="00057B62">
        <w:t xml:space="preserve">Sjukdomsbördan är ojämlikt fördelad vilket riskerar att också </w:t>
      </w:r>
      <w:r>
        <w:t xml:space="preserve">öka ojämlikheterna mellan regioner och befolkningsgrupper, vilket </w:t>
      </w:r>
      <w:r w:rsidR="00057B62">
        <w:t xml:space="preserve">i sig </w:t>
      </w:r>
      <w:r>
        <w:t>skapar ytterligare</w:t>
      </w:r>
      <w:r w:rsidR="00720B42">
        <w:t xml:space="preserve"> </w:t>
      </w:r>
      <w:r>
        <w:t xml:space="preserve">utmaningar. EU och medlemsstaterna har genomfört olika politiska åtgärder och sektorsövergripande initiativ för att </w:t>
      </w:r>
      <w:r w:rsidR="00125D14">
        <w:t xml:space="preserve">förebygga och </w:t>
      </w:r>
      <w:r>
        <w:t>bekämpa hjärt-kärlsjukdomar, men den åldrande befolkningen förväntas öka förekomsten av dessa sjukdomar ytterligare fram till 2050, vilket understryker behovet av kraftfullare och samordnade åtgärder.</w:t>
      </w:r>
    </w:p>
    <w:p w14:paraId="44671288" w14:textId="5D4787A6" w:rsidR="001B00E4" w:rsidRPr="001B00E4" w:rsidRDefault="00917432" w:rsidP="001B00E4">
      <w:pPr>
        <w:pStyle w:val="Brdtext"/>
      </w:pPr>
      <w:r>
        <w:t>K</w:t>
      </w:r>
      <w:r w:rsidR="001B00E4">
        <w:t xml:space="preserve">ommissionens ordförande Ursula von </w:t>
      </w:r>
      <w:proofErr w:type="spellStart"/>
      <w:r w:rsidR="001B00E4">
        <w:t>der</w:t>
      </w:r>
      <w:proofErr w:type="spellEnd"/>
      <w:r w:rsidR="001B00E4">
        <w:t xml:space="preserve"> </w:t>
      </w:r>
      <w:proofErr w:type="spellStart"/>
      <w:r w:rsidR="001B00E4">
        <w:t>Leyen</w:t>
      </w:r>
      <w:proofErr w:type="spellEnd"/>
      <w:r w:rsidR="001B00E4">
        <w:t xml:space="preserve"> har i sina politiska riktlinjer och i uppdraget till kommissi</w:t>
      </w:r>
      <w:r>
        <w:t xml:space="preserve">onär </w:t>
      </w:r>
      <w:proofErr w:type="spellStart"/>
      <w:r w:rsidRPr="00917432">
        <w:t>Olivér</w:t>
      </w:r>
      <w:proofErr w:type="spellEnd"/>
      <w:r w:rsidRPr="00917432">
        <w:t xml:space="preserve"> </w:t>
      </w:r>
      <w:proofErr w:type="spellStart"/>
      <w:r w:rsidRPr="00917432">
        <w:t>Várhelyi</w:t>
      </w:r>
      <w:proofErr w:type="spellEnd"/>
      <w:r>
        <w:t>, som</w:t>
      </w:r>
      <w:r w:rsidR="001B00E4">
        <w:t xml:space="preserve"> ansvar för hälsa och djurskydd</w:t>
      </w:r>
      <w:r>
        <w:t>,</w:t>
      </w:r>
      <w:r w:rsidR="001B00E4">
        <w:t xml:space="preserve"> </w:t>
      </w:r>
      <w:r>
        <w:t xml:space="preserve">framhållit att </w:t>
      </w:r>
      <w:r w:rsidR="001B00E4">
        <w:t xml:space="preserve">kommissionen </w:t>
      </w:r>
      <w:r>
        <w:t xml:space="preserve">avser </w:t>
      </w:r>
      <w:r w:rsidR="001B00E4">
        <w:t xml:space="preserve">intensifiera sitt arbete med förebyggande </w:t>
      </w:r>
      <w:r w:rsidR="00DD5F28">
        <w:t>insatser och vård</w:t>
      </w:r>
      <w:r w:rsidR="001B00E4">
        <w:t>, särskilt när det gäller hjärt-kärlsjukdomar. EU:s första plan för hjärt- och kärlhälsa syftar till att stödja medlemsstaterna genom</w:t>
      </w:r>
      <w:r>
        <w:t xml:space="preserve"> </w:t>
      </w:r>
      <w:r w:rsidR="001B00E4">
        <w:t xml:space="preserve">samordnade åtgärder </w:t>
      </w:r>
      <w:r>
        <w:t xml:space="preserve">på europeisk nivå </w:t>
      </w:r>
      <w:r w:rsidR="001B00E4">
        <w:t>för att minska bördan av hjärt-kärlsjukdomar</w:t>
      </w:r>
      <w:r>
        <w:t>. Syftet är a</w:t>
      </w:r>
      <w:r w:rsidR="001B00E4">
        <w:t>tt förbättra förebyggande åtgärder, stärka tidig upptäckt och screening samt stödja behandling och vård.</w:t>
      </w:r>
    </w:p>
    <w:p w14:paraId="096F6B61" w14:textId="6FBC2CBE" w:rsidR="002A2461" w:rsidRPr="002A2461" w:rsidRDefault="00917432" w:rsidP="002A2461">
      <w:pPr>
        <w:spacing w:before="100" w:beforeAutospacing="1" w:after="100" w:afterAutospacing="1" w:line="300" w:lineRule="atLeast"/>
      </w:pPr>
      <w:r w:rsidRPr="00517796">
        <w:t>Vidare godkände rådet i december</w:t>
      </w:r>
      <w:r>
        <w:rPr>
          <w:i/>
          <w:iCs/>
        </w:rPr>
        <w:t xml:space="preserve"> </w:t>
      </w:r>
      <w:r w:rsidRPr="00517796">
        <w:t>2024</w:t>
      </w:r>
      <w:r>
        <w:t xml:space="preserve"> </w:t>
      </w:r>
      <w:r w:rsidR="002A2461" w:rsidRPr="002A2461">
        <w:t>slutsatser med fokus på att förbättra hjärt</w:t>
      </w:r>
      <w:r w:rsidR="002A2461" w:rsidRPr="002A2461">
        <w:noBreakHyphen/>
        <w:t xml:space="preserve"> och kärlhälsa i EU. </w:t>
      </w:r>
      <w:r>
        <w:t>Rådet</w:t>
      </w:r>
      <w:r w:rsidR="002A2461" w:rsidRPr="002A2461">
        <w:t xml:space="preserve"> uppmanade till stärkta insatser inom </w:t>
      </w:r>
      <w:r w:rsidR="0013609A">
        <w:t xml:space="preserve">bland annat </w:t>
      </w:r>
      <w:r w:rsidR="00B25239">
        <w:t>förebyggande åtgärder</w:t>
      </w:r>
      <w:r w:rsidR="002A2461" w:rsidRPr="002A2461">
        <w:t xml:space="preserve">, </w:t>
      </w:r>
      <w:proofErr w:type="spellStart"/>
      <w:r w:rsidR="002A2461" w:rsidRPr="002A2461">
        <w:t>hälsolitteracitet</w:t>
      </w:r>
      <w:proofErr w:type="spellEnd"/>
      <w:r>
        <w:t xml:space="preserve"> samt</w:t>
      </w:r>
      <w:r w:rsidR="002A2461" w:rsidRPr="002A2461">
        <w:t xml:space="preserve"> jämlik tillgång till vård och rehabilitering</w:t>
      </w:r>
      <w:r>
        <w:t xml:space="preserve"> samt uppmanade kommissionen att vidta åtgärder för att främja hjärt-kärlhälsa </w:t>
      </w:r>
      <w:r w:rsidR="006C2849">
        <w:t>med EU:s cancerplan som utgångspunkt.</w:t>
      </w:r>
      <w:r w:rsidR="002A2461" w:rsidRPr="002A2461">
        <w:t xml:space="preserve"> </w:t>
      </w:r>
    </w:p>
    <w:p w14:paraId="127725FB" w14:textId="325BB3D9" w:rsidR="002A2461" w:rsidRPr="002A2461" w:rsidRDefault="002A2461" w:rsidP="002A2461">
      <w:pPr>
        <w:spacing w:before="100" w:beforeAutospacing="1" w:after="100" w:afterAutospacing="1" w:line="300" w:lineRule="atLeast"/>
      </w:pPr>
      <w:r w:rsidRPr="002A2461">
        <w:t xml:space="preserve">Europeiska Hjärtförbundet, </w:t>
      </w:r>
      <w:proofErr w:type="spellStart"/>
      <w:r w:rsidRPr="002A2461">
        <w:t>European</w:t>
      </w:r>
      <w:proofErr w:type="spellEnd"/>
      <w:r w:rsidRPr="002A2461">
        <w:t xml:space="preserve"> </w:t>
      </w:r>
      <w:proofErr w:type="spellStart"/>
      <w:r w:rsidRPr="002A2461">
        <w:t>Heart</w:t>
      </w:r>
      <w:proofErr w:type="spellEnd"/>
      <w:r w:rsidRPr="002A2461">
        <w:t xml:space="preserve"> </w:t>
      </w:r>
      <w:proofErr w:type="spellStart"/>
      <w:r w:rsidRPr="002A2461">
        <w:t>Network</w:t>
      </w:r>
      <w:proofErr w:type="spellEnd"/>
      <w:r w:rsidRPr="002A2461">
        <w:t xml:space="preserve"> och andra patientorganisationer </w:t>
      </w:r>
      <w:r w:rsidR="006C2849">
        <w:t>har därtill efterfrågat en</w:t>
      </w:r>
      <w:r w:rsidRPr="002A2461">
        <w:t xml:space="preserve"> EU</w:t>
      </w:r>
      <w:r w:rsidRPr="002A2461">
        <w:noBreakHyphen/>
        <w:t xml:space="preserve">övergripande strategi </w:t>
      </w:r>
      <w:r w:rsidR="006C2849">
        <w:t>eller handlingsplan.</w:t>
      </w:r>
    </w:p>
    <w:p w14:paraId="62296EA5" w14:textId="1A7DDC4F" w:rsidR="007D542F" w:rsidRDefault="00E738EA" w:rsidP="007D542F">
      <w:pPr>
        <w:pStyle w:val="Rubrik2"/>
      </w:pPr>
      <w:sdt>
        <w:sdtPr>
          <w:id w:val="-1352952988"/>
          <w:lock w:val="contentLocked"/>
          <w:placeholder>
            <w:docPart w:val="45E38D1AC0AD4C9FB479F5F1B2705BBA"/>
          </w:placeholder>
          <w:group/>
        </w:sdtPr>
        <w:sdtEndPr/>
        <w:sdtContent>
          <w:r w:rsidR="007D542F">
            <w:t>Förslagets innehåll</w:t>
          </w:r>
        </w:sdtContent>
      </w:sdt>
    </w:p>
    <w:p w14:paraId="1273E5DA" w14:textId="7A1EC3D7" w:rsidR="00012A85" w:rsidRPr="00012A85" w:rsidRDefault="00012A85" w:rsidP="00012A85">
      <w:pPr>
        <w:pStyle w:val="Brdtext"/>
      </w:pPr>
      <w:r w:rsidRPr="00012A85">
        <w:t>EU:s plan för hjärt-kärlhälsa bygger på tre centrala pelare:</w:t>
      </w:r>
      <w:r w:rsidR="007E16D1">
        <w:t xml:space="preserve"> </w:t>
      </w:r>
      <w:r w:rsidRPr="00012A85">
        <w:t>1</w:t>
      </w:r>
      <w:r w:rsidR="007E16D1">
        <w:t xml:space="preserve">) </w:t>
      </w:r>
      <w:r w:rsidRPr="00012A85">
        <w:t>Förebyggande åtgärder</w:t>
      </w:r>
      <w:r w:rsidR="007E16D1">
        <w:t xml:space="preserve">, </w:t>
      </w:r>
      <w:r w:rsidRPr="00012A85">
        <w:t>2</w:t>
      </w:r>
      <w:r w:rsidR="007E16D1">
        <w:t>)</w:t>
      </w:r>
      <w:r w:rsidRPr="00012A85">
        <w:t xml:space="preserve"> Tidig upptäckt</w:t>
      </w:r>
      <w:r w:rsidR="000529CF">
        <w:t xml:space="preserve"> </w:t>
      </w:r>
      <w:r w:rsidRPr="00012A85">
        <w:t>och screening</w:t>
      </w:r>
      <w:r w:rsidR="007E16D1">
        <w:t xml:space="preserve">, </w:t>
      </w:r>
      <w:r w:rsidR="00052DA7">
        <w:t xml:space="preserve">samt </w:t>
      </w:r>
      <w:r w:rsidRPr="00012A85">
        <w:t>3</w:t>
      </w:r>
      <w:r w:rsidR="007E16D1">
        <w:t>)</w:t>
      </w:r>
      <w:r w:rsidRPr="00012A85">
        <w:t xml:space="preserve"> Behandling och vård, inklusive rehabilitering</w:t>
      </w:r>
      <w:r w:rsidR="007E16D1">
        <w:t xml:space="preserve">. </w:t>
      </w:r>
      <w:r w:rsidRPr="00012A85">
        <w:t>Dessa stöds av tre tvärgående teman:</w:t>
      </w:r>
    </w:p>
    <w:p w14:paraId="0345906D" w14:textId="77777777" w:rsidR="00012A85" w:rsidRPr="00012A85" w:rsidRDefault="00012A85" w:rsidP="00012A85">
      <w:pPr>
        <w:pStyle w:val="Brdtext"/>
      </w:pPr>
      <w:r w:rsidRPr="00012A85">
        <w:t>1. De lovande möjligheter som digitala lösningar erbjuder, inklusive AI-teknologier, innovation och personliga verktyg</w:t>
      </w:r>
    </w:p>
    <w:p w14:paraId="1EC249DE" w14:textId="77777777" w:rsidR="00012A85" w:rsidRPr="00012A85" w:rsidRDefault="00012A85" w:rsidP="00012A85">
      <w:pPr>
        <w:pStyle w:val="Brdtext"/>
      </w:pPr>
      <w:r w:rsidRPr="00012A85">
        <w:t>2. Att åtgärda forsknings- och innovationsgapet längs hela patientresan som en nyckelfaktor för högkvalitativ kunskap, information och digitala lösningar</w:t>
      </w:r>
    </w:p>
    <w:p w14:paraId="1E9879D5" w14:textId="77777777" w:rsidR="00012A85" w:rsidRPr="00012A85" w:rsidRDefault="00012A85" w:rsidP="00012A85">
      <w:pPr>
        <w:pStyle w:val="Brdtext"/>
      </w:pPr>
      <w:r w:rsidRPr="00012A85">
        <w:t>3. Att nå varje medborgare, eftersom det finns ojämlikheter mellan länder och regioner, befolkningsgrupper och kön</w:t>
      </w:r>
    </w:p>
    <w:p w14:paraId="5A86A2FD" w14:textId="79D7990F" w:rsidR="00012A85" w:rsidRPr="00012A85" w:rsidRDefault="00012A85" w:rsidP="00012A85">
      <w:pPr>
        <w:pStyle w:val="Brdtext"/>
      </w:pPr>
      <w:r w:rsidRPr="00012A85">
        <w:t xml:space="preserve">Varje pelare innehåller flaggskeppsinitiativ och andra åtgärder där insatser på EU-nivå </w:t>
      </w:r>
      <w:r w:rsidR="00F4110B">
        <w:t xml:space="preserve">bedöms </w:t>
      </w:r>
      <w:r w:rsidRPr="00012A85">
        <w:t>k</w:t>
      </w:r>
      <w:r w:rsidR="00F4110B">
        <w:t>unna</w:t>
      </w:r>
      <w:r w:rsidRPr="00012A85">
        <w:t xml:space="preserve"> ge ett mervärde, samtidigt som nationella befogenheter inom hälsopolitiken respekteras.</w:t>
      </w:r>
    </w:p>
    <w:p w14:paraId="6A869611" w14:textId="5BAB8947" w:rsidR="007D542F" w:rsidRDefault="001107D2" w:rsidP="00517796">
      <w:pPr>
        <w:pStyle w:val="Rubrik3utannumrering"/>
      </w:pPr>
      <w:r w:rsidRPr="001107D2">
        <w:t>P</w:t>
      </w:r>
      <w:r w:rsidR="00F4110B">
        <w:t>elare 1</w:t>
      </w:r>
      <w:r w:rsidRPr="001107D2">
        <w:t xml:space="preserve">: </w:t>
      </w:r>
      <w:r w:rsidR="00F4110B">
        <w:t>Förebyggande åtgärder – Ett livs</w:t>
      </w:r>
      <w:r w:rsidR="00125D14">
        <w:t>loppsperspektiv</w:t>
      </w:r>
      <w:r w:rsidR="00F4110B">
        <w:t xml:space="preserve"> och </w:t>
      </w:r>
      <w:r w:rsidR="00125D14">
        <w:t xml:space="preserve">ett </w:t>
      </w:r>
      <w:r w:rsidR="00F4110B">
        <w:t>individu</w:t>
      </w:r>
      <w:r w:rsidR="00125D14">
        <w:t>aliserat</w:t>
      </w:r>
      <w:r w:rsidR="00F4110B">
        <w:t xml:space="preserve"> </w:t>
      </w:r>
      <w:r w:rsidR="00125D14">
        <w:t xml:space="preserve">angreppssätt </w:t>
      </w:r>
    </w:p>
    <w:p w14:paraId="42290FCF" w14:textId="14AB3445" w:rsidR="001107D2" w:rsidRPr="00517796" w:rsidRDefault="001107D2" w:rsidP="001107D2">
      <w:pPr>
        <w:pStyle w:val="Brdtext"/>
        <w:rPr>
          <w:i/>
          <w:iCs/>
        </w:rPr>
      </w:pPr>
      <w:r w:rsidRPr="00517796">
        <w:rPr>
          <w:i/>
          <w:iCs/>
        </w:rPr>
        <w:t xml:space="preserve">Flaggskeppsinitiativ: </w:t>
      </w:r>
      <w:r w:rsidR="00F4110B">
        <w:rPr>
          <w:i/>
          <w:iCs/>
        </w:rPr>
        <w:t>L</w:t>
      </w:r>
      <w:r w:rsidRPr="00517796">
        <w:rPr>
          <w:i/>
          <w:iCs/>
        </w:rPr>
        <w:t xml:space="preserve">ivslång, individanpassad och digitalt möjlig förebyggande vård – ”EU bryr sig om ditt hjärta” </w:t>
      </w:r>
    </w:p>
    <w:p w14:paraId="3C503FC2" w14:textId="451F715C" w:rsidR="001107D2" w:rsidRDefault="00F4110B" w:rsidP="001107D2">
      <w:pPr>
        <w:pStyle w:val="Brdtext"/>
      </w:pPr>
      <w:r>
        <w:t xml:space="preserve">Genom initiativet kommer </w:t>
      </w:r>
      <w:r w:rsidR="001107D2">
        <w:t xml:space="preserve">medlemsstaterna att </w:t>
      </w:r>
      <w:r>
        <w:t xml:space="preserve">uppmuntras </w:t>
      </w:r>
      <w:r w:rsidR="001107D2">
        <w:t>utarbeta eller genomföra fristående eller integrerade nationella planer för hjärt- och kärlhälsa senast 2027, med beaktande av befintliga initiativ</w:t>
      </w:r>
      <w:r>
        <w:t xml:space="preserve">. Kommissionen </w:t>
      </w:r>
      <w:r w:rsidR="001107D2">
        <w:t>kommer att föreslå åtgärder för att</w:t>
      </w:r>
      <w:r>
        <w:t xml:space="preserve"> stödja</w:t>
      </w:r>
      <w:r w:rsidR="001107D2">
        <w:t xml:space="preserve"> medlemsstaterna </w:t>
      </w:r>
      <w:r>
        <w:t>i arbetet.</w:t>
      </w:r>
      <w:r w:rsidR="001107D2">
        <w:t xml:space="preserve"> </w:t>
      </w:r>
    </w:p>
    <w:p w14:paraId="6DAABADC" w14:textId="624CB727" w:rsidR="001107D2" w:rsidRDefault="001107D2" w:rsidP="001107D2">
      <w:pPr>
        <w:pStyle w:val="Brdtext"/>
      </w:pPr>
      <w:r>
        <w:t xml:space="preserve">Kommissionen avser att utforma detta </w:t>
      </w:r>
      <w:r w:rsidR="00F4110B">
        <w:t>initiativ</w:t>
      </w:r>
      <w:r>
        <w:t xml:space="preserve"> tillsammans med medlemsstaterna, berörda parter, såsom </w:t>
      </w:r>
      <w:r w:rsidR="00E911F0">
        <w:t>hälso- och sjukvården</w:t>
      </w:r>
      <w:r>
        <w:t>, industrin, den akademiska världen och medborgarna, särskilt ungdomar, för att säkerställa att det stöder de nationella hälso- och sjukvårdssystemen och sätter medborgarna i centrum för en bättre hälsa i framtiden.</w:t>
      </w:r>
    </w:p>
    <w:p w14:paraId="1CA00180" w14:textId="1477766C" w:rsidR="001107D2" w:rsidRPr="00E911F0" w:rsidRDefault="001107D2" w:rsidP="001107D2">
      <w:pPr>
        <w:pStyle w:val="Brdtext"/>
        <w:rPr>
          <w:i/>
          <w:iCs/>
        </w:rPr>
      </w:pPr>
      <w:r w:rsidRPr="00E911F0">
        <w:rPr>
          <w:i/>
          <w:iCs/>
        </w:rPr>
        <w:t xml:space="preserve">Flaggskeppsinitiativ: </w:t>
      </w:r>
      <w:r w:rsidR="00F4110B">
        <w:rPr>
          <w:i/>
          <w:iCs/>
        </w:rPr>
        <w:t>S</w:t>
      </w:r>
      <w:r w:rsidRPr="00E911F0">
        <w:rPr>
          <w:i/>
          <w:iCs/>
        </w:rPr>
        <w:t>tärka konsumenterna genom information om livsmedels</w:t>
      </w:r>
      <w:r w:rsidR="00B93CA3">
        <w:rPr>
          <w:i/>
          <w:iCs/>
        </w:rPr>
        <w:t>bearbetning</w:t>
      </w:r>
      <w:r w:rsidRPr="00E911F0">
        <w:rPr>
          <w:i/>
          <w:iCs/>
        </w:rPr>
        <w:t xml:space="preserve"> i EU </w:t>
      </w:r>
    </w:p>
    <w:p w14:paraId="41663A55" w14:textId="4F0F12BD" w:rsidR="001107D2" w:rsidRDefault="001107D2" w:rsidP="001107D2">
      <w:pPr>
        <w:pStyle w:val="Brdtext"/>
      </w:pPr>
      <w:r>
        <w:lastRenderedPageBreak/>
        <w:t xml:space="preserve">Kommissionen kommer att arbeta </w:t>
      </w:r>
      <w:r w:rsidR="00C71E73">
        <w:t>fram</w:t>
      </w:r>
      <w:r>
        <w:t xml:space="preserve"> ett nytt omfattande system för bedömning av livsmedels</w:t>
      </w:r>
      <w:r w:rsidR="00B93CA3">
        <w:t>bearbetning/processade livsm</w:t>
      </w:r>
      <w:r w:rsidR="00125D14">
        <w:t>e</w:t>
      </w:r>
      <w:r w:rsidR="00B93CA3">
        <w:t>del</w:t>
      </w:r>
      <w:r>
        <w:t>, där man undersöker portioner, intagsfrekvens och roll i kosten, för att stärka konsumenterna med transparent, tillgänglig och vetenskapligt baserad information om livsmedels</w:t>
      </w:r>
      <w:r w:rsidR="00B93CA3">
        <w:t>bearbetning/processade livsmedel</w:t>
      </w:r>
      <w:r>
        <w:t>, i syfte att i slutändan uppmuntra en övergång till en hälsosammare kost.</w:t>
      </w:r>
    </w:p>
    <w:p w14:paraId="3A1FD300" w14:textId="4956A921" w:rsidR="001107D2" w:rsidRPr="00E911F0" w:rsidRDefault="001107D2" w:rsidP="001107D2">
      <w:pPr>
        <w:pStyle w:val="Brdtext"/>
        <w:rPr>
          <w:i/>
          <w:iCs/>
        </w:rPr>
      </w:pPr>
      <w:r w:rsidRPr="00E911F0">
        <w:rPr>
          <w:i/>
          <w:iCs/>
        </w:rPr>
        <w:t xml:space="preserve">Flaggskeppsinitiativ: </w:t>
      </w:r>
      <w:r w:rsidR="00C71E73">
        <w:rPr>
          <w:i/>
          <w:iCs/>
        </w:rPr>
        <w:t>M</w:t>
      </w:r>
      <w:r w:rsidRPr="00E911F0">
        <w:rPr>
          <w:i/>
          <w:iCs/>
        </w:rPr>
        <w:t xml:space="preserve">odernisering av lagstiftningen om tobakskontroll </w:t>
      </w:r>
    </w:p>
    <w:p w14:paraId="09D89684" w14:textId="3AD74F39" w:rsidR="001107D2" w:rsidRDefault="001107D2" w:rsidP="001107D2">
      <w:pPr>
        <w:pStyle w:val="Brdtext"/>
      </w:pPr>
      <w:r>
        <w:t xml:space="preserve">Kommissionen avser att 2026 lägga fram ett förslag till </w:t>
      </w:r>
      <w:r w:rsidR="00C71E73">
        <w:t>revidering</w:t>
      </w:r>
      <w:r>
        <w:t xml:space="preserve"> av lagstiftningen om tobakskontroll.</w:t>
      </w:r>
      <w:r w:rsidR="00C71E73">
        <w:t xml:space="preserve"> </w:t>
      </w:r>
      <w:r w:rsidR="00D339F1">
        <w:t>Det pågår en översyn av nu gällande EU-gemensamma tobaksreglering</w:t>
      </w:r>
      <w:r w:rsidR="009B3C84">
        <w:t>en</w:t>
      </w:r>
      <w:r w:rsidR="00D339F1">
        <w:t xml:space="preserve">. </w:t>
      </w:r>
      <w:r>
        <w:t>Det långsiktiga målet är att mindre än 5 % av vuxna ska använda tobak år 2040.</w:t>
      </w:r>
    </w:p>
    <w:p w14:paraId="65905A52" w14:textId="77777777" w:rsidR="00D339F1" w:rsidRDefault="00D339F1" w:rsidP="001107D2">
      <w:pPr>
        <w:pStyle w:val="Brdtext"/>
      </w:pPr>
    </w:p>
    <w:p w14:paraId="6EB104C6" w14:textId="5EBE5F7A" w:rsidR="001107D2" w:rsidRDefault="001107D2" w:rsidP="001107D2">
      <w:pPr>
        <w:pStyle w:val="Brdtext"/>
      </w:pPr>
      <w:r w:rsidRPr="00E911F0">
        <w:rPr>
          <w:i/>
          <w:iCs/>
        </w:rPr>
        <w:t>Flaggskeppsinitiativ:</w:t>
      </w:r>
      <w:r w:rsidRPr="001107D2">
        <w:t xml:space="preserve"> </w:t>
      </w:r>
      <w:r w:rsidR="00600D97" w:rsidRPr="00517796">
        <w:rPr>
          <w:i/>
          <w:iCs/>
        </w:rPr>
        <w:t>Initiativ om s</w:t>
      </w:r>
      <w:r w:rsidR="0066225E">
        <w:rPr>
          <w:i/>
          <w:iCs/>
        </w:rPr>
        <w:t>å kallade</w:t>
      </w:r>
      <w:r w:rsidR="00600D97" w:rsidRPr="00517796">
        <w:rPr>
          <w:i/>
          <w:iCs/>
        </w:rPr>
        <w:t xml:space="preserve"> ”ultra-processade” livsmedel kopplat till olika sjukdomstillstånd</w:t>
      </w:r>
      <w:r w:rsidR="00600D97">
        <w:br/>
      </w:r>
      <w:r w:rsidR="00600D97" w:rsidRPr="00E36507">
        <w:t>Det finns samband mellan ett högt intag av så kallade ”ultra</w:t>
      </w:r>
      <w:r w:rsidR="00600D97" w:rsidRPr="00E36507">
        <w:rPr>
          <w:rFonts w:ascii="Times New Roman" w:hAnsi="Times New Roman" w:cs="Times New Roman"/>
        </w:rPr>
        <w:t>‑</w:t>
      </w:r>
      <w:r w:rsidR="00600D97" w:rsidRPr="00E36507">
        <w:t>processade livsmedel</w:t>
      </w:r>
      <w:r w:rsidR="00600D97" w:rsidRPr="00E36507">
        <w:rPr>
          <w:rFonts w:ascii="Garamond" w:hAnsi="Garamond" w:cs="Garamond"/>
        </w:rPr>
        <w:t>”</w:t>
      </w:r>
      <w:r w:rsidR="00600D97" w:rsidRPr="00E36507">
        <w:t xml:space="preserve"> med h</w:t>
      </w:r>
      <w:r w:rsidR="00600D97" w:rsidRPr="00E36507">
        <w:rPr>
          <w:rFonts w:ascii="Garamond" w:hAnsi="Garamond" w:cs="Garamond"/>
        </w:rPr>
        <w:t>ö</w:t>
      </w:r>
      <w:r w:rsidR="00600D97" w:rsidRPr="00E36507">
        <w:t>gt socker-, fett- och saltinneh</w:t>
      </w:r>
      <w:r w:rsidR="00600D97" w:rsidRPr="00E36507">
        <w:rPr>
          <w:rFonts w:ascii="Garamond" w:hAnsi="Garamond" w:cs="Garamond"/>
        </w:rPr>
        <w:t>å</w:t>
      </w:r>
      <w:r w:rsidR="00600D97" w:rsidRPr="00E36507">
        <w:t xml:space="preserve">ll och en </w:t>
      </w:r>
      <w:r w:rsidR="00600D97" w:rsidRPr="00E36507">
        <w:rPr>
          <w:rFonts w:ascii="Garamond" w:hAnsi="Garamond" w:cs="Garamond"/>
        </w:rPr>
        <w:t>ö</w:t>
      </w:r>
      <w:r w:rsidR="00600D97" w:rsidRPr="00E36507">
        <w:t>kad risk f</w:t>
      </w:r>
      <w:r w:rsidR="00600D97" w:rsidRPr="00E36507">
        <w:rPr>
          <w:rFonts w:ascii="Garamond" w:hAnsi="Garamond" w:cs="Garamond"/>
        </w:rPr>
        <w:t>ö</w:t>
      </w:r>
      <w:r w:rsidR="00600D97" w:rsidRPr="00E36507">
        <w:t xml:space="preserve">r att utveckla fetma, diabetes och olika metabola sjukdomar, vilka </w:t>
      </w:r>
      <w:r w:rsidR="00600D97" w:rsidRPr="00E36507">
        <w:rPr>
          <w:rFonts w:ascii="Garamond" w:hAnsi="Garamond" w:cs="Garamond"/>
        </w:rPr>
        <w:t>ä</w:t>
      </w:r>
      <w:r w:rsidR="00600D97" w:rsidRPr="00E36507">
        <w:t>r riskfaktorer f</w:t>
      </w:r>
      <w:r w:rsidR="00600D97" w:rsidRPr="00E36507">
        <w:rPr>
          <w:rFonts w:ascii="Garamond" w:hAnsi="Garamond" w:cs="Garamond"/>
        </w:rPr>
        <w:t>ö</w:t>
      </w:r>
      <w:r w:rsidR="00600D97" w:rsidRPr="00E36507">
        <w:t>r hj</w:t>
      </w:r>
      <w:r w:rsidR="00600D97" w:rsidRPr="00E36507">
        <w:rPr>
          <w:rFonts w:ascii="Garamond" w:hAnsi="Garamond" w:cs="Garamond"/>
        </w:rPr>
        <w:t>ä</w:t>
      </w:r>
      <w:r w:rsidR="00600D97" w:rsidRPr="00E36507">
        <w:t>rt</w:t>
      </w:r>
      <w:r w:rsidR="00600D97" w:rsidRPr="00E36507">
        <w:rPr>
          <w:rFonts w:ascii="Times New Roman" w:hAnsi="Times New Roman" w:cs="Times New Roman"/>
        </w:rPr>
        <w:t>‑</w:t>
      </w:r>
      <w:r w:rsidR="00600D97" w:rsidRPr="00E36507">
        <w:t>k</w:t>
      </w:r>
      <w:r w:rsidR="00600D97" w:rsidRPr="00E36507">
        <w:rPr>
          <w:rFonts w:ascii="Garamond" w:hAnsi="Garamond" w:cs="Garamond"/>
        </w:rPr>
        <w:t>ä</w:t>
      </w:r>
      <w:r w:rsidR="00600D97" w:rsidRPr="00E36507">
        <w:t>rlsjukdomar. Dessa sjukdomar p</w:t>
      </w:r>
      <w:r w:rsidR="00600D97" w:rsidRPr="00E36507">
        <w:rPr>
          <w:rFonts w:ascii="Garamond" w:hAnsi="Garamond" w:cs="Garamond"/>
        </w:rPr>
        <w:t>å</w:t>
      </w:r>
      <w:r w:rsidR="00600D97" w:rsidRPr="00E36507">
        <w:t>verkar d</w:t>
      </w:r>
      <w:r w:rsidR="00600D97" w:rsidRPr="00E36507">
        <w:rPr>
          <w:rFonts w:ascii="Garamond" w:hAnsi="Garamond" w:cs="Garamond"/>
        </w:rPr>
        <w:t>ä</w:t>
      </w:r>
      <w:r w:rsidR="00600D97" w:rsidRPr="00E36507">
        <w:t>rmed inte bara EU</w:t>
      </w:r>
      <w:r w:rsidR="00600D97" w:rsidRPr="00E36507">
        <w:rPr>
          <w:rFonts w:ascii="Times New Roman" w:hAnsi="Times New Roman" w:cs="Times New Roman"/>
        </w:rPr>
        <w:t>‑</w:t>
      </w:r>
      <w:r w:rsidR="00600D97" w:rsidRPr="00E36507">
        <w:t>medborgarna utan ocks</w:t>
      </w:r>
      <w:r w:rsidR="00600D97" w:rsidRPr="00E36507">
        <w:rPr>
          <w:rFonts w:ascii="Garamond" w:hAnsi="Garamond" w:cs="Garamond"/>
        </w:rPr>
        <w:t>å</w:t>
      </w:r>
      <w:r w:rsidR="00600D97" w:rsidRPr="00E36507">
        <w:t xml:space="preserve"> h</w:t>
      </w:r>
      <w:r w:rsidR="00600D97" w:rsidRPr="00E36507">
        <w:rPr>
          <w:rFonts w:ascii="Garamond" w:hAnsi="Garamond" w:cs="Garamond"/>
        </w:rPr>
        <w:t>ä</w:t>
      </w:r>
      <w:r w:rsidR="00600D97" w:rsidRPr="00E36507">
        <w:t>lso- och sjukv</w:t>
      </w:r>
      <w:r w:rsidR="00600D97" w:rsidRPr="00E36507">
        <w:rPr>
          <w:rFonts w:ascii="Garamond" w:hAnsi="Garamond" w:cs="Garamond"/>
        </w:rPr>
        <w:t>å</w:t>
      </w:r>
      <w:r w:rsidR="00600D97" w:rsidRPr="00E36507">
        <w:t xml:space="preserve">rdssystemen och EU:s </w:t>
      </w:r>
      <w:r w:rsidR="00600D97" w:rsidRPr="00E36507">
        <w:rPr>
          <w:rFonts w:ascii="Garamond" w:hAnsi="Garamond" w:cs="Garamond"/>
        </w:rPr>
        <w:t>ö</w:t>
      </w:r>
      <w:r w:rsidR="00600D97" w:rsidRPr="00E36507">
        <w:t xml:space="preserve">vergripande konkurrenskraft. Mot denna bakgrund </w:t>
      </w:r>
      <w:r w:rsidR="00600D97">
        <w:t>kommer k</w:t>
      </w:r>
      <w:r w:rsidR="00225A1E">
        <w:t>o</w:t>
      </w:r>
      <w:r w:rsidRPr="001107D2">
        <w:t xml:space="preserve">mmissionen </w:t>
      </w:r>
      <w:r w:rsidRPr="001107D2" w:rsidDel="00225A1E">
        <w:t xml:space="preserve">att </w:t>
      </w:r>
      <w:r w:rsidRPr="001107D2">
        <w:t xml:space="preserve">undersöka vilka lämpliga verktyg, inklusive </w:t>
      </w:r>
      <w:r w:rsidR="00600D97">
        <w:t>möjliga</w:t>
      </w:r>
      <w:r w:rsidRPr="001107D2">
        <w:t xml:space="preserve"> finansiella åtgärder, som kan användas för att stödja</w:t>
      </w:r>
      <w:r w:rsidR="00225A1E">
        <w:t xml:space="preserve"> och/eller </w:t>
      </w:r>
      <w:r w:rsidRPr="001107D2">
        <w:t xml:space="preserve">finansiera folkhälsoåtgärder inom primär prevention och stimulera </w:t>
      </w:r>
      <w:proofErr w:type="spellStart"/>
      <w:r w:rsidR="00F57CC8" w:rsidRPr="00517796">
        <w:t>re</w:t>
      </w:r>
      <w:r w:rsidRPr="00600D97">
        <w:t>formulering</w:t>
      </w:r>
      <w:proofErr w:type="spellEnd"/>
      <w:r w:rsidRPr="00600D97">
        <w:t xml:space="preserve"> av livsmedel</w:t>
      </w:r>
      <w:r w:rsidRPr="001107D2">
        <w:t xml:space="preserve"> och hälsosammare val</w:t>
      </w:r>
      <w:r w:rsidR="00B93CA3">
        <w:t xml:space="preserve"> för konsumenterna</w:t>
      </w:r>
      <w:r w:rsidRPr="001107D2">
        <w:t>.</w:t>
      </w:r>
    </w:p>
    <w:p w14:paraId="1F60421B" w14:textId="70971CD0" w:rsidR="00B93CA3" w:rsidRPr="006D70AA" w:rsidRDefault="00B93CA3" w:rsidP="00B93CA3">
      <w:pPr>
        <w:pStyle w:val="Brdtext"/>
      </w:pPr>
      <w:r w:rsidRPr="006D70AA">
        <w:t>Kommissionen avser</w:t>
      </w:r>
      <w:r>
        <w:t xml:space="preserve"> även</w:t>
      </w:r>
      <w:r w:rsidRPr="006D70AA">
        <w:t xml:space="preserve"> att upprätta ett nätverk av behöriga myndigheter för samarbete och samordning av beskattning av ohälsosamma livsmedel samt inrätta en databas över sådana skatter eller avgifter.</w:t>
      </w:r>
    </w:p>
    <w:p w14:paraId="2DBF796A" w14:textId="5C762C3A" w:rsidR="001107D2" w:rsidRPr="00517796" w:rsidRDefault="001107D2" w:rsidP="001107D2">
      <w:pPr>
        <w:pStyle w:val="Brdtext"/>
        <w:rPr>
          <w:i/>
          <w:iCs/>
        </w:rPr>
      </w:pPr>
      <w:r w:rsidRPr="00225A1E">
        <w:rPr>
          <w:i/>
          <w:iCs/>
        </w:rPr>
        <w:t>Flaggskeppsinitiativ</w:t>
      </w:r>
      <w:r w:rsidRPr="00517796">
        <w:rPr>
          <w:i/>
          <w:iCs/>
        </w:rPr>
        <w:t xml:space="preserve">: </w:t>
      </w:r>
      <w:r w:rsidR="00225A1E">
        <w:rPr>
          <w:i/>
          <w:iCs/>
        </w:rPr>
        <w:t>F</w:t>
      </w:r>
      <w:r w:rsidRPr="00517796">
        <w:rPr>
          <w:i/>
          <w:iCs/>
        </w:rPr>
        <w:t xml:space="preserve">örslag till rådets rekommendation om vaccination mot luftvägsinfektioner som förebyggande åtgärd mot hjärt-kärlsjukdomar </w:t>
      </w:r>
    </w:p>
    <w:p w14:paraId="25A1994C" w14:textId="3C8B875C" w:rsidR="001107D2" w:rsidRDefault="001107D2" w:rsidP="001107D2">
      <w:pPr>
        <w:pStyle w:val="Brdtext"/>
      </w:pPr>
      <w:r>
        <w:t>Kommissionen avser att lägga fram ett förslag till råd</w:t>
      </w:r>
      <w:r w:rsidR="00225A1E">
        <w:t>s</w:t>
      </w:r>
      <w:r>
        <w:t xml:space="preserve">rekommendation om att främja immunisering som en åtgärd för att förebygga hjärt-kärlsjukdomar, med </w:t>
      </w:r>
      <w:r>
        <w:lastRenderedPageBreak/>
        <w:t>ett livslångt perspektiv och med inriktning på utsatta högriskgrupper. Medlemsstaterna kommer att erbjudas stöd för att identifiera målgruppen för vaccination och för att övervaka och öka vaccinationstäckningen.</w:t>
      </w:r>
    </w:p>
    <w:p w14:paraId="55E4C279" w14:textId="4FD4A98A" w:rsidR="001107D2" w:rsidRDefault="001107D2" w:rsidP="001107D2">
      <w:pPr>
        <w:pStyle w:val="Brdtext"/>
      </w:pPr>
      <w:r>
        <w:t>Förslaget till råd</w:t>
      </w:r>
      <w:r w:rsidR="00225A1E">
        <w:t>s</w:t>
      </w:r>
      <w:r>
        <w:t xml:space="preserve">rekommendation syftar till att uppmuntra alla medlemsstater att rapportera uppgifter om vaccinationstäckningen för influensa och COVID-19-respiratoriskt </w:t>
      </w:r>
      <w:proofErr w:type="spellStart"/>
      <w:r>
        <w:t>syncytialvirus</w:t>
      </w:r>
      <w:proofErr w:type="spellEnd"/>
      <w:r>
        <w:t xml:space="preserve"> och</w:t>
      </w:r>
      <w:r w:rsidRPr="001107D2">
        <w:t xml:space="preserve"> pneumokocksjukdom och virusinfektioner såsom herpes </w:t>
      </w:r>
      <w:proofErr w:type="spellStart"/>
      <w:r w:rsidRPr="001107D2">
        <w:t>zoster</w:t>
      </w:r>
      <w:proofErr w:type="spellEnd"/>
      <w:r w:rsidRPr="001107D2">
        <w:t xml:space="preserve"> hos personer med kroniska sjukdomar, inklusive hjärt-kärlsjukdomar, senast 2029.</w:t>
      </w:r>
    </w:p>
    <w:p w14:paraId="18E93E11" w14:textId="02EA3E23" w:rsidR="00A53ECC" w:rsidRDefault="00A53ECC" w:rsidP="00517796">
      <w:pPr>
        <w:pStyle w:val="Rubrik3utannumrering"/>
      </w:pPr>
      <w:r w:rsidRPr="00A53ECC">
        <w:t>P</w:t>
      </w:r>
      <w:r w:rsidR="00225A1E">
        <w:t>elare 2</w:t>
      </w:r>
      <w:r w:rsidRPr="00A53ECC">
        <w:t xml:space="preserve">: </w:t>
      </w:r>
      <w:r w:rsidR="00225A1E">
        <w:t>Tidig upptäck</w:t>
      </w:r>
      <w:r w:rsidR="004F5F5D">
        <w:t>t</w:t>
      </w:r>
      <w:r w:rsidR="00225A1E">
        <w:t xml:space="preserve"> och screening av riskgrupper</w:t>
      </w:r>
    </w:p>
    <w:p w14:paraId="4781DAD4" w14:textId="6032B594" w:rsidR="005C2A34" w:rsidRPr="00517796" w:rsidRDefault="005C2A34" w:rsidP="005C2A34">
      <w:pPr>
        <w:pStyle w:val="Brdtext"/>
        <w:rPr>
          <w:i/>
          <w:iCs/>
        </w:rPr>
      </w:pPr>
      <w:r w:rsidRPr="00517796">
        <w:rPr>
          <w:i/>
          <w:iCs/>
        </w:rPr>
        <w:t xml:space="preserve">Flaggskeppsinitiativ: EU-protokoll om hälsokontroller för hjärt-kärlsjukdomar </w:t>
      </w:r>
      <w:r w:rsidR="00B73BC3">
        <w:rPr>
          <w:i/>
          <w:iCs/>
        </w:rPr>
        <w:t>(förslag till rådets rekommendation)</w:t>
      </w:r>
    </w:p>
    <w:p w14:paraId="5BB4C3AA" w14:textId="189A05EE" w:rsidR="005C2A34" w:rsidRDefault="005C2A34" w:rsidP="005C2A34">
      <w:pPr>
        <w:pStyle w:val="Brdtext"/>
      </w:pPr>
      <w:r>
        <w:t>År 2026 kommer kommissionen att lägga fram ett förslag till råd</w:t>
      </w:r>
      <w:r w:rsidR="00B73BC3">
        <w:t>s</w:t>
      </w:r>
      <w:r>
        <w:t>rekommendation om hälsokontroller för hjärt-kärlsjukdomar för att stödja en gemensam strategi för medlemsstaterna när det gäller att utveckla och genomföra nationella hälsokontroller. Kommissionen avser att stödja pilotprojekt och lanseringen av EU-protokollet om hälsokontroller i medlemsstaterna, samt att lansera informationskampanjer</w:t>
      </w:r>
      <w:r w:rsidR="00B73BC3">
        <w:t xml:space="preserve"> </w:t>
      </w:r>
      <w:r>
        <w:t>för att stödja detta initiativ.</w:t>
      </w:r>
    </w:p>
    <w:p w14:paraId="40C349FE" w14:textId="4A3AAF37" w:rsidR="005C2A34" w:rsidRDefault="005C2A34" w:rsidP="005C2A34">
      <w:pPr>
        <w:pStyle w:val="Brdtext"/>
      </w:pPr>
      <w:r>
        <w:t>Förslaget till råd</w:t>
      </w:r>
      <w:r w:rsidR="00B73BC3">
        <w:t>s</w:t>
      </w:r>
      <w:r>
        <w:t xml:space="preserve">rekommendation avser att </w:t>
      </w:r>
      <w:r w:rsidR="00B73BC3">
        <w:t xml:space="preserve">främja </w:t>
      </w:r>
      <w:r>
        <w:t xml:space="preserve">screening mot specifika mål som </w:t>
      </w:r>
      <w:r w:rsidR="00B73BC3">
        <w:t xml:space="preserve">syftar till </w:t>
      </w:r>
      <w:r>
        <w:t>att minska bördan av hjärt-kärlsjukdomar. Råd</w:t>
      </w:r>
      <w:r w:rsidR="00B73BC3">
        <w:t>s</w:t>
      </w:r>
      <w:r>
        <w:t>rekommendation</w:t>
      </w:r>
      <w:r w:rsidR="00B73BC3">
        <w:t>en</w:t>
      </w:r>
      <w:r>
        <w:t xml:space="preserve"> skulle också </w:t>
      </w:r>
      <w:r w:rsidR="00B73BC3">
        <w:t xml:space="preserve">kunna </w:t>
      </w:r>
      <w:r>
        <w:t>stödja identifieringen och genomförandet av incitament för att delta i screeningprogram.</w:t>
      </w:r>
    </w:p>
    <w:p w14:paraId="0890A195" w14:textId="1EFA6B12" w:rsidR="005C2A34" w:rsidRDefault="005C2A34" w:rsidP="005C2A34">
      <w:pPr>
        <w:pStyle w:val="Brdtext"/>
      </w:pPr>
      <w:r>
        <w:t>Kommissionen avser att stödja medlemsstaterna i pilotprojekt med mobila screeningprogram för att uppnå en hög screeningtäckning.</w:t>
      </w:r>
    </w:p>
    <w:p w14:paraId="3FFD0049" w14:textId="3817FF15" w:rsidR="00D52878" w:rsidRDefault="00D52878" w:rsidP="00517796">
      <w:pPr>
        <w:pStyle w:val="Rubrik3utannumrering"/>
      </w:pPr>
      <w:r w:rsidRPr="00D52878">
        <w:t>P</w:t>
      </w:r>
      <w:r w:rsidR="00B73BC3">
        <w:t>elare 3: Att leva med hjärt- och kärlsjukdomar – Förbättrad behandling och vård av patienter</w:t>
      </w:r>
    </w:p>
    <w:p w14:paraId="11877DB0" w14:textId="0BA1A41F" w:rsidR="00D52878" w:rsidRPr="00517796" w:rsidRDefault="00D52878" w:rsidP="00D52878">
      <w:pPr>
        <w:pStyle w:val="Brdtext"/>
        <w:rPr>
          <w:i/>
          <w:iCs/>
        </w:rPr>
      </w:pPr>
      <w:r w:rsidRPr="00517796">
        <w:rPr>
          <w:i/>
          <w:iCs/>
        </w:rPr>
        <w:t xml:space="preserve">Flaggskeppsinitiativ: </w:t>
      </w:r>
      <w:r w:rsidR="00B73BC3">
        <w:rPr>
          <w:i/>
          <w:iCs/>
        </w:rPr>
        <w:t>Fö</w:t>
      </w:r>
      <w:r w:rsidRPr="00517796">
        <w:rPr>
          <w:i/>
          <w:iCs/>
        </w:rPr>
        <w:t xml:space="preserve">rslag till rådets rekommendation om individanpassad behandling och övervakning av hjärt-kärlsjukdomar </w:t>
      </w:r>
    </w:p>
    <w:p w14:paraId="15ED73F3" w14:textId="5321E46B" w:rsidR="00D52878" w:rsidRDefault="00D52878" w:rsidP="00D52878">
      <w:pPr>
        <w:pStyle w:val="Brdtext"/>
      </w:pPr>
      <w:r>
        <w:t>Kommissionen avser att 2027 lägga fram ett förslag till råd</w:t>
      </w:r>
      <w:r w:rsidR="00B73BC3">
        <w:t>s</w:t>
      </w:r>
      <w:r>
        <w:t xml:space="preserve">rekommendation om att förbättra kvaliteten och enhetligheten i individanpassade och integrerade </w:t>
      </w:r>
      <w:r>
        <w:lastRenderedPageBreak/>
        <w:t xml:space="preserve">vårdkedjor för hjärt-kärlsjukdomar och relaterade tillstånd, bland annat genom användning av digitala verktyg. </w:t>
      </w:r>
    </w:p>
    <w:p w14:paraId="5EC9408A" w14:textId="28BA0C68" w:rsidR="00D52878" w:rsidRDefault="00D52878" w:rsidP="00D52878">
      <w:pPr>
        <w:pStyle w:val="Brdtext"/>
      </w:pPr>
      <w:r>
        <w:t xml:space="preserve">Förslaget är tänkt att komplettera och ligga till grund för införandet av digitala och AI-baserade lösningar som stöds inom ramen för </w:t>
      </w:r>
      <w:r w:rsidR="00B73BC3">
        <w:t xml:space="preserve">EU:s hälsoprogram </w:t>
      </w:r>
      <w:r>
        <w:t>EU4Health och bidra till att förbättra tillgången till nödvändig behandling i hela EU.</w:t>
      </w:r>
    </w:p>
    <w:p w14:paraId="69EA23A4" w14:textId="047ABCCA" w:rsidR="00C61469" w:rsidRDefault="00B73BC3" w:rsidP="00517796">
      <w:pPr>
        <w:pStyle w:val="Rubrik3utannumrering"/>
      </w:pPr>
      <w:r>
        <w:t>T</w:t>
      </w:r>
      <w:r w:rsidRPr="00012A85">
        <w:t>värgående tema</w:t>
      </w:r>
      <w:r>
        <w:t>: Integrering av data och digitalisering inom hjärt- och kärlhälsa</w:t>
      </w:r>
    </w:p>
    <w:p w14:paraId="65C77109" w14:textId="73A93E0A" w:rsidR="00C61469" w:rsidRPr="00517796" w:rsidRDefault="00C61469" w:rsidP="00C61469">
      <w:pPr>
        <w:pStyle w:val="Brdtext"/>
        <w:rPr>
          <w:i/>
          <w:iCs/>
        </w:rPr>
      </w:pPr>
      <w:r w:rsidRPr="00517796">
        <w:rPr>
          <w:i/>
          <w:iCs/>
        </w:rPr>
        <w:t xml:space="preserve">Flaggskeppsinitiativ: </w:t>
      </w:r>
      <w:r w:rsidR="00B73BC3">
        <w:rPr>
          <w:i/>
          <w:iCs/>
        </w:rPr>
        <w:t>I</w:t>
      </w:r>
      <w:r w:rsidRPr="00517796">
        <w:rPr>
          <w:i/>
          <w:iCs/>
        </w:rPr>
        <w:t>nkubator för innovation och integration av AI och digital teknik inom hjärt- och kärlhälsovården</w:t>
      </w:r>
    </w:p>
    <w:p w14:paraId="2F485AC9" w14:textId="77777777" w:rsidR="00C61469" w:rsidRDefault="00C61469" w:rsidP="00C61469">
      <w:pPr>
        <w:pStyle w:val="Brdtext"/>
      </w:pPr>
      <w:r>
        <w:t xml:space="preserve">Kommissionen kommer att stödja ett flaggskeppsinitiativ på 20 miljoner euro för att påskynda införandet och tillämpningen av AI och datadrivna verktyg för tidig upptäckt, individanpassad prevention och integrerad vård av hjärt- och kärlsjukdomar, diabetes och fetma. Inkubatorn kommer att prioritera praktisk tillämpning, gränsöverskridande validering och integration i vårdkedjor, även för sällsynta och komplexa fall. Kommissionen kommer att skala upp framgångsrika resultat för att stödja en bredare användning av digitala verktyg för individanpassad förebyggande vård och behandling. </w:t>
      </w:r>
    </w:p>
    <w:p w14:paraId="05CF95CF" w14:textId="26919AAB" w:rsidR="00C61469" w:rsidRDefault="00C61469" w:rsidP="00C61469">
      <w:pPr>
        <w:pStyle w:val="Brdtext"/>
      </w:pPr>
      <w:r>
        <w:t>Flaggskeppsinitiativet syftar till att fastställa en gemensam definition av en kärnuppsättning tekniska specifikationer för datamängder som ska användas vid utveckling och validering av AI senast 2030, för att på så sätt säkerställa rättvis tillgång till dessa innovationer i alla deltagande medlemsstater.</w:t>
      </w:r>
    </w:p>
    <w:p w14:paraId="6A66DA80" w14:textId="16AE65A3" w:rsidR="00C61469" w:rsidRDefault="00B73BC3" w:rsidP="00C61469">
      <w:pPr>
        <w:pStyle w:val="Brdtext"/>
      </w:pPr>
      <w:r>
        <w:t>Tanken är vidare att man inom ramen för f</w:t>
      </w:r>
      <w:r w:rsidR="00C61469">
        <w:t xml:space="preserve">laggskeppsinitiativet </w:t>
      </w:r>
      <w:r>
        <w:t xml:space="preserve">ska </w:t>
      </w:r>
      <w:r w:rsidR="00C61469">
        <w:t>publicera en plan för användning av AI inom hjärt- och kärlsjukvården, som ska fungera som vägledning för validering, klinisk integration och övervakning av AI-verktyg inom kardiologi.</w:t>
      </w:r>
    </w:p>
    <w:p w14:paraId="18F017FC" w14:textId="3B7DD151" w:rsidR="00C546AB" w:rsidRDefault="00B73BC3" w:rsidP="00517796">
      <w:pPr>
        <w:pStyle w:val="Rubrik3utannumrering"/>
      </w:pPr>
      <w:r>
        <w:t>T</w:t>
      </w:r>
      <w:r w:rsidRPr="00012A85">
        <w:t>värgående tema</w:t>
      </w:r>
      <w:r>
        <w:t>: Nå ut till alla medborgare</w:t>
      </w:r>
    </w:p>
    <w:p w14:paraId="40026A84" w14:textId="64D3E59E" w:rsidR="007B14E0" w:rsidRPr="00517796" w:rsidRDefault="007B14E0" w:rsidP="007B14E0">
      <w:pPr>
        <w:pStyle w:val="Brdtext"/>
        <w:rPr>
          <w:i/>
          <w:iCs/>
        </w:rPr>
      </w:pPr>
      <w:r w:rsidRPr="00517796">
        <w:rPr>
          <w:i/>
          <w:iCs/>
        </w:rPr>
        <w:t xml:space="preserve">Flaggskeppsinitiativ: </w:t>
      </w:r>
      <w:r w:rsidR="00B73BC3">
        <w:rPr>
          <w:i/>
          <w:iCs/>
        </w:rPr>
        <w:t>B</w:t>
      </w:r>
      <w:r w:rsidRPr="00517796">
        <w:rPr>
          <w:i/>
          <w:iCs/>
        </w:rPr>
        <w:t>ekämpa ojämlikheter</w:t>
      </w:r>
    </w:p>
    <w:p w14:paraId="22A5752E" w14:textId="5CD17FC0" w:rsidR="007B14E0" w:rsidRDefault="00B73BC3" w:rsidP="007B14E0">
      <w:pPr>
        <w:pStyle w:val="Brdtext"/>
      </w:pPr>
      <w:r>
        <w:t>Inom ramen för initiativet avser k</w:t>
      </w:r>
      <w:r w:rsidR="007B14E0">
        <w:t>ommissionen att</w:t>
      </w:r>
      <w:r>
        <w:t xml:space="preserve"> </w:t>
      </w:r>
      <w:r w:rsidR="007B14E0">
        <w:t>utveckla en EU-översikt över ojämlikheter i hjärt- och kärlhälsa</w:t>
      </w:r>
      <w:r>
        <w:t xml:space="preserve">, samt </w:t>
      </w:r>
      <w:r w:rsidR="007B14E0">
        <w:t xml:space="preserve">investera i forskning inom ramen </w:t>
      </w:r>
      <w:r w:rsidR="007B14E0">
        <w:lastRenderedPageBreak/>
        <w:t xml:space="preserve">för </w:t>
      </w:r>
      <w:r>
        <w:t xml:space="preserve">EU:s forskningsprogram </w:t>
      </w:r>
      <w:r w:rsidR="007B14E0">
        <w:t>Horisont Europa för att öka förståelsen för könsspecifika mekanismer för hjärt- och kärlsjukdomar, inklusive riskfaktorer och sjukdomsförlopp.</w:t>
      </w:r>
    </w:p>
    <w:p w14:paraId="3B4FECEE" w14:textId="6C1ED1B9" w:rsidR="007B14E0" w:rsidRDefault="00B73BC3" w:rsidP="00517796">
      <w:pPr>
        <w:pStyle w:val="Rubrik3utannumrering"/>
      </w:pPr>
      <w:r>
        <w:t>T</w:t>
      </w:r>
      <w:r w:rsidRPr="00012A85">
        <w:t>värgående tema</w:t>
      </w:r>
      <w:r>
        <w:t>: Åtgärda klyftan mellan forskning och innovation</w:t>
      </w:r>
    </w:p>
    <w:p w14:paraId="65DCB4B2" w14:textId="14DD5E59" w:rsidR="0080225A" w:rsidRDefault="007B14E0" w:rsidP="007B14E0">
      <w:pPr>
        <w:pStyle w:val="Brdtext"/>
      </w:pPr>
      <w:r w:rsidRPr="00517796">
        <w:rPr>
          <w:i/>
          <w:iCs/>
        </w:rPr>
        <w:t xml:space="preserve">Flaggskeppsinitiativ: </w:t>
      </w:r>
      <w:r w:rsidR="00B73BC3" w:rsidRPr="00517796">
        <w:rPr>
          <w:i/>
          <w:iCs/>
        </w:rPr>
        <w:t>A</w:t>
      </w:r>
      <w:r w:rsidRPr="00517796">
        <w:rPr>
          <w:i/>
          <w:iCs/>
        </w:rPr>
        <w:t>tt överbrygga klyftan inom hjärt- och kärlforskningen</w:t>
      </w:r>
    </w:p>
    <w:p w14:paraId="78AAF4FB" w14:textId="53C5B6CC" w:rsidR="007B14E0" w:rsidRDefault="007B14E0" w:rsidP="007B14E0">
      <w:pPr>
        <w:pStyle w:val="Brdtext"/>
      </w:pPr>
      <w:r>
        <w:t xml:space="preserve">Kommissionen avser att lansera ett flaggskeppsinitiativ för att överbrygga klyftan inom forskning och innovation när det gäller hjärt- och kärlsjukdomar, i syfte att förbättra förståelsen för mekanismerna bakom hjärt- och kärlsjukdomar och stödja införandet av innovativa verktyg för personlig riskbedömning och optimering av behandlingen. </w:t>
      </w:r>
      <w:r w:rsidR="0080225A">
        <w:t>Kommissionen avser:</w:t>
      </w:r>
    </w:p>
    <w:p w14:paraId="4671AF97" w14:textId="2EF11BFE" w:rsidR="0080225A" w:rsidRDefault="007B14E0" w:rsidP="00372667">
      <w:pPr>
        <w:pStyle w:val="Strecklista"/>
      </w:pPr>
      <w:r>
        <w:t>Upprätta</w:t>
      </w:r>
      <w:r w:rsidR="0080225A">
        <w:t xml:space="preserve"> </w:t>
      </w:r>
      <w:r>
        <w:t>en färdplan för forskning och innovation inom hjärt-kärlsjukdomar för att påskynda innovation och omsättning av forskning i praktiken när det gäller riskbedömning samt personliga och digitala metoder för tidig upptäckt och screening, särskilt för kvinnor och utsatta grupper.</w:t>
      </w:r>
      <w:r w:rsidR="0080225A">
        <w:br/>
      </w:r>
    </w:p>
    <w:p w14:paraId="6752B7F8" w14:textId="2C9C94B4" w:rsidR="0080225A" w:rsidRDefault="0080225A" w:rsidP="00517796">
      <w:pPr>
        <w:pStyle w:val="Strecklista"/>
      </w:pPr>
      <w:r>
        <w:t>Stödja f</w:t>
      </w:r>
      <w:r w:rsidR="007B14E0">
        <w:t>orskning om innovativa hälso- och sjukvårdsinsatser för hjärt-kärlsjukdomar och diabetes, inklusive AI och digitala metoder, för att förbättra riskbedömning, tidig upptäckt och screening genom individanpassade förebyggande åtgärder och vårdkedjor</w:t>
      </w:r>
      <w:r>
        <w:t>.</w:t>
      </w:r>
      <w:r>
        <w:br/>
      </w:r>
    </w:p>
    <w:p w14:paraId="3A642C0B" w14:textId="6316C234" w:rsidR="0080225A" w:rsidRDefault="0080225A" w:rsidP="00517796">
      <w:pPr>
        <w:pStyle w:val="Strecklista"/>
      </w:pPr>
      <w:r>
        <w:t xml:space="preserve">Stödja </w:t>
      </w:r>
      <w:r w:rsidR="007B14E0">
        <w:t>forskning om betydelsen av hållbar och hälsosam kost för förebyggande av hjärt-kärlsjukdomar med stöd av digitala verktyg, inklusive sambandet mellan kost, tarmfloran och hjärt-kärlsjukdomar</w:t>
      </w:r>
      <w:r>
        <w:t>.</w:t>
      </w:r>
      <w:r>
        <w:br/>
      </w:r>
    </w:p>
    <w:p w14:paraId="553DB073" w14:textId="3BF41215" w:rsidR="0080225A" w:rsidRDefault="0080225A" w:rsidP="00B06C72">
      <w:pPr>
        <w:pStyle w:val="Strecklista"/>
      </w:pPr>
      <w:r>
        <w:t>Stödja f</w:t>
      </w:r>
      <w:r w:rsidR="007B14E0">
        <w:t>orskning om hjärt-kärlsjukdomar, metaboliska sjukdomar och njursjukdomar inom ramen för det europeiska partnerskapet för individanpassad med</w:t>
      </w:r>
      <w:r>
        <w:t>i</w:t>
      </w:r>
      <w:r w:rsidR="007B14E0">
        <w:t>cin</w:t>
      </w:r>
      <w:r>
        <w:t xml:space="preserve">. </w:t>
      </w:r>
      <w:r>
        <w:br/>
      </w:r>
    </w:p>
    <w:p w14:paraId="75C150E7" w14:textId="50295098" w:rsidR="0080225A" w:rsidRDefault="0080225A" w:rsidP="003E4B43">
      <w:pPr>
        <w:pStyle w:val="Strecklista"/>
      </w:pPr>
      <w:r>
        <w:t>F</w:t>
      </w:r>
      <w:r w:rsidR="007B14E0">
        <w:t>inansier</w:t>
      </w:r>
      <w:r>
        <w:t>a</w:t>
      </w:r>
      <w:r w:rsidR="007B14E0">
        <w:t xml:space="preserve"> offentlig upphandling av innovation för individanpassade vårdmetoder, inklusive hjärt-kärlsjukdomar</w:t>
      </w:r>
      <w:r>
        <w:t>.</w:t>
      </w:r>
      <w:r>
        <w:br/>
      </w:r>
    </w:p>
    <w:p w14:paraId="630D8777" w14:textId="6174D47A" w:rsidR="001352E5" w:rsidRPr="0080225A" w:rsidRDefault="0080225A" w:rsidP="00517796">
      <w:pPr>
        <w:pStyle w:val="Strecklista"/>
      </w:pPr>
      <w:r>
        <w:t>Stödja p</w:t>
      </w:r>
      <w:r w:rsidR="001352E5" w:rsidRPr="0080225A">
        <w:t xml:space="preserve">reklinisk forskning och kliniska prövningar i flera länder om hjärt-kärlsjukdomar, </w:t>
      </w:r>
      <w:proofErr w:type="spellStart"/>
      <w:r w:rsidR="001352E5" w:rsidRPr="0080225A">
        <w:t>nanomedicin</w:t>
      </w:r>
      <w:proofErr w:type="spellEnd"/>
      <w:r w:rsidR="001352E5" w:rsidRPr="0080225A">
        <w:t xml:space="preserve">, nutrition och hälsosam livsstil inom ramen </w:t>
      </w:r>
      <w:r w:rsidR="001352E5" w:rsidRPr="0080225A">
        <w:lastRenderedPageBreak/>
        <w:t xml:space="preserve">för det europeiska partnerskapet som främjar ett europeiskt forskningsområde för hälsoforskning. </w:t>
      </w:r>
    </w:p>
    <w:p w14:paraId="05E9D8F8" w14:textId="77777777" w:rsidR="001352E5" w:rsidRDefault="001352E5" w:rsidP="001352E5">
      <w:pPr>
        <w:pStyle w:val="Brdtext"/>
      </w:pPr>
    </w:p>
    <w:p w14:paraId="54D5AB90" w14:textId="5A082E66" w:rsidR="001352E5" w:rsidRDefault="0080225A" w:rsidP="00517796">
      <w:pPr>
        <w:pStyle w:val="Rubrik3utannumrering"/>
      </w:pPr>
      <w:r>
        <w:t>T</w:t>
      </w:r>
      <w:r w:rsidRPr="00012A85">
        <w:t>värgående tema</w:t>
      </w:r>
      <w:r>
        <w:t>: Samarbete – Ett ramverk för samarbete och övervakning</w:t>
      </w:r>
    </w:p>
    <w:p w14:paraId="692CA33B" w14:textId="1AAAE07C" w:rsidR="002A6AED" w:rsidRPr="00CF717A" w:rsidRDefault="002A6AED" w:rsidP="002A6AED">
      <w:r w:rsidRPr="003A5683">
        <w:t xml:space="preserve">Kommissionen betonar att bekämpandet av hjärt-kärlsjukdomar kräver insatser från flera intressenter och sektorer, som sammanför beslutsfattare, hälso- och sjukvårdspersonal, forskare, hälso- och sjukvårdsinstitutioner, näringslivet, det civila samhället och personer med egen erfarenhet, för att driva innovation, dela kunskap och sätta medborgarna i centrum för våra lösningar. Vikten av att inhämta ungas perspektiv lyfts särskilt fram inom ramen för detta tvärgående </w:t>
      </w:r>
      <w:r w:rsidR="00FF3756" w:rsidRPr="003A5683">
        <w:t>tema. Gällande</w:t>
      </w:r>
      <w:r w:rsidRPr="003A5683">
        <w:t xml:space="preserve"> svenska regler och förslagets effekt på dessa  </w:t>
      </w:r>
    </w:p>
    <w:p w14:paraId="52A11E19" w14:textId="77777777" w:rsidR="002A6AED" w:rsidRPr="002A6AED" w:rsidRDefault="002A6AED" w:rsidP="00563879">
      <w:pPr>
        <w:pStyle w:val="Brdtext"/>
      </w:pPr>
    </w:p>
    <w:p w14:paraId="27AB91A3" w14:textId="0EED329A" w:rsidR="002A6AED" w:rsidRDefault="002A6AED" w:rsidP="002A6AED">
      <w:pPr>
        <w:pStyle w:val="Rubrik2"/>
      </w:pPr>
      <w:r>
        <w:t>Gällande svenska regler och förslagets effekt på dessa</w:t>
      </w:r>
    </w:p>
    <w:p w14:paraId="3FAC695A" w14:textId="7D67534B" w:rsidR="0080225A" w:rsidRPr="00472EBA" w:rsidRDefault="0080225A" w:rsidP="0080225A">
      <w:pPr>
        <w:pStyle w:val="Brdtext"/>
      </w:pPr>
      <w:r w:rsidRPr="00482F57">
        <w:t>Meddelandet i sig har ingen påverkan på svenska lagar och regler</w:t>
      </w:r>
      <w:r>
        <w:t>.</w:t>
      </w:r>
    </w:p>
    <w:p w14:paraId="132D8DC3" w14:textId="77777777" w:rsidR="007D542F" w:rsidRDefault="00E738EA" w:rsidP="007D542F">
      <w:pPr>
        <w:pStyle w:val="Rubrik2"/>
      </w:pPr>
      <w:sdt>
        <w:sdtPr>
          <w:id w:val="-1431199353"/>
          <w:lock w:val="contentLocked"/>
          <w:placeholder>
            <w:docPart w:val="45E38D1AC0AD4C9FB479F5F1B2705BBA"/>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2B0F16A7" w14:textId="25CACEED" w:rsidR="007A245F" w:rsidRPr="007A245F" w:rsidRDefault="007A245F" w:rsidP="00517796">
      <w:pPr>
        <w:pStyle w:val="Brdtext"/>
      </w:pPr>
      <w:r w:rsidRPr="00482F57">
        <w:t xml:space="preserve">Meddelandet i sig </w:t>
      </w:r>
      <w:r>
        <w:t>medför inga</w:t>
      </w:r>
      <w:r w:rsidRPr="00BB7F30">
        <w:t xml:space="preserve"> budgetära konsekvenser</w:t>
      </w:r>
      <w:r>
        <w:t>.</w:t>
      </w:r>
    </w:p>
    <w:sdt>
      <w:sdtPr>
        <w:id w:val="830331803"/>
        <w:lock w:val="contentLocked"/>
        <w:placeholder>
          <w:docPart w:val="45E38D1AC0AD4C9FB479F5F1B2705BBA"/>
        </w:placeholder>
        <w:group/>
      </w:sdtPr>
      <w:sdtEndPr/>
      <w:sdtContent>
        <w:p w14:paraId="188B3FD2" w14:textId="77777777" w:rsidR="007D542F" w:rsidRDefault="007D542F" w:rsidP="007D542F">
          <w:pPr>
            <w:pStyle w:val="Rubrik1"/>
          </w:pPr>
          <w:r>
            <w:t>Ståndpunkter</w:t>
          </w:r>
        </w:p>
      </w:sdtContent>
    </w:sdt>
    <w:p w14:paraId="311C161C" w14:textId="77777777" w:rsidR="007D542F" w:rsidRDefault="00E738EA" w:rsidP="007D542F">
      <w:pPr>
        <w:pStyle w:val="Rubrik2"/>
      </w:pPr>
      <w:sdt>
        <w:sdtPr>
          <w:id w:val="-483085086"/>
          <w:lock w:val="contentLocked"/>
          <w:placeholder>
            <w:docPart w:val="45E38D1AC0AD4C9FB479F5F1B2705BBA"/>
          </w:placeholder>
          <w:group/>
        </w:sdtPr>
        <w:sdtEndPr/>
        <w:sdtContent>
          <w:r w:rsidR="007D542F">
            <w:t>Preliminär svensk ståndpunkt</w:t>
          </w:r>
        </w:sdtContent>
      </w:sdt>
    </w:p>
    <w:p w14:paraId="7D612EBD" w14:textId="77777777" w:rsidR="00B023DC" w:rsidRDefault="00D44E94" w:rsidP="007D542F">
      <w:pPr>
        <w:pStyle w:val="Brdtext"/>
      </w:pPr>
      <w:r w:rsidRPr="00D44E94">
        <w:t xml:space="preserve">Regeringen välkomnar </w:t>
      </w:r>
      <w:r w:rsidR="00B023DC">
        <w:t xml:space="preserve">att </w:t>
      </w:r>
      <w:r w:rsidRPr="00D44E94">
        <w:t>kommissionen</w:t>
      </w:r>
      <w:r w:rsidR="00B023DC">
        <w:t xml:space="preserve"> presenterat en handlingsplan för hjärt- och kärlhälsa. </w:t>
      </w:r>
    </w:p>
    <w:p w14:paraId="2D3374EB" w14:textId="29109C87" w:rsidR="00B64973" w:rsidRDefault="00B023DC" w:rsidP="007D542F">
      <w:pPr>
        <w:pStyle w:val="Brdtext"/>
      </w:pPr>
      <w:r>
        <w:t>Regeringen noterar med oro att s</w:t>
      </w:r>
      <w:r w:rsidRPr="00B023DC">
        <w:t xml:space="preserve">jukdomsbördan i hjärt-kärlsjukdomar fortsatt är hög </w:t>
      </w:r>
      <w:r>
        <w:t>samt att</w:t>
      </w:r>
      <w:r w:rsidRPr="00B023DC">
        <w:t xml:space="preserve"> hjärt</w:t>
      </w:r>
      <w:r>
        <w:t>-</w:t>
      </w:r>
      <w:r w:rsidRPr="00B023DC">
        <w:t>kärlsjukdomar utgör en av de vanligaste dödsorsakerna inom EU.</w:t>
      </w:r>
      <w:r>
        <w:t xml:space="preserve"> </w:t>
      </w:r>
      <w:r w:rsidR="00B64973">
        <w:t>Det är avgörande att förbättra hjärt- och kärlhälsan.</w:t>
      </w:r>
    </w:p>
    <w:p w14:paraId="66C6CAD8" w14:textId="10F89F28" w:rsidR="00B64973" w:rsidRDefault="00B023DC" w:rsidP="007D542F">
      <w:pPr>
        <w:pStyle w:val="Brdtext"/>
      </w:pPr>
      <w:r>
        <w:t>Det är därför välkommet att kommissionen prioriterar</w:t>
      </w:r>
      <w:r w:rsidRPr="00B023DC">
        <w:t xml:space="preserve"> hjärt- och kärlhälsa </w:t>
      </w:r>
      <w:r>
        <w:t>samt</w:t>
      </w:r>
      <w:r w:rsidRPr="00B023DC">
        <w:t xml:space="preserve"> insatser för att minska sjukdomsbördan i hjärt</w:t>
      </w:r>
      <w:r>
        <w:t>-</w:t>
      </w:r>
      <w:r w:rsidRPr="00B023DC">
        <w:t>kärlsjukdom inom EU.</w:t>
      </w:r>
      <w:r>
        <w:t xml:space="preserve"> Det finns ett behov av att på EU-nivå </w:t>
      </w:r>
      <w:r w:rsidR="00D44E94" w:rsidRPr="00D44E94">
        <w:t xml:space="preserve">stödja, samordna och komplettera </w:t>
      </w:r>
      <w:r w:rsidR="00D44E94" w:rsidRPr="00D44E94">
        <w:lastRenderedPageBreak/>
        <w:t xml:space="preserve">medlemsstaternas insatser för att minska det lidande som orsakas av </w:t>
      </w:r>
      <w:r w:rsidR="00D44E94">
        <w:t>hjärt- och kärlsjukdom</w:t>
      </w:r>
      <w:r w:rsidR="00D44E94" w:rsidRPr="00D44E94">
        <w:t xml:space="preserve">. </w:t>
      </w:r>
    </w:p>
    <w:p w14:paraId="58D2E8EC" w14:textId="6705BFA6" w:rsidR="00B64973" w:rsidRDefault="00B023DC" w:rsidP="007D542F">
      <w:pPr>
        <w:pStyle w:val="Brdtext"/>
      </w:pPr>
      <w:r>
        <w:t xml:space="preserve">Regeringen </w:t>
      </w:r>
      <w:r w:rsidRPr="00D44E94">
        <w:t xml:space="preserve">ser generellt positivt på målen och flaggskeppsinitiativen </w:t>
      </w:r>
      <w:r>
        <w:t>som aviseras genom planen</w:t>
      </w:r>
      <w:r w:rsidRPr="00D44E94">
        <w:t>.</w:t>
      </w:r>
      <w:r w:rsidRPr="00B023DC">
        <w:t xml:space="preserve"> </w:t>
      </w:r>
      <w:r w:rsidRPr="00D44E94">
        <w:t xml:space="preserve">Regeringen </w:t>
      </w:r>
      <w:r>
        <w:t xml:space="preserve">välkomnar att planen genomsyras av ett </w:t>
      </w:r>
      <w:r w:rsidRPr="00D44E94">
        <w:t xml:space="preserve">förebyggande </w:t>
      </w:r>
      <w:r>
        <w:t>perspektiv samt</w:t>
      </w:r>
      <w:r w:rsidR="00462C73">
        <w:t xml:space="preserve"> </w:t>
      </w:r>
      <w:r w:rsidR="002E328D">
        <w:t xml:space="preserve">jämlikhet, jämställdhet och </w:t>
      </w:r>
      <w:r w:rsidRPr="00D44E94">
        <w:t>personcentrering</w:t>
      </w:r>
      <w:r>
        <w:t>.</w:t>
      </w:r>
      <w:r w:rsidR="00462C73">
        <w:t xml:space="preserve"> Regeringen anser att det är viktigt med ett tvärsektoriellt arbete där både </w:t>
      </w:r>
      <w:r w:rsidR="002E328D">
        <w:t xml:space="preserve">folkhälsa samt hälso- och sjukvård omfattas. </w:t>
      </w:r>
    </w:p>
    <w:p w14:paraId="69ADFFE9" w14:textId="62962B3A" w:rsidR="00D44E94" w:rsidRDefault="00B64973" w:rsidP="007D542F">
      <w:pPr>
        <w:pStyle w:val="Brdtext"/>
      </w:pPr>
      <w:r>
        <w:t xml:space="preserve">Regeringen ser ett </w:t>
      </w:r>
      <w:r w:rsidRPr="00B64973">
        <w:t>behov av flexibilitet</w:t>
      </w:r>
      <w:r>
        <w:t xml:space="preserve"> när det gäller </w:t>
      </w:r>
      <w:r w:rsidR="00FC33DB">
        <w:t xml:space="preserve">tidsfristen för </w:t>
      </w:r>
      <w:r>
        <w:t>de nationella planer som sk</w:t>
      </w:r>
      <w:r w:rsidR="00FC33DB">
        <w:t>a</w:t>
      </w:r>
      <w:r>
        <w:t xml:space="preserve"> implementeras senast 2027</w:t>
      </w:r>
      <w:r w:rsidR="00FC33DB">
        <w:t>.</w:t>
      </w:r>
      <w:r w:rsidR="00FC33DB" w:rsidRPr="00D44E94" w:rsidDel="00B023DC">
        <w:t xml:space="preserve"> </w:t>
      </w:r>
      <w:r w:rsidR="00FC33DB">
        <w:t xml:space="preserve">Det är därtill viktigt </w:t>
      </w:r>
      <w:r w:rsidR="00FC33DB" w:rsidRPr="00FC33DB">
        <w:t xml:space="preserve">att </w:t>
      </w:r>
      <w:r w:rsidR="00451EB1">
        <w:t xml:space="preserve">förebyggande </w:t>
      </w:r>
      <w:r w:rsidR="00FC33DB" w:rsidRPr="00FC33DB">
        <w:t xml:space="preserve">insatser för att minska sjukdomsbördan i hjärt-kärlsjukdom </w:t>
      </w:r>
      <w:r w:rsidR="00FC33DB">
        <w:t xml:space="preserve">kan </w:t>
      </w:r>
      <w:r w:rsidR="00FC33DB" w:rsidRPr="00FC33DB">
        <w:t xml:space="preserve">kopplas samman med </w:t>
      </w:r>
      <w:r w:rsidR="00FC33DB">
        <w:t xml:space="preserve">arbetet med </w:t>
      </w:r>
      <w:r w:rsidR="00FC33DB" w:rsidRPr="00FC33DB">
        <w:t>andra icke-smittsamma sjukdomar, då riskfaktorerna för dessa hälsotillstånd ofta är gemensamma.</w:t>
      </w:r>
    </w:p>
    <w:p w14:paraId="2873E9B2" w14:textId="376A9B72" w:rsidR="002172AA" w:rsidRDefault="00D44E94" w:rsidP="007D542F">
      <w:pPr>
        <w:pStyle w:val="Brdtext"/>
      </w:pPr>
      <w:r w:rsidRPr="00D44E94">
        <w:t xml:space="preserve">Regeringen ser även positivt på att </w:t>
      </w:r>
      <w:r w:rsidR="00FC33DB">
        <w:t>man på europeisk nivå</w:t>
      </w:r>
      <w:r w:rsidRPr="00D44E94">
        <w:t xml:space="preserve"> nu tar ett större tag om hälsodatafrågorna, och omställningen till ett datadrivet samhälle, då det är en förutsättning för att Sverige ska kunna leverera en modern hälso- och sjukvård även i framtiden. </w:t>
      </w:r>
    </w:p>
    <w:p w14:paraId="51480572" w14:textId="548CBB2B" w:rsidR="00C04746" w:rsidRDefault="00781207" w:rsidP="007D542F">
      <w:pPr>
        <w:pStyle w:val="Brdtext"/>
      </w:pPr>
      <w:bookmarkStart w:id="4" w:name="_Hlk219117415"/>
      <w:r w:rsidRPr="00781207">
        <w:t xml:space="preserve">Regeringen ser positivt på att </w:t>
      </w:r>
      <w:r w:rsidR="00FC33DB">
        <w:t xml:space="preserve">kommissionen lyfter vikten av att främja en </w:t>
      </w:r>
      <w:r w:rsidRPr="00781207">
        <w:t>mer hälsosam livsmedelskonsumtion där energitäta och näringsfattiga</w:t>
      </w:r>
      <w:r w:rsidR="00B64973">
        <w:t xml:space="preserve"> livsmedel,</w:t>
      </w:r>
      <w:r w:rsidRPr="00781207">
        <w:t xml:space="preserve"> de så kallade ultraprocessade livsmed</w:t>
      </w:r>
      <w:r w:rsidR="00B64973">
        <w:t>len,</w:t>
      </w:r>
      <w:r w:rsidRPr="00781207">
        <w:t xml:space="preserve"> minskar. </w:t>
      </w:r>
      <w:r w:rsidR="007A49A1">
        <w:t xml:space="preserve">Regeringen </w:t>
      </w:r>
      <w:r w:rsidR="007A49A1" w:rsidRPr="00FC33DB">
        <w:t>är</w:t>
      </w:r>
      <w:r w:rsidR="007A49A1">
        <w:t xml:space="preserve"> dock</w:t>
      </w:r>
      <w:r w:rsidR="007A49A1" w:rsidRPr="00FC33DB">
        <w:t xml:space="preserve"> i princip emot att utvidga harmoniseringen inom skatteområdet. Fördelen med harmoniserade regler måste i varje enskilt fall vägas mot bland annat den begränsning av medlemsstaternas möjlighet att införa och utforma egna nationella skatteregler som harmoniseringen medför.</w:t>
      </w:r>
    </w:p>
    <w:bookmarkEnd w:id="4"/>
    <w:p w14:paraId="4CDA1C62" w14:textId="3FD7B251" w:rsidR="004F29ED" w:rsidRPr="004F29ED" w:rsidRDefault="004F29ED">
      <w:pPr>
        <w:pStyle w:val="Brdtext"/>
      </w:pPr>
      <w:r w:rsidRPr="004F29ED">
        <w:t>Regeringen anser att EU:s tobaksreglering är ett viktigt verktyg för att värna om folkhälsan i Europa, samt att åtgärder på tobaksområdet bör vara proportionerliga och syfta till att skydda känsliga grupper, såsom barn och unga. Regeringen anser att det är viktigt att ta hänsyn till de varierande skadeverkningar som olika tobaks- och nikotinprodukter orsaka</w:t>
      </w:r>
      <w:r w:rsidR="00572A2F">
        <w:t>r</w:t>
      </w:r>
      <w:r w:rsidRPr="004F29ED">
        <w:t xml:space="preserve">. Därtill är den fria marknadens principer om fri rörlighet för produkter ett kärnvärde för den svenska regeringen. Regeringen värnar vidare det undantag som tillåter försäljning av och reglering av innehållet i snus i Sverige. </w:t>
      </w:r>
    </w:p>
    <w:p w14:paraId="47152374" w14:textId="26253AF9" w:rsidR="00C64AF1" w:rsidRPr="004F29ED" w:rsidRDefault="00C64AF1" w:rsidP="00EE420B">
      <w:pPr>
        <w:pStyle w:val="Brdtext"/>
      </w:pPr>
      <w:r>
        <w:lastRenderedPageBreak/>
        <w:t>Regeringen ser positivt på förslag</w:t>
      </w:r>
      <w:r w:rsidR="00037303">
        <w:t>en om</w:t>
      </w:r>
      <w:r>
        <w:t xml:space="preserve"> att investera i forskning om hjärt-kärlhälsa under </w:t>
      </w:r>
      <w:r w:rsidR="00037303">
        <w:t>Horisont Europa</w:t>
      </w:r>
      <w:r>
        <w:t xml:space="preserve"> och flaggskeppsinitiativ</w:t>
      </w:r>
      <w:r w:rsidR="00037303">
        <w:t>en</w:t>
      </w:r>
      <w:r>
        <w:t xml:space="preserve"> med syfte att minska forsknings- och innovationsluckor inom området. </w:t>
      </w:r>
    </w:p>
    <w:p w14:paraId="4D6ED168" w14:textId="77777777" w:rsidR="00037303" w:rsidRDefault="00037303" w:rsidP="00037303">
      <w:r w:rsidRPr="000446A1">
        <w:t>En viktig utgångspunkt för regeringen är att fördelningen av befogenheter mellan EU och medlemsstaterna respekteras, samt att nationella system avseende hälso- och sjukvårdsfrågor respekteras.</w:t>
      </w:r>
      <w:r>
        <w:t xml:space="preserve"> </w:t>
      </w:r>
    </w:p>
    <w:p w14:paraId="1A14806E" w14:textId="77777777" w:rsidR="0072719C" w:rsidRDefault="0072719C" w:rsidP="0072719C">
      <w:r w:rsidRPr="006E49F8">
        <w:t xml:space="preserve">Regeringen kommer ta ställning till </w:t>
      </w:r>
      <w:r>
        <w:t>de förslag som aviseras genom meddelandet</w:t>
      </w:r>
      <w:r w:rsidRPr="006E49F8">
        <w:t xml:space="preserve"> allteftersom de </w:t>
      </w:r>
      <w:r>
        <w:t>presenteras</w:t>
      </w:r>
      <w:r w:rsidRPr="006E49F8">
        <w:t>.</w:t>
      </w:r>
    </w:p>
    <w:p w14:paraId="7E265253" w14:textId="69757FD7" w:rsidR="004F29ED" w:rsidRDefault="004F29ED" w:rsidP="007D542F">
      <w:pPr>
        <w:pStyle w:val="Brdtext"/>
      </w:pPr>
    </w:p>
    <w:p w14:paraId="2AF3620D" w14:textId="34D30D4D" w:rsidR="007D542F" w:rsidRDefault="00E738EA" w:rsidP="007D542F">
      <w:pPr>
        <w:pStyle w:val="Rubrik2"/>
      </w:pPr>
      <w:sdt>
        <w:sdtPr>
          <w:id w:val="1941718165"/>
          <w:lock w:val="contentLocked"/>
          <w:placeholder>
            <w:docPart w:val="45E38D1AC0AD4C9FB479F5F1B2705BBA"/>
          </w:placeholder>
          <w:group/>
        </w:sdtPr>
        <w:sdtEndPr/>
        <w:sdtContent>
          <w:r w:rsidR="007D542F">
            <w:t>Medlemsstaternas ståndpunkter</w:t>
          </w:r>
        </w:sdtContent>
      </w:sdt>
    </w:p>
    <w:p w14:paraId="5605594C" w14:textId="524ED9A4" w:rsidR="007D542F" w:rsidRPr="00472EBA" w:rsidRDefault="00BC019D" w:rsidP="007D542F">
      <w:pPr>
        <w:pStyle w:val="Brdtext"/>
      </w:pPr>
      <w:r>
        <w:t>Medlemsstaternas</w:t>
      </w:r>
      <w:r w:rsidRPr="00482F57">
        <w:t xml:space="preserve"> ståndpunkter är inte kända.</w:t>
      </w:r>
    </w:p>
    <w:p w14:paraId="263FAAE0" w14:textId="77777777" w:rsidR="007D542F" w:rsidRDefault="00E738EA" w:rsidP="007D542F">
      <w:pPr>
        <w:pStyle w:val="Rubrik2"/>
      </w:pPr>
      <w:sdt>
        <w:sdtPr>
          <w:id w:val="-1927257506"/>
          <w:lock w:val="contentLocked"/>
          <w:placeholder>
            <w:docPart w:val="45E38D1AC0AD4C9FB479F5F1B2705BBA"/>
          </w:placeholder>
          <w:group/>
        </w:sdtPr>
        <w:sdtEndPr/>
        <w:sdtContent>
          <w:r w:rsidR="007D542F">
            <w:t>Institutionernas ståndpunkter</w:t>
          </w:r>
        </w:sdtContent>
      </w:sdt>
    </w:p>
    <w:p w14:paraId="738B2D49" w14:textId="7578856A" w:rsidR="007D542F" w:rsidRPr="00472EBA" w:rsidRDefault="00BC019D" w:rsidP="007D542F">
      <w:pPr>
        <w:pStyle w:val="Brdtext"/>
      </w:pPr>
      <w:r>
        <w:t>Institutionernas</w:t>
      </w:r>
      <w:r w:rsidRPr="0095789C">
        <w:t xml:space="preserve"> ståndpunkter är inte kända</w:t>
      </w:r>
      <w:r w:rsidRPr="00482F57">
        <w:t>.</w:t>
      </w:r>
      <w:r>
        <w:t xml:space="preserve"> </w:t>
      </w:r>
    </w:p>
    <w:p w14:paraId="3D554886" w14:textId="77777777" w:rsidR="007D542F" w:rsidRDefault="00E738EA" w:rsidP="007D542F">
      <w:pPr>
        <w:pStyle w:val="Rubrik2"/>
      </w:pPr>
      <w:sdt>
        <w:sdtPr>
          <w:id w:val="-497725553"/>
          <w:lock w:val="contentLocked"/>
          <w:placeholder>
            <w:docPart w:val="45E38D1AC0AD4C9FB479F5F1B2705BBA"/>
          </w:placeholder>
          <w:group/>
        </w:sdtPr>
        <w:sdtEndPr/>
        <w:sdtContent>
          <w:r w:rsidR="007D542F">
            <w:t xml:space="preserve">Remissinstansernas och </w:t>
          </w:r>
          <w:r w:rsidR="004B795E">
            <w:t xml:space="preserve">andra </w:t>
          </w:r>
          <w:r w:rsidR="007D542F">
            <w:t>intressenters ståndpunkter</w:t>
          </w:r>
        </w:sdtContent>
      </w:sdt>
    </w:p>
    <w:p w14:paraId="06331A4C" w14:textId="326CDD71" w:rsidR="00BC019D" w:rsidRPr="00472EBA" w:rsidRDefault="00BC019D" w:rsidP="00BC019D">
      <w:pPr>
        <w:pStyle w:val="Brdtext"/>
      </w:pPr>
      <w:r w:rsidRPr="00BB7F30">
        <w:t>Kommissionens meddelande har inte remitterats.</w:t>
      </w:r>
    </w:p>
    <w:p w14:paraId="0BCC1207" w14:textId="429392A0" w:rsidR="007D542F" w:rsidRPr="00472EBA" w:rsidRDefault="007D542F" w:rsidP="007D542F">
      <w:pPr>
        <w:pStyle w:val="Brdtext"/>
      </w:pPr>
    </w:p>
    <w:sdt>
      <w:sdtPr>
        <w:id w:val="511343921"/>
        <w:lock w:val="contentLocked"/>
        <w:placeholder>
          <w:docPart w:val="45E38D1AC0AD4C9FB479F5F1B2705BBA"/>
        </w:placeholder>
        <w:group/>
      </w:sdtPr>
      <w:sdtEndPr/>
      <w:sdtContent>
        <w:p w14:paraId="2EDC45C0" w14:textId="77777777" w:rsidR="007D542F" w:rsidRDefault="007D542F" w:rsidP="007D542F">
          <w:pPr>
            <w:pStyle w:val="Rubrik1"/>
          </w:pPr>
          <w:r>
            <w:t>Förslagets förutsättningar</w:t>
          </w:r>
        </w:p>
      </w:sdtContent>
    </w:sdt>
    <w:p w14:paraId="536C9ADC" w14:textId="77777777" w:rsidR="007D542F" w:rsidRDefault="00E738EA" w:rsidP="007D542F">
      <w:pPr>
        <w:pStyle w:val="Rubrik2"/>
      </w:pPr>
      <w:sdt>
        <w:sdtPr>
          <w:id w:val="1163133293"/>
          <w:lock w:val="contentLocked"/>
          <w:placeholder>
            <w:docPart w:val="45E38D1AC0AD4C9FB479F5F1B2705BBA"/>
          </w:placeholder>
          <w:group/>
        </w:sdtPr>
        <w:sdtEndPr/>
        <w:sdtContent>
          <w:r w:rsidR="007D542F">
            <w:t>Rättslig grund och beslutsförfarande</w:t>
          </w:r>
        </w:sdtContent>
      </w:sdt>
    </w:p>
    <w:p w14:paraId="13F575F8" w14:textId="7D128BF2" w:rsidR="00BC019D" w:rsidRPr="00472EBA" w:rsidRDefault="00BC019D" w:rsidP="00BC019D">
      <w:pPr>
        <w:pStyle w:val="Brdtext"/>
      </w:pPr>
      <w:r w:rsidRPr="00152D37">
        <w:t>Inte aktuellt då detta rör en</w:t>
      </w:r>
      <w:r>
        <w:t xml:space="preserve"> plan </w:t>
      </w:r>
      <w:r w:rsidRPr="00152D37">
        <w:t>och inte ett lagförslag</w:t>
      </w:r>
      <w:r>
        <w:t>.</w:t>
      </w:r>
    </w:p>
    <w:p w14:paraId="5C6FBA24" w14:textId="77777777" w:rsidR="007D542F" w:rsidRDefault="00E738EA" w:rsidP="007D542F">
      <w:pPr>
        <w:pStyle w:val="Rubrik2"/>
      </w:pPr>
      <w:sdt>
        <w:sdtPr>
          <w:id w:val="-463277102"/>
          <w:lock w:val="contentLocked"/>
          <w:placeholder>
            <w:docPart w:val="45E38D1AC0AD4C9FB479F5F1B2705BBA"/>
          </w:placeholder>
          <w:group/>
        </w:sdtPr>
        <w:sdtEndPr/>
        <w:sdtContent>
          <w:r w:rsidR="007D542F">
            <w:t>Subsidiaritets- och proportionalitetsprincipe</w:t>
          </w:r>
          <w:r w:rsidR="00F02290">
            <w:t>r</w:t>
          </w:r>
          <w:r w:rsidR="007D542F">
            <w:t>n</w:t>
          </w:r>
          <w:r w:rsidR="00F02290">
            <w:t>a</w:t>
          </w:r>
        </w:sdtContent>
      </w:sdt>
    </w:p>
    <w:p w14:paraId="4544CBBF" w14:textId="79C9996F" w:rsidR="007D542F" w:rsidRPr="00472EBA" w:rsidRDefault="00BC019D" w:rsidP="007D542F">
      <w:pPr>
        <w:pStyle w:val="Brdtext"/>
      </w:pPr>
      <w:r w:rsidRPr="00152D37">
        <w:t xml:space="preserve">Inte aktuellt då detta rör en </w:t>
      </w:r>
      <w:r>
        <w:t>plan</w:t>
      </w:r>
      <w:r w:rsidRPr="00152D37">
        <w:t xml:space="preserve"> och inte ett lagförslag</w:t>
      </w:r>
      <w:r>
        <w:t>.</w:t>
      </w:r>
    </w:p>
    <w:sdt>
      <w:sdtPr>
        <w:id w:val="211079442"/>
        <w:lock w:val="contentLocked"/>
        <w:placeholder>
          <w:docPart w:val="45E38D1AC0AD4C9FB479F5F1B2705BBA"/>
        </w:placeholder>
        <w:group/>
      </w:sdtPr>
      <w:sdtEndPr/>
      <w:sdtContent>
        <w:p w14:paraId="7B4941F7" w14:textId="77777777" w:rsidR="007D542F" w:rsidRDefault="007D542F" w:rsidP="007D542F">
          <w:pPr>
            <w:pStyle w:val="Rubrik1"/>
          </w:pPr>
          <w:r>
            <w:t>Övrigt</w:t>
          </w:r>
        </w:p>
      </w:sdtContent>
    </w:sdt>
    <w:p w14:paraId="447489EE" w14:textId="77777777" w:rsidR="007D542F" w:rsidRDefault="00E738EA" w:rsidP="007D542F">
      <w:pPr>
        <w:pStyle w:val="Rubrik2"/>
      </w:pPr>
      <w:sdt>
        <w:sdtPr>
          <w:id w:val="-1578510440"/>
          <w:lock w:val="contentLocked"/>
          <w:placeholder>
            <w:docPart w:val="45E38D1AC0AD4C9FB479F5F1B2705BBA"/>
          </w:placeholder>
          <w:group/>
        </w:sdtPr>
        <w:sdtEndPr/>
        <w:sdtContent>
          <w:r w:rsidR="007D542F">
            <w:t>Fortsatt behandling av ärendet</w:t>
          </w:r>
        </w:sdtContent>
      </w:sdt>
    </w:p>
    <w:p w14:paraId="45DC4A33" w14:textId="76135119" w:rsidR="007D542F" w:rsidRDefault="007D542F" w:rsidP="007D542F">
      <w:pPr>
        <w:pStyle w:val="Brdtext"/>
      </w:pPr>
    </w:p>
    <w:p w14:paraId="2F175F18" w14:textId="77777777" w:rsidR="007D542F" w:rsidRDefault="00E738EA" w:rsidP="007D542F">
      <w:pPr>
        <w:pStyle w:val="Rubrik2"/>
      </w:pPr>
      <w:sdt>
        <w:sdtPr>
          <w:id w:val="839665539"/>
          <w:lock w:val="contentLocked"/>
          <w:placeholder>
            <w:docPart w:val="45E38D1AC0AD4C9FB479F5F1B2705BBA"/>
          </w:placeholder>
          <w:group/>
        </w:sdtPr>
        <w:sdtEndPr/>
        <w:sdtContent>
          <w:r w:rsidR="007D542F">
            <w:t>Fackuttryck</w:t>
          </w:r>
          <w:r w:rsidR="00821540">
            <w:t xml:space="preserve"> och </w:t>
          </w:r>
          <w:r w:rsidR="007D542F">
            <w:t>termer</w:t>
          </w:r>
        </w:sdtContent>
      </w:sdt>
    </w:p>
    <w:p w14:paraId="2EA7EA05" w14:textId="060EB556"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FDF3EB3" w14:textId="77777777" w:rsidR="005A7ED9" w:rsidRDefault="005A7ED9" w:rsidP="00A87A54">
      <w:pPr>
        <w:spacing w:after="0" w:line="240" w:lineRule="auto"/>
      </w:pPr>
      <w:r>
        <w:separator/>
      </w:r>
    </w:p>
  </w:endnote>
  <w:endnote w:type="continuationSeparator" w:id="0">
    <w:p w14:paraId="46835115" w14:textId="77777777" w:rsidR="005A7ED9" w:rsidRDefault="005A7ED9" w:rsidP="00A87A54">
      <w:pPr>
        <w:spacing w:after="0" w:line="240" w:lineRule="auto"/>
      </w:pPr>
      <w:r>
        <w:continuationSeparator/>
      </w:r>
    </w:p>
  </w:endnote>
  <w:endnote w:type="continuationNotice" w:id="1">
    <w:p w14:paraId="0C34C5DA" w14:textId="77777777" w:rsidR="000951B9" w:rsidRDefault="000951B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2E84A6"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37094A"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493626"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4F27897" w14:textId="77777777" w:rsidR="005A7ED9" w:rsidRDefault="005A7ED9" w:rsidP="00A87A54">
      <w:pPr>
        <w:spacing w:after="0" w:line="240" w:lineRule="auto"/>
      </w:pPr>
      <w:r>
        <w:separator/>
      </w:r>
    </w:p>
  </w:footnote>
  <w:footnote w:type="continuationSeparator" w:id="0">
    <w:p w14:paraId="5821E835" w14:textId="77777777" w:rsidR="005A7ED9" w:rsidRDefault="005A7ED9" w:rsidP="00A87A54">
      <w:pPr>
        <w:spacing w:after="0" w:line="240" w:lineRule="auto"/>
      </w:pPr>
      <w:r>
        <w:continuationSeparator/>
      </w:r>
    </w:p>
  </w:footnote>
  <w:footnote w:type="continuationNotice" w:id="1">
    <w:p w14:paraId="59F7F947" w14:textId="77777777" w:rsidR="000951B9" w:rsidRDefault="000951B9">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7E60AF"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68A726" w14:textId="03C5BB1F" w:rsidR="003C3720" w:rsidRDefault="00E738EA" w:rsidP="00CD3BFC">
    <w:pPr>
      <w:pStyle w:val="Sidhuvud"/>
      <w:spacing w:before="240"/>
      <w:jc w:val="right"/>
    </w:pPr>
    <w:sdt>
      <w:sdtPr>
        <w:alias w:val="Ar"/>
        <w:tag w:val="Ar"/>
        <w:id w:val="375123316"/>
        <w:placeholder>
          <w:docPart w:val="DBD83522634B4265A28E8653F055D118"/>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CF5EC2">
          <w:t>2025/26</w:t>
        </w:r>
      </w:sdtContent>
    </w:sdt>
    <w:r w:rsidR="0009572A">
      <w:t>:</w:t>
    </w:r>
    <w:r w:rsidR="00002B4B">
      <w:t>FPM</w:t>
    </w:r>
    <w:sdt>
      <w:sdtPr>
        <w:alias w:val="FPMNummer"/>
        <w:tag w:val="FPMNummer"/>
        <w:id w:val="-2000957076"/>
        <w:placeholder>
          <w:docPart w:val="13C6E2CFF0B648B8929BE0A435C1BE38"/>
        </w:placeholder>
        <w:dataBinding w:prefixMappings="xmlns:ns0='http://rk.se/faktapm' " w:xpath="/ns0:faktaPM[1]/ns0:Nr[1]" w:storeItemID="{0B9A7431-9D19-4C2A-8E12-639802D7B40B}"/>
        <w:text/>
      </w:sdtPr>
      <w:sdtEndPr/>
      <w:sdtContent>
        <w:r w:rsidR="00CF5EC2">
          <w:t>60</w:t>
        </w:r>
      </w:sdtContent>
    </w:sdt>
  </w:p>
  <w:p w14:paraId="61E14A46"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9359BB" w14:textId="2D41C8EE"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0F5730E9"/>
    <w:multiLevelType w:val="hybridMultilevel"/>
    <w:tmpl w:val="2C4CB99C"/>
    <w:lvl w:ilvl="0" w:tplc="041D0001">
      <w:start w:val="1"/>
      <w:numFmt w:val="bullet"/>
      <w:lvlText w:val=""/>
      <w:lvlJc w:val="left"/>
      <w:pPr>
        <w:ind w:left="720" w:hanging="360"/>
      </w:pPr>
      <w:rPr>
        <w:rFonts w:ascii="Symbol" w:hAnsi="Symbol" w:hint="default"/>
      </w:rPr>
    </w:lvl>
    <w:lvl w:ilvl="1" w:tplc="041D0003">
      <w:start w:val="1"/>
      <w:numFmt w:val="bullet"/>
      <w:lvlText w:val="o"/>
      <w:lvlJc w:val="left"/>
      <w:pPr>
        <w:ind w:left="1440" w:hanging="360"/>
      </w:pPr>
      <w:rPr>
        <w:rFonts w:ascii="Courier New" w:hAnsi="Courier New" w:cs="Courier New" w:hint="default"/>
      </w:rPr>
    </w:lvl>
    <w:lvl w:ilvl="2" w:tplc="041D0005">
      <w:start w:val="1"/>
      <w:numFmt w:val="bullet"/>
      <w:lvlText w:val=""/>
      <w:lvlJc w:val="left"/>
      <w:pPr>
        <w:ind w:left="2160" w:hanging="360"/>
      </w:pPr>
      <w:rPr>
        <w:rFonts w:ascii="Wingdings" w:hAnsi="Wingdings" w:hint="default"/>
      </w:rPr>
    </w:lvl>
    <w:lvl w:ilvl="3" w:tplc="041D0001">
      <w:start w:val="1"/>
      <w:numFmt w:val="bullet"/>
      <w:lvlText w:val=""/>
      <w:lvlJc w:val="left"/>
      <w:pPr>
        <w:ind w:left="2880" w:hanging="360"/>
      </w:pPr>
      <w:rPr>
        <w:rFonts w:ascii="Symbol" w:hAnsi="Symbol" w:hint="default"/>
      </w:rPr>
    </w:lvl>
    <w:lvl w:ilvl="4" w:tplc="041D0003">
      <w:start w:val="1"/>
      <w:numFmt w:val="bullet"/>
      <w:lvlText w:val="o"/>
      <w:lvlJc w:val="left"/>
      <w:pPr>
        <w:ind w:left="3600" w:hanging="360"/>
      </w:pPr>
      <w:rPr>
        <w:rFonts w:ascii="Courier New" w:hAnsi="Courier New" w:cs="Courier New" w:hint="default"/>
      </w:rPr>
    </w:lvl>
    <w:lvl w:ilvl="5" w:tplc="041D0005">
      <w:start w:val="1"/>
      <w:numFmt w:val="bullet"/>
      <w:lvlText w:val=""/>
      <w:lvlJc w:val="left"/>
      <w:pPr>
        <w:ind w:left="4320" w:hanging="360"/>
      </w:pPr>
      <w:rPr>
        <w:rFonts w:ascii="Wingdings" w:hAnsi="Wingdings" w:hint="default"/>
      </w:rPr>
    </w:lvl>
    <w:lvl w:ilvl="6" w:tplc="041D0001">
      <w:start w:val="1"/>
      <w:numFmt w:val="bullet"/>
      <w:lvlText w:val=""/>
      <w:lvlJc w:val="left"/>
      <w:pPr>
        <w:ind w:left="5040" w:hanging="360"/>
      </w:pPr>
      <w:rPr>
        <w:rFonts w:ascii="Symbol" w:hAnsi="Symbol" w:hint="default"/>
      </w:rPr>
    </w:lvl>
    <w:lvl w:ilvl="7" w:tplc="041D0003">
      <w:start w:val="1"/>
      <w:numFmt w:val="bullet"/>
      <w:lvlText w:val="o"/>
      <w:lvlJc w:val="left"/>
      <w:pPr>
        <w:ind w:left="5760" w:hanging="360"/>
      </w:pPr>
      <w:rPr>
        <w:rFonts w:ascii="Courier New" w:hAnsi="Courier New" w:cs="Courier New" w:hint="default"/>
      </w:rPr>
    </w:lvl>
    <w:lvl w:ilvl="8" w:tplc="041D0005">
      <w:start w:val="1"/>
      <w:numFmt w:val="bullet"/>
      <w:lvlText w:val=""/>
      <w:lvlJc w:val="left"/>
      <w:pPr>
        <w:ind w:left="6480" w:hanging="360"/>
      </w:pPr>
      <w:rPr>
        <w:rFonts w:ascii="Wingdings" w:hAnsi="Wingdings" w:hint="default"/>
      </w:rPr>
    </w:lvl>
  </w:abstractNum>
  <w:abstractNum w:abstractNumId="14"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5" w15:restartNumberingAfterBreak="0">
    <w:nsid w:val="151B5490"/>
    <w:multiLevelType w:val="multilevel"/>
    <w:tmpl w:val="1B563932"/>
    <w:numStyleLink w:val="RKNumreradlista"/>
  </w:abstractNum>
  <w:abstractNum w:abstractNumId="16" w15:restartNumberingAfterBreak="0">
    <w:nsid w:val="176943A5"/>
    <w:multiLevelType w:val="hybridMultilevel"/>
    <w:tmpl w:val="88EE9E26"/>
    <w:lvl w:ilvl="0" w:tplc="A0845F52">
      <w:start w:val="1"/>
      <w:numFmt w:val="bullet"/>
      <w:lvlText w:val=""/>
      <w:lvlJc w:val="left"/>
      <w:pPr>
        <w:ind w:left="1440" w:hanging="360"/>
      </w:pPr>
      <w:rPr>
        <w:rFonts w:ascii="Symbol" w:hAnsi="Symbol"/>
      </w:rPr>
    </w:lvl>
    <w:lvl w:ilvl="1" w:tplc="4D508074">
      <w:start w:val="1"/>
      <w:numFmt w:val="bullet"/>
      <w:lvlText w:val=""/>
      <w:lvlJc w:val="left"/>
      <w:pPr>
        <w:ind w:left="1440" w:hanging="360"/>
      </w:pPr>
      <w:rPr>
        <w:rFonts w:ascii="Symbol" w:hAnsi="Symbol"/>
      </w:rPr>
    </w:lvl>
    <w:lvl w:ilvl="2" w:tplc="6F56A70A">
      <w:start w:val="1"/>
      <w:numFmt w:val="bullet"/>
      <w:lvlText w:val=""/>
      <w:lvlJc w:val="left"/>
      <w:pPr>
        <w:ind w:left="1440" w:hanging="360"/>
      </w:pPr>
      <w:rPr>
        <w:rFonts w:ascii="Symbol" w:hAnsi="Symbol"/>
      </w:rPr>
    </w:lvl>
    <w:lvl w:ilvl="3" w:tplc="A58451D8">
      <w:start w:val="1"/>
      <w:numFmt w:val="bullet"/>
      <w:lvlText w:val=""/>
      <w:lvlJc w:val="left"/>
      <w:pPr>
        <w:ind w:left="1440" w:hanging="360"/>
      </w:pPr>
      <w:rPr>
        <w:rFonts w:ascii="Symbol" w:hAnsi="Symbol"/>
      </w:rPr>
    </w:lvl>
    <w:lvl w:ilvl="4" w:tplc="2638B186">
      <w:start w:val="1"/>
      <w:numFmt w:val="bullet"/>
      <w:lvlText w:val=""/>
      <w:lvlJc w:val="left"/>
      <w:pPr>
        <w:ind w:left="1440" w:hanging="360"/>
      </w:pPr>
      <w:rPr>
        <w:rFonts w:ascii="Symbol" w:hAnsi="Symbol"/>
      </w:rPr>
    </w:lvl>
    <w:lvl w:ilvl="5" w:tplc="D70ED212">
      <w:start w:val="1"/>
      <w:numFmt w:val="bullet"/>
      <w:lvlText w:val=""/>
      <w:lvlJc w:val="left"/>
      <w:pPr>
        <w:ind w:left="1440" w:hanging="360"/>
      </w:pPr>
      <w:rPr>
        <w:rFonts w:ascii="Symbol" w:hAnsi="Symbol"/>
      </w:rPr>
    </w:lvl>
    <w:lvl w:ilvl="6" w:tplc="B446652A">
      <w:start w:val="1"/>
      <w:numFmt w:val="bullet"/>
      <w:lvlText w:val=""/>
      <w:lvlJc w:val="left"/>
      <w:pPr>
        <w:ind w:left="1440" w:hanging="360"/>
      </w:pPr>
      <w:rPr>
        <w:rFonts w:ascii="Symbol" w:hAnsi="Symbol"/>
      </w:rPr>
    </w:lvl>
    <w:lvl w:ilvl="7" w:tplc="530C8C32">
      <w:start w:val="1"/>
      <w:numFmt w:val="bullet"/>
      <w:lvlText w:val=""/>
      <w:lvlJc w:val="left"/>
      <w:pPr>
        <w:ind w:left="1440" w:hanging="360"/>
      </w:pPr>
      <w:rPr>
        <w:rFonts w:ascii="Symbol" w:hAnsi="Symbol"/>
      </w:rPr>
    </w:lvl>
    <w:lvl w:ilvl="8" w:tplc="BC8E0BDE">
      <w:start w:val="1"/>
      <w:numFmt w:val="bullet"/>
      <w:lvlText w:val=""/>
      <w:lvlJc w:val="left"/>
      <w:pPr>
        <w:ind w:left="1440" w:hanging="360"/>
      </w:pPr>
      <w:rPr>
        <w:rFonts w:ascii="Symbol" w:hAnsi="Symbol"/>
      </w:rPr>
    </w:lvl>
  </w:abstractNum>
  <w:abstractNum w:abstractNumId="17" w15:restartNumberingAfterBreak="0">
    <w:nsid w:val="1F88532F"/>
    <w:multiLevelType w:val="multilevel"/>
    <w:tmpl w:val="1B563932"/>
    <w:numStyleLink w:val="RKNumreradlista"/>
  </w:abstractNum>
  <w:abstractNum w:abstractNumId="18" w15:restartNumberingAfterBreak="0">
    <w:nsid w:val="2AB05199"/>
    <w:multiLevelType w:val="multilevel"/>
    <w:tmpl w:val="186C6512"/>
    <w:numStyleLink w:val="Strecklistan"/>
  </w:abstractNum>
  <w:abstractNum w:abstractNumId="19" w15:restartNumberingAfterBreak="0">
    <w:nsid w:val="2BE361F1"/>
    <w:multiLevelType w:val="multilevel"/>
    <w:tmpl w:val="1B563932"/>
    <w:numStyleLink w:val="RKNumreradlista"/>
  </w:abstractNum>
  <w:abstractNum w:abstractNumId="20" w15:restartNumberingAfterBreak="0">
    <w:nsid w:val="2C9B0453"/>
    <w:multiLevelType w:val="multilevel"/>
    <w:tmpl w:val="1A20A4CA"/>
    <w:numStyleLink w:val="RKPunktlista"/>
  </w:abstractNum>
  <w:abstractNum w:abstractNumId="21" w15:restartNumberingAfterBreak="0">
    <w:nsid w:val="2ECF6BA1"/>
    <w:multiLevelType w:val="multilevel"/>
    <w:tmpl w:val="1B563932"/>
    <w:numStyleLink w:val="RKNumreradlista"/>
  </w:abstractNum>
  <w:abstractNum w:abstractNumId="22" w15:restartNumberingAfterBreak="0">
    <w:nsid w:val="2F604539"/>
    <w:multiLevelType w:val="multilevel"/>
    <w:tmpl w:val="1B563932"/>
    <w:numStyleLink w:val="RKNumreradlista"/>
  </w:abstractNum>
  <w:abstractNum w:abstractNumId="23" w15:restartNumberingAfterBreak="0">
    <w:nsid w:val="348522EF"/>
    <w:multiLevelType w:val="multilevel"/>
    <w:tmpl w:val="1B563932"/>
    <w:numStyleLink w:val="RKNumreradlista"/>
  </w:abstractNum>
  <w:abstractNum w:abstractNumId="24"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3D3D0E02"/>
    <w:multiLevelType w:val="multilevel"/>
    <w:tmpl w:val="1B563932"/>
    <w:numStyleLink w:val="RKNumreradlista"/>
  </w:abstractNum>
  <w:abstractNum w:abstractNumId="26"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7"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8" w15:restartNumberingAfterBreak="0">
    <w:nsid w:val="4270774A"/>
    <w:multiLevelType w:val="multilevel"/>
    <w:tmpl w:val="1B563932"/>
    <w:numStyleLink w:val="RKNumreradlista"/>
  </w:abstractNum>
  <w:abstractNum w:abstractNumId="29" w15:restartNumberingAfterBreak="0">
    <w:nsid w:val="4C84297C"/>
    <w:multiLevelType w:val="multilevel"/>
    <w:tmpl w:val="1B563932"/>
    <w:numStyleLink w:val="RKNumreradlista"/>
  </w:abstractNum>
  <w:abstractNum w:abstractNumId="30" w15:restartNumberingAfterBreak="0">
    <w:nsid w:val="4D904BDB"/>
    <w:multiLevelType w:val="multilevel"/>
    <w:tmpl w:val="1B563932"/>
    <w:numStyleLink w:val="RKNumreradlista"/>
  </w:abstractNum>
  <w:abstractNum w:abstractNumId="31" w15:restartNumberingAfterBreak="0">
    <w:nsid w:val="4DAD38FF"/>
    <w:multiLevelType w:val="multilevel"/>
    <w:tmpl w:val="1B563932"/>
    <w:numStyleLink w:val="RKNumreradlista"/>
  </w:abstractNum>
  <w:abstractNum w:abstractNumId="32" w15:restartNumberingAfterBreak="0">
    <w:nsid w:val="53A05A92"/>
    <w:multiLevelType w:val="multilevel"/>
    <w:tmpl w:val="1B563932"/>
    <w:numStyleLink w:val="RKNumreradlista"/>
  </w:abstractNum>
  <w:abstractNum w:abstractNumId="33" w15:restartNumberingAfterBreak="0">
    <w:nsid w:val="5C6843F9"/>
    <w:multiLevelType w:val="multilevel"/>
    <w:tmpl w:val="1A20A4CA"/>
    <w:numStyleLink w:val="RKPunktlista"/>
  </w:abstractNum>
  <w:abstractNum w:abstractNumId="34" w15:restartNumberingAfterBreak="0">
    <w:nsid w:val="61AC437A"/>
    <w:multiLevelType w:val="multilevel"/>
    <w:tmpl w:val="E2FEA49E"/>
    <w:numStyleLink w:val="RKNumreraderubriker"/>
  </w:abstractNum>
  <w:abstractNum w:abstractNumId="35" w15:restartNumberingAfterBreak="0">
    <w:nsid w:val="64780D1B"/>
    <w:multiLevelType w:val="multilevel"/>
    <w:tmpl w:val="1B563932"/>
    <w:numStyleLink w:val="RKNumreradlista"/>
  </w:abstractNum>
  <w:abstractNum w:abstractNumId="36" w15:restartNumberingAfterBreak="0">
    <w:nsid w:val="664239C2"/>
    <w:multiLevelType w:val="multilevel"/>
    <w:tmpl w:val="1A20A4CA"/>
    <w:numStyleLink w:val="RKPunktlista"/>
  </w:abstractNum>
  <w:abstractNum w:abstractNumId="37" w15:restartNumberingAfterBreak="0">
    <w:nsid w:val="6AA87A6A"/>
    <w:multiLevelType w:val="multilevel"/>
    <w:tmpl w:val="186C6512"/>
    <w:numStyleLink w:val="Strecklistan"/>
  </w:abstractNum>
  <w:abstractNum w:abstractNumId="38" w15:restartNumberingAfterBreak="0">
    <w:nsid w:val="6D8C68B4"/>
    <w:multiLevelType w:val="multilevel"/>
    <w:tmpl w:val="1B563932"/>
    <w:numStyleLink w:val="RKNumreradlista"/>
  </w:abstractNum>
  <w:abstractNum w:abstractNumId="39"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40" w15:restartNumberingAfterBreak="0">
    <w:nsid w:val="74466A28"/>
    <w:multiLevelType w:val="multilevel"/>
    <w:tmpl w:val="1A20A4CA"/>
    <w:numStyleLink w:val="RKPunktlista"/>
  </w:abstractNum>
  <w:abstractNum w:abstractNumId="41" w15:restartNumberingAfterBreak="0">
    <w:nsid w:val="76322898"/>
    <w:multiLevelType w:val="multilevel"/>
    <w:tmpl w:val="186C6512"/>
    <w:numStyleLink w:val="Strecklistan"/>
  </w:abstractNum>
  <w:abstractNum w:abstractNumId="42" w15:restartNumberingAfterBreak="0">
    <w:nsid w:val="79D93B76"/>
    <w:multiLevelType w:val="hybridMultilevel"/>
    <w:tmpl w:val="9580F928"/>
    <w:lvl w:ilvl="0" w:tplc="10CCA91E">
      <w:start w:val="1"/>
      <w:numFmt w:val="bullet"/>
      <w:lvlText w:val=""/>
      <w:lvlJc w:val="left"/>
      <w:pPr>
        <w:ind w:left="1440" w:hanging="360"/>
      </w:pPr>
      <w:rPr>
        <w:rFonts w:ascii="Symbol" w:hAnsi="Symbol"/>
      </w:rPr>
    </w:lvl>
    <w:lvl w:ilvl="1" w:tplc="50D210EA">
      <w:start w:val="1"/>
      <w:numFmt w:val="bullet"/>
      <w:lvlText w:val=""/>
      <w:lvlJc w:val="left"/>
      <w:pPr>
        <w:ind w:left="1440" w:hanging="360"/>
      </w:pPr>
      <w:rPr>
        <w:rFonts w:ascii="Symbol" w:hAnsi="Symbol"/>
      </w:rPr>
    </w:lvl>
    <w:lvl w:ilvl="2" w:tplc="5630F2A8">
      <w:start w:val="1"/>
      <w:numFmt w:val="bullet"/>
      <w:lvlText w:val=""/>
      <w:lvlJc w:val="left"/>
      <w:pPr>
        <w:ind w:left="1440" w:hanging="360"/>
      </w:pPr>
      <w:rPr>
        <w:rFonts w:ascii="Symbol" w:hAnsi="Symbol"/>
      </w:rPr>
    </w:lvl>
    <w:lvl w:ilvl="3" w:tplc="B226F4EA">
      <w:start w:val="1"/>
      <w:numFmt w:val="bullet"/>
      <w:lvlText w:val=""/>
      <w:lvlJc w:val="left"/>
      <w:pPr>
        <w:ind w:left="1440" w:hanging="360"/>
      </w:pPr>
      <w:rPr>
        <w:rFonts w:ascii="Symbol" w:hAnsi="Symbol"/>
      </w:rPr>
    </w:lvl>
    <w:lvl w:ilvl="4" w:tplc="42A6652C">
      <w:start w:val="1"/>
      <w:numFmt w:val="bullet"/>
      <w:lvlText w:val=""/>
      <w:lvlJc w:val="left"/>
      <w:pPr>
        <w:ind w:left="1440" w:hanging="360"/>
      </w:pPr>
      <w:rPr>
        <w:rFonts w:ascii="Symbol" w:hAnsi="Symbol"/>
      </w:rPr>
    </w:lvl>
    <w:lvl w:ilvl="5" w:tplc="A9966A8E">
      <w:start w:val="1"/>
      <w:numFmt w:val="bullet"/>
      <w:lvlText w:val=""/>
      <w:lvlJc w:val="left"/>
      <w:pPr>
        <w:ind w:left="1440" w:hanging="360"/>
      </w:pPr>
      <w:rPr>
        <w:rFonts w:ascii="Symbol" w:hAnsi="Symbol"/>
      </w:rPr>
    </w:lvl>
    <w:lvl w:ilvl="6" w:tplc="6C021CF6">
      <w:start w:val="1"/>
      <w:numFmt w:val="bullet"/>
      <w:lvlText w:val=""/>
      <w:lvlJc w:val="left"/>
      <w:pPr>
        <w:ind w:left="1440" w:hanging="360"/>
      </w:pPr>
      <w:rPr>
        <w:rFonts w:ascii="Symbol" w:hAnsi="Symbol"/>
      </w:rPr>
    </w:lvl>
    <w:lvl w:ilvl="7" w:tplc="619E864E">
      <w:start w:val="1"/>
      <w:numFmt w:val="bullet"/>
      <w:lvlText w:val=""/>
      <w:lvlJc w:val="left"/>
      <w:pPr>
        <w:ind w:left="1440" w:hanging="360"/>
      </w:pPr>
      <w:rPr>
        <w:rFonts w:ascii="Symbol" w:hAnsi="Symbol"/>
      </w:rPr>
    </w:lvl>
    <w:lvl w:ilvl="8" w:tplc="C42AF61E">
      <w:start w:val="1"/>
      <w:numFmt w:val="bullet"/>
      <w:lvlText w:val=""/>
      <w:lvlJc w:val="left"/>
      <w:pPr>
        <w:ind w:left="1440" w:hanging="360"/>
      </w:pPr>
      <w:rPr>
        <w:rFonts w:ascii="Symbol" w:hAnsi="Symbol"/>
      </w:rPr>
    </w:lvl>
  </w:abstractNum>
  <w:abstractNum w:abstractNumId="43" w15:restartNumberingAfterBreak="0">
    <w:nsid w:val="7C0A5653"/>
    <w:multiLevelType w:val="hybridMultilevel"/>
    <w:tmpl w:val="F528AAD0"/>
    <w:lvl w:ilvl="0" w:tplc="686692FC">
      <w:start w:val="1"/>
      <w:numFmt w:val="bullet"/>
      <w:lvlText w:val=""/>
      <w:lvlJc w:val="left"/>
      <w:pPr>
        <w:ind w:left="1440" w:hanging="360"/>
      </w:pPr>
      <w:rPr>
        <w:rFonts w:ascii="Symbol" w:hAnsi="Symbol"/>
      </w:rPr>
    </w:lvl>
    <w:lvl w:ilvl="1" w:tplc="31B2E4CE">
      <w:start w:val="1"/>
      <w:numFmt w:val="bullet"/>
      <w:lvlText w:val=""/>
      <w:lvlJc w:val="left"/>
      <w:pPr>
        <w:ind w:left="1440" w:hanging="360"/>
      </w:pPr>
      <w:rPr>
        <w:rFonts w:ascii="Symbol" w:hAnsi="Symbol"/>
      </w:rPr>
    </w:lvl>
    <w:lvl w:ilvl="2" w:tplc="4168C620">
      <w:start w:val="1"/>
      <w:numFmt w:val="bullet"/>
      <w:lvlText w:val=""/>
      <w:lvlJc w:val="left"/>
      <w:pPr>
        <w:ind w:left="1440" w:hanging="360"/>
      </w:pPr>
      <w:rPr>
        <w:rFonts w:ascii="Symbol" w:hAnsi="Symbol"/>
      </w:rPr>
    </w:lvl>
    <w:lvl w:ilvl="3" w:tplc="3086D98C">
      <w:start w:val="1"/>
      <w:numFmt w:val="bullet"/>
      <w:lvlText w:val=""/>
      <w:lvlJc w:val="left"/>
      <w:pPr>
        <w:ind w:left="1440" w:hanging="360"/>
      </w:pPr>
      <w:rPr>
        <w:rFonts w:ascii="Symbol" w:hAnsi="Symbol"/>
      </w:rPr>
    </w:lvl>
    <w:lvl w:ilvl="4" w:tplc="5D76CE90">
      <w:start w:val="1"/>
      <w:numFmt w:val="bullet"/>
      <w:lvlText w:val=""/>
      <w:lvlJc w:val="left"/>
      <w:pPr>
        <w:ind w:left="1440" w:hanging="360"/>
      </w:pPr>
      <w:rPr>
        <w:rFonts w:ascii="Symbol" w:hAnsi="Symbol"/>
      </w:rPr>
    </w:lvl>
    <w:lvl w:ilvl="5" w:tplc="F55681E8">
      <w:start w:val="1"/>
      <w:numFmt w:val="bullet"/>
      <w:lvlText w:val=""/>
      <w:lvlJc w:val="left"/>
      <w:pPr>
        <w:ind w:left="1440" w:hanging="360"/>
      </w:pPr>
      <w:rPr>
        <w:rFonts w:ascii="Symbol" w:hAnsi="Symbol"/>
      </w:rPr>
    </w:lvl>
    <w:lvl w:ilvl="6" w:tplc="17C08682">
      <w:start w:val="1"/>
      <w:numFmt w:val="bullet"/>
      <w:lvlText w:val=""/>
      <w:lvlJc w:val="left"/>
      <w:pPr>
        <w:ind w:left="1440" w:hanging="360"/>
      </w:pPr>
      <w:rPr>
        <w:rFonts w:ascii="Symbol" w:hAnsi="Symbol"/>
      </w:rPr>
    </w:lvl>
    <w:lvl w:ilvl="7" w:tplc="9DE01DE8">
      <w:start w:val="1"/>
      <w:numFmt w:val="bullet"/>
      <w:lvlText w:val=""/>
      <w:lvlJc w:val="left"/>
      <w:pPr>
        <w:ind w:left="1440" w:hanging="360"/>
      </w:pPr>
      <w:rPr>
        <w:rFonts w:ascii="Symbol" w:hAnsi="Symbol"/>
      </w:rPr>
    </w:lvl>
    <w:lvl w:ilvl="8" w:tplc="D41E325E">
      <w:start w:val="1"/>
      <w:numFmt w:val="bullet"/>
      <w:lvlText w:val=""/>
      <w:lvlJc w:val="left"/>
      <w:pPr>
        <w:ind w:left="1440" w:hanging="360"/>
      </w:pPr>
      <w:rPr>
        <w:rFonts w:ascii="Symbol" w:hAnsi="Symbol"/>
      </w:rPr>
    </w:lvl>
  </w:abstractNum>
  <w:num w:numId="1">
    <w:abstractNumId w:val="27"/>
  </w:num>
  <w:num w:numId="2">
    <w:abstractNumId w:val="34"/>
  </w:num>
  <w:num w:numId="3">
    <w:abstractNumId w:val="8"/>
  </w:num>
  <w:num w:numId="4">
    <w:abstractNumId w:val="3"/>
  </w:num>
  <w:num w:numId="5">
    <w:abstractNumId w:val="9"/>
  </w:num>
  <w:num w:numId="6">
    <w:abstractNumId w:val="7"/>
  </w:num>
  <w:num w:numId="7">
    <w:abstractNumId w:val="24"/>
  </w:num>
  <w:num w:numId="8">
    <w:abstractNumId w:val="22"/>
  </w:num>
  <w:num w:numId="9">
    <w:abstractNumId w:val="12"/>
  </w:num>
  <w:num w:numId="10">
    <w:abstractNumId w:val="19"/>
  </w:num>
  <w:num w:numId="11">
    <w:abstractNumId w:val="23"/>
  </w:num>
  <w:num w:numId="12">
    <w:abstractNumId w:val="39"/>
  </w:num>
  <w:num w:numId="13">
    <w:abstractNumId w:val="32"/>
  </w:num>
  <w:num w:numId="14">
    <w:abstractNumId w:val="14"/>
  </w:num>
  <w:num w:numId="15">
    <w:abstractNumId w:val="11"/>
  </w:num>
  <w:num w:numId="16">
    <w:abstractNumId w:val="36"/>
  </w:num>
  <w:num w:numId="17">
    <w:abstractNumId w:val="33"/>
  </w:num>
  <w:num w:numId="18">
    <w:abstractNumId w:val="10"/>
  </w:num>
  <w:num w:numId="19">
    <w:abstractNumId w:val="2"/>
  </w:num>
  <w:num w:numId="20">
    <w:abstractNumId w:val="6"/>
  </w:num>
  <w:num w:numId="21">
    <w:abstractNumId w:val="21"/>
  </w:num>
  <w:num w:numId="22">
    <w:abstractNumId w:val="15"/>
  </w:num>
  <w:num w:numId="23">
    <w:abstractNumId w:val="29"/>
  </w:num>
  <w:num w:numId="24">
    <w:abstractNumId w:val="30"/>
  </w:num>
  <w:num w:numId="25">
    <w:abstractNumId w:val="40"/>
  </w:num>
  <w:num w:numId="26">
    <w:abstractNumId w:val="25"/>
  </w:num>
  <w:num w:numId="27">
    <w:abstractNumId w:val="37"/>
  </w:num>
  <w:num w:numId="28">
    <w:abstractNumId w:val="20"/>
  </w:num>
  <w:num w:numId="29">
    <w:abstractNumId w:val="18"/>
  </w:num>
  <w:num w:numId="30">
    <w:abstractNumId w:val="38"/>
  </w:num>
  <w:num w:numId="31">
    <w:abstractNumId w:val="17"/>
  </w:num>
  <w:num w:numId="32">
    <w:abstractNumId w:val="31"/>
  </w:num>
  <w:num w:numId="33">
    <w:abstractNumId w:val="35"/>
  </w:num>
  <w:num w:numId="34">
    <w:abstractNumId w:val="41"/>
  </w:num>
  <w:num w:numId="35">
    <w:abstractNumId w:val="28"/>
  </w:num>
  <w:num w:numId="36">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20"/>
  </w:num>
  <w:num w:numId="38">
    <w:abstractNumId w:val="26"/>
  </w:num>
  <w:num w:numId="39">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 w:numId="44">
    <w:abstractNumId w:val="43"/>
  </w:num>
  <w:num w:numId="45">
    <w:abstractNumId w:val="16"/>
  </w:num>
  <w:num w:numId="46">
    <w:abstractNumId w:val="42"/>
  </w:num>
  <w:num w:numId="47">
    <w:abstractNumId w:val="1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2-02"/>
    <w:docVar w:name="Ar" w:val="2025/26"/>
    <w:docVar w:name="Dep" w:val="Socialdepartementet"/>
    <w:docVar w:name="GDB1" w:val="COM(2025) 1024"/>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Meddelande från kommissionen till Europaparlamentet, rådet, Europeiska ekonomiska och sociala kommittén samt Regionkommittén om EU:s plan för hjärt-kärlhälsa"/>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5) 1024"/>
    <w:docVar w:name="Nr" w:val="60"/>
    <w:docVar w:name="Rub" w:val="EU:s plan för hjärt-kärlhälsa"/>
    <w:docVar w:name="UppDat" w:val="2026-02-02"/>
    <w:docVar w:name="Utsk" w:val="Socialutskottet"/>
  </w:docVars>
  <w:rsids>
    <w:rsidRoot w:val="005A7ED9"/>
    <w:rsid w:val="00000290"/>
    <w:rsid w:val="00001068"/>
    <w:rsid w:val="00002B4B"/>
    <w:rsid w:val="00002D4F"/>
    <w:rsid w:val="0000412C"/>
    <w:rsid w:val="00004D5C"/>
    <w:rsid w:val="00005F68"/>
    <w:rsid w:val="0000639F"/>
    <w:rsid w:val="00006CA7"/>
    <w:rsid w:val="000128EB"/>
    <w:rsid w:val="00012A85"/>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34C"/>
    <w:rsid w:val="0003679E"/>
    <w:rsid w:val="00037303"/>
    <w:rsid w:val="00041EDC"/>
    <w:rsid w:val="00042CE5"/>
    <w:rsid w:val="0004352E"/>
    <w:rsid w:val="00044C69"/>
    <w:rsid w:val="00051341"/>
    <w:rsid w:val="0005264F"/>
    <w:rsid w:val="000529CF"/>
    <w:rsid w:val="00052DA7"/>
    <w:rsid w:val="00053CAA"/>
    <w:rsid w:val="00055413"/>
    <w:rsid w:val="00055875"/>
    <w:rsid w:val="00057B62"/>
    <w:rsid w:val="00057FE0"/>
    <w:rsid w:val="000620FD"/>
    <w:rsid w:val="00062BDB"/>
    <w:rsid w:val="000631D7"/>
    <w:rsid w:val="00063DCB"/>
    <w:rsid w:val="000647D2"/>
    <w:rsid w:val="000656A1"/>
    <w:rsid w:val="00066BC9"/>
    <w:rsid w:val="000675A3"/>
    <w:rsid w:val="0007033C"/>
    <w:rsid w:val="000707E9"/>
    <w:rsid w:val="00072C86"/>
    <w:rsid w:val="00072FFC"/>
    <w:rsid w:val="00073B75"/>
    <w:rsid w:val="00075372"/>
    <w:rsid w:val="000757FC"/>
    <w:rsid w:val="00075FF0"/>
    <w:rsid w:val="00076667"/>
    <w:rsid w:val="000769B8"/>
    <w:rsid w:val="00080631"/>
    <w:rsid w:val="00082374"/>
    <w:rsid w:val="000862E0"/>
    <w:rsid w:val="000873C3"/>
    <w:rsid w:val="00093408"/>
    <w:rsid w:val="00093BBF"/>
    <w:rsid w:val="000940DB"/>
    <w:rsid w:val="0009435C"/>
    <w:rsid w:val="000951B9"/>
    <w:rsid w:val="0009572A"/>
    <w:rsid w:val="00096DF5"/>
    <w:rsid w:val="000A13CA"/>
    <w:rsid w:val="000A456A"/>
    <w:rsid w:val="000A5D6C"/>
    <w:rsid w:val="000A5E43"/>
    <w:rsid w:val="000A6D61"/>
    <w:rsid w:val="000B24B4"/>
    <w:rsid w:val="000B3E6E"/>
    <w:rsid w:val="000B56A9"/>
    <w:rsid w:val="000B5E2C"/>
    <w:rsid w:val="000C61D1"/>
    <w:rsid w:val="000D31A9"/>
    <w:rsid w:val="000D370F"/>
    <w:rsid w:val="000D5449"/>
    <w:rsid w:val="000D7110"/>
    <w:rsid w:val="000D7D18"/>
    <w:rsid w:val="000E12D9"/>
    <w:rsid w:val="000E431B"/>
    <w:rsid w:val="000E59A9"/>
    <w:rsid w:val="000E5EFC"/>
    <w:rsid w:val="000E638A"/>
    <w:rsid w:val="000E6472"/>
    <w:rsid w:val="000E64CB"/>
    <w:rsid w:val="000F00B8"/>
    <w:rsid w:val="000F1EA7"/>
    <w:rsid w:val="000F2084"/>
    <w:rsid w:val="000F2A8A"/>
    <w:rsid w:val="000F3A92"/>
    <w:rsid w:val="000F6462"/>
    <w:rsid w:val="000F6925"/>
    <w:rsid w:val="00101DE6"/>
    <w:rsid w:val="0010263E"/>
    <w:rsid w:val="001055DA"/>
    <w:rsid w:val="00106F29"/>
    <w:rsid w:val="001107D2"/>
    <w:rsid w:val="00113168"/>
    <w:rsid w:val="0011413E"/>
    <w:rsid w:val="00116BC4"/>
    <w:rsid w:val="00116C48"/>
    <w:rsid w:val="0012033A"/>
    <w:rsid w:val="00121002"/>
    <w:rsid w:val="00121EA2"/>
    <w:rsid w:val="00121FFC"/>
    <w:rsid w:val="0012208C"/>
    <w:rsid w:val="00122D16"/>
    <w:rsid w:val="001235D9"/>
    <w:rsid w:val="0012389A"/>
    <w:rsid w:val="001242F3"/>
    <w:rsid w:val="0012582E"/>
    <w:rsid w:val="00125B5E"/>
    <w:rsid w:val="00125D14"/>
    <w:rsid w:val="00126408"/>
    <w:rsid w:val="00126E6B"/>
    <w:rsid w:val="00130EC3"/>
    <w:rsid w:val="001318F5"/>
    <w:rsid w:val="001331B1"/>
    <w:rsid w:val="00133CB0"/>
    <w:rsid w:val="00134837"/>
    <w:rsid w:val="00135011"/>
    <w:rsid w:val="00135111"/>
    <w:rsid w:val="001352E5"/>
    <w:rsid w:val="0013609A"/>
    <w:rsid w:val="001428E2"/>
    <w:rsid w:val="001431C6"/>
    <w:rsid w:val="00143E09"/>
    <w:rsid w:val="00144CB0"/>
    <w:rsid w:val="00152AFF"/>
    <w:rsid w:val="001573AF"/>
    <w:rsid w:val="00160B48"/>
    <w:rsid w:val="0016294F"/>
    <w:rsid w:val="00164463"/>
    <w:rsid w:val="001665C2"/>
    <w:rsid w:val="00167FA8"/>
    <w:rsid w:val="0017099B"/>
    <w:rsid w:val="00170CE4"/>
    <w:rsid w:val="00170E3E"/>
    <w:rsid w:val="0017300E"/>
    <w:rsid w:val="00173126"/>
    <w:rsid w:val="00176A26"/>
    <w:rsid w:val="001774F8"/>
    <w:rsid w:val="0018096C"/>
    <w:rsid w:val="00180BE1"/>
    <w:rsid w:val="001813DF"/>
    <w:rsid w:val="001844C6"/>
    <w:rsid w:val="001857B5"/>
    <w:rsid w:val="00187E1F"/>
    <w:rsid w:val="0019051C"/>
    <w:rsid w:val="0019127B"/>
    <w:rsid w:val="00192350"/>
    <w:rsid w:val="00192E34"/>
    <w:rsid w:val="0019308B"/>
    <w:rsid w:val="001941B9"/>
    <w:rsid w:val="00195806"/>
    <w:rsid w:val="00196C02"/>
    <w:rsid w:val="00197A8A"/>
    <w:rsid w:val="001A1B33"/>
    <w:rsid w:val="001A2A61"/>
    <w:rsid w:val="001A79BC"/>
    <w:rsid w:val="001A7C4E"/>
    <w:rsid w:val="001B00E4"/>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0D94"/>
    <w:rsid w:val="001E1A13"/>
    <w:rsid w:val="001E20CC"/>
    <w:rsid w:val="001E3C02"/>
    <w:rsid w:val="001E3D83"/>
    <w:rsid w:val="001E5DF7"/>
    <w:rsid w:val="001E6477"/>
    <w:rsid w:val="001E66FB"/>
    <w:rsid w:val="001E72EE"/>
    <w:rsid w:val="001F0629"/>
    <w:rsid w:val="001F0736"/>
    <w:rsid w:val="001F4302"/>
    <w:rsid w:val="001F50BE"/>
    <w:rsid w:val="001F525B"/>
    <w:rsid w:val="001F5614"/>
    <w:rsid w:val="001F6BBE"/>
    <w:rsid w:val="00201498"/>
    <w:rsid w:val="00204079"/>
    <w:rsid w:val="00207CF0"/>
    <w:rsid w:val="002102FD"/>
    <w:rsid w:val="00210DAC"/>
    <w:rsid w:val="002116FE"/>
    <w:rsid w:val="00211B4E"/>
    <w:rsid w:val="00211E2A"/>
    <w:rsid w:val="00213204"/>
    <w:rsid w:val="00213258"/>
    <w:rsid w:val="002161F5"/>
    <w:rsid w:val="0021657C"/>
    <w:rsid w:val="002172AA"/>
    <w:rsid w:val="0022187E"/>
    <w:rsid w:val="00221DF4"/>
    <w:rsid w:val="00222258"/>
    <w:rsid w:val="00223AD6"/>
    <w:rsid w:val="00225A1E"/>
    <w:rsid w:val="0022666A"/>
    <w:rsid w:val="00227E43"/>
    <w:rsid w:val="002315F5"/>
    <w:rsid w:val="00232EC3"/>
    <w:rsid w:val="00233D52"/>
    <w:rsid w:val="00237147"/>
    <w:rsid w:val="00237707"/>
    <w:rsid w:val="00242AD1"/>
    <w:rsid w:val="0024412C"/>
    <w:rsid w:val="00244F4E"/>
    <w:rsid w:val="0024537C"/>
    <w:rsid w:val="002479CD"/>
    <w:rsid w:val="0025060E"/>
    <w:rsid w:val="002506C8"/>
    <w:rsid w:val="00253CC8"/>
    <w:rsid w:val="00260D2D"/>
    <w:rsid w:val="00261975"/>
    <w:rsid w:val="00264503"/>
    <w:rsid w:val="00271D00"/>
    <w:rsid w:val="00273118"/>
    <w:rsid w:val="00274AA3"/>
    <w:rsid w:val="00275872"/>
    <w:rsid w:val="00280971"/>
    <w:rsid w:val="00281106"/>
    <w:rsid w:val="00282263"/>
    <w:rsid w:val="00282417"/>
    <w:rsid w:val="00282D27"/>
    <w:rsid w:val="00287F0D"/>
    <w:rsid w:val="00292420"/>
    <w:rsid w:val="002963B6"/>
    <w:rsid w:val="00296B7A"/>
    <w:rsid w:val="002974DC"/>
    <w:rsid w:val="002A0967"/>
    <w:rsid w:val="002A0A6E"/>
    <w:rsid w:val="002A0CB3"/>
    <w:rsid w:val="002A2461"/>
    <w:rsid w:val="002A39EF"/>
    <w:rsid w:val="002A422F"/>
    <w:rsid w:val="002A6394"/>
    <w:rsid w:val="002A64B8"/>
    <w:rsid w:val="002A6820"/>
    <w:rsid w:val="002A6AED"/>
    <w:rsid w:val="002B00E5"/>
    <w:rsid w:val="002B6849"/>
    <w:rsid w:val="002B6A2C"/>
    <w:rsid w:val="002C1D37"/>
    <w:rsid w:val="002C2A30"/>
    <w:rsid w:val="002C4348"/>
    <w:rsid w:val="002C468B"/>
    <w:rsid w:val="002C476F"/>
    <w:rsid w:val="002C5B48"/>
    <w:rsid w:val="002D014F"/>
    <w:rsid w:val="002D2647"/>
    <w:rsid w:val="002D4298"/>
    <w:rsid w:val="002D4829"/>
    <w:rsid w:val="002D6541"/>
    <w:rsid w:val="002E13A2"/>
    <w:rsid w:val="002E150B"/>
    <w:rsid w:val="002E1A1F"/>
    <w:rsid w:val="002E2C89"/>
    <w:rsid w:val="002E328D"/>
    <w:rsid w:val="002E34F2"/>
    <w:rsid w:val="002E3609"/>
    <w:rsid w:val="002E4D3F"/>
    <w:rsid w:val="002E5668"/>
    <w:rsid w:val="002E61A5"/>
    <w:rsid w:val="002F204A"/>
    <w:rsid w:val="002F3675"/>
    <w:rsid w:val="002F59E0"/>
    <w:rsid w:val="002F66A6"/>
    <w:rsid w:val="002F7FAD"/>
    <w:rsid w:val="00300342"/>
    <w:rsid w:val="0030414B"/>
    <w:rsid w:val="00304401"/>
    <w:rsid w:val="003050DB"/>
    <w:rsid w:val="00306142"/>
    <w:rsid w:val="00306739"/>
    <w:rsid w:val="00310561"/>
    <w:rsid w:val="00310AFE"/>
    <w:rsid w:val="00310F17"/>
    <w:rsid w:val="00311D8C"/>
    <w:rsid w:val="0031273D"/>
    <w:rsid w:val="003128E2"/>
    <w:rsid w:val="003153D9"/>
    <w:rsid w:val="003172B4"/>
    <w:rsid w:val="00320EA7"/>
    <w:rsid w:val="00321621"/>
    <w:rsid w:val="00322323"/>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3FD3"/>
    <w:rsid w:val="00364EFF"/>
    <w:rsid w:val="00365461"/>
    <w:rsid w:val="00367EDA"/>
    <w:rsid w:val="00370311"/>
    <w:rsid w:val="00372628"/>
    <w:rsid w:val="00380663"/>
    <w:rsid w:val="003807B5"/>
    <w:rsid w:val="00384EC7"/>
    <w:rsid w:val="003853E3"/>
    <w:rsid w:val="0038587E"/>
    <w:rsid w:val="00386B49"/>
    <w:rsid w:val="00390335"/>
    <w:rsid w:val="00390379"/>
    <w:rsid w:val="00392ED4"/>
    <w:rsid w:val="00393680"/>
    <w:rsid w:val="00394D4C"/>
    <w:rsid w:val="003953B3"/>
    <w:rsid w:val="00395D9F"/>
    <w:rsid w:val="00397242"/>
    <w:rsid w:val="003A077D"/>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5AE7"/>
    <w:rsid w:val="004060B1"/>
    <w:rsid w:val="0041093C"/>
    <w:rsid w:val="0041223B"/>
    <w:rsid w:val="004137EE"/>
    <w:rsid w:val="00413A4E"/>
    <w:rsid w:val="00414593"/>
    <w:rsid w:val="00415163"/>
    <w:rsid w:val="00415273"/>
    <w:rsid w:val="004157BE"/>
    <w:rsid w:val="0042068E"/>
    <w:rsid w:val="00421C61"/>
    <w:rsid w:val="00422030"/>
    <w:rsid w:val="00422A7F"/>
    <w:rsid w:val="00424CE6"/>
    <w:rsid w:val="00426213"/>
    <w:rsid w:val="00426550"/>
    <w:rsid w:val="00431A7B"/>
    <w:rsid w:val="0043623F"/>
    <w:rsid w:val="00437459"/>
    <w:rsid w:val="00441D70"/>
    <w:rsid w:val="004425C2"/>
    <w:rsid w:val="004451EF"/>
    <w:rsid w:val="00445604"/>
    <w:rsid w:val="00446BAE"/>
    <w:rsid w:val="004508BA"/>
    <w:rsid w:val="00451EB1"/>
    <w:rsid w:val="004557F3"/>
    <w:rsid w:val="0045607E"/>
    <w:rsid w:val="00456DC3"/>
    <w:rsid w:val="004625D5"/>
    <w:rsid w:val="004627C1"/>
    <w:rsid w:val="00462C73"/>
    <w:rsid w:val="0046337E"/>
    <w:rsid w:val="004634C8"/>
    <w:rsid w:val="00464CA1"/>
    <w:rsid w:val="004660C8"/>
    <w:rsid w:val="00467DEF"/>
    <w:rsid w:val="00471057"/>
    <w:rsid w:val="00472EBA"/>
    <w:rsid w:val="004735B6"/>
    <w:rsid w:val="004735F0"/>
    <w:rsid w:val="004745D7"/>
    <w:rsid w:val="00474676"/>
    <w:rsid w:val="0047511B"/>
    <w:rsid w:val="0047537A"/>
    <w:rsid w:val="00475B99"/>
    <w:rsid w:val="00477311"/>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208"/>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29ED"/>
    <w:rsid w:val="004F363F"/>
    <w:rsid w:val="004F4021"/>
    <w:rsid w:val="004F5640"/>
    <w:rsid w:val="004F5F5D"/>
    <w:rsid w:val="004F6525"/>
    <w:rsid w:val="004F6FE2"/>
    <w:rsid w:val="004F79F2"/>
    <w:rsid w:val="005011D9"/>
    <w:rsid w:val="00502302"/>
    <w:rsid w:val="0050238B"/>
    <w:rsid w:val="0050337D"/>
    <w:rsid w:val="00505905"/>
    <w:rsid w:val="00511A1B"/>
    <w:rsid w:val="00511A68"/>
    <w:rsid w:val="005121C0"/>
    <w:rsid w:val="00513E7D"/>
    <w:rsid w:val="00514A67"/>
    <w:rsid w:val="0051583F"/>
    <w:rsid w:val="00515921"/>
    <w:rsid w:val="00517796"/>
    <w:rsid w:val="005200D7"/>
    <w:rsid w:val="00520A46"/>
    <w:rsid w:val="00521192"/>
    <w:rsid w:val="0052127C"/>
    <w:rsid w:val="00526AEB"/>
    <w:rsid w:val="005302E0"/>
    <w:rsid w:val="00534E52"/>
    <w:rsid w:val="005365B6"/>
    <w:rsid w:val="00544738"/>
    <w:rsid w:val="005456E4"/>
    <w:rsid w:val="00545E88"/>
    <w:rsid w:val="0054741E"/>
    <w:rsid w:val="00547B89"/>
    <w:rsid w:val="00551027"/>
    <w:rsid w:val="005527F1"/>
    <w:rsid w:val="00554DC9"/>
    <w:rsid w:val="005568AF"/>
    <w:rsid w:val="00556AF5"/>
    <w:rsid w:val="005577F2"/>
    <w:rsid w:val="005606BC"/>
    <w:rsid w:val="00562D54"/>
    <w:rsid w:val="00563879"/>
    <w:rsid w:val="00563E73"/>
    <w:rsid w:val="0056426C"/>
    <w:rsid w:val="00565792"/>
    <w:rsid w:val="00567351"/>
    <w:rsid w:val="00567799"/>
    <w:rsid w:val="005710DE"/>
    <w:rsid w:val="00571A0B"/>
    <w:rsid w:val="00572A2F"/>
    <w:rsid w:val="00573DFD"/>
    <w:rsid w:val="005747D0"/>
    <w:rsid w:val="005822DF"/>
    <w:rsid w:val="005827D5"/>
    <w:rsid w:val="00582918"/>
    <w:rsid w:val="005849E3"/>
    <w:rsid w:val="005850D7"/>
    <w:rsid w:val="0058522F"/>
    <w:rsid w:val="00585282"/>
    <w:rsid w:val="00586266"/>
    <w:rsid w:val="0058703B"/>
    <w:rsid w:val="00590613"/>
    <w:rsid w:val="00592A09"/>
    <w:rsid w:val="00595EDE"/>
    <w:rsid w:val="00596E2B"/>
    <w:rsid w:val="00597DE3"/>
    <w:rsid w:val="005A0CBA"/>
    <w:rsid w:val="005A2022"/>
    <w:rsid w:val="005A3272"/>
    <w:rsid w:val="005A5193"/>
    <w:rsid w:val="005A6034"/>
    <w:rsid w:val="005A7AC1"/>
    <w:rsid w:val="005A7ED9"/>
    <w:rsid w:val="005B115A"/>
    <w:rsid w:val="005B3ADC"/>
    <w:rsid w:val="005B537F"/>
    <w:rsid w:val="005B7BDA"/>
    <w:rsid w:val="005C120D"/>
    <w:rsid w:val="005C15B3"/>
    <w:rsid w:val="005C2A34"/>
    <w:rsid w:val="005C6F80"/>
    <w:rsid w:val="005D07C2"/>
    <w:rsid w:val="005E2F29"/>
    <w:rsid w:val="005E400D"/>
    <w:rsid w:val="005E49D4"/>
    <w:rsid w:val="005E4E79"/>
    <w:rsid w:val="005E5CE7"/>
    <w:rsid w:val="005E790C"/>
    <w:rsid w:val="005F08C5"/>
    <w:rsid w:val="005F29B4"/>
    <w:rsid w:val="005F6EB0"/>
    <w:rsid w:val="00600D97"/>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2007"/>
    <w:rsid w:val="006438B8"/>
    <w:rsid w:val="00647FD7"/>
    <w:rsid w:val="00650080"/>
    <w:rsid w:val="00651F17"/>
    <w:rsid w:val="0065382D"/>
    <w:rsid w:val="00654B4D"/>
    <w:rsid w:val="0065559D"/>
    <w:rsid w:val="00655A40"/>
    <w:rsid w:val="00657D11"/>
    <w:rsid w:val="00660D84"/>
    <w:rsid w:val="00660EBF"/>
    <w:rsid w:val="0066133A"/>
    <w:rsid w:val="0066225E"/>
    <w:rsid w:val="00663196"/>
    <w:rsid w:val="0066378C"/>
    <w:rsid w:val="0066661D"/>
    <w:rsid w:val="00667EAD"/>
    <w:rsid w:val="006700F0"/>
    <w:rsid w:val="006706EA"/>
    <w:rsid w:val="00670A48"/>
    <w:rsid w:val="00672F6F"/>
    <w:rsid w:val="00674C2F"/>
    <w:rsid w:val="00674C8B"/>
    <w:rsid w:val="006750DC"/>
    <w:rsid w:val="00675163"/>
    <w:rsid w:val="006844A2"/>
    <w:rsid w:val="00685C94"/>
    <w:rsid w:val="00690809"/>
    <w:rsid w:val="00691AEE"/>
    <w:rsid w:val="0069523C"/>
    <w:rsid w:val="006962CA"/>
    <w:rsid w:val="00696A95"/>
    <w:rsid w:val="006A09DA"/>
    <w:rsid w:val="006A1835"/>
    <w:rsid w:val="006A2625"/>
    <w:rsid w:val="006B305F"/>
    <w:rsid w:val="006B41EB"/>
    <w:rsid w:val="006B4A30"/>
    <w:rsid w:val="006B7569"/>
    <w:rsid w:val="006C2849"/>
    <w:rsid w:val="006C28EE"/>
    <w:rsid w:val="006C4FF1"/>
    <w:rsid w:val="006C5C02"/>
    <w:rsid w:val="006D2998"/>
    <w:rsid w:val="006D3188"/>
    <w:rsid w:val="006D4021"/>
    <w:rsid w:val="006D5159"/>
    <w:rsid w:val="006D6779"/>
    <w:rsid w:val="006D7F15"/>
    <w:rsid w:val="006E08FC"/>
    <w:rsid w:val="006E1B38"/>
    <w:rsid w:val="006E49F8"/>
    <w:rsid w:val="006F2588"/>
    <w:rsid w:val="00710494"/>
    <w:rsid w:val="00710A6C"/>
    <w:rsid w:val="00710D98"/>
    <w:rsid w:val="00711CE9"/>
    <w:rsid w:val="00712266"/>
    <w:rsid w:val="00712593"/>
    <w:rsid w:val="00712D82"/>
    <w:rsid w:val="00713986"/>
    <w:rsid w:val="00716B08"/>
    <w:rsid w:val="00716E22"/>
    <w:rsid w:val="007171AB"/>
    <w:rsid w:val="00720B42"/>
    <w:rsid w:val="007213D0"/>
    <w:rsid w:val="007219C0"/>
    <w:rsid w:val="00721D8B"/>
    <w:rsid w:val="0072347F"/>
    <w:rsid w:val="0072719C"/>
    <w:rsid w:val="00731C75"/>
    <w:rsid w:val="00732599"/>
    <w:rsid w:val="00737898"/>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207"/>
    <w:rsid w:val="007815BC"/>
    <w:rsid w:val="00782B3F"/>
    <w:rsid w:val="00782E3C"/>
    <w:rsid w:val="00785292"/>
    <w:rsid w:val="007900A2"/>
    <w:rsid w:val="007900CC"/>
    <w:rsid w:val="0079641B"/>
    <w:rsid w:val="00797A90"/>
    <w:rsid w:val="007A1856"/>
    <w:rsid w:val="007A1887"/>
    <w:rsid w:val="007A245F"/>
    <w:rsid w:val="007A49A1"/>
    <w:rsid w:val="007A629C"/>
    <w:rsid w:val="007A6348"/>
    <w:rsid w:val="007B023C"/>
    <w:rsid w:val="007B03CC"/>
    <w:rsid w:val="007B14E0"/>
    <w:rsid w:val="007B2F08"/>
    <w:rsid w:val="007B45E0"/>
    <w:rsid w:val="007C3A53"/>
    <w:rsid w:val="007C44FF"/>
    <w:rsid w:val="007C6456"/>
    <w:rsid w:val="007C7BDB"/>
    <w:rsid w:val="007D2FF5"/>
    <w:rsid w:val="007D4BCF"/>
    <w:rsid w:val="007D542F"/>
    <w:rsid w:val="007D73AB"/>
    <w:rsid w:val="007D790E"/>
    <w:rsid w:val="007E16D1"/>
    <w:rsid w:val="007E2712"/>
    <w:rsid w:val="007E3563"/>
    <w:rsid w:val="007E4645"/>
    <w:rsid w:val="007E4A9C"/>
    <w:rsid w:val="007E5516"/>
    <w:rsid w:val="007E7EE2"/>
    <w:rsid w:val="007F06CA"/>
    <w:rsid w:val="007F0DD0"/>
    <w:rsid w:val="007F61D0"/>
    <w:rsid w:val="00800DD8"/>
    <w:rsid w:val="0080225A"/>
    <w:rsid w:val="0080228F"/>
    <w:rsid w:val="00802E2B"/>
    <w:rsid w:val="00804C1B"/>
    <w:rsid w:val="0080595A"/>
    <w:rsid w:val="0080608A"/>
    <w:rsid w:val="0081072B"/>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66591"/>
    <w:rsid w:val="00867708"/>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5E9"/>
    <w:rsid w:val="008A3961"/>
    <w:rsid w:val="008A4CEA"/>
    <w:rsid w:val="008A5224"/>
    <w:rsid w:val="008A68D0"/>
    <w:rsid w:val="008A7506"/>
    <w:rsid w:val="008A7D14"/>
    <w:rsid w:val="008B1603"/>
    <w:rsid w:val="008B20ED"/>
    <w:rsid w:val="008B586C"/>
    <w:rsid w:val="008B6135"/>
    <w:rsid w:val="008B77FC"/>
    <w:rsid w:val="008B7BEB"/>
    <w:rsid w:val="008C02B8"/>
    <w:rsid w:val="008C03B5"/>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3384"/>
    <w:rsid w:val="008E65A8"/>
    <w:rsid w:val="008E77D6"/>
    <w:rsid w:val="009036E7"/>
    <w:rsid w:val="0090605F"/>
    <w:rsid w:val="00907069"/>
    <w:rsid w:val="00907A8F"/>
    <w:rsid w:val="0091053B"/>
    <w:rsid w:val="00912158"/>
    <w:rsid w:val="00912945"/>
    <w:rsid w:val="00912CBD"/>
    <w:rsid w:val="009144EE"/>
    <w:rsid w:val="00915D4C"/>
    <w:rsid w:val="009169EC"/>
    <w:rsid w:val="00917432"/>
    <w:rsid w:val="0092135B"/>
    <w:rsid w:val="009279B2"/>
    <w:rsid w:val="00935814"/>
    <w:rsid w:val="00940833"/>
    <w:rsid w:val="0094502D"/>
    <w:rsid w:val="00946561"/>
    <w:rsid w:val="00946B39"/>
    <w:rsid w:val="00947013"/>
    <w:rsid w:val="0095062C"/>
    <w:rsid w:val="009546CB"/>
    <w:rsid w:val="00956E96"/>
    <w:rsid w:val="00956EA9"/>
    <w:rsid w:val="0096285D"/>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3978"/>
    <w:rsid w:val="00994D74"/>
    <w:rsid w:val="00995A3F"/>
    <w:rsid w:val="00996279"/>
    <w:rsid w:val="009965F7"/>
    <w:rsid w:val="00997269"/>
    <w:rsid w:val="009A0748"/>
    <w:rsid w:val="009A0866"/>
    <w:rsid w:val="009A4D0A"/>
    <w:rsid w:val="009A6156"/>
    <w:rsid w:val="009A759C"/>
    <w:rsid w:val="009B2B2B"/>
    <w:rsid w:val="009B2F70"/>
    <w:rsid w:val="009B3C84"/>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15F52"/>
    <w:rsid w:val="00A2019A"/>
    <w:rsid w:val="00A21091"/>
    <w:rsid w:val="00A222BA"/>
    <w:rsid w:val="00A23493"/>
    <w:rsid w:val="00A2416A"/>
    <w:rsid w:val="00A30E06"/>
    <w:rsid w:val="00A31EC8"/>
    <w:rsid w:val="00A3270B"/>
    <w:rsid w:val="00A333A9"/>
    <w:rsid w:val="00A35119"/>
    <w:rsid w:val="00A379E4"/>
    <w:rsid w:val="00A42F07"/>
    <w:rsid w:val="00A43B02"/>
    <w:rsid w:val="00A44946"/>
    <w:rsid w:val="00A45A84"/>
    <w:rsid w:val="00A46B85"/>
    <w:rsid w:val="00A47FC1"/>
    <w:rsid w:val="00A50585"/>
    <w:rsid w:val="00A506F1"/>
    <w:rsid w:val="00A5156E"/>
    <w:rsid w:val="00A53E57"/>
    <w:rsid w:val="00A53ECC"/>
    <w:rsid w:val="00A548EA"/>
    <w:rsid w:val="00A556F9"/>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773AF"/>
    <w:rsid w:val="00A833B9"/>
    <w:rsid w:val="00A8483F"/>
    <w:rsid w:val="00A870B0"/>
    <w:rsid w:val="00A8728A"/>
    <w:rsid w:val="00A87A54"/>
    <w:rsid w:val="00AA105C"/>
    <w:rsid w:val="00AA1809"/>
    <w:rsid w:val="00AA1FFE"/>
    <w:rsid w:val="00AA3F2E"/>
    <w:rsid w:val="00AA72F4"/>
    <w:rsid w:val="00AA776C"/>
    <w:rsid w:val="00AB10E7"/>
    <w:rsid w:val="00AB3535"/>
    <w:rsid w:val="00AB4D25"/>
    <w:rsid w:val="00AB5033"/>
    <w:rsid w:val="00AB5298"/>
    <w:rsid w:val="00AB5519"/>
    <w:rsid w:val="00AB6313"/>
    <w:rsid w:val="00AB6F47"/>
    <w:rsid w:val="00AB71DD"/>
    <w:rsid w:val="00AC15C5"/>
    <w:rsid w:val="00AC59D3"/>
    <w:rsid w:val="00AD055A"/>
    <w:rsid w:val="00AD0E75"/>
    <w:rsid w:val="00AE4406"/>
    <w:rsid w:val="00AE77EB"/>
    <w:rsid w:val="00AE7BD8"/>
    <w:rsid w:val="00AE7D02"/>
    <w:rsid w:val="00AF0BB7"/>
    <w:rsid w:val="00AF0BDE"/>
    <w:rsid w:val="00AF0EDE"/>
    <w:rsid w:val="00AF309C"/>
    <w:rsid w:val="00AF36DC"/>
    <w:rsid w:val="00AF3E28"/>
    <w:rsid w:val="00AF4853"/>
    <w:rsid w:val="00AF53B9"/>
    <w:rsid w:val="00AF73AD"/>
    <w:rsid w:val="00B00702"/>
    <w:rsid w:val="00B0110B"/>
    <w:rsid w:val="00B0234E"/>
    <w:rsid w:val="00B023DC"/>
    <w:rsid w:val="00B06751"/>
    <w:rsid w:val="00B06B65"/>
    <w:rsid w:val="00B07931"/>
    <w:rsid w:val="00B11E37"/>
    <w:rsid w:val="00B13241"/>
    <w:rsid w:val="00B13699"/>
    <w:rsid w:val="00B136A7"/>
    <w:rsid w:val="00B149E2"/>
    <w:rsid w:val="00B14E3B"/>
    <w:rsid w:val="00B2131A"/>
    <w:rsid w:val="00B2169D"/>
    <w:rsid w:val="00B21CBB"/>
    <w:rsid w:val="00B25239"/>
    <w:rsid w:val="00B252F4"/>
    <w:rsid w:val="00B2606D"/>
    <w:rsid w:val="00B263C0"/>
    <w:rsid w:val="00B26E46"/>
    <w:rsid w:val="00B300B5"/>
    <w:rsid w:val="00B316CA"/>
    <w:rsid w:val="00B31BFB"/>
    <w:rsid w:val="00B3260A"/>
    <w:rsid w:val="00B32EC1"/>
    <w:rsid w:val="00B3528F"/>
    <w:rsid w:val="00B357AB"/>
    <w:rsid w:val="00B41704"/>
    <w:rsid w:val="00B41F72"/>
    <w:rsid w:val="00B44E90"/>
    <w:rsid w:val="00B45324"/>
    <w:rsid w:val="00B47018"/>
    <w:rsid w:val="00B47956"/>
    <w:rsid w:val="00B517E1"/>
    <w:rsid w:val="00B556E8"/>
    <w:rsid w:val="00B55E70"/>
    <w:rsid w:val="00B60238"/>
    <w:rsid w:val="00B640A8"/>
    <w:rsid w:val="00B64227"/>
    <w:rsid w:val="00B64962"/>
    <w:rsid w:val="00B64973"/>
    <w:rsid w:val="00B66AC0"/>
    <w:rsid w:val="00B71634"/>
    <w:rsid w:val="00B71B43"/>
    <w:rsid w:val="00B73091"/>
    <w:rsid w:val="00B73BC3"/>
    <w:rsid w:val="00B75139"/>
    <w:rsid w:val="00B80840"/>
    <w:rsid w:val="00B815FC"/>
    <w:rsid w:val="00B81623"/>
    <w:rsid w:val="00B82A05"/>
    <w:rsid w:val="00B84409"/>
    <w:rsid w:val="00B84500"/>
    <w:rsid w:val="00B84E2D"/>
    <w:rsid w:val="00B8746A"/>
    <w:rsid w:val="00B9277F"/>
    <w:rsid w:val="00B927C9"/>
    <w:rsid w:val="00B93CA3"/>
    <w:rsid w:val="00B952B7"/>
    <w:rsid w:val="00B96EFA"/>
    <w:rsid w:val="00B97CCF"/>
    <w:rsid w:val="00BA3F43"/>
    <w:rsid w:val="00BA5541"/>
    <w:rsid w:val="00BA61AC"/>
    <w:rsid w:val="00BB03E5"/>
    <w:rsid w:val="00BB17B0"/>
    <w:rsid w:val="00BB28BF"/>
    <w:rsid w:val="00BB2F42"/>
    <w:rsid w:val="00BB4AC0"/>
    <w:rsid w:val="00BB5683"/>
    <w:rsid w:val="00BB5EB6"/>
    <w:rsid w:val="00BC019D"/>
    <w:rsid w:val="00BC112B"/>
    <w:rsid w:val="00BC17DF"/>
    <w:rsid w:val="00BC3F7E"/>
    <w:rsid w:val="00BC6832"/>
    <w:rsid w:val="00BD0826"/>
    <w:rsid w:val="00BD15AB"/>
    <w:rsid w:val="00BD181D"/>
    <w:rsid w:val="00BD4D7E"/>
    <w:rsid w:val="00BD55B1"/>
    <w:rsid w:val="00BE0567"/>
    <w:rsid w:val="00BE18F0"/>
    <w:rsid w:val="00BE1BAF"/>
    <w:rsid w:val="00BE302F"/>
    <w:rsid w:val="00BE3210"/>
    <w:rsid w:val="00BE350E"/>
    <w:rsid w:val="00BE3E56"/>
    <w:rsid w:val="00BE4BF7"/>
    <w:rsid w:val="00BE56A7"/>
    <w:rsid w:val="00BE62F6"/>
    <w:rsid w:val="00BE638E"/>
    <w:rsid w:val="00BE6AA0"/>
    <w:rsid w:val="00BF27B2"/>
    <w:rsid w:val="00BF4F06"/>
    <w:rsid w:val="00BF534E"/>
    <w:rsid w:val="00BF5717"/>
    <w:rsid w:val="00BF5C91"/>
    <w:rsid w:val="00BF66D2"/>
    <w:rsid w:val="00C01348"/>
    <w:rsid w:val="00C01585"/>
    <w:rsid w:val="00C01832"/>
    <w:rsid w:val="00C04746"/>
    <w:rsid w:val="00C0764A"/>
    <w:rsid w:val="00C1410E"/>
    <w:rsid w:val="00C141C6"/>
    <w:rsid w:val="00C15003"/>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478A2"/>
    <w:rsid w:val="00C50045"/>
    <w:rsid w:val="00C50771"/>
    <w:rsid w:val="00C508BE"/>
    <w:rsid w:val="00C50C9C"/>
    <w:rsid w:val="00C546AB"/>
    <w:rsid w:val="00C55FE8"/>
    <w:rsid w:val="00C61469"/>
    <w:rsid w:val="00C63EC4"/>
    <w:rsid w:val="00C64AF1"/>
    <w:rsid w:val="00C64CD9"/>
    <w:rsid w:val="00C66E3B"/>
    <w:rsid w:val="00C670F8"/>
    <w:rsid w:val="00C6780B"/>
    <w:rsid w:val="00C71E73"/>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919"/>
    <w:rsid w:val="00CB4E5A"/>
    <w:rsid w:val="00CB581E"/>
    <w:rsid w:val="00CB6A8A"/>
    <w:rsid w:val="00CB6EDE"/>
    <w:rsid w:val="00CC3B02"/>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5EC2"/>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0FF4"/>
    <w:rsid w:val="00D3273F"/>
    <w:rsid w:val="00D32D62"/>
    <w:rsid w:val="00D339F1"/>
    <w:rsid w:val="00D3621B"/>
    <w:rsid w:val="00D36E44"/>
    <w:rsid w:val="00D40205"/>
    <w:rsid w:val="00D40C72"/>
    <w:rsid w:val="00D41021"/>
    <w:rsid w:val="00D4141B"/>
    <w:rsid w:val="00D4145D"/>
    <w:rsid w:val="00D425CC"/>
    <w:rsid w:val="00D4460B"/>
    <w:rsid w:val="00D44E94"/>
    <w:rsid w:val="00D458F0"/>
    <w:rsid w:val="00D46314"/>
    <w:rsid w:val="00D50668"/>
    <w:rsid w:val="00D50B3B"/>
    <w:rsid w:val="00D51C1C"/>
    <w:rsid w:val="00D51FCC"/>
    <w:rsid w:val="00D52878"/>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85E50"/>
    <w:rsid w:val="00D866C1"/>
    <w:rsid w:val="00D87BB1"/>
    <w:rsid w:val="00D921FD"/>
    <w:rsid w:val="00D93714"/>
    <w:rsid w:val="00D94034"/>
    <w:rsid w:val="00D94476"/>
    <w:rsid w:val="00D95424"/>
    <w:rsid w:val="00D96717"/>
    <w:rsid w:val="00DA4084"/>
    <w:rsid w:val="00DA56ED"/>
    <w:rsid w:val="00DA5A54"/>
    <w:rsid w:val="00DA5C0D"/>
    <w:rsid w:val="00DB0ADF"/>
    <w:rsid w:val="00DB423C"/>
    <w:rsid w:val="00DB4E26"/>
    <w:rsid w:val="00DB714B"/>
    <w:rsid w:val="00DC0931"/>
    <w:rsid w:val="00DC1025"/>
    <w:rsid w:val="00DC10F6"/>
    <w:rsid w:val="00DC115D"/>
    <w:rsid w:val="00DC1EB8"/>
    <w:rsid w:val="00DC3E45"/>
    <w:rsid w:val="00DC4598"/>
    <w:rsid w:val="00DD0722"/>
    <w:rsid w:val="00DD0B3D"/>
    <w:rsid w:val="00DD212F"/>
    <w:rsid w:val="00DD5F28"/>
    <w:rsid w:val="00DE18F5"/>
    <w:rsid w:val="00DE73D2"/>
    <w:rsid w:val="00DE7D04"/>
    <w:rsid w:val="00DF5BFB"/>
    <w:rsid w:val="00DF5CD6"/>
    <w:rsid w:val="00E022DA"/>
    <w:rsid w:val="00E032A1"/>
    <w:rsid w:val="00E03BCB"/>
    <w:rsid w:val="00E06C6A"/>
    <w:rsid w:val="00E124DC"/>
    <w:rsid w:val="00E12EB5"/>
    <w:rsid w:val="00E15A41"/>
    <w:rsid w:val="00E16825"/>
    <w:rsid w:val="00E22D68"/>
    <w:rsid w:val="00E247D9"/>
    <w:rsid w:val="00E258D8"/>
    <w:rsid w:val="00E26DDF"/>
    <w:rsid w:val="00E270E5"/>
    <w:rsid w:val="00E30167"/>
    <w:rsid w:val="00E32C2B"/>
    <w:rsid w:val="00E33493"/>
    <w:rsid w:val="00E36507"/>
    <w:rsid w:val="00E36560"/>
    <w:rsid w:val="00E37922"/>
    <w:rsid w:val="00E406DF"/>
    <w:rsid w:val="00E415D3"/>
    <w:rsid w:val="00E469E4"/>
    <w:rsid w:val="00E475C3"/>
    <w:rsid w:val="00E509B0"/>
    <w:rsid w:val="00E50B11"/>
    <w:rsid w:val="00E54246"/>
    <w:rsid w:val="00E55D8E"/>
    <w:rsid w:val="00E560CE"/>
    <w:rsid w:val="00E65547"/>
    <w:rsid w:val="00E6641E"/>
    <w:rsid w:val="00E66F18"/>
    <w:rsid w:val="00E70856"/>
    <w:rsid w:val="00E727DE"/>
    <w:rsid w:val="00E738EA"/>
    <w:rsid w:val="00E74A30"/>
    <w:rsid w:val="00E77778"/>
    <w:rsid w:val="00E77B7E"/>
    <w:rsid w:val="00E77BA8"/>
    <w:rsid w:val="00E8139F"/>
    <w:rsid w:val="00E82DF1"/>
    <w:rsid w:val="00E83E75"/>
    <w:rsid w:val="00E84754"/>
    <w:rsid w:val="00E85397"/>
    <w:rsid w:val="00E85EF2"/>
    <w:rsid w:val="00E90CAA"/>
    <w:rsid w:val="00E911F0"/>
    <w:rsid w:val="00E93339"/>
    <w:rsid w:val="00E96532"/>
    <w:rsid w:val="00E973A0"/>
    <w:rsid w:val="00EA1688"/>
    <w:rsid w:val="00EA1AFC"/>
    <w:rsid w:val="00EA2317"/>
    <w:rsid w:val="00EA3A7D"/>
    <w:rsid w:val="00EA4C83"/>
    <w:rsid w:val="00EA600F"/>
    <w:rsid w:val="00EB0A37"/>
    <w:rsid w:val="00EB66A6"/>
    <w:rsid w:val="00EB763D"/>
    <w:rsid w:val="00EB7EC2"/>
    <w:rsid w:val="00EB7FE4"/>
    <w:rsid w:val="00EC0651"/>
    <w:rsid w:val="00EC0A92"/>
    <w:rsid w:val="00EC0BBB"/>
    <w:rsid w:val="00EC1DA0"/>
    <w:rsid w:val="00EC329B"/>
    <w:rsid w:val="00EC48C9"/>
    <w:rsid w:val="00EC58EB"/>
    <w:rsid w:val="00EC5EB9"/>
    <w:rsid w:val="00EC6006"/>
    <w:rsid w:val="00EC71A6"/>
    <w:rsid w:val="00EC73EB"/>
    <w:rsid w:val="00ED592E"/>
    <w:rsid w:val="00ED6ABD"/>
    <w:rsid w:val="00ED72E1"/>
    <w:rsid w:val="00EE3C0F"/>
    <w:rsid w:val="00EE420B"/>
    <w:rsid w:val="00EE5EB8"/>
    <w:rsid w:val="00EE66E5"/>
    <w:rsid w:val="00EE6810"/>
    <w:rsid w:val="00EE6C5F"/>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27DDB"/>
    <w:rsid w:val="00F32482"/>
    <w:rsid w:val="00F32489"/>
    <w:rsid w:val="00F32D05"/>
    <w:rsid w:val="00F34BFC"/>
    <w:rsid w:val="00F35263"/>
    <w:rsid w:val="00F35E34"/>
    <w:rsid w:val="00F403BF"/>
    <w:rsid w:val="00F4110B"/>
    <w:rsid w:val="00F4342F"/>
    <w:rsid w:val="00F45227"/>
    <w:rsid w:val="00F5045C"/>
    <w:rsid w:val="00F520C7"/>
    <w:rsid w:val="00F53AEA"/>
    <w:rsid w:val="00F547AF"/>
    <w:rsid w:val="00F55AC7"/>
    <w:rsid w:val="00F55FC9"/>
    <w:rsid w:val="00F563CD"/>
    <w:rsid w:val="00F5663B"/>
    <w:rsid w:val="00F5674D"/>
    <w:rsid w:val="00F57CC8"/>
    <w:rsid w:val="00F6392C"/>
    <w:rsid w:val="00F64256"/>
    <w:rsid w:val="00F66093"/>
    <w:rsid w:val="00F66518"/>
    <w:rsid w:val="00F66657"/>
    <w:rsid w:val="00F6751E"/>
    <w:rsid w:val="00F70848"/>
    <w:rsid w:val="00F73A60"/>
    <w:rsid w:val="00F8015D"/>
    <w:rsid w:val="00F829C7"/>
    <w:rsid w:val="00F834AA"/>
    <w:rsid w:val="00F848D6"/>
    <w:rsid w:val="00F85654"/>
    <w:rsid w:val="00F859AE"/>
    <w:rsid w:val="00F9071F"/>
    <w:rsid w:val="00F922B2"/>
    <w:rsid w:val="00F92952"/>
    <w:rsid w:val="00F943C8"/>
    <w:rsid w:val="00F96B28"/>
    <w:rsid w:val="00FA1564"/>
    <w:rsid w:val="00FA41B4"/>
    <w:rsid w:val="00FA5DDD"/>
    <w:rsid w:val="00FA6255"/>
    <w:rsid w:val="00FA723B"/>
    <w:rsid w:val="00FA7644"/>
    <w:rsid w:val="00FA7BF6"/>
    <w:rsid w:val="00FB03AC"/>
    <w:rsid w:val="00FB0647"/>
    <w:rsid w:val="00FB1FA3"/>
    <w:rsid w:val="00FB43A8"/>
    <w:rsid w:val="00FB4D12"/>
    <w:rsid w:val="00FB5279"/>
    <w:rsid w:val="00FB62AE"/>
    <w:rsid w:val="00FC069A"/>
    <w:rsid w:val="00FC08A9"/>
    <w:rsid w:val="00FC0BA0"/>
    <w:rsid w:val="00FC33DB"/>
    <w:rsid w:val="00FC7600"/>
    <w:rsid w:val="00FD0385"/>
    <w:rsid w:val="00FD0B7B"/>
    <w:rsid w:val="00FD1A46"/>
    <w:rsid w:val="00FD4C08"/>
    <w:rsid w:val="00FD6002"/>
    <w:rsid w:val="00FE1DCC"/>
    <w:rsid w:val="00FE1DD4"/>
    <w:rsid w:val="00FE29C6"/>
    <w:rsid w:val="00FE2B19"/>
    <w:rsid w:val="00FF0538"/>
    <w:rsid w:val="00FF3756"/>
    <w:rsid w:val="00FF5B4E"/>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D8DD217"/>
  <w15:docId w15:val="{BC51AB35-5615-440A-AC62-1AD87782B3C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2506C8"/>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94324615">
      <w:bodyDiv w:val="1"/>
      <w:marLeft w:val="0"/>
      <w:marRight w:val="0"/>
      <w:marTop w:val="0"/>
      <w:marBottom w:val="0"/>
      <w:divBdr>
        <w:top w:val="none" w:sz="0" w:space="0" w:color="auto"/>
        <w:left w:val="none" w:sz="0" w:space="0" w:color="auto"/>
        <w:bottom w:val="none" w:sz="0" w:space="0" w:color="auto"/>
        <w:right w:val="none" w:sz="0" w:space="0" w:color="auto"/>
      </w:divBdr>
      <w:divsChild>
        <w:div w:id="1017583651">
          <w:marLeft w:val="0"/>
          <w:marRight w:val="0"/>
          <w:marTop w:val="0"/>
          <w:marBottom w:val="0"/>
          <w:divBdr>
            <w:top w:val="none" w:sz="0" w:space="0" w:color="auto"/>
            <w:left w:val="none" w:sz="0" w:space="0" w:color="auto"/>
            <w:bottom w:val="none" w:sz="0" w:space="0" w:color="auto"/>
            <w:right w:val="none" w:sz="0" w:space="0" w:color="auto"/>
          </w:divBdr>
        </w:div>
      </w:divsChild>
    </w:div>
    <w:div w:id="159319564">
      <w:bodyDiv w:val="1"/>
      <w:marLeft w:val="0"/>
      <w:marRight w:val="0"/>
      <w:marTop w:val="0"/>
      <w:marBottom w:val="0"/>
      <w:divBdr>
        <w:top w:val="none" w:sz="0" w:space="0" w:color="auto"/>
        <w:left w:val="none" w:sz="0" w:space="0" w:color="auto"/>
        <w:bottom w:val="none" w:sz="0" w:space="0" w:color="auto"/>
        <w:right w:val="none" w:sz="0" w:space="0" w:color="auto"/>
      </w:divBdr>
    </w:div>
    <w:div w:id="249972265">
      <w:bodyDiv w:val="1"/>
      <w:marLeft w:val="0"/>
      <w:marRight w:val="0"/>
      <w:marTop w:val="0"/>
      <w:marBottom w:val="0"/>
      <w:divBdr>
        <w:top w:val="none" w:sz="0" w:space="0" w:color="auto"/>
        <w:left w:val="none" w:sz="0" w:space="0" w:color="auto"/>
        <w:bottom w:val="none" w:sz="0" w:space="0" w:color="auto"/>
        <w:right w:val="none" w:sz="0" w:space="0" w:color="auto"/>
      </w:divBdr>
      <w:divsChild>
        <w:div w:id="304434672">
          <w:marLeft w:val="0"/>
          <w:marRight w:val="0"/>
          <w:marTop w:val="0"/>
          <w:marBottom w:val="0"/>
          <w:divBdr>
            <w:top w:val="none" w:sz="0" w:space="0" w:color="auto"/>
            <w:left w:val="none" w:sz="0" w:space="0" w:color="auto"/>
            <w:bottom w:val="none" w:sz="0" w:space="0" w:color="auto"/>
            <w:right w:val="none" w:sz="0" w:space="0" w:color="auto"/>
          </w:divBdr>
        </w:div>
      </w:divsChild>
    </w:div>
    <w:div w:id="334189804">
      <w:bodyDiv w:val="1"/>
      <w:marLeft w:val="0"/>
      <w:marRight w:val="0"/>
      <w:marTop w:val="0"/>
      <w:marBottom w:val="0"/>
      <w:divBdr>
        <w:top w:val="none" w:sz="0" w:space="0" w:color="auto"/>
        <w:left w:val="none" w:sz="0" w:space="0" w:color="auto"/>
        <w:bottom w:val="none" w:sz="0" w:space="0" w:color="auto"/>
        <w:right w:val="none" w:sz="0" w:space="0" w:color="auto"/>
      </w:divBdr>
    </w:div>
    <w:div w:id="749236397">
      <w:bodyDiv w:val="1"/>
      <w:marLeft w:val="0"/>
      <w:marRight w:val="0"/>
      <w:marTop w:val="0"/>
      <w:marBottom w:val="0"/>
      <w:divBdr>
        <w:top w:val="none" w:sz="0" w:space="0" w:color="auto"/>
        <w:left w:val="none" w:sz="0" w:space="0" w:color="auto"/>
        <w:bottom w:val="none" w:sz="0" w:space="0" w:color="auto"/>
        <w:right w:val="none" w:sz="0" w:space="0" w:color="auto"/>
      </w:divBdr>
    </w:div>
    <w:div w:id="774179897">
      <w:bodyDiv w:val="1"/>
      <w:marLeft w:val="0"/>
      <w:marRight w:val="0"/>
      <w:marTop w:val="0"/>
      <w:marBottom w:val="0"/>
      <w:divBdr>
        <w:top w:val="none" w:sz="0" w:space="0" w:color="auto"/>
        <w:left w:val="none" w:sz="0" w:space="0" w:color="auto"/>
        <w:bottom w:val="none" w:sz="0" w:space="0" w:color="auto"/>
        <w:right w:val="none" w:sz="0" w:space="0" w:color="auto"/>
      </w:divBdr>
    </w:div>
    <w:div w:id="1217089184">
      <w:bodyDiv w:val="1"/>
      <w:marLeft w:val="0"/>
      <w:marRight w:val="0"/>
      <w:marTop w:val="0"/>
      <w:marBottom w:val="0"/>
      <w:divBdr>
        <w:top w:val="none" w:sz="0" w:space="0" w:color="auto"/>
        <w:left w:val="none" w:sz="0" w:space="0" w:color="auto"/>
        <w:bottom w:val="none" w:sz="0" w:space="0" w:color="auto"/>
        <w:right w:val="none" w:sz="0" w:space="0" w:color="auto"/>
      </w:divBdr>
    </w:div>
    <w:div w:id="1314136632">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2040617210">
      <w:bodyDiv w:val="1"/>
      <w:marLeft w:val="0"/>
      <w:marRight w:val="0"/>
      <w:marTop w:val="0"/>
      <w:marBottom w:val="0"/>
      <w:divBdr>
        <w:top w:val="none" w:sz="0" w:space="0" w:color="auto"/>
        <w:left w:val="none" w:sz="0" w:space="0" w:color="auto"/>
        <w:bottom w:val="none" w:sz="0" w:space="0" w:color="auto"/>
        <w:right w:val="none" w:sz="0" w:space="0" w:color="auto"/>
      </w:divBdr>
      <w:divsChild>
        <w:div w:id="1715352656">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45E38D1AC0AD4C9FB479F5F1B2705BBA"/>
        <w:category>
          <w:name w:val="Allmänt"/>
          <w:gallery w:val="placeholder"/>
        </w:category>
        <w:types>
          <w:type w:val="bbPlcHdr"/>
        </w:types>
        <w:behaviors>
          <w:behavior w:val="content"/>
        </w:behaviors>
        <w:guid w:val="{47A3636E-5531-4793-B5E2-0F248ED414C1}"/>
      </w:docPartPr>
      <w:docPartBody>
        <w:p w:rsidR="00F42115" w:rsidRDefault="00F42115">
          <w:pPr>
            <w:pStyle w:val="45E38D1AC0AD4C9FB479F5F1B2705BBA"/>
          </w:pPr>
          <w:r w:rsidRPr="00FC36B9">
            <w:rPr>
              <w:rStyle w:val="Platshllartext"/>
            </w:rPr>
            <w:t>Klicka eller tryck här för att ange text.</w:t>
          </w:r>
        </w:p>
      </w:docPartBody>
    </w:docPart>
    <w:docPart>
      <w:docPartPr>
        <w:name w:val="13C6E2CFF0B648B8929BE0A435C1BE38"/>
        <w:category>
          <w:name w:val="Allmänt"/>
          <w:gallery w:val="placeholder"/>
        </w:category>
        <w:types>
          <w:type w:val="bbPlcHdr"/>
        </w:types>
        <w:behaviors>
          <w:behavior w:val="content"/>
        </w:behaviors>
        <w:guid w:val="{049D30A1-353D-4E1D-ABF9-5C395BDC34A8}"/>
      </w:docPartPr>
      <w:docPartBody>
        <w:p w:rsidR="00F42115" w:rsidRDefault="00F42115">
          <w:pPr>
            <w:pStyle w:val="13C6E2CFF0B648B8929BE0A435C1BE38"/>
          </w:pPr>
          <w:r>
            <w:rPr>
              <w:rStyle w:val="Platshllartext"/>
            </w:rPr>
            <w:t>(sätts av SB)</w:t>
          </w:r>
        </w:p>
      </w:docPartBody>
    </w:docPart>
    <w:docPart>
      <w:docPartPr>
        <w:name w:val="CB8EBA83721D404AB152D43D9276CE83"/>
        <w:category>
          <w:name w:val="Allmänt"/>
          <w:gallery w:val="placeholder"/>
        </w:category>
        <w:types>
          <w:type w:val="bbPlcHdr"/>
        </w:types>
        <w:behaviors>
          <w:behavior w:val="content"/>
        </w:behaviors>
        <w:guid w:val="{61BC1568-EFE1-42DB-8B7A-B344FCCA1100}"/>
      </w:docPartPr>
      <w:docPartBody>
        <w:p w:rsidR="00F42115" w:rsidRDefault="00F42115">
          <w:pPr>
            <w:pStyle w:val="CB8EBA83721D404AB152D43D9276CE83"/>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E98468C850814D8FB966F2DAA3B8EFA4"/>
        <w:category>
          <w:name w:val="Allmänt"/>
          <w:gallery w:val="placeholder"/>
        </w:category>
        <w:types>
          <w:type w:val="bbPlcHdr"/>
        </w:types>
        <w:behaviors>
          <w:behavior w:val="content"/>
        </w:behaviors>
        <w:guid w:val="{A0B20276-BE1D-4BD5-92C8-928D5363CFF4}"/>
      </w:docPartPr>
      <w:docPartBody>
        <w:p w:rsidR="00F42115" w:rsidRDefault="00F42115">
          <w:pPr>
            <w:pStyle w:val="E98468C850814D8FB966F2DAA3B8EFA4"/>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67FFE2A223ED47028BE1C47E63508FCA"/>
        <w:category>
          <w:name w:val="Allmänt"/>
          <w:gallery w:val="placeholder"/>
        </w:category>
        <w:types>
          <w:type w:val="bbPlcHdr"/>
        </w:types>
        <w:behaviors>
          <w:behavior w:val="content"/>
        </w:behaviors>
        <w:guid w:val="{A21EB238-681B-4567-9AD6-0ABB6352FB7A}"/>
      </w:docPartPr>
      <w:docPartBody>
        <w:p w:rsidR="00F42115" w:rsidRDefault="00F42115">
          <w:pPr>
            <w:pStyle w:val="67FFE2A223ED47028BE1C47E63508FCA"/>
          </w:pPr>
          <w:r>
            <w:rPr>
              <w:rStyle w:val="Platshllartext"/>
            </w:rPr>
            <w:t>Klicka här och v</w:t>
          </w:r>
          <w:r w:rsidRPr="00D31416">
            <w:rPr>
              <w:rStyle w:val="Platshllartext"/>
            </w:rPr>
            <w:t xml:space="preserve">älj ett </w:t>
          </w:r>
          <w:r>
            <w:rPr>
              <w:rStyle w:val="Platshllartext"/>
            </w:rPr>
            <w:t>departement.</w:t>
          </w:r>
        </w:p>
      </w:docPartBody>
    </w:docPart>
    <w:docPart>
      <w:docPartPr>
        <w:name w:val="1DA87C9038384B03B5B588DEC20F20D8"/>
        <w:category>
          <w:name w:val="Allmänt"/>
          <w:gallery w:val="placeholder"/>
        </w:category>
        <w:types>
          <w:type w:val="bbPlcHdr"/>
        </w:types>
        <w:behaviors>
          <w:behavior w:val="content"/>
        </w:behaviors>
        <w:guid w:val="{140A9C1B-CC8A-404E-B77D-9B00AA9A1CAB}"/>
      </w:docPartPr>
      <w:docPartBody>
        <w:p w:rsidR="00F42115" w:rsidRDefault="00F42115">
          <w:pPr>
            <w:pStyle w:val="1DA87C9038384B03B5B588DEC20F20D8"/>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C92D15E613554033986F5D6212948FCF"/>
        <w:category>
          <w:name w:val="Allmänt"/>
          <w:gallery w:val="placeholder"/>
        </w:category>
        <w:types>
          <w:type w:val="bbPlcHdr"/>
        </w:types>
        <w:behaviors>
          <w:behavior w:val="content"/>
        </w:behaviors>
        <w:guid w:val="{11F2CB7A-4BCA-4F63-811B-472D2D482869}"/>
      </w:docPartPr>
      <w:docPartBody>
        <w:p w:rsidR="00F42115" w:rsidRDefault="00F42115">
          <w:pPr>
            <w:pStyle w:val="C92D15E613554033986F5D6212948FCF"/>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DBD83522634B4265A28E8653F055D118"/>
        <w:category>
          <w:name w:val="Allmänt"/>
          <w:gallery w:val="placeholder"/>
        </w:category>
        <w:types>
          <w:type w:val="bbPlcHdr"/>
        </w:types>
        <w:behaviors>
          <w:behavior w:val="content"/>
        </w:behaviors>
        <w:guid w:val="{35681F87-1837-40D0-BFD1-C16693D65408}"/>
      </w:docPartPr>
      <w:docPartBody>
        <w:p w:rsidR="00F42115" w:rsidRDefault="00F42115">
          <w:pPr>
            <w:pStyle w:val="DBD83522634B4265A28E8653F055D118"/>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DFCC723DEAF94FFAA4899B8BDC99829E"/>
        <w:category>
          <w:name w:val="Allmänt"/>
          <w:gallery w:val="placeholder"/>
        </w:category>
        <w:types>
          <w:type w:val="bbPlcHdr"/>
        </w:types>
        <w:behaviors>
          <w:behavior w:val="content"/>
        </w:behaviors>
        <w:guid w:val="{AA011630-3425-452C-8FEF-48BBC7AECC13}"/>
      </w:docPartPr>
      <w:docPartBody>
        <w:p w:rsidR="00000000" w:rsidRDefault="008755C9">
          <w:r w:rsidRPr="007726DF">
            <w:rPr>
              <w:rStyle w:val="Platshllartext"/>
            </w:rPr>
            <w:t xml:space="preserve"> </w:t>
          </w:r>
        </w:p>
      </w:docPartBody>
    </w:docPart>
    <w:docPart>
      <w:docPartPr>
        <w:name w:val="B868432C139C4DDAB7A8FA1463C75CB4"/>
        <w:category>
          <w:name w:val="Allmänt"/>
          <w:gallery w:val="placeholder"/>
        </w:category>
        <w:types>
          <w:type w:val="bbPlcHdr"/>
        </w:types>
        <w:behaviors>
          <w:behavior w:val="content"/>
        </w:behaviors>
        <w:guid w:val="{333B90EB-D749-4D7D-ABE8-0A3B2F2768D2}"/>
      </w:docPartPr>
      <w:docPartBody>
        <w:p w:rsidR="00000000" w:rsidRDefault="008755C9">
          <w:r w:rsidRPr="007726DF">
            <w:rPr>
              <w:rStyle w:val="Platshllartext"/>
            </w:rPr>
            <w:t xml:space="preserve"> </w:t>
          </w:r>
        </w:p>
      </w:docPartBody>
    </w:docPart>
    <w:docPart>
      <w:docPartPr>
        <w:name w:val="AC17CABBA7E245F4A958D7F474E9B4D7"/>
        <w:category>
          <w:name w:val="Allmänt"/>
          <w:gallery w:val="placeholder"/>
        </w:category>
        <w:types>
          <w:type w:val="bbPlcHdr"/>
        </w:types>
        <w:behaviors>
          <w:behavior w:val="content"/>
        </w:behaviors>
        <w:guid w:val="{F723D5C8-92D5-43FA-80AC-9FA199500159}"/>
      </w:docPartPr>
      <w:docPartBody>
        <w:p w:rsidR="00000000" w:rsidRDefault="008755C9">
          <w:r w:rsidRPr="007726DF">
            <w:rPr>
              <w:rStyle w:val="Platshllartext"/>
            </w:rPr>
            <w:t xml:space="preserve"> </w:t>
          </w:r>
        </w:p>
      </w:docPartBody>
    </w:docPart>
    <w:docPart>
      <w:docPartPr>
        <w:name w:val="71E9A0F62AC447E08B64FCB57DDE722A"/>
        <w:category>
          <w:name w:val="Allmänt"/>
          <w:gallery w:val="placeholder"/>
        </w:category>
        <w:types>
          <w:type w:val="bbPlcHdr"/>
        </w:types>
        <w:behaviors>
          <w:behavior w:val="content"/>
        </w:behaviors>
        <w:guid w:val="{3F3FAEF7-D001-4D58-B904-4C1247E85D18}"/>
      </w:docPartPr>
      <w:docPartBody>
        <w:p w:rsidR="00000000" w:rsidRDefault="008755C9">
          <w:r w:rsidRPr="007726DF">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42115"/>
    <w:rsid w:val="00055413"/>
    <w:rsid w:val="000A6D61"/>
    <w:rsid w:val="000B24B4"/>
    <w:rsid w:val="001E66FB"/>
    <w:rsid w:val="002A4810"/>
    <w:rsid w:val="002E34F2"/>
    <w:rsid w:val="00310AFE"/>
    <w:rsid w:val="00363FD3"/>
    <w:rsid w:val="00414593"/>
    <w:rsid w:val="00477311"/>
    <w:rsid w:val="004C3208"/>
    <w:rsid w:val="00545E88"/>
    <w:rsid w:val="00737898"/>
    <w:rsid w:val="007B45E0"/>
    <w:rsid w:val="008755C9"/>
    <w:rsid w:val="009169EC"/>
    <w:rsid w:val="00997269"/>
    <w:rsid w:val="00A15F52"/>
    <w:rsid w:val="00AF309C"/>
    <w:rsid w:val="00B300B5"/>
    <w:rsid w:val="00D3273F"/>
    <w:rsid w:val="00DE41DB"/>
    <w:rsid w:val="00E65547"/>
    <w:rsid w:val="00E85EF2"/>
    <w:rsid w:val="00EC0BBB"/>
    <w:rsid w:val="00EC48C9"/>
    <w:rsid w:val="00F42115"/>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8755C9"/>
    <w:rPr>
      <w:noProof w:val="0"/>
      <w:color w:val="808080"/>
    </w:rPr>
  </w:style>
  <w:style w:type="paragraph" w:customStyle="1" w:styleId="45E38D1AC0AD4C9FB479F5F1B2705BBA">
    <w:name w:val="45E38D1AC0AD4C9FB479F5F1B2705BBA"/>
  </w:style>
  <w:style w:type="paragraph" w:customStyle="1" w:styleId="B289F01452304E97AD3E8425056858FF">
    <w:name w:val="B289F01452304E97AD3E8425056858FF"/>
  </w:style>
  <w:style w:type="paragraph" w:customStyle="1" w:styleId="13C6E2CFF0B648B8929BE0A435C1BE38">
    <w:name w:val="13C6E2CFF0B648B8929BE0A435C1BE38"/>
  </w:style>
  <w:style w:type="paragraph" w:customStyle="1" w:styleId="4F32181557D645ACA27D3DEA432BB8FD">
    <w:name w:val="4F32181557D645ACA27D3DEA432BB8FD"/>
  </w:style>
  <w:style w:type="paragraph" w:customStyle="1" w:styleId="CB8EBA83721D404AB152D43D9276CE83">
    <w:name w:val="CB8EBA83721D404AB152D43D9276CE83"/>
  </w:style>
  <w:style w:type="paragraph" w:customStyle="1" w:styleId="E98468C850814D8FB966F2DAA3B8EFA4">
    <w:name w:val="E98468C850814D8FB966F2DAA3B8EFA4"/>
  </w:style>
  <w:style w:type="paragraph" w:customStyle="1" w:styleId="67FFE2A223ED47028BE1C47E63508FCA">
    <w:name w:val="67FFE2A223ED47028BE1C47E63508FCA"/>
  </w:style>
  <w:style w:type="paragraph" w:customStyle="1" w:styleId="1DA87C9038384B03B5B588DEC20F20D8">
    <w:name w:val="1DA87C9038384B03B5B588DEC20F20D8"/>
  </w:style>
  <w:style w:type="paragraph" w:customStyle="1" w:styleId="083CDE5858E3483FAD9D26BED09FA8D2">
    <w:name w:val="083CDE5858E3483FAD9D26BED09FA8D2"/>
  </w:style>
  <w:style w:type="paragraph" w:customStyle="1" w:styleId="C92D15E613554033986F5D6212948FCF">
    <w:name w:val="C92D15E613554033986F5D6212948FCF"/>
  </w:style>
  <w:style w:type="paragraph" w:customStyle="1" w:styleId="DBD83522634B4265A28E8653F055D118">
    <w:name w:val="DBD83522634B4265A28E8653F055D11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2025-12-18</HeaderDate>
    <Office/>
    <Dnr>S2025/</Dnr>
    <ParagrafNr/>
    <DocumentTitle/>
    <VisitingAddress/>
    <Extra1/>
    <Extra2/>
    <Extra3/>
    <Number/>
    <Recipient/>
    <SenderText/>
    <DocNumber/>
    <Doclanguage>1053</Doclanguage>
    <Appendix/>
    <LogotypeName/>
  </BaseInfo>
</DocumentInfo>
</file>

<file path=customXml/item2.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KNyckelord xmlns="18f3d968-6251-40b0-9f11-012b293496c2" xsi:nil="true"/>
    <k46d94c0acf84ab9a79866a9d8b1905f xmlns="cc625d36-bb37-4650-91b9-0c96159295ba">
      <Terms xmlns="http://schemas.microsoft.com/office/infopath/2007/PartnerControls"/>
    </k46d94c0acf84ab9a79866a9d8b1905f>
    <_dlc_DocId xmlns="8b66ae41-1ec6-402e-b662-35d1932ca064">PANP3H6M3MHX-1342172652-308</_dlc_DocId>
    <_dlc_DocIdUrl xmlns="8b66ae41-1ec6-402e-b662-35d1932ca064">
      <Url>https://dhs.sp.regeringskansliet.se/dep/s/eu/_layouts/15/DocIdRedir.aspx?ID=PANP3H6M3MHX-1342172652-308</Url>
      <Description>PANP3H6M3MHX-1342172652-308</Description>
    </_dlc_DocIdUrl>
    <IconOverlay xmlns="http://schemas.microsoft.com/sharepoint/v4" xsi:nil="true"/>
    <RecordNumber xmlns="4e9c2f0c-7bf8-49af-8356-cbf363fc78a7" xsi:nil="true"/>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customXsn xmlns="http://schemas.microsoft.com/office/2006/metadata/customXsn">
  <xsnLocation/>
  <cached>True</cached>
  <openByDefault>False</openByDefault>
  <xsnScope/>
</customXsn>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7" ma:contentTypeDescription="Skapa nytt dokument med möjlighet att välja RK-mall" ma:contentTypeScope="" ma:versionID="4225a28dd6be5c1dd4c465310e99cb2f">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haredContentType xmlns="Microsoft.SharePoint.Taxonomy.ContentTypeSync" SourceId="d07acfae-4dfa-4949-99a8-259efd31a6ae" ContentTypeId="0x010100BBA312BF02777149882D207184EC35C032" PreviousValue="true"/>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faktaPM xmlns="http://rk.se/faktapm">
  <Titel>EU:s plan för hjärt-kärlhälsa</Titel>
  <Ar>2025/26</Ar>
  <Nr>60</Nr>
  <UppDat>2026-02-02</UppDat>
  <Rub>EU:s plan för hjärt-kärlhälsa</Rub>
  <Dep>Socialdepartementet</Dep>
  <Utsk>Socialutskottet</Utsk>
  <AnkDat>2026-02-02</AnkDat>
  <Egenskap1/>
  <Egenskap2/>
  <Egenskap3/>
  <DepLista>
    <Item>
      <itemnr/>
      <Departementsnamn>Socialdepartementet</Departementsnamn>
    </Item>
  </DepLista>
  <DokLista>
    <DokItem>
      <Beteckning>COM(2025) 1024</Beteckning>
      <Celexnummer>52025DC1024</Celexnummer>
      <DokTitel>Meddelande från kommissionen till Europaparlamentet, rådet, Europeiska ekonomiska och sociala kommittén samt Regionkommittén om EU:s plan för hjärt-kärlhälsa</DokTitel>
    </DokItem>
  </DokLista>
  <GDB1>COM(2025) 1024</GDB1>
  <GDT1>Meddelande från kommissionen till Europaparlamentet, rådet, Europeiska ekonomiska och sociala kommittén samt Regionkommittén om EU:s plan för hjärt-kärlhälsa</GDT1>
  <GDTWeb>COM(2025) 1024</GDTWeb>
  <Typ>FPM</Typ>
  <Dokumenttyp>FaktaPM</Dokumenttyp>
  <Epostadress>ma0502aa</Epostadress>
</faktaPM>
</file>

<file path=customXml/item9.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A398C35-861D-4A0C-A94B-A740B048AFCD}">
  <ds:schemaRefs>
    <ds:schemaRef ds:uri="http://lp/documentinfo/RK"/>
  </ds:schemaRefs>
</ds:datastoreItem>
</file>

<file path=customXml/itemProps2.xml><?xml version="1.0" encoding="utf-8"?>
<ds:datastoreItem xmlns:ds="http://schemas.openxmlformats.org/officeDocument/2006/customXml" ds:itemID="{BCA3CD93-CF9C-4271-BA12-3A72200A36DC}">
  <ds:schemaRefs>
    <ds:schemaRef ds:uri="9c9941df-7074-4a92-bf99-225d24d78d61"/>
    <ds:schemaRef ds:uri="http://purl.org/dc/elements/1.1/"/>
    <ds:schemaRef ds:uri="http://schemas.microsoft.com/office/2006/metadata/properties"/>
    <ds:schemaRef ds:uri="cc625d36-bb37-4650-91b9-0c96159295ba"/>
    <ds:schemaRef ds:uri="http://schemas.microsoft.com/office/infopath/2007/PartnerControls"/>
    <ds:schemaRef ds:uri="http://schemas.microsoft.com/sharepoint/v4"/>
    <ds:schemaRef ds:uri="http://purl.org/dc/terms/"/>
    <ds:schemaRef ds:uri="http://schemas.openxmlformats.org/package/2006/metadata/core-properties"/>
    <ds:schemaRef ds:uri="8b66ae41-1ec6-402e-b662-35d1932ca064"/>
    <ds:schemaRef ds:uri="http://schemas.microsoft.com/office/2006/documentManagement/types"/>
    <ds:schemaRef ds:uri="18f3d968-6251-40b0-9f11-012b293496c2"/>
    <ds:schemaRef ds:uri="4e9c2f0c-7bf8-49af-8356-cbf363fc78a7"/>
    <ds:schemaRef ds:uri="http://www.w3.org/XML/1998/namespace"/>
    <ds:schemaRef ds:uri="http://purl.org/dc/dcmitype/"/>
  </ds:schemaRefs>
</ds:datastoreItem>
</file>

<file path=customXml/itemProps3.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4.xml><?xml version="1.0" encoding="utf-8"?>
<ds:datastoreItem xmlns:ds="http://schemas.openxmlformats.org/officeDocument/2006/customXml" ds:itemID="{F7B6ED9B-834E-4380-BA78-98913BFFA63B}">
  <ds:schemaRefs>
    <ds:schemaRef ds:uri="http://schemas.microsoft.com/office/2006/metadata/customXsn"/>
  </ds:schemaRefs>
</ds:datastoreItem>
</file>

<file path=customXml/itemProps5.xml><?xml version="1.0" encoding="utf-8"?>
<ds:datastoreItem xmlns:ds="http://schemas.openxmlformats.org/officeDocument/2006/customXml" ds:itemID="{62CEA728-6007-4DC1-80F1-C0A25EC4C2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E6FAD642-64EF-4200-891A-13585D4D7FD6}">
  <ds:schemaRefs>
    <ds:schemaRef ds:uri="Microsoft.SharePoint.Taxonomy.ContentTypeSync"/>
  </ds:schemaRefs>
</ds:datastoreItem>
</file>

<file path=customXml/itemProps7.xml><?xml version="1.0" encoding="utf-8"?>
<ds:datastoreItem xmlns:ds="http://schemas.openxmlformats.org/officeDocument/2006/customXml" ds:itemID="{B81E4765-2F0E-415B-A8C7-ABE4EA4AD99A}">
  <ds:schemaRefs>
    <ds:schemaRef ds:uri="http://schemas.microsoft.com/sharepoint/events"/>
  </ds:schemaRefs>
</ds:datastoreItem>
</file>

<file path=customXml/itemProps8.xml><?xml version="1.0" encoding="utf-8"?>
<ds:datastoreItem xmlns:ds="http://schemas.openxmlformats.org/officeDocument/2006/customXml" ds:itemID="{0B9A7431-9D19-4C2A-8E12-639802D7B40B}">
  <ds:schemaRefs>
    <ds:schemaRef ds:uri="http://rk.se/faktapm"/>
  </ds:schemaRefs>
</ds:datastoreItem>
</file>

<file path=customXml/itemProps9.xml><?xml version="1.0" encoding="utf-8"?>
<ds:datastoreItem xmlns:ds="http://schemas.openxmlformats.org/officeDocument/2006/customXml" ds:itemID="{16877C4C-64C9-4131-B71C-53B118A1AD9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11</Pages>
  <Words>2293</Words>
  <Characters>15438</Characters>
  <Application>Microsoft Office Word</Application>
  <DocSecurity>0</DocSecurity>
  <Lines>295</Lines>
  <Paragraphs>97</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17700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FPM_202526__60</dc:title>
  <dc:subject/>
  <dc:creator>Erika Borgny</dc:creator>
  <cp:keywords/>
  <dc:description/>
  <cp:lastModifiedBy>Maria Sundin</cp:lastModifiedBy>
  <cp:revision>2</cp:revision>
  <cp:lastPrinted>2023-02-02T10:01:00Z</cp:lastPrinted>
  <dcterms:created xsi:type="dcterms:W3CDTF">2026-02-02T17:15:00Z</dcterms:created>
  <dcterms:modified xsi:type="dcterms:W3CDTF">2026-02-02T17:15:00Z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_dlc_DocIdItemGuid">
    <vt:lpwstr>7827eed1-51b8-43fb-ac08-31068d7dd59a</vt:lpwstr>
  </property>
  <property fmtid="{D5CDD505-2E9C-101B-9397-08002B2CF9AE}" pid="6" name="TaxKeyword">
    <vt:lpwstr/>
  </property>
  <property fmtid="{D5CDD505-2E9C-101B-9397-08002B2CF9AE}" pid="7" name="TaxKeywordTaxHTField">
    <vt:lpwstr/>
  </property>
  <property fmtid="{D5CDD505-2E9C-101B-9397-08002B2CF9AE}" pid="8" name="Organisation">
    <vt:lpwstr/>
  </property>
  <property fmtid="{D5CDD505-2E9C-101B-9397-08002B2CF9AE}" pid="9" name="ActivityCategory">
    <vt:lpwstr/>
  </property>
  <property fmtid="{D5CDD505-2E9C-101B-9397-08002B2CF9AE}" pid="10" name="GDB1">
    <vt:lpwstr>COM(2025) 1024</vt:lpwstr>
  </property>
  <property fmtid="{D5CDD505-2E9C-101B-9397-08002B2CF9AE}" pid="11" name="GDB2">
    <vt:lpwstr> </vt:lpwstr>
  </property>
  <property fmtid="{D5CDD505-2E9C-101B-9397-08002B2CF9AE}" pid="12" name="GDB3">
    <vt:lpwstr> </vt:lpwstr>
  </property>
  <property fmtid="{D5CDD505-2E9C-101B-9397-08002B2CF9AE}" pid="13" name="GDB4">
    <vt:lpwstr> </vt:lpwstr>
  </property>
  <property fmtid="{D5CDD505-2E9C-101B-9397-08002B2CF9AE}" pid="14" name="GDB5">
    <vt:lpwstr> </vt:lpwstr>
  </property>
  <property fmtid="{D5CDD505-2E9C-101B-9397-08002B2CF9AE}" pid="15" name="GDB6">
    <vt:lpwstr> </vt:lpwstr>
  </property>
  <property fmtid="{D5CDD505-2E9C-101B-9397-08002B2CF9AE}" pid="16" name="GDB7">
    <vt:lpwstr> </vt:lpwstr>
  </property>
  <property fmtid="{D5CDD505-2E9C-101B-9397-08002B2CF9AE}" pid="17" name="GDB8">
    <vt:lpwstr> </vt:lpwstr>
  </property>
  <property fmtid="{D5CDD505-2E9C-101B-9397-08002B2CF9AE}" pid="18" name="GDB9">
    <vt:lpwstr> </vt:lpwstr>
  </property>
  <property fmtid="{D5CDD505-2E9C-101B-9397-08002B2CF9AE}" pid="19" name="GDB10">
    <vt:lpwstr> </vt:lpwstr>
  </property>
  <property fmtid="{D5CDD505-2E9C-101B-9397-08002B2CF9AE}" pid="20" name="GDB11">
    <vt:lpwstr> </vt:lpwstr>
  </property>
  <property fmtid="{D5CDD505-2E9C-101B-9397-08002B2CF9AE}" pid="21" name="GDB12">
    <vt:lpwstr> </vt:lpwstr>
  </property>
  <property fmtid="{D5CDD505-2E9C-101B-9397-08002B2CF9AE}" pid="22" name="GDB13">
    <vt:lpwstr> </vt:lpwstr>
  </property>
  <property fmtid="{D5CDD505-2E9C-101B-9397-08002B2CF9AE}" pid="23" name="Rub">
    <vt:lpwstr>EU:s plan för hjärt-kärlhälsa</vt:lpwstr>
  </property>
  <property fmtid="{D5CDD505-2E9C-101B-9397-08002B2CF9AE}" pid="24" name="Ar">
    <vt:lpwstr>2025/26</vt:lpwstr>
  </property>
  <property fmtid="{D5CDD505-2E9C-101B-9397-08002B2CF9AE}" pid="25" name="Nr">
    <vt:lpwstr>60</vt:lpwstr>
  </property>
  <property fmtid="{D5CDD505-2E9C-101B-9397-08002B2CF9AE}" pid="26" name="UppDat">
    <vt:lpwstr>2026-02-02</vt:lpwstr>
  </property>
  <property fmtid="{D5CDD505-2E9C-101B-9397-08002B2CF9AE}" pid="27" name="Dep">
    <vt:lpwstr>Socialdepartementet</vt:lpwstr>
  </property>
  <property fmtid="{D5CDD505-2E9C-101B-9397-08002B2CF9AE}" pid="28" name="GDT1">
    <vt:lpwstr>Meddelande från kommissionen till Europaparlamentet, rådet, Europeiska ekonomiska och sociala kommittén samt Regionkommittén om EU:s plan för hjärt-kärlhälsa</vt:lpwstr>
  </property>
  <property fmtid="{D5CDD505-2E9C-101B-9397-08002B2CF9AE}" pid="29" name="GDT2">
    <vt:lpwstr> </vt:lpwstr>
  </property>
  <property fmtid="{D5CDD505-2E9C-101B-9397-08002B2CF9AE}" pid="30" name="GDT3">
    <vt:lpwstr> </vt:lpwstr>
  </property>
  <property fmtid="{D5CDD505-2E9C-101B-9397-08002B2CF9AE}" pid="31" name="GDT4">
    <vt:lpwstr> </vt:lpwstr>
  </property>
  <property fmtid="{D5CDD505-2E9C-101B-9397-08002B2CF9AE}" pid="32" name="GDT5">
    <vt:lpwstr> </vt:lpwstr>
  </property>
  <property fmtid="{D5CDD505-2E9C-101B-9397-08002B2CF9AE}" pid="33" name="GDT6">
    <vt:lpwstr> </vt:lpwstr>
  </property>
  <property fmtid="{D5CDD505-2E9C-101B-9397-08002B2CF9AE}" pid="34" name="GDT7">
    <vt:lpwstr> </vt:lpwstr>
  </property>
  <property fmtid="{D5CDD505-2E9C-101B-9397-08002B2CF9AE}" pid="35" name="GDT8">
    <vt:lpwstr> </vt:lpwstr>
  </property>
  <property fmtid="{D5CDD505-2E9C-101B-9397-08002B2CF9AE}" pid="36" name="GDT9">
    <vt:lpwstr> </vt:lpwstr>
  </property>
  <property fmtid="{D5CDD505-2E9C-101B-9397-08002B2CF9AE}" pid="37" name="GDT10">
    <vt:lpwstr> </vt:lpwstr>
  </property>
  <property fmtid="{D5CDD505-2E9C-101B-9397-08002B2CF9AE}" pid="38" name="GDT11">
    <vt:lpwstr> </vt:lpwstr>
  </property>
  <property fmtid="{D5CDD505-2E9C-101B-9397-08002B2CF9AE}" pid="39" name="GDT12">
    <vt:lpwstr> </vt:lpwstr>
  </property>
  <property fmtid="{D5CDD505-2E9C-101B-9397-08002B2CF9AE}" pid="40" name="GDT13">
    <vt:lpwstr> </vt:lpwstr>
  </property>
  <property fmtid="{D5CDD505-2E9C-101B-9397-08002B2CF9AE}" pid="41" name="Typ">
    <vt:lpwstr>FPM</vt:lpwstr>
  </property>
  <property fmtid="{D5CDD505-2E9C-101B-9397-08002B2CF9AE}" pid="42" name="AnkDat">
    <vt:lpwstr>2026-02-02</vt:lpwstr>
  </property>
  <property fmtid="{D5CDD505-2E9C-101B-9397-08002B2CF9AE}" pid="43" name="Utsk">
    <vt:lpwstr>Socialutskottet</vt:lpwstr>
  </property>
  <property fmtid="{D5CDD505-2E9C-101B-9397-08002B2CF9AE}" pid="44" name="Dokumenttyp">
    <vt:lpwstr>FaktaPM</vt:lpwstr>
  </property>
  <property fmtid="{D5CDD505-2E9C-101B-9397-08002B2CF9AE}" pid="45" name="Epostadress">
    <vt:lpwstr>ma0502aa</vt:lpwstr>
  </property>
</Properties>
</file>