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6753F3A5D8814C40BB8444ABC2522C14"/>
        </w:placeholder>
        <w:group/>
      </w:sdtPr>
      <w:sdtEndPr>
        <w:rPr>
          <w:b w:val="0"/>
        </w:rPr>
      </w:sdtEndPr>
      <w:sdtContent>
        <w:p w14:paraId="38714171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441A3CDC" wp14:editId="3D9DA242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6BE86284" w14:textId="3CC04EC6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E896A58C3D294B54AA273A404C0FA297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7F698D">
                <w:t>2025/26</w:t>
              </w:r>
            </w:sdtContent>
          </w:sdt>
        </w:p>
        <w:p w14:paraId="4D185352" w14:textId="33B0510E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1E12E0FC132746678C8F3295D49DAA8B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7F698D">
                <w:t>55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E5CB0A42AD7542C1B98FB64D33EADEDC"/>
            </w:placeholder>
            <w:dataBinding w:prefixMappings="xmlns:ns0='http://rk.se/faktapm' " w:xpath="/ns0:faktaPM[1]/ns0:UppDat[1]" w:storeItemID="{0B9A7431-9D19-4C2A-8E12-639802D7B40B}"/>
            <w:date w:fullDate="2026-01-28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394143E3" w14:textId="6DC70207" w:rsidR="00907069" w:rsidRDefault="007F698D" w:rsidP="001C2731">
              <w:pPr>
                <w:pStyle w:val="Sidhuvud"/>
                <w:spacing w:after="960"/>
                <w:ind w:left="3969" w:right="-567"/>
              </w:pPr>
              <w:r>
                <w:t>2026-01-28</w:t>
              </w:r>
            </w:p>
          </w:sdtContent>
        </w:sdt>
      </w:sdtContent>
    </w:sdt>
    <w:p w14:paraId="17D61FCD" w14:textId="3B42C61D" w:rsidR="007D542F" w:rsidRDefault="007C5A2C" w:rsidP="007D542F">
      <w:pPr>
        <w:pStyle w:val="Rubrik"/>
      </w:pPr>
      <w:sdt>
        <w:sdtPr>
          <w:id w:val="886605850"/>
          <w:lock w:val="contentLocked"/>
          <w:placeholder>
            <w:docPart w:val="6753F3A5D8814C40BB8444ABC2522C14"/>
          </w:placeholder>
          <w:group/>
        </w:sdtPr>
        <w:sdtEndPr/>
        <w:sdtContent>
          <w:sdt>
            <w:sdtPr>
              <w:id w:val="-1141882450"/>
              <w:placeholder>
                <w:docPart w:val="25043498B82D45FB95297FCD38363BD0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9221E1">
                <w:t>EU:s narkotikastrategi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FEA27DE9785A45C1A699671AA7269E21"/>
            </w:placeholder>
            <w15:repeatingSectionItem/>
          </w:sdtPr>
          <w:sdtEndPr/>
          <w:sdtContent>
            <w:p w14:paraId="0C8EC821" w14:textId="5E85E20A" w:rsidR="007D542F" w:rsidRDefault="007C5A2C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24E146125F1348EEB1AFC7C139D2F449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Social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9221E1">
                    <w:rPr>
                      <w:rStyle w:val="Departement"/>
                    </w:rPr>
                    <w:t>Socialdepartementet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5CA0467F" w14:textId="77777777" w:rsidR="007D542F" w:rsidRDefault="007C5A2C" w:rsidP="00AC59D3">
      <w:pPr>
        <w:pStyle w:val="Rubrik2utannumrering"/>
      </w:pPr>
      <w:sdt>
        <w:sdtPr>
          <w:id w:val="-208794150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FEA27DE9785A45C1A699671AA7269E21"/>
            </w:placeholder>
            <w15:repeatingSectionItem/>
          </w:sdtPr>
          <w:sdtEndPr/>
          <w:sdtContent>
            <w:p w14:paraId="0BBD4BEF" w14:textId="79CB810A" w:rsidR="00390335" w:rsidRDefault="007C5A2C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F391D6BB8E7B46A2BA66911C4838CE7A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9221E1">
                    <w:t>COM(</w:t>
                  </w:r>
                  <w:proofErr w:type="gramEnd"/>
                  <w:r w:rsidR="009221E1">
                    <w:t>2025) 743</w:t>
                  </w:r>
                </w:sdtContent>
              </w:sdt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210A30EC6B464D098B4B0C72F50B34FB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7F698D" w:rsidRPr="007F698D">
                    <w:t>52025DC0743</w:t>
                  </w:r>
                </w:sdtContent>
              </w:sdt>
            </w:p>
            <w:p w14:paraId="7816C279" w14:textId="3D16E3DA" w:rsidR="007D542F" w:rsidRDefault="007C5A2C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449A37B1D7BF4446A14995C040FA6E08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9221E1">
                    <w:t>MEDDELANDE FRÅN KOMMISSIONEN TILL EUROPAPARLAMENTET OCH EUROPEISKA RÅDET om EU:s narkotikastrategi.</w:t>
                  </w:r>
                </w:sdtContent>
              </w:sdt>
            </w:p>
          </w:sdtContent>
        </w:sdt>
      </w:sdtContent>
    </w:sdt>
    <w:bookmarkStart w:id="1" w:name="_Toc93996728"/>
    <w:p w14:paraId="1C2F9412" w14:textId="77777777" w:rsidR="007D542F" w:rsidRDefault="007C5A2C" w:rsidP="00721D8B">
      <w:pPr>
        <w:pStyle w:val="Rubrik1utannumrering"/>
      </w:pPr>
      <w:sdt>
        <w:sdtPr>
          <w:id w:val="1122497011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11D42044" w14:textId="007AE8DF" w:rsidR="00703DCD" w:rsidRDefault="00200CCB" w:rsidP="007D542F">
      <w:pPr>
        <w:pStyle w:val="Brdtext"/>
      </w:pPr>
      <w:bookmarkStart w:id="2" w:name="_Toc93996729"/>
      <w:r>
        <w:t xml:space="preserve">Meddelandet </w:t>
      </w:r>
      <w:r w:rsidR="009C4FAA">
        <w:t>om</w:t>
      </w:r>
      <w:r>
        <w:t xml:space="preserve"> EU:s narkotikastrategi presenterades </w:t>
      </w:r>
      <w:r w:rsidR="00D2002C">
        <w:t xml:space="preserve">av Europeiska kommissionen </w:t>
      </w:r>
      <w:r>
        <w:t xml:space="preserve">den 4 december 2025. Strategin ersätter och bygger vidare på arbetet med </w:t>
      </w:r>
      <w:r w:rsidR="00A0048A">
        <w:t>EU:s narkotika</w:t>
      </w:r>
      <w:r>
        <w:t xml:space="preserve">strategi </w:t>
      </w:r>
      <w:r w:rsidR="00CB52FD">
        <w:t>2021–2025</w:t>
      </w:r>
      <w:r>
        <w:t>.</w:t>
      </w:r>
      <w:r w:rsidR="00A40901">
        <w:t xml:space="preserve"> </w:t>
      </w:r>
      <w:r w:rsidR="00D2002C">
        <w:t>Kommissionen har som</w:t>
      </w:r>
      <w:r w:rsidR="00703DCD">
        <w:t xml:space="preserve"> komplement till strategin tagit </w:t>
      </w:r>
      <w:r w:rsidR="00703DCD" w:rsidRPr="00C31BD6">
        <w:t xml:space="preserve">fram en handlingsplan </w:t>
      </w:r>
      <w:r w:rsidR="0092213D">
        <w:t>för att bekämpa</w:t>
      </w:r>
      <w:r w:rsidR="00703DCD" w:rsidRPr="00C31BD6">
        <w:t xml:space="preserve"> narkotikahandel samt uppdaterade regler för tillsyn och kontroll av </w:t>
      </w:r>
      <w:proofErr w:type="spellStart"/>
      <w:r w:rsidR="00703DCD" w:rsidRPr="00C31BD6">
        <w:t>narkotikaprekursorer</w:t>
      </w:r>
      <w:proofErr w:type="spellEnd"/>
      <w:r w:rsidR="00703DCD" w:rsidRPr="00C31BD6">
        <w:t>.</w:t>
      </w:r>
      <w:r w:rsidR="00703DCD">
        <w:t xml:space="preserve"> </w:t>
      </w:r>
    </w:p>
    <w:p w14:paraId="5D6EA89C" w14:textId="7FCF88F6" w:rsidR="007D488F" w:rsidRPr="007B7B5A" w:rsidRDefault="00A40901" w:rsidP="001037F2">
      <w:pPr>
        <w:pStyle w:val="Brdtext"/>
      </w:pPr>
      <w:r>
        <w:t xml:space="preserve">Strategin </w:t>
      </w:r>
      <w:r w:rsidR="00A0048A">
        <w:t>har en sektorsövergripande ansats som ska främja</w:t>
      </w:r>
      <w:r>
        <w:t xml:space="preserve"> samarbete mellan </w:t>
      </w:r>
      <w:r w:rsidR="00A0048A">
        <w:t xml:space="preserve">olika </w:t>
      </w:r>
      <w:r>
        <w:t xml:space="preserve">aktörer. Strategin bygger på fem pelare: </w:t>
      </w:r>
      <w:r w:rsidR="007D488F">
        <w:t>1) förbättra beredskap och insatser; 2) skydda folkhälsan; 3) stärka säkerheten</w:t>
      </w:r>
      <w:r w:rsidR="00D65EB0">
        <w:t xml:space="preserve"> och skydda samhället</w:t>
      </w:r>
      <w:r w:rsidR="007D488F">
        <w:t xml:space="preserve">; 4) åtgärder för att förebygga narkotikarelaterade skador; samt 5) </w:t>
      </w:r>
      <w:r w:rsidR="007B7B5A" w:rsidRPr="007B7B5A">
        <w:t>starkare partnerskap med länder och regioner utanför EU</w:t>
      </w:r>
      <w:r w:rsidR="007B7B5A">
        <w:t>.</w:t>
      </w:r>
    </w:p>
    <w:p w14:paraId="2FC00A03" w14:textId="42555FB3" w:rsidR="00931643" w:rsidRPr="000446A1" w:rsidRDefault="008978AF" w:rsidP="00931643">
      <w:r>
        <w:t>Regeringen välkomnar EU</w:t>
      </w:r>
      <w:r w:rsidR="00713800">
        <w:t>:s nya</w:t>
      </w:r>
      <w:r w:rsidR="00713800" w:rsidRPr="000446A1">
        <w:t xml:space="preserve"> narkotikastrate</w:t>
      </w:r>
      <w:r w:rsidR="00713800">
        <w:t>gi</w:t>
      </w:r>
      <w:r w:rsidR="0059758F" w:rsidRPr="00B800EA">
        <w:t>.</w:t>
      </w:r>
      <w:r w:rsidR="0059758F">
        <w:t xml:space="preserve"> </w:t>
      </w:r>
      <w:r w:rsidR="00931643" w:rsidRPr="000446A1">
        <w:t xml:space="preserve">Regeringen delar kommissionens bedömning att breda </w:t>
      </w:r>
      <w:r w:rsidR="004B0D57">
        <w:t xml:space="preserve">sektorsövergripande </w:t>
      </w:r>
      <w:r w:rsidR="00931643" w:rsidRPr="000446A1">
        <w:t xml:space="preserve">insatser behövs för att minska </w:t>
      </w:r>
      <w:r w:rsidR="00931643">
        <w:t xml:space="preserve">både </w:t>
      </w:r>
      <w:r w:rsidR="00931643" w:rsidRPr="000446A1">
        <w:t>utbud</w:t>
      </w:r>
      <w:r w:rsidR="00D2002C">
        <w:t>et av</w:t>
      </w:r>
      <w:r w:rsidR="00931643" w:rsidRPr="000446A1">
        <w:t xml:space="preserve"> och efterfrågan </w:t>
      </w:r>
      <w:r w:rsidR="00D2002C">
        <w:t>på</w:t>
      </w:r>
      <w:r w:rsidR="00D2002C" w:rsidRPr="000446A1">
        <w:t xml:space="preserve"> </w:t>
      </w:r>
      <w:r w:rsidR="00931643" w:rsidRPr="000446A1">
        <w:t xml:space="preserve">narkotika </w:t>
      </w:r>
      <w:r w:rsidR="00D2002C">
        <w:t>samt</w:t>
      </w:r>
      <w:r w:rsidR="00D2002C" w:rsidRPr="000446A1">
        <w:t xml:space="preserve"> </w:t>
      </w:r>
      <w:r w:rsidR="00931643" w:rsidRPr="000446A1">
        <w:t>uppnå ett bättre skydd för människors liv, hälsa och säkerhet. Regeringen fäster stor vikt vid syftet att värna folkhälsan</w:t>
      </w:r>
      <w:r w:rsidR="001D6A76">
        <w:t>, öka säkerheten och stärka beredskapen på narkotikaområdet</w:t>
      </w:r>
      <w:r w:rsidR="00931643" w:rsidRPr="000446A1">
        <w:t xml:space="preserve"> och att detta fortsatt ska vara </w:t>
      </w:r>
      <w:r w:rsidR="00557BB3">
        <w:t>centralt</w:t>
      </w:r>
      <w:r w:rsidR="00557BB3" w:rsidRPr="000446A1">
        <w:t xml:space="preserve"> </w:t>
      </w:r>
      <w:r w:rsidR="00931643" w:rsidRPr="000446A1">
        <w:t xml:space="preserve">inom </w:t>
      </w:r>
      <w:r w:rsidR="00877EA5">
        <w:t>narkotika</w:t>
      </w:r>
      <w:r w:rsidR="00877EA5" w:rsidRPr="000446A1">
        <w:t>området</w:t>
      </w:r>
      <w:r w:rsidR="00931643" w:rsidRPr="000446A1">
        <w:t>.</w:t>
      </w:r>
    </w:p>
    <w:p w14:paraId="119FD08C" w14:textId="12724D47" w:rsidR="0059758F" w:rsidRDefault="0059758F" w:rsidP="001037F2">
      <w:pPr>
        <w:pStyle w:val="Brdtext"/>
      </w:pPr>
    </w:p>
    <w:sdt>
      <w:sdtPr>
        <w:id w:val="181785833"/>
        <w:lock w:val="contentLocked"/>
        <w:placeholder>
          <w:docPart w:val="6753F3A5D8814C40BB8444ABC2522C14"/>
        </w:placeholder>
        <w:group/>
      </w:sdtPr>
      <w:sdtEndPr/>
      <w:sdtContent>
        <w:p w14:paraId="6765A1BE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40FAE465" w14:textId="77777777" w:rsidR="007D542F" w:rsidRDefault="007C5A2C" w:rsidP="007D542F">
      <w:pPr>
        <w:pStyle w:val="Rubrik2"/>
      </w:pPr>
      <w:sdt>
        <w:sdtPr>
          <w:id w:val="400485695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66864410" w14:textId="0571A566" w:rsidR="00D70F15" w:rsidRDefault="00BB5BCB" w:rsidP="007D542F">
      <w:pPr>
        <w:pStyle w:val="Brdtext"/>
      </w:pPr>
      <w:r>
        <w:t xml:space="preserve">Kommissionens ordförande aviserade </w:t>
      </w:r>
      <w:r w:rsidR="00FB1971">
        <w:t xml:space="preserve">den 18 juli 2024 </w:t>
      </w:r>
      <w:r>
        <w:t xml:space="preserve">i de politiska riktlinjerna </w:t>
      </w:r>
      <w:r w:rsidR="00931643">
        <w:t xml:space="preserve">för innevarande mandatperiod </w:t>
      </w:r>
      <w:r w:rsidR="00D2002C">
        <w:t xml:space="preserve">och </w:t>
      </w:r>
      <w:r>
        <w:t>en kommande handlingsplan</w:t>
      </w:r>
      <w:r w:rsidR="00FB1971">
        <w:t xml:space="preserve"> </w:t>
      </w:r>
      <w:r w:rsidR="0092213D">
        <w:t>för att bekämpa</w:t>
      </w:r>
      <w:r w:rsidR="00EA01AC">
        <w:t xml:space="preserve"> </w:t>
      </w:r>
      <w:r w:rsidR="00FB1971">
        <w:t>narkotika</w:t>
      </w:r>
      <w:r w:rsidR="00EA01AC">
        <w:t>handel</w:t>
      </w:r>
      <w:r>
        <w:t xml:space="preserve">. </w:t>
      </w:r>
      <w:r w:rsidR="00CE42D4">
        <w:t>Den 1 april 2025 aviserade k</w:t>
      </w:r>
      <w:r>
        <w:t xml:space="preserve">ommissionen även </w:t>
      </w:r>
      <w:r w:rsidR="00CE42D4">
        <w:t>initiativet om en ny narkotikastrategi</w:t>
      </w:r>
      <w:r>
        <w:t xml:space="preserve"> </w:t>
      </w:r>
      <w:r w:rsidR="00CE42D4">
        <w:t>samt handlingsplan</w:t>
      </w:r>
      <w:r w:rsidR="00754F08">
        <w:t>en</w:t>
      </w:r>
      <w:r w:rsidR="00FB1971">
        <w:t xml:space="preserve"> </w:t>
      </w:r>
      <w:r w:rsidR="0092213D">
        <w:t>för att bekämpa</w:t>
      </w:r>
      <w:r w:rsidR="00FB1971">
        <w:t xml:space="preserve"> narkotika</w:t>
      </w:r>
      <w:r w:rsidR="00754F08">
        <w:t>handel</w:t>
      </w:r>
      <w:r w:rsidR="00CE42D4">
        <w:t xml:space="preserve"> </w:t>
      </w:r>
      <w:r>
        <w:t xml:space="preserve">som en del av </w:t>
      </w:r>
      <w:proofErr w:type="spellStart"/>
      <w:r w:rsidR="00D2002C">
        <w:t>ProtectEU</w:t>
      </w:r>
      <w:proofErr w:type="spellEnd"/>
      <w:r w:rsidR="00D2002C">
        <w:t xml:space="preserve">, </w:t>
      </w:r>
      <w:r>
        <w:t xml:space="preserve">den </w:t>
      </w:r>
      <w:r w:rsidR="00CE42D4">
        <w:t>europeiska</w:t>
      </w:r>
      <w:r>
        <w:t xml:space="preserve"> strategin för inre säkerhet.</w:t>
      </w:r>
      <w:r w:rsidR="00CE42D4">
        <w:t xml:space="preserve"> Meddelandet om en narkotikastrategi presenterades av kommissionen den 4 december 2025.</w:t>
      </w:r>
      <w:r w:rsidR="0059758F">
        <w:t xml:space="preserve"> Strategin och handlingsplanen bygger på </w:t>
      </w:r>
      <w:r w:rsidR="00D2002C">
        <w:t xml:space="preserve">den </w:t>
      </w:r>
      <w:r w:rsidR="0059758F">
        <w:t xml:space="preserve">föregående narkotikastrategi och handlingsplan för perioden 2021–2025 </w:t>
      </w:r>
      <w:r w:rsidR="00D70F15">
        <w:t>samt</w:t>
      </w:r>
      <w:r w:rsidR="0059758F">
        <w:t xml:space="preserve"> utvärderingen av dessa.</w:t>
      </w:r>
    </w:p>
    <w:p w14:paraId="28FE817B" w14:textId="7DFC3731" w:rsidR="005E7C9D" w:rsidRDefault="00CC48E4" w:rsidP="007D542F">
      <w:pPr>
        <w:pStyle w:val="Brdtext"/>
      </w:pPr>
      <w:r>
        <w:t>Av kommissionens meddelande framgår</w:t>
      </w:r>
      <w:r w:rsidR="003C7D3E">
        <w:t xml:space="preserve"> att Europa står inför stora säkerhets-, hälso- och sociala utmaningar. Narkotikahandeln utgör en global illegal verksamhet och ett hot mot </w:t>
      </w:r>
      <w:r w:rsidR="00D2002C">
        <w:t xml:space="preserve">både </w:t>
      </w:r>
      <w:r w:rsidR="003C7D3E">
        <w:t xml:space="preserve">européers välbefinnande </w:t>
      </w:r>
      <w:r w:rsidR="00D2002C">
        <w:t xml:space="preserve">och </w:t>
      </w:r>
      <w:r w:rsidR="003C7D3E">
        <w:t xml:space="preserve">Europas säkerhet. </w:t>
      </w:r>
      <w:r w:rsidR="006519F7">
        <w:t xml:space="preserve">Narkotikahandeln </w:t>
      </w:r>
      <w:r w:rsidR="003C7D3E">
        <w:t xml:space="preserve">driver våld, korruption och utnyttjande av den legala ekonomin. Samtidigt utgör </w:t>
      </w:r>
      <w:r w:rsidR="00444A79">
        <w:t xml:space="preserve">skadligt bruk och beroende av </w:t>
      </w:r>
      <w:r w:rsidR="003C7D3E">
        <w:t>narkotika ett allvarligt hot mot folkhälsan</w:t>
      </w:r>
      <w:r w:rsidR="00FF5D76">
        <w:t>.</w:t>
      </w:r>
      <w:r w:rsidR="00610F56">
        <w:t xml:space="preserve"> </w:t>
      </w:r>
      <w:r w:rsidR="00D2002C">
        <w:t>D</w:t>
      </w:r>
      <w:r w:rsidR="00610F56">
        <w:t xml:space="preserve">els genom att det bidrar till social utsatthet dels </w:t>
      </w:r>
      <w:r w:rsidR="00D2002C">
        <w:t xml:space="preserve">genom </w:t>
      </w:r>
      <w:r w:rsidR="00610F56">
        <w:t>mer direkta konsekvenser</w:t>
      </w:r>
      <w:r w:rsidR="003C7D3E">
        <w:t xml:space="preserve"> med </w:t>
      </w:r>
      <w:proofErr w:type="gramStart"/>
      <w:r w:rsidR="00610F56">
        <w:t>bl.a.</w:t>
      </w:r>
      <w:proofErr w:type="gramEnd"/>
      <w:r w:rsidR="00610F56">
        <w:t xml:space="preserve"> </w:t>
      </w:r>
      <w:r w:rsidR="003C7D3E">
        <w:t xml:space="preserve">nya </w:t>
      </w:r>
      <w:r w:rsidR="00610F56">
        <w:t xml:space="preserve">syntetiska </w:t>
      </w:r>
      <w:r w:rsidR="003C7D3E">
        <w:t>substanser</w:t>
      </w:r>
      <w:r w:rsidR="00610F56">
        <w:t xml:space="preserve">s inträde på marknaden, </w:t>
      </w:r>
      <w:r w:rsidR="00AD35E8">
        <w:t xml:space="preserve">som </w:t>
      </w:r>
      <w:r w:rsidR="003C7D3E">
        <w:t xml:space="preserve">ökar risken för förgiftning och överdoser, där barn och ungdomar </w:t>
      </w:r>
      <w:r w:rsidR="00610F56">
        <w:t xml:space="preserve">riskerar att </w:t>
      </w:r>
      <w:r w:rsidR="003C7D3E">
        <w:t xml:space="preserve">drabbas särskilt hårt. Därtill orsakar narkotikaproduktionen betydande skador på miljön, bland annat genom giftigt avfall. Mot denna bakgrund framhåller kommissionen vikten av en samordnad </w:t>
      </w:r>
      <w:r w:rsidR="006519F7">
        <w:t xml:space="preserve">ansats </w:t>
      </w:r>
      <w:r w:rsidR="003C7D3E">
        <w:t>i EU.</w:t>
      </w:r>
    </w:p>
    <w:p w14:paraId="0DE0D0C8" w14:textId="0491750B" w:rsidR="007D488F" w:rsidRDefault="007C5A2C" w:rsidP="007D488F">
      <w:pPr>
        <w:pStyle w:val="Rubrik2"/>
      </w:pPr>
      <w:sdt>
        <w:sdtPr>
          <w:id w:val="-1352952988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729F5039" w14:textId="77777777" w:rsidR="00811124" w:rsidRDefault="00B6479E" w:rsidP="007D488F">
      <w:pPr>
        <w:pStyle w:val="Brdtext"/>
      </w:pPr>
      <w:r>
        <w:t>K</w:t>
      </w:r>
      <w:r w:rsidR="00CE42D4">
        <w:t>ommissionen</w:t>
      </w:r>
      <w:r>
        <w:t>s</w:t>
      </w:r>
      <w:r w:rsidR="00CE42D4">
        <w:t xml:space="preserve"> narkotikastrategi syft</w:t>
      </w:r>
      <w:r>
        <w:t>ar till</w:t>
      </w:r>
      <w:r w:rsidR="00CE42D4">
        <w:t xml:space="preserve"> att </w:t>
      </w:r>
      <w:r w:rsidR="002974EF">
        <w:t>begränsa bruk</w:t>
      </w:r>
      <w:r>
        <w:t>et</w:t>
      </w:r>
      <w:r w:rsidR="002974EF">
        <w:t xml:space="preserve"> av </w:t>
      </w:r>
      <w:r w:rsidR="00F802BA">
        <w:t xml:space="preserve">illegal </w:t>
      </w:r>
      <w:r w:rsidR="002974EF">
        <w:t>narkotika och bekämpa organiserad</w:t>
      </w:r>
      <w:r>
        <w:t xml:space="preserve"> narkotikarelaterad</w:t>
      </w:r>
      <w:r w:rsidR="002974EF">
        <w:t xml:space="preserve"> brottslighet genom att stärka </w:t>
      </w:r>
      <w:r>
        <w:t xml:space="preserve">evidensbaserat arbete </w:t>
      </w:r>
      <w:r w:rsidR="0031634C">
        <w:t>inom häls</w:t>
      </w:r>
      <w:r w:rsidR="00D72E52">
        <w:t>osektorn</w:t>
      </w:r>
      <w:r>
        <w:t xml:space="preserve"> och den</w:t>
      </w:r>
      <w:r w:rsidR="0031634C">
        <w:t xml:space="preserve"> sociala</w:t>
      </w:r>
      <w:r>
        <w:t xml:space="preserve"> sektorn samt stärkta</w:t>
      </w:r>
      <w:r w:rsidR="0031634C">
        <w:t xml:space="preserve"> säkerhet</w:t>
      </w:r>
      <w:r>
        <w:t>såtgärder</w:t>
      </w:r>
      <w:r w:rsidR="002974EF">
        <w:t xml:space="preserve">. </w:t>
      </w:r>
      <w:r w:rsidR="008F7D57">
        <w:t>Strategin syftar även till att stärka policyarbetet på EU- och nationell nivå samt ligga till grund för EU:s internationella engagemang.</w:t>
      </w:r>
    </w:p>
    <w:p w14:paraId="5C8A08E7" w14:textId="0FC779FB" w:rsidR="007D488F" w:rsidRDefault="008F7D57" w:rsidP="007D488F">
      <w:pPr>
        <w:pStyle w:val="Brdtext"/>
      </w:pPr>
      <w:r>
        <w:lastRenderedPageBreak/>
        <w:t>S</w:t>
      </w:r>
      <w:r w:rsidR="003C2C22">
        <w:t>trategi</w:t>
      </w:r>
      <w:r>
        <w:t>n</w:t>
      </w:r>
      <w:r w:rsidR="003C2C22">
        <w:t xml:space="preserve"> omfattar hela samhället och </w:t>
      </w:r>
      <w:r>
        <w:t>ska bidra till följande:</w:t>
      </w:r>
    </w:p>
    <w:p w14:paraId="0FAEBA39" w14:textId="399FEA87" w:rsidR="00881A98" w:rsidRDefault="007D488F" w:rsidP="007D488F">
      <w:pPr>
        <w:pStyle w:val="Brdtext"/>
      </w:pPr>
      <w:r w:rsidRPr="0044015A">
        <w:rPr>
          <w:b/>
        </w:rPr>
        <w:t>1</w:t>
      </w:r>
      <w:r w:rsidR="00CE42D4" w:rsidRPr="0044015A">
        <w:rPr>
          <w:b/>
        </w:rPr>
        <w:t>.</w:t>
      </w:r>
      <w:r w:rsidRPr="008C0AA4">
        <w:t xml:space="preserve"> </w:t>
      </w:r>
      <w:r w:rsidR="008F7D57">
        <w:rPr>
          <w:b/>
          <w:bCs/>
        </w:rPr>
        <w:t>F</w:t>
      </w:r>
      <w:r w:rsidRPr="00CE42D4">
        <w:rPr>
          <w:b/>
          <w:bCs/>
        </w:rPr>
        <w:t>örbättra EU:s och medlemsstaternas beredskap</w:t>
      </w:r>
      <w:r>
        <w:t xml:space="preserve"> att förutse och hantera narkotikarelaterade </w:t>
      </w:r>
      <w:r w:rsidR="009B008B">
        <w:t>hälso-</w:t>
      </w:r>
      <w:r>
        <w:t xml:space="preserve"> och säkerhet</w:t>
      </w:r>
      <w:r w:rsidR="009B008B">
        <w:t>shot</w:t>
      </w:r>
      <w:r w:rsidR="00CC0E22">
        <w:t>.</w:t>
      </w:r>
    </w:p>
    <w:p w14:paraId="20D55CF3" w14:textId="61F03564" w:rsidR="00A74BF6" w:rsidRDefault="00707F7E" w:rsidP="007D488F">
      <w:pPr>
        <w:pStyle w:val="Brdtext"/>
      </w:pPr>
      <w:r>
        <w:t xml:space="preserve">I syfte att stärka EU:s beredskap att adressera narkotikarelaterade hot </w:t>
      </w:r>
      <w:r w:rsidR="00D72E52">
        <w:t xml:space="preserve">anser </w:t>
      </w:r>
      <w:r>
        <w:t xml:space="preserve">kommissionen att EU måste utveckla övervakningen av narkotikasituationen inom EU, uppdatera EU:s system och nätverk för datainsamling, analys och </w:t>
      </w:r>
      <w:r w:rsidR="008C0AA4">
        <w:t>informations</w:t>
      </w:r>
      <w:r>
        <w:t>spridning</w:t>
      </w:r>
      <w:r w:rsidR="008C0AA4">
        <w:t xml:space="preserve">. </w:t>
      </w:r>
      <w:r w:rsidR="008F7D57">
        <w:t>I strategin</w:t>
      </w:r>
      <w:r w:rsidR="008C0AA4">
        <w:t xml:space="preserve"> föreslås bland annat att kommissionen och medlemsstater</w:t>
      </w:r>
      <w:r w:rsidR="008F7D57">
        <w:t>na</w:t>
      </w:r>
      <w:r w:rsidR="008C0AA4">
        <w:t xml:space="preserve"> bör underlätta </w:t>
      </w:r>
      <w:r w:rsidR="00833C60">
        <w:t>erfarenhetsutbyte</w:t>
      </w:r>
      <w:r w:rsidR="001025FC">
        <w:t>,</w:t>
      </w:r>
      <w:r w:rsidR="00833C60" w:rsidDel="001025FC">
        <w:t xml:space="preserve"> </w:t>
      </w:r>
      <w:r w:rsidR="008C0AA4">
        <w:t xml:space="preserve">identifiera prioriteringar för forskning samt samordna </w:t>
      </w:r>
      <w:r w:rsidR="008F7D57">
        <w:t xml:space="preserve">ett mer </w:t>
      </w:r>
      <w:r w:rsidR="008C0AA4">
        <w:t>operativt stöd och sprid</w:t>
      </w:r>
      <w:r w:rsidR="008F7D57">
        <w:t xml:space="preserve">a </w:t>
      </w:r>
      <w:r w:rsidR="008C0AA4">
        <w:t xml:space="preserve">innovativa metoder </w:t>
      </w:r>
      <w:r w:rsidR="00FC1BB0">
        <w:t xml:space="preserve">till relevanta aktörer. Därtill framgår att </w:t>
      </w:r>
      <w:r w:rsidR="00577E30">
        <w:t>E</w:t>
      </w:r>
      <w:r w:rsidR="0096453D">
        <w:t>U</w:t>
      </w:r>
      <w:r w:rsidR="000247BC">
        <w:t>:</w:t>
      </w:r>
      <w:r w:rsidR="00577E30">
        <w:t xml:space="preserve">s narkotikabyrå, </w:t>
      </w:r>
      <w:r w:rsidR="00FC1BB0">
        <w:t>EUDA, i enlighet med sitt utökade mandat, ska upp</w:t>
      </w:r>
      <w:r w:rsidR="008F7D57">
        <w:t>datera</w:t>
      </w:r>
      <w:r w:rsidR="00FC1BB0">
        <w:t xml:space="preserve"> det europeiska systemet för tidig</w:t>
      </w:r>
      <w:r w:rsidR="008F7D57">
        <w:t>a</w:t>
      </w:r>
      <w:r w:rsidR="00FC1BB0">
        <w:t xml:space="preserve"> varning</w:t>
      </w:r>
      <w:r w:rsidR="008F7D57">
        <w:t>ar</w:t>
      </w:r>
      <w:r w:rsidR="00FC1BB0">
        <w:t xml:space="preserve">, införa ett narkotikavarningssystem och sprida information om </w:t>
      </w:r>
      <w:r w:rsidR="00FC1BB0" w:rsidRPr="00577E30">
        <w:t xml:space="preserve">nya </w:t>
      </w:r>
      <w:proofErr w:type="spellStart"/>
      <w:r w:rsidR="00FC1BB0" w:rsidRPr="00577E30">
        <w:t>psykoaktiva</w:t>
      </w:r>
      <w:proofErr w:type="spellEnd"/>
      <w:r w:rsidR="00FC1BB0" w:rsidRPr="00577E30">
        <w:t xml:space="preserve"> substanser.</w:t>
      </w:r>
      <w:r w:rsidR="00FC1BB0">
        <w:t xml:space="preserve"> Vidare ska EUDA utveckla bedömningar av hälso- och säkerhetshot samt förbättra övervakning genom utökad datainsamling. Medlemsstater</w:t>
      </w:r>
      <w:r w:rsidR="00AD35E8">
        <w:t>na</w:t>
      </w:r>
      <w:r w:rsidR="00FC1BB0">
        <w:t xml:space="preserve"> uppmanas att utveckla nationella beredskaps- och åtgärdsplaner för att förutse och motverka nya narkotikarelaterade hot. </w:t>
      </w:r>
    </w:p>
    <w:p w14:paraId="0E3CB3B1" w14:textId="1CCF23FC" w:rsidR="007D488F" w:rsidRDefault="007D488F" w:rsidP="007D488F">
      <w:pPr>
        <w:pStyle w:val="Brdtext"/>
      </w:pPr>
      <w:r w:rsidRPr="0044015A">
        <w:rPr>
          <w:b/>
        </w:rPr>
        <w:t>2</w:t>
      </w:r>
      <w:r w:rsidR="00CE42D4" w:rsidRPr="0044015A">
        <w:rPr>
          <w:b/>
        </w:rPr>
        <w:t>.</w:t>
      </w:r>
      <w:r>
        <w:t xml:space="preserve"> </w:t>
      </w:r>
      <w:r w:rsidR="007B7B5A">
        <w:rPr>
          <w:b/>
          <w:bCs/>
        </w:rPr>
        <w:t>S</w:t>
      </w:r>
      <w:r w:rsidRPr="00CE42D4">
        <w:rPr>
          <w:b/>
          <w:bCs/>
        </w:rPr>
        <w:t>kydda folkhälsan</w:t>
      </w:r>
      <w:r>
        <w:t xml:space="preserve"> genom förebyggande </w:t>
      </w:r>
      <w:r w:rsidR="009B008B">
        <w:t>metoder</w:t>
      </w:r>
      <w:r>
        <w:t xml:space="preserve"> och </w:t>
      </w:r>
      <w:r w:rsidR="00963AD2">
        <w:t xml:space="preserve">evidensbaserad </w:t>
      </w:r>
      <w:r>
        <w:t>behandling</w:t>
      </w:r>
      <w:r w:rsidR="00CC0E22">
        <w:t>.</w:t>
      </w:r>
    </w:p>
    <w:p w14:paraId="075D0B9D" w14:textId="08E07C6E" w:rsidR="00577E30" w:rsidRPr="005E7C9D" w:rsidRDefault="007B7B5A" w:rsidP="005E7C9D">
      <w:pPr>
        <w:pStyle w:val="Brdtext"/>
      </w:pPr>
      <w:r>
        <w:t>D</w:t>
      </w:r>
      <w:r w:rsidR="005E7C9D">
        <w:t xml:space="preserve">en ökande tillgången till och användningen av </w:t>
      </w:r>
      <w:r w:rsidR="0006471B">
        <w:t xml:space="preserve">illegal </w:t>
      </w:r>
      <w:r w:rsidR="005E7C9D">
        <w:t>narkotika</w:t>
      </w:r>
      <w:r>
        <w:t xml:space="preserve"> har en negativ påverka</w:t>
      </w:r>
      <w:r w:rsidR="000247BC">
        <w:t>n</w:t>
      </w:r>
      <w:r>
        <w:t xml:space="preserve"> på folkhälsan. </w:t>
      </w:r>
      <w:r w:rsidR="00AD35E8">
        <w:t xml:space="preserve">Efterfrågeminskande </w:t>
      </w:r>
      <w:r w:rsidR="005E7C9D">
        <w:t xml:space="preserve">och skadebegränsande åtgärder </w:t>
      </w:r>
      <w:r w:rsidR="00833C60">
        <w:t xml:space="preserve">lyfts </w:t>
      </w:r>
      <w:r w:rsidR="00AD35E8">
        <w:t xml:space="preserve">fram </w:t>
      </w:r>
      <w:r w:rsidR="005E7C9D">
        <w:t>som centrala</w:t>
      </w:r>
      <w:r w:rsidR="00F0432F">
        <w:t xml:space="preserve"> </w:t>
      </w:r>
      <w:r w:rsidR="00AD35E8">
        <w:t>verktyg</w:t>
      </w:r>
      <w:r w:rsidR="00F0432F">
        <w:t xml:space="preserve"> för</w:t>
      </w:r>
      <w:r w:rsidR="00833C60">
        <w:t xml:space="preserve"> </w:t>
      </w:r>
      <w:r w:rsidR="00AA7074">
        <w:t xml:space="preserve">att </w:t>
      </w:r>
      <w:r w:rsidR="005E7C9D" w:rsidRPr="005E7C9D">
        <w:t>minska droganvändning</w:t>
      </w:r>
      <w:r w:rsidR="00833C60">
        <w:t>,</w:t>
      </w:r>
      <w:r w:rsidR="005E7C9D" w:rsidRPr="005E7C9D">
        <w:t xml:space="preserve"> </w:t>
      </w:r>
      <w:r w:rsidR="00833C60">
        <w:t>öka tillg</w:t>
      </w:r>
      <w:r w:rsidR="00AA7074">
        <w:t>ång</w:t>
      </w:r>
      <w:r w:rsidR="00833C60">
        <w:t xml:space="preserve"> till</w:t>
      </w:r>
      <w:r w:rsidR="005E7C9D" w:rsidRPr="005E7C9D">
        <w:t xml:space="preserve"> behandling </w:t>
      </w:r>
      <w:r w:rsidR="00F0432F">
        <w:t xml:space="preserve">och </w:t>
      </w:r>
      <w:r w:rsidR="005E7C9D" w:rsidRPr="005E7C9D">
        <w:t>stödja återhämtning och social återintegrering av personer med</w:t>
      </w:r>
      <w:r w:rsidR="005E7C9D">
        <w:t xml:space="preserve"> </w:t>
      </w:r>
      <w:r w:rsidR="005E7C9D" w:rsidRPr="00577E30">
        <w:t>narkotika</w:t>
      </w:r>
      <w:r w:rsidR="0034494C" w:rsidRPr="00577E30">
        <w:t>beroende</w:t>
      </w:r>
      <w:r w:rsidR="005E7C9D" w:rsidRPr="00577E30">
        <w:t>.</w:t>
      </w:r>
      <w:r w:rsidR="005E7C9D">
        <w:t xml:space="preserve"> </w:t>
      </w:r>
    </w:p>
    <w:p w14:paraId="08035C46" w14:textId="64D583D4" w:rsidR="00357D5A" w:rsidRDefault="00F0432F" w:rsidP="007D488F">
      <w:pPr>
        <w:pStyle w:val="Brdtext"/>
      </w:pPr>
      <w:r>
        <w:t>K</w:t>
      </w:r>
      <w:r w:rsidR="005E7C9D">
        <w:t xml:space="preserve">onkreta åtgärder föreslås </w:t>
      </w:r>
      <w:r>
        <w:t>handla om att</w:t>
      </w:r>
      <w:r w:rsidR="005E7C9D">
        <w:t xml:space="preserve"> kommissionen ska </w:t>
      </w:r>
      <w:r>
        <w:t>stärka</w:t>
      </w:r>
      <w:r w:rsidR="00577E30">
        <w:t xml:space="preserve"> </w:t>
      </w:r>
      <w:r>
        <w:t xml:space="preserve">förebyggande </w:t>
      </w:r>
      <w:r w:rsidR="00577E30">
        <w:t xml:space="preserve">insatser </w:t>
      </w:r>
      <w:proofErr w:type="gramStart"/>
      <w:r w:rsidR="00AD35E8">
        <w:t>bl.a.</w:t>
      </w:r>
      <w:proofErr w:type="gramEnd"/>
      <w:r w:rsidR="00AD35E8">
        <w:t xml:space="preserve"> </w:t>
      </w:r>
      <w:r>
        <w:t xml:space="preserve">genom </w:t>
      </w:r>
      <w:proofErr w:type="spellStart"/>
      <w:r w:rsidR="00577E30" w:rsidRPr="003B512A">
        <w:rPr>
          <w:i/>
        </w:rPr>
        <w:t>Healthier</w:t>
      </w:r>
      <w:proofErr w:type="spellEnd"/>
      <w:r w:rsidR="00577E30" w:rsidRPr="003B512A">
        <w:rPr>
          <w:i/>
        </w:rPr>
        <w:t xml:space="preserve"> </w:t>
      </w:r>
      <w:proofErr w:type="spellStart"/>
      <w:r w:rsidR="00577E30" w:rsidRPr="003B512A">
        <w:rPr>
          <w:i/>
        </w:rPr>
        <w:t>Together</w:t>
      </w:r>
      <w:proofErr w:type="spellEnd"/>
      <w:r>
        <w:rPr>
          <w:i/>
        </w:rPr>
        <w:t>,</w:t>
      </w:r>
      <w:r w:rsidR="00577E30">
        <w:t xml:space="preserve"> som är EU:s initiativ för icke</w:t>
      </w:r>
      <w:r>
        <w:t>-</w:t>
      </w:r>
      <w:r w:rsidR="00577E30">
        <w:t xml:space="preserve">smittsamma sjukdomar. Kommissionen ska </w:t>
      </w:r>
      <w:r>
        <w:t>också fortsatt arbeta med</w:t>
      </w:r>
      <w:r w:rsidR="00577E30">
        <w:t xml:space="preserve"> psykisk hälsa utifrån ett helhetsperspektiv. </w:t>
      </w:r>
      <w:r w:rsidR="00AD35E8">
        <w:t>Av</w:t>
      </w:r>
      <w:r w:rsidR="00826CCF">
        <w:t xml:space="preserve"> strategin framgår att</w:t>
      </w:r>
      <w:r w:rsidR="00577E30">
        <w:t xml:space="preserve"> EUDA</w:t>
      </w:r>
      <w:r w:rsidR="00826CCF">
        <w:t xml:space="preserve"> kommer</w:t>
      </w:r>
      <w:r w:rsidR="00577E30">
        <w:t xml:space="preserve"> att stödja medlemsstater</w:t>
      </w:r>
      <w:r>
        <w:t>na</w:t>
      </w:r>
      <w:r w:rsidR="00577E30">
        <w:t xml:space="preserve"> </w:t>
      </w:r>
      <w:r w:rsidR="00AD35E8">
        <w:t xml:space="preserve">i </w:t>
      </w:r>
      <w:r w:rsidR="00221142">
        <w:t>att ta fram</w:t>
      </w:r>
      <w:r w:rsidR="00577E30" w:rsidRPr="00577E30">
        <w:t xml:space="preserve"> </w:t>
      </w:r>
      <w:r>
        <w:t>kunskaps</w:t>
      </w:r>
      <w:r w:rsidRPr="00577E30">
        <w:t xml:space="preserve">höjande </w:t>
      </w:r>
      <w:r>
        <w:t>insatser</w:t>
      </w:r>
      <w:r w:rsidR="00221142">
        <w:t xml:space="preserve"> om effekterna av narkotikaanvändning och narkotikahandel samt ge rådgivning om förebyggande arbete och behandling</w:t>
      </w:r>
      <w:r w:rsidR="00577E30">
        <w:t xml:space="preserve">. Medlemsstaterna uppmanas att stärka </w:t>
      </w:r>
      <w:r w:rsidR="00AD35E8">
        <w:t>arbetet med</w:t>
      </w:r>
      <w:r w:rsidR="00577E30">
        <w:t xml:space="preserve"> förebyggande åtgärder</w:t>
      </w:r>
      <w:r w:rsidR="002947D5">
        <w:t xml:space="preserve"> och tillgång till evidensbaserad</w:t>
      </w:r>
      <w:r>
        <w:t>e</w:t>
      </w:r>
      <w:r w:rsidR="002947D5">
        <w:t xml:space="preserve"> behandling</w:t>
      </w:r>
      <w:r>
        <w:t xml:space="preserve">salternativ, </w:t>
      </w:r>
      <w:r w:rsidR="002947D5">
        <w:t xml:space="preserve">som är integrerade i en kontinuerlig vårdkedja. </w:t>
      </w:r>
      <w:r w:rsidR="0031634C">
        <w:t>Medlemsstaterna</w:t>
      </w:r>
      <w:r w:rsidR="002947D5">
        <w:t xml:space="preserve"> uppmanas även att främja </w:t>
      </w:r>
      <w:r w:rsidR="002E41CD">
        <w:t xml:space="preserve">arbete med sociala åtgärder för </w:t>
      </w:r>
      <w:r w:rsidR="002947D5">
        <w:lastRenderedPageBreak/>
        <w:t xml:space="preserve">integrationen av personer som använder narkotika </w:t>
      </w:r>
      <w:r w:rsidR="002E41CD">
        <w:t>i samhället</w:t>
      </w:r>
      <w:r w:rsidR="00F709FB">
        <w:t>. I detta ingår att</w:t>
      </w:r>
      <w:r w:rsidR="002E41CD">
        <w:t xml:space="preserve"> </w:t>
      </w:r>
      <w:r w:rsidR="002947D5">
        <w:t>utöka tillgängligheten till alternativ</w:t>
      </w:r>
      <w:r w:rsidR="00F709FB">
        <w:t>a insatser inom rättssystemet för bättre samordning med det sociala området och hälso- och sjukvården.</w:t>
      </w:r>
    </w:p>
    <w:p w14:paraId="560EBFB2" w14:textId="5F1CE658" w:rsidR="007D488F" w:rsidRDefault="007D488F" w:rsidP="007D488F">
      <w:pPr>
        <w:pStyle w:val="Brdtext"/>
      </w:pPr>
      <w:r w:rsidRPr="0044015A">
        <w:rPr>
          <w:b/>
        </w:rPr>
        <w:t>3</w:t>
      </w:r>
      <w:r w:rsidR="00CE42D4" w:rsidRPr="0044015A">
        <w:rPr>
          <w:b/>
        </w:rPr>
        <w:t>.</w:t>
      </w:r>
      <w:r>
        <w:t xml:space="preserve"> </w:t>
      </w:r>
      <w:r w:rsidR="007B7B5A">
        <w:rPr>
          <w:b/>
          <w:bCs/>
        </w:rPr>
        <w:t>F</w:t>
      </w:r>
      <w:r w:rsidRPr="00CE42D4">
        <w:rPr>
          <w:b/>
          <w:bCs/>
        </w:rPr>
        <w:t>örbättra säkerhet och skydda samhället</w:t>
      </w:r>
      <w:r>
        <w:t xml:space="preserve"> genom att</w:t>
      </w:r>
      <w:r w:rsidR="0022093B">
        <w:t xml:space="preserve"> </w:t>
      </w:r>
      <w:r w:rsidR="009B008B">
        <w:t xml:space="preserve">adressera </w:t>
      </w:r>
      <w:r>
        <w:t>narkotikaproduktion</w:t>
      </w:r>
      <w:r w:rsidR="00AD35E8">
        <w:t>,</w:t>
      </w:r>
      <w:r>
        <w:t xml:space="preserve"> narkotikahandel </w:t>
      </w:r>
      <w:r w:rsidR="00AD35E8">
        <w:t xml:space="preserve">och </w:t>
      </w:r>
      <w:r>
        <w:t>kriminell infiltration</w:t>
      </w:r>
      <w:r w:rsidR="00CC0E22">
        <w:t>.</w:t>
      </w:r>
    </w:p>
    <w:p w14:paraId="7EF06391" w14:textId="2210099B" w:rsidR="00DD6C9A" w:rsidRPr="002947D5" w:rsidRDefault="002947D5" w:rsidP="007D488F">
      <w:pPr>
        <w:pStyle w:val="Brdtext"/>
      </w:pPr>
      <w:r>
        <w:t>Kommissionen lyfter att narkotikahandeln är ett globalt problem som för med sig våld, korruption</w:t>
      </w:r>
      <w:r w:rsidR="00AD35E8">
        <w:t>,</w:t>
      </w:r>
      <w:r>
        <w:t xml:space="preserve"> infiltration av den legala ekonomin och skador på samhället. Rekordstora mängder kokain och annan olaglig narkotika förs in till EU. Kommissionen </w:t>
      </w:r>
      <w:r w:rsidR="002C151F">
        <w:t>anser</w:t>
      </w:r>
      <w:r>
        <w:t xml:space="preserve"> att</w:t>
      </w:r>
      <w:r w:rsidR="0096453D">
        <w:t xml:space="preserve"> det är avgörande att</w:t>
      </w:r>
      <w:r>
        <w:t xml:space="preserve"> förebygga och bekämpa narkotikarelaterad brottslighet</w:t>
      </w:r>
      <w:r w:rsidR="00DD6C9A" w:rsidRPr="002947D5">
        <w:t>.</w:t>
      </w:r>
      <w:r>
        <w:t xml:space="preserve"> </w:t>
      </w:r>
      <w:r w:rsidR="0096453D">
        <w:t>I strategin föreslås</w:t>
      </w:r>
      <w:r w:rsidR="00DD6C9A" w:rsidDel="0049083E">
        <w:t xml:space="preserve"> </w:t>
      </w:r>
      <w:r w:rsidR="00DD6C9A">
        <w:t>att kommissionen, i nära samarbete med medlemsstaterna och EU-myndigheter</w:t>
      </w:r>
      <w:r w:rsidR="0049083E">
        <w:t>na</w:t>
      </w:r>
      <w:r w:rsidR="00DD6C9A">
        <w:t>, genomför</w:t>
      </w:r>
      <w:r w:rsidR="0049083E">
        <w:t xml:space="preserve"> åtgärder</w:t>
      </w:r>
      <w:r w:rsidR="00976B42">
        <w:t>na</w:t>
      </w:r>
      <w:r w:rsidR="0049083E">
        <w:t xml:space="preserve"> </w:t>
      </w:r>
      <w:r w:rsidR="00976B42">
        <w:t xml:space="preserve">i </w:t>
      </w:r>
      <w:r w:rsidR="00DD6C9A">
        <w:t xml:space="preserve">EU:s handlingsplan </w:t>
      </w:r>
      <w:r w:rsidR="0092213D">
        <w:t>för att bekämpa</w:t>
      </w:r>
      <w:r w:rsidR="00DD6C9A">
        <w:t xml:space="preserve"> narkotikahandel. </w:t>
      </w:r>
      <w:r w:rsidR="0092410F">
        <w:t xml:space="preserve">Det handlar om åtgärder för att stärka </w:t>
      </w:r>
      <w:r w:rsidR="0092410F" w:rsidRPr="0092410F">
        <w:t>samarbete mellan polis, tull och rättsliga myndigheter</w:t>
      </w:r>
      <w:r w:rsidR="0092410F">
        <w:t xml:space="preserve">, åtgärder för att </w:t>
      </w:r>
      <w:r w:rsidR="0092410F" w:rsidRPr="0092410F">
        <w:t>effektivt kunna möta föränderliga hot, ändrade smugglingsvägar och smugglingssätt</w:t>
      </w:r>
      <w:r w:rsidR="0092410F">
        <w:t xml:space="preserve"> samt åtgärder för att möta hotet av syntetisk narkotika. </w:t>
      </w:r>
      <w:r w:rsidR="00DD6C9A">
        <w:t xml:space="preserve">Kommissionen ska ta fram en </w:t>
      </w:r>
      <w:r w:rsidR="00DD6C9A" w:rsidRPr="00DD6C9A">
        <w:t xml:space="preserve">ny </w:t>
      </w:r>
      <w:r w:rsidR="00444A79" w:rsidRPr="00444A79">
        <w:t xml:space="preserve">strategi för EU:s hamnar för att göra </w:t>
      </w:r>
      <w:r w:rsidR="00DD6C9A" w:rsidRPr="00DD6C9A">
        <w:t xml:space="preserve">hamnarna säkrare och mer motståndskraftiga mot narkotikahandel. </w:t>
      </w:r>
      <w:r w:rsidR="00DD6C9A">
        <w:t xml:space="preserve">Medlemsstaterna uppmanas </w:t>
      </w:r>
      <w:proofErr w:type="gramStart"/>
      <w:r w:rsidR="00DD6C9A">
        <w:t>bl.a.</w:t>
      </w:r>
      <w:proofErr w:type="gramEnd"/>
      <w:r w:rsidR="00DD6C9A">
        <w:t xml:space="preserve"> att</w:t>
      </w:r>
      <w:r w:rsidR="00DD6C9A" w:rsidDel="0049083E">
        <w:t xml:space="preserve"> </w:t>
      </w:r>
      <w:r w:rsidR="00DD6C9A">
        <w:t xml:space="preserve">stärka de nationella myndigheternas kapacitet att upptäcka, utreda och lagföra narkotikahandel, </w:t>
      </w:r>
      <w:r w:rsidR="0049083E">
        <w:t xml:space="preserve">samt att </w:t>
      </w:r>
      <w:r w:rsidR="00DD6C9A">
        <w:t>upptäcka och förhindra kriminell infiltration i lagliga företag genom administrativa metoder.</w:t>
      </w:r>
    </w:p>
    <w:p w14:paraId="1E5B0558" w14:textId="1733D204" w:rsidR="007D488F" w:rsidRDefault="007D488F" w:rsidP="007D488F">
      <w:pPr>
        <w:pStyle w:val="Brdtext"/>
      </w:pPr>
      <w:r w:rsidRPr="0044015A">
        <w:rPr>
          <w:b/>
        </w:rPr>
        <w:t>4</w:t>
      </w:r>
      <w:r w:rsidR="00CE42D4" w:rsidRPr="0044015A">
        <w:rPr>
          <w:b/>
        </w:rPr>
        <w:t>.</w:t>
      </w:r>
      <w:r>
        <w:t xml:space="preserve"> </w:t>
      </w:r>
      <w:r w:rsidR="0031634C" w:rsidRPr="0031634C">
        <w:rPr>
          <w:b/>
          <w:bCs/>
        </w:rPr>
        <w:t>Åtgärder för att förebygga</w:t>
      </w:r>
      <w:r w:rsidRPr="0031634C">
        <w:rPr>
          <w:b/>
          <w:bCs/>
        </w:rPr>
        <w:t xml:space="preserve"> narkotikarelaterade skador</w:t>
      </w:r>
      <w:r>
        <w:t xml:space="preserve"> </w:t>
      </w:r>
      <w:r w:rsidR="000B2909">
        <w:t>med fokus på både</w:t>
      </w:r>
      <w:r>
        <w:t xml:space="preserve"> </w:t>
      </w:r>
      <w:r w:rsidR="000B2909">
        <w:t>individ och samhälle.</w:t>
      </w:r>
    </w:p>
    <w:p w14:paraId="0EACCF11" w14:textId="14F22FD1" w:rsidR="002C151F" w:rsidRDefault="0031634C" w:rsidP="007D488F">
      <w:pPr>
        <w:pStyle w:val="Brdtext"/>
      </w:pPr>
      <w:r>
        <w:t xml:space="preserve">Den illegala narkotikans potentiella påverkan på </w:t>
      </w:r>
      <w:r w:rsidR="00EE50AE">
        <w:t xml:space="preserve">personer </w:t>
      </w:r>
      <w:r>
        <w:t xml:space="preserve">som använder narkotika och samhället </w:t>
      </w:r>
      <w:r w:rsidR="00BE3FAB">
        <w:t xml:space="preserve">i stort </w:t>
      </w:r>
      <w:r>
        <w:t xml:space="preserve">är ett växande problem. Framväxten av nya </w:t>
      </w:r>
      <w:proofErr w:type="spellStart"/>
      <w:r>
        <w:t>psykoaktiva</w:t>
      </w:r>
      <w:proofErr w:type="spellEnd"/>
      <w:r>
        <w:t xml:space="preserve"> substanser ökar risken för </w:t>
      </w:r>
      <w:r w:rsidR="00BE3FAB">
        <w:t xml:space="preserve">skador och </w:t>
      </w:r>
      <w:r>
        <w:t>dödsfall genom överdos</w:t>
      </w:r>
      <w:r w:rsidR="00976B42">
        <w:t>er</w:t>
      </w:r>
      <w:r>
        <w:t xml:space="preserve">, samtidigt som narkotikahandeln </w:t>
      </w:r>
      <w:r w:rsidR="00976B42">
        <w:t xml:space="preserve">också </w:t>
      </w:r>
      <w:r>
        <w:t xml:space="preserve">medför våld och miljöskador i samhället. </w:t>
      </w:r>
      <w:r w:rsidR="00976B42">
        <w:t>Därför</w:t>
      </w:r>
      <w:r>
        <w:t xml:space="preserve"> </w:t>
      </w:r>
      <w:r w:rsidR="002C151F">
        <w:t>anse</w:t>
      </w:r>
      <w:r>
        <w:t xml:space="preserve">r kommissionen att EU </w:t>
      </w:r>
      <w:r w:rsidR="002C151F">
        <w:t>behöver</w:t>
      </w:r>
      <w:r>
        <w:t xml:space="preserve"> fokusera på att minska drogrelaterade risker och skador samtidigt som beredskapen stärks</w:t>
      </w:r>
      <w:r w:rsidR="00BE3FAB">
        <w:t xml:space="preserve"> (pelare 1)</w:t>
      </w:r>
      <w:r>
        <w:t xml:space="preserve">. </w:t>
      </w:r>
    </w:p>
    <w:p w14:paraId="5DA03072" w14:textId="57D04647" w:rsidR="0031634C" w:rsidRDefault="00976B42" w:rsidP="00F94C76">
      <w:pPr>
        <w:pStyle w:val="Brdtext"/>
      </w:pPr>
      <w:r>
        <w:t>De åtgärder</w:t>
      </w:r>
      <w:r w:rsidR="00BE3FAB">
        <w:t xml:space="preserve"> som k</w:t>
      </w:r>
      <w:r w:rsidR="0031634C">
        <w:t xml:space="preserve">ommissionen </w:t>
      </w:r>
      <w:r w:rsidR="00BE3FAB">
        <w:t xml:space="preserve">ska genomföra handlar </w:t>
      </w:r>
      <w:proofErr w:type="spellStart"/>
      <w:proofErr w:type="gramStart"/>
      <w:r w:rsidR="00BE3FAB">
        <w:t>bl</w:t>
      </w:r>
      <w:proofErr w:type="spellEnd"/>
      <w:r w:rsidR="00BE3FAB">
        <w:t xml:space="preserve"> a</w:t>
      </w:r>
      <w:r w:rsidR="002C151F">
        <w:t>.</w:t>
      </w:r>
      <w:proofErr w:type="gramEnd"/>
      <w:r w:rsidR="00BE3FAB">
        <w:t xml:space="preserve"> om att </w:t>
      </w:r>
      <w:r w:rsidR="00C80126">
        <w:t xml:space="preserve">genom EU:s </w:t>
      </w:r>
      <w:r w:rsidR="00BE3FAB">
        <w:t xml:space="preserve">brottsförebyggande </w:t>
      </w:r>
      <w:r w:rsidR="00C80126">
        <w:t xml:space="preserve">nätverk utveckla </w:t>
      </w:r>
      <w:r w:rsidR="00C80126" w:rsidRPr="00C80126">
        <w:t>ny</w:t>
      </w:r>
      <w:r w:rsidR="00BE3FAB">
        <w:t>a</w:t>
      </w:r>
      <w:r w:rsidR="00C80126" w:rsidRPr="00C80126">
        <w:t xml:space="preserve"> verktyg och en ny handlingsplan för att skydda barn mot brott</w:t>
      </w:r>
      <w:r w:rsidR="00C80126">
        <w:t xml:space="preserve">. EUDA kommer att utveckla </w:t>
      </w:r>
      <w:r w:rsidR="00E64FCC">
        <w:t>kunskapsstöd för</w:t>
      </w:r>
      <w:r w:rsidR="00C80126">
        <w:t xml:space="preserve"> skademinskning </w:t>
      </w:r>
      <w:r w:rsidR="00E64FCC">
        <w:t>som ska</w:t>
      </w:r>
      <w:r w:rsidR="00C80126">
        <w:t xml:space="preserve"> stödja </w:t>
      </w:r>
      <w:r w:rsidR="00E64FCC">
        <w:t>arbete</w:t>
      </w:r>
      <w:r w:rsidR="00F232F8">
        <w:t>t</w:t>
      </w:r>
      <w:r w:rsidR="00E64FCC">
        <w:t xml:space="preserve"> inom området inom hela EU</w:t>
      </w:r>
      <w:r w:rsidR="00C80126">
        <w:t xml:space="preserve">. EUDA </w:t>
      </w:r>
      <w:r w:rsidR="00C80126">
        <w:lastRenderedPageBreak/>
        <w:t xml:space="preserve">ska även samarbeta med medlemsstaterna </w:t>
      </w:r>
      <w:r w:rsidR="00E64FCC">
        <w:t>i arbete</w:t>
      </w:r>
      <w:r>
        <w:t>t</w:t>
      </w:r>
      <w:r w:rsidR="00E64FCC">
        <w:t xml:space="preserve"> med</w:t>
      </w:r>
      <w:r w:rsidR="00C80126">
        <w:t xml:space="preserve"> brottsförebyggande åtgärder </w:t>
      </w:r>
      <w:r w:rsidR="00E64FCC">
        <w:t>med fokus på</w:t>
      </w:r>
      <w:r w:rsidR="00C80126">
        <w:t xml:space="preserve"> lokalsamhälle</w:t>
      </w:r>
      <w:r w:rsidR="00E64FCC">
        <w:t>t</w:t>
      </w:r>
      <w:r w:rsidR="00C80126">
        <w:t xml:space="preserve"> och ungdomar. Medlemsstater uppmanas </w:t>
      </w:r>
      <w:proofErr w:type="gramStart"/>
      <w:r w:rsidR="00C80126">
        <w:t>bl.a.</w:t>
      </w:r>
      <w:proofErr w:type="gramEnd"/>
      <w:r w:rsidR="00C80126">
        <w:t xml:space="preserve"> att öka tillgången till skademinskande och riskreducerande insatser, anta nolltolerans för drogpåverkad körning samt fullt ut nyttja det nya direktivet om miljöbrott för att möt</w:t>
      </w:r>
      <w:r w:rsidR="00321F5A">
        <w:t>a</w:t>
      </w:r>
      <w:r w:rsidR="00C80126">
        <w:t xml:space="preserve"> de miljöutmaningar som uppstår till följd av narkotikabrott och narkotikahandel. </w:t>
      </w:r>
      <w:r w:rsidR="00F94C76">
        <w:t>Kommissionen framhåller också vikten av att beakta ett jämställdhets- och jämlikhetsperspektiv i arbetet</w:t>
      </w:r>
      <w:r w:rsidR="002C298F">
        <w:t>.</w:t>
      </w:r>
      <w:r w:rsidR="00F94C76">
        <w:t xml:space="preserve"> </w:t>
      </w:r>
      <w:r w:rsidR="002C298F">
        <w:t xml:space="preserve">Att adressera diskriminering och de hinder som bland annat hbtqi-personer står inför beskrivs som avgörande för att minska negativa hälsoeffekter och säkerställa rättvis tillgång till </w:t>
      </w:r>
      <w:r w:rsidR="002C04C0">
        <w:t>stöd och vårdinsatser</w:t>
      </w:r>
      <w:r w:rsidR="002C298F">
        <w:t xml:space="preserve">. </w:t>
      </w:r>
    </w:p>
    <w:p w14:paraId="2DD58DB8" w14:textId="6250701B" w:rsidR="007D488F" w:rsidRDefault="007D488F" w:rsidP="007D488F">
      <w:pPr>
        <w:pStyle w:val="Brdtext"/>
      </w:pPr>
      <w:r w:rsidRPr="0044015A">
        <w:rPr>
          <w:b/>
        </w:rPr>
        <w:t>5</w:t>
      </w:r>
      <w:r w:rsidR="00D72E52">
        <w:rPr>
          <w:b/>
          <w:bCs/>
        </w:rPr>
        <w:t>.</w:t>
      </w:r>
      <w:r w:rsidRPr="0044015A">
        <w:rPr>
          <w:b/>
        </w:rPr>
        <w:t xml:space="preserve"> </w:t>
      </w:r>
      <w:r w:rsidR="00C31BD6">
        <w:rPr>
          <w:b/>
          <w:bCs/>
        </w:rPr>
        <w:t>Starkare</w:t>
      </w:r>
      <w:r w:rsidRPr="00CE42D4">
        <w:rPr>
          <w:b/>
          <w:bCs/>
        </w:rPr>
        <w:t xml:space="preserve"> partnerskap</w:t>
      </w:r>
      <w:r>
        <w:t xml:space="preserve"> </w:t>
      </w:r>
      <w:r w:rsidR="00C31BD6" w:rsidRPr="007B7B5A">
        <w:rPr>
          <w:b/>
          <w:bCs/>
        </w:rPr>
        <w:t>med länder</w:t>
      </w:r>
      <w:r w:rsidR="007B7B5A" w:rsidRPr="007B7B5A">
        <w:rPr>
          <w:b/>
          <w:bCs/>
        </w:rPr>
        <w:t xml:space="preserve"> och regioner</w:t>
      </w:r>
      <w:r w:rsidR="00C31BD6" w:rsidRPr="007B7B5A">
        <w:rPr>
          <w:b/>
          <w:bCs/>
        </w:rPr>
        <w:t xml:space="preserve"> utanför EU</w:t>
      </w:r>
      <w:r w:rsidR="00C31BD6">
        <w:t xml:space="preserve"> </w:t>
      </w:r>
      <w:r w:rsidR="00C31BD6" w:rsidRPr="00C31BD6">
        <w:t>för att stärka och utöka de internationella allianserna och öka det operativa samarbetet, det tekniska biståndet och kapacitetsuppbyggnaden</w:t>
      </w:r>
      <w:r w:rsidR="00CC0E22">
        <w:t>.</w:t>
      </w:r>
    </w:p>
    <w:p w14:paraId="16A6C837" w14:textId="237BD23C" w:rsidR="00E8245A" w:rsidRDefault="00CC0E22" w:rsidP="007D542F">
      <w:pPr>
        <w:pStyle w:val="Brdtext"/>
      </w:pPr>
      <w:r>
        <w:t>Tredje länders narkotikapolitik påverkar i hög grad situationen i Europa då kriminella nätverk inom EU samarbetar med internationella motparter. Kommissionen menar därför att i</w:t>
      </w:r>
      <w:r w:rsidRPr="00CC0E22">
        <w:t xml:space="preserve">nternationellt samarbete är avgörande för att det ska gå att ingripa mot smugglingsnätverk som verkar över gränserna och </w:t>
      </w:r>
      <w:r w:rsidR="00976B42">
        <w:t xml:space="preserve">som </w:t>
      </w:r>
      <w:r w:rsidRPr="00CC0E22">
        <w:t>snabbt anpassar sina rutter och metoder</w:t>
      </w:r>
      <w:r>
        <w:t xml:space="preserve">. Kommissionen konstaterar </w:t>
      </w:r>
      <w:r w:rsidR="00496643">
        <w:t>vidare</w:t>
      </w:r>
      <w:r>
        <w:t xml:space="preserve"> att det är nödvändigt att förbättra samarbetet med det civila samhället och privata aktörer. </w:t>
      </w:r>
      <w:r w:rsidR="00976B42">
        <w:t>Av</w:t>
      </w:r>
      <w:r w:rsidR="007F0B91">
        <w:t xml:space="preserve"> strategin</w:t>
      </w:r>
      <w:r>
        <w:t xml:space="preserve"> framgår att kommissionen, i samarbete med Europeiska unionens råd och medlemsstaterna, ska stärka den internationella dialogen och fortsatt le</w:t>
      </w:r>
      <w:r w:rsidR="007F0B91">
        <w:t>d</w:t>
      </w:r>
      <w:r>
        <w:t>a EU:s deltagande i FN:s narkotikapolitiska processer</w:t>
      </w:r>
      <w:r w:rsidR="007F0B91">
        <w:t>,</w:t>
      </w:r>
      <w:r>
        <w:t xml:space="preserve"> där EU ska främja en </w:t>
      </w:r>
      <w:r w:rsidR="007F0B91">
        <w:t>rättighet</w:t>
      </w:r>
      <w:r w:rsidR="004F3EFF">
        <w:t>s</w:t>
      </w:r>
      <w:r w:rsidR="007F0B91">
        <w:t xml:space="preserve">baserad </w:t>
      </w:r>
      <w:r>
        <w:t xml:space="preserve">ansats. </w:t>
      </w:r>
    </w:p>
    <w:p w14:paraId="444CCA8D" w14:textId="2189D641" w:rsidR="007D542F" w:rsidRDefault="00CC0E22" w:rsidP="007D542F">
      <w:pPr>
        <w:pStyle w:val="Brdtext"/>
      </w:pPr>
      <w:r>
        <w:t xml:space="preserve">Kommissionen ska vidare </w:t>
      </w:r>
      <w:r w:rsidR="0089794F">
        <w:t>ge stöd för att</w:t>
      </w:r>
      <w:r>
        <w:t xml:space="preserve"> stärka det operativa arbetet för att bekämpa narkotikahandel </w:t>
      </w:r>
      <w:r w:rsidR="00976B42">
        <w:t xml:space="preserve">och </w:t>
      </w:r>
      <w:r>
        <w:t xml:space="preserve">samarbeta med medlemsstaterna för att driva på den europeiska koalitionen mot narkotika. Medlemsstaterna uppmanas </w:t>
      </w:r>
      <w:r w:rsidR="00FA5D74">
        <w:t>att tillsammans med kommissionen inte</w:t>
      </w:r>
      <w:r w:rsidR="007F0B91">
        <w:t>n</w:t>
      </w:r>
      <w:r w:rsidR="00FA5D74">
        <w:t>sifiera samarbete</w:t>
      </w:r>
      <w:r w:rsidR="007F0B91">
        <w:t>t</w:t>
      </w:r>
      <w:r w:rsidR="00FA5D74">
        <w:t xml:space="preserve"> med det civil</w:t>
      </w:r>
      <w:r w:rsidR="00976B42">
        <w:t xml:space="preserve">a </w:t>
      </w:r>
      <w:r w:rsidR="00FA5D74">
        <w:t xml:space="preserve">samhällets forum för narkotikafrågor och främja partnerskap mellan det offentliga och privata, s.k. </w:t>
      </w:r>
      <w:r w:rsidR="00FA5D74" w:rsidRPr="000446A1">
        <w:rPr>
          <w:i/>
          <w:iCs/>
        </w:rPr>
        <w:t>public private partnership</w:t>
      </w:r>
      <w:r w:rsidR="00FA5D74">
        <w:rPr>
          <w:i/>
          <w:iCs/>
        </w:rPr>
        <w:t>s</w:t>
      </w:r>
      <w:r w:rsidR="00FA5D74" w:rsidRPr="00FA5D74">
        <w:t>, inom narkotikapolitiken.</w:t>
      </w:r>
    </w:p>
    <w:p w14:paraId="3B2A48ED" w14:textId="2D3F58D4" w:rsidR="00E8245A" w:rsidRDefault="002F2637" w:rsidP="00187A78">
      <w:pPr>
        <w:pStyle w:val="Brdtext"/>
      </w:pPr>
      <w:r>
        <w:t xml:space="preserve">Sammanfattningsvis </w:t>
      </w:r>
      <w:r w:rsidR="00E8245A">
        <w:t>framhåller kommissionen att</w:t>
      </w:r>
      <w:r>
        <w:t xml:space="preserve"> EU:s nya narkotika</w:t>
      </w:r>
      <w:r w:rsidR="00A50348">
        <w:t>strategi</w:t>
      </w:r>
      <w:r w:rsidR="00A50348" w:rsidDel="002F2637">
        <w:t xml:space="preserve"> </w:t>
      </w:r>
      <w:r>
        <w:t xml:space="preserve">tillsammans med handlingsplanen </w:t>
      </w:r>
      <w:r w:rsidR="0092213D">
        <w:t>för att bekämpa</w:t>
      </w:r>
      <w:r>
        <w:t xml:space="preserve"> narkotikahandel och dess 19 prioriterade åtgärder </w:t>
      </w:r>
      <w:r w:rsidR="00E8245A">
        <w:t xml:space="preserve">kommer </w:t>
      </w:r>
      <w:r>
        <w:t xml:space="preserve">utgöra en </w:t>
      </w:r>
      <w:r w:rsidR="00187A78">
        <w:t>viktig</w:t>
      </w:r>
      <w:r>
        <w:t xml:space="preserve"> plattform framåt</w:t>
      </w:r>
      <w:r w:rsidR="00D83FAD">
        <w:t xml:space="preserve"> </w:t>
      </w:r>
      <w:r w:rsidR="00A50348">
        <w:t>för kommissionen</w:t>
      </w:r>
      <w:r>
        <w:t>s arbete</w:t>
      </w:r>
      <w:r w:rsidR="00A50348">
        <w:t xml:space="preserve"> </w:t>
      </w:r>
      <w:r w:rsidR="003779A2">
        <w:t>med</w:t>
      </w:r>
      <w:r w:rsidR="00A50348">
        <w:t xml:space="preserve"> att </w:t>
      </w:r>
      <w:r w:rsidR="00A50348" w:rsidRPr="00A50348">
        <w:t xml:space="preserve">skydda befolkningens välbefinnande, folkhälsa </w:t>
      </w:r>
      <w:r w:rsidR="00A50348" w:rsidRPr="00A50348">
        <w:lastRenderedPageBreak/>
        <w:t>och säkerhet</w:t>
      </w:r>
      <w:r>
        <w:t>,</w:t>
      </w:r>
      <w:r w:rsidR="00A50348" w:rsidRPr="00A50348">
        <w:t xml:space="preserve"> och </w:t>
      </w:r>
      <w:r w:rsidRPr="00A50348">
        <w:t>stärk</w:t>
      </w:r>
      <w:r>
        <w:t>a</w:t>
      </w:r>
      <w:r w:rsidRPr="00A50348">
        <w:t xml:space="preserve"> </w:t>
      </w:r>
      <w:r w:rsidR="00870B75">
        <w:t>samhälle</w:t>
      </w:r>
      <w:r w:rsidR="002C04C0">
        <w:t>ts</w:t>
      </w:r>
      <w:r w:rsidR="00870B75">
        <w:t xml:space="preserve"> och </w:t>
      </w:r>
      <w:r w:rsidR="00A50348" w:rsidRPr="00A50348">
        <w:t>EU:s beredskap och insatser mot nuvarande och framtida narkotikarelaterade utmaningar.</w:t>
      </w:r>
    </w:p>
    <w:p w14:paraId="5103502C" w14:textId="40AD8DF4" w:rsidR="007D542F" w:rsidRDefault="007C5A2C" w:rsidP="00152D37">
      <w:pPr>
        <w:pStyle w:val="Rubrik2"/>
      </w:pPr>
      <w:sdt>
        <w:sdtPr>
          <w:id w:val="-2087607690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072796BB" w14:textId="606AD88A" w:rsidR="007D542F" w:rsidRPr="00472EBA" w:rsidRDefault="00482F57" w:rsidP="007D542F">
      <w:pPr>
        <w:pStyle w:val="Brdtext"/>
      </w:pPr>
      <w:r w:rsidRPr="00482F57">
        <w:t>Meddelandet i sig har ingen påverkan på svenska lagar och regler</w:t>
      </w:r>
      <w:r w:rsidR="004F11A0">
        <w:t>.</w:t>
      </w:r>
    </w:p>
    <w:p w14:paraId="14CE493F" w14:textId="77777777" w:rsidR="007D542F" w:rsidRDefault="007C5A2C" w:rsidP="007D542F">
      <w:pPr>
        <w:pStyle w:val="Rubrik2"/>
      </w:pPr>
      <w:sdt>
        <w:sdtPr>
          <w:id w:val="-1431199353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59B6B1CA" w14:textId="5FBF830D" w:rsidR="00BB7F30" w:rsidRPr="00472EBA" w:rsidRDefault="00BB7F30" w:rsidP="00BB7F30">
      <w:pPr>
        <w:pStyle w:val="Brdtext"/>
      </w:pPr>
      <w:r w:rsidRPr="00482F57">
        <w:t xml:space="preserve">Meddelandet i sig </w:t>
      </w:r>
      <w:r>
        <w:t>medför inga</w:t>
      </w:r>
      <w:r w:rsidRPr="00BB7F30">
        <w:t xml:space="preserve"> budgetära konsekvenser</w:t>
      </w:r>
      <w:r>
        <w:t>.</w:t>
      </w:r>
      <w:r w:rsidR="003232FC">
        <w:t xml:space="preserve"> Eventuella kostnadsökningar ska hanteras enligt de principer som gäller för anslutningspropen dvs kostnadsökningar ska finansieras med motsvarande kostnadsminskningar och finansieras inom befintliga ramar. I första hand genom omprioriteringar inom </w:t>
      </w:r>
      <w:proofErr w:type="spellStart"/>
      <w:r w:rsidR="003232FC">
        <w:t>MFF:en</w:t>
      </w:r>
      <w:proofErr w:type="spellEnd"/>
      <w:r w:rsidR="003232FC">
        <w:t xml:space="preserve"> och i andra hand inom ram för de utgiftsområden som berörs.</w:t>
      </w:r>
    </w:p>
    <w:p w14:paraId="5474054B" w14:textId="1685CBDD" w:rsidR="007D542F" w:rsidRDefault="007C5A2C" w:rsidP="007D542F">
      <w:pPr>
        <w:pStyle w:val="Rubrik1"/>
      </w:pPr>
      <w:sdt>
        <w:sdtPr>
          <w:id w:val="830331803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Ståndpunkter</w:t>
          </w:r>
        </w:sdtContent>
      </w:sdt>
    </w:p>
    <w:p w14:paraId="01FBE8EA" w14:textId="77777777" w:rsidR="007D542F" w:rsidRDefault="007C5A2C" w:rsidP="007D542F">
      <w:pPr>
        <w:pStyle w:val="Rubrik2"/>
      </w:pPr>
      <w:sdt>
        <w:sdtPr>
          <w:id w:val="-483085086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595B819D" w14:textId="5FEB00BD" w:rsidR="000446A1" w:rsidRPr="000446A1" w:rsidRDefault="000446A1" w:rsidP="000446A1">
      <w:bookmarkStart w:id="4" w:name="_Hlk217030990"/>
      <w:r>
        <w:t xml:space="preserve">Regeringen välkomnar </w:t>
      </w:r>
      <w:r w:rsidR="003104A8">
        <w:t>EU</w:t>
      </w:r>
      <w:r w:rsidR="003D2C01">
        <w:t>:s</w:t>
      </w:r>
      <w:r w:rsidR="00A13081">
        <w:t xml:space="preserve"> nya</w:t>
      </w:r>
      <w:r w:rsidR="003104A8">
        <w:t xml:space="preserve"> </w:t>
      </w:r>
      <w:r w:rsidRPr="000446A1">
        <w:t>narkotikastrateg</w:t>
      </w:r>
      <w:r w:rsidR="00322CB3">
        <w:t>i.</w:t>
      </w:r>
    </w:p>
    <w:p w14:paraId="585AD6C3" w14:textId="439D6BA0" w:rsidR="000446A1" w:rsidRDefault="000446A1" w:rsidP="000446A1">
      <w:pPr>
        <w:rPr>
          <w:highlight w:val="yellow"/>
        </w:rPr>
      </w:pPr>
      <w:r w:rsidRPr="000446A1">
        <w:t xml:space="preserve">Regeringen delar kommissionens bedömning att breda </w:t>
      </w:r>
      <w:r w:rsidR="003025A6">
        <w:t xml:space="preserve">sektorsövergripande </w:t>
      </w:r>
      <w:r w:rsidRPr="000446A1">
        <w:t xml:space="preserve">insatser behövs för att minska </w:t>
      </w:r>
      <w:r w:rsidR="004F11A0">
        <w:t xml:space="preserve">både </w:t>
      </w:r>
      <w:r w:rsidRPr="000446A1">
        <w:t>utbud</w:t>
      </w:r>
      <w:r w:rsidR="00976B42">
        <w:t>et av</w:t>
      </w:r>
      <w:r w:rsidRPr="000446A1">
        <w:t xml:space="preserve"> och efterfrågan </w:t>
      </w:r>
      <w:r w:rsidR="00976B42">
        <w:t>på</w:t>
      </w:r>
      <w:r w:rsidR="00976B42" w:rsidRPr="000446A1">
        <w:t xml:space="preserve"> </w:t>
      </w:r>
      <w:r w:rsidRPr="000446A1">
        <w:t xml:space="preserve">narkotika och uppnå ett bättre skydd för människors liv, hälsa och säkerhet. Regeringen </w:t>
      </w:r>
      <w:r w:rsidR="003D2C01">
        <w:t xml:space="preserve">anser att värnandet av folkhälsan </w:t>
      </w:r>
      <w:r w:rsidR="003259E5">
        <w:t xml:space="preserve">liksom stärkandet av säkerheten </w:t>
      </w:r>
      <w:r w:rsidRPr="000446A1">
        <w:t xml:space="preserve">fortsatt ska vara </w:t>
      </w:r>
      <w:r w:rsidR="0085518B">
        <w:t>centralt</w:t>
      </w:r>
      <w:r w:rsidR="0085518B" w:rsidRPr="000446A1">
        <w:t xml:space="preserve"> </w:t>
      </w:r>
      <w:r w:rsidRPr="000446A1">
        <w:t xml:space="preserve">inom </w:t>
      </w:r>
      <w:r w:rsidR="00BD3969" w:rsidRPr="0022093B">
        <w:t xml:space="preserve">narkotikaområdet </w:t>
      </w:r>
      <w:r w:rsidR="00993506" w:rsidRPr="0022093B">
        <w:t xml:space="preserve">samt att ett jämställdhetsperspektiv </w:t>
      </w:r>
      <w:r w:rsidR="00772B12" w:rsidRPr="0022093B">
        <w:t xml:space="preserve">bör </w:t>
      </w:r>
      <w:r w:rsidR="00993506" w:rsidRPr="0022093B">
        <w:t xml:space="preserve">integreras i </w:t>
      </w:r>
      <w:r w:rsidR="00772B12" w:rsidRPr="0022093B">
        <w:t>arbetet.</w:t>
      </w:r>
      <w:r w:rsidR="00993506" w:rsidRPr="0022093B">
        <w:t xml:space="preserve"> </w:t>
      </w:r>
    </w:p>
    <w:p w14:paraId="590EAFED" w14:textId="290BAC5D" w:rsidR="002C04C0" w:rsidRPr="000446A1" w:rsidRDefault="002C04C0" w:rsidP="000446A1">
      <w:r w:rsidRPr="00187A78">
        <w:t xml:space="preserve">Regeringen delar kommissionens bedömning att det krävs kraftfulla åtgärder </w:t>
      </w:r>
      <w:r>
        <w:t>för</w:t>
      </w:r>
      <w:r w:rsidRPr="00187A78">
        <w:t xml:space="preserve"> att bekämpa den narkotikarelaterade brottsligheten. </w:t>
      </w:r>
      <w:r>
        <w:t xml:space="preserve">De </w:t>
      </w:r>
      <w:r w:rsidRPr="002740C3">
        <w:t>organiserade kriminella nätverken som är involverade i narkotikahandel utgör ett växande hot mot EU:s säkerhet, sociala sammanhållning och folkhälsa</w:t>
      </w:r>
      <w:r>
        <w:t>.</w:t>
      </w:r>
      <w:r w:rsidRPr="002740C3">
        <w:t xml:space="preserve"> </w:t>
      </w:r>
      <w:r w:rsidRPr="00187A78">
        <w:t xml:space="preserve">Regeringen ser det som särskilt positivt att kommissionen i strategin har föreslagit ett så kallat </w:t>
      </w:r>
      <w:r w:rsidRPr="00187A78">
        <w:rPr>
          <w:i/>
        </w:rPr>
        <w:t>public private partnership</w:t>
      </w:r>
      <w:r w:rsidRPr="00187A78">
        <w:t xml:space="preserve"> för att störa narkotikahandeln i post- och paketflödet, åtgärder för att hindra det narkotikarelaterade våldet och rekrytering av unga</w:t>
      </w:r>
      <w:r>
        <w:t xml:space="preserve"> och att en </w:t>
      </w:r>
      <w:r w:rsidRPr="00DD6C9A">
        <w:t xml:space="preserve">ny </w:t>
      </w:r>
      <w:r w:rsidRPr="00444A79">
        <w:t xml:space="preserve">strategi för EU:s hamnar för att göra </w:t>
      </w:r>
      <w:r w:rsidRPr="00DD6C9A">
        <w:t>hamnarna säkrare och mer motståndskraftiga mot narkotikahandel</w:t>
      </w:r>
      <w:r>
        <w:t xml:space="preserve"> ska utarbetas</w:t>
      </w:r>
      <w:r w:rsidRPr="00187A78">
        <w:t>.</w:t>
      </w:r>
    </w:p>
    <w:p w14:paraId="03E610E7" w14:textId="7314EBE4" w:rsidR="00993506" w:rsidRPr="00993506" w:rsidRDefault="005117E0" w:rsidP="00993506">
      <w:r w:rsidRPr="00187A78">
        <w:lastRenderedPageBreak/>
        <w:t xml:space="preserve">Regeringen välkomnar att strategin innehåller en ny pelare med fokus på beredskap. </w:t>
      </w:r>
      <w:r w:rsidR="00150E23">
        <w:t>Regeringen anser att k</w:t>
      </w:r>
      <w:r w:rsidRPr="00187A78">
        <w:t>unskapsbaserade arbetssätt med tillförlitliga data och robusta system för tidiga varningar möjliggör för aktörer att agera tidigt och samordnat vid förändrade risker och nya narkotikatrender.</w:t>
      </w:r>
    </w:p>
    <w:p w14:paraId="095F4F0A" w14:textId="183217D9" w:rsidR="00772B12" w:rsidRDefault="000446A1" w:rsidP="000446A1">
      <w:r>
        <w:t xml:space="preserve">Regeringen delar kommissionens bedömning att minskad efterfrågan på </w:t>
      </w:r>
      <w:r w:rsidR="0021523C">
        <w:t xml:space="preserve">illegal </w:t>
      </w:r>
      <w:r>
        <w:t xml:space="preserve">narkotika är ett centralt mål i det förebyggande arbetet. </w:t>
      </w:r>
      <w:r w:rsidR="00300C5F" w:rsidRPr="000446A1">
        <w:t xml:space="preserve">Regeringen välkomnar strategins fokus på skade- och riskreducerande åtgärder, vilket är viktigt för att förebygga skador orsakade av narkotika och minska narkotikarelaterade dödsfall. </w:t>
      </w:r>
    </w:p>
    <w:p w14:paraId="09C16AD6" w14:textId="7E1DDE7E" w:rsidR="000446A1" w:rsidRDefault="00300C5F" w:rsidP="000446A1">
      <w:r w:rsidRPr="0022093B">
        <w:t xml:space="preserve">Regeringen anser att det är viktigt att främja tillgänglighet till vård, behandling och stöd för de </w:t>
      </w:r>
      <w:r w:rsidR="009B27E5" w:rsidRPr="0022093B">
        <w:t>med</w:t>
      </w:r>
      <w:r w:rsidRPr="0022093B">
        <w:t xml:space="preserve"> ett skadligt bruk </w:t>
      </w:r>
      <w:r w:rsidR="009B27E5" w:rsidRPr="0022093B">
        <w:t xml:space="preserve">eller </w:t>
      </w:r>
      <w:r w:rsidRPr="0022093B">
        <w:t xml:space="preserve">beroende </w:t>
      </w:r>
      <w:r w:rsidR="009B27E5" w:rsidRPr="0022093B">
        <w:t xml:space="preserve">av narkotika </w:t>
      </w:r>
      <w:r w:rsidR="00DC76BB" w:rsidRPr="0022093B">
        <w:t>och</w:t>
      </w:r>
      <w:r w:rsidRPr="0022093B">
        <w:t xml:space="preserve"> </w:t>
      </w:r>
      <w:r w:rsidR="00DC76BB" w:rsidRPr="0022093B">
        <w:t xml:space="preserve">stödja </w:t>
      </w:r>
      <w:r w:rsidRPr="0022093B">
        <w:t>samordning mellan olika aktörer.</w:t>
      </w:r>
      <w:r>
        <w:t xml:space="preserve"> </w:t>
      </w:r>
      <w:r w:rsidR="00931643">
        <w:t>I</w:t>
      </w:r>
      <w:r w:rsidR="000446A1">
        <w:t xml:space="preserve">nsatser för att motverka social utsatthet, öka social inkludering och stärka psykisk hälsa </w:t>
      </w:r>
      <w:r w:rsidR="00931643">
        <w:t>är</w:t>
      </w:r>
      <w:r w:rsidR="000446A1">
        <w:t xml:space="preserve"> viktiga delar i detta arbete. </w:t>
      </w:r>
    </w:p>
    <w:p w14:paraId="2CCE53DD" w14:textId="67E9C11D" w:rsidR="002C04C0" w:rsidRDefault="002C04C0" w:rsidP="000446A1">
      <w:r>
        <w:t xml:space="preserve">Regeringen ser positivt på att forskningens betydelse framhålls i strategin. </w:t>
      </w:r>
      <w:r w:rsidRPr="001618E6">
        <w:t>Regeringen betonar vikten av att fortsatt bygga på excellensprincipen så att de bästa forskarna med de bästa idéerna erhåller stöd och finansiering.</w:t>
      </w:r>
      <w:r>
        <w:t xml:space="preserve"> </w:t>
      </w:r>
    </w:p>
    <w:p w14:paraId="09BE9EEC" w14:textId="58015FDB" w:rsidR="000446A1" w:rsidRDefault="000446A1" w:rsidP="000446A1">
      <w:r>
        <w:t>Regeringen välkomnar att strategin</w:t>
      </w:r>
      <w:r w:rsidR="003678D2">
        <w:t xml:space="preserve"> </w:t>
      </w:r>
      <w:r w:rsidR="007F3841" w:rsidRPr="007F3841">
        <w:t>framhåller vikten av att</w:t>
      </w:r>
      <w:r w:rsidR="007F3841">
        <w:t xml:space="preserve"> adressera och motverka diskriminering, att medlemsstaterna </w:t>
      </w:r>
      <w:r w:rsidR="007F3841" w:rsidRPr="007F3841">
        <w:t>beakta</w:t>
      </w:r>
      <w:r w:rsidR="007F3841">
        <w:t>r</w:t>
      </w:r>
      <w:r w:rsidR="007F3841" w:rsidRPr="007F3841">
        <w:t xml:space="preserve"> ett jämställdhets- och jämlikhetsperspektiv i arbetet</w:t>
      </w:r>
      <w:r w:rsidR="007F3841">
        <w:t xml:space="preserve">, att strategin innehåller </w:t>
      </w:r>
      <w:r>
        <w:t>insatser särskilt riktade till kvinnor</w:t>
      </w:r>
      <w:r w:rsidR="00931643">
        <w:t xml:space="preserve"> </w:t>
      </w:r>
      <w:r>
        <w:t>och traumastöd</w:t>
      </w:r>
      <w:r w:rsidR="00931643">
        <w:t xml:space="preserve"> lyfts fram</w:t>
      </w:r>
      <w:r>
        <w:t xml:space="preserve">. </w:t>
      </w:r>
    </w:p>
    <w:p w14:paraId="6266CAAF" w14:textId="3FE035BD" w:rsidR="0022093B" w:rsidRPr="00472EBA" w:rsidRDefault="000446A1" w:rsidP="00152D37">
      <w:r w:rsidRPr="000446A1">
        <w:t xml:space="preserve">En viktig utgångspunkt för regeringen är att fördelningen av befogenheter mellan EU och medlemsstaterna respekteras, samt att nationella system </w:t>
      </w:r>
      <w:r w:rsidR="0067072B">
        <w:t>för</w:t>
      </w:r>
      <w:r w:rsidR="0067072B" w:rsidRPr="000446A1">
        <w:t xml:space="preserve"> </w:t>
      </w:r>
      <w:r w:rsidRPr="000446A1">
        <w:t>hälso- och sjukvårdsfrågor respekteras.</w:t>
      </w:r>
      <w:bookmarkEnd w:id="4"/>
    </w:p>
    <w:p w14:paraId="326690F3" w14:textId="77777777" w:rsidR="007D542F" w:rsidRDefault="007C5A2C" w:rsidP="007D542F">
      <w:pPr>
        <w:pStyle w:val="Rubrik2"/>
      </w:pPr>
      <w:sdt>
        <w:sdtPr>
          <w:id w:val="1941718165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23D37D44" w14:textId="3FE96278" w:rsidR="007D542F" w:rsidRPr="00472EBA" w:rsidRDefault="00482F57" w:rsidP="007D542F">
      <w:pPr>
        <w:pStyle w:val="Brdtext"/>
      </w:pPr>
      <w:r>
        <w:t>Medlemsstaternas</w:t>
      </w:r>
      <w:r w:rsidRPr="00482F57">
        <w:t xml:space="preserve"> ståndpunkter är inte kända.</w:t>
      </w:r>
    </w:p>
    <w:p w14:paraId="03795C05" w14:textId="77777777" w:rsidR="007D542F" w:rsidRDefault="007C5A2C" w:rsidP="007D542F">
      <w:pPr>
        <w:pStyle w:val="Rubrik2"/>
      </w:pPr>
      <w:sdt>
        <w:sdtPr>
          <w:id w:val="-1927257506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61CBD5C6" w14:textId="7E7C3BA7" w:rsidR="007D542F" w:rsidRPr="00472EBA" w:rsidRDefault="0067072B" w:rsidP="007D542F">
      <w:pPr>
        <w:pStyle w:val="Brdtext"/>
      </w:pPr>
      <w:r>
        <w:t>Med undantag för kommissionen är i</w:t>
      </w:r>
      <w:r w:rsidR="00BB7F30">
        <w:t>nstitutionernas</w:t>
      </w:r>
      <w:r w:rsidR="00BB7F30" w:rsidRPr="0095789C">
        <w:t xml:space="preserve"> </w:t>
      </w:r>
      <w:r w:rsidR="00482F57" w:rsidRPr="0095789C">
        <w:t>ståndpunkter inte kända</w:t>
      </w:r>
      <w:r w:rsidR="00482F57" w:rsidRPr="00482F57">
        <w:t>.</w:t>
      </w:r>
      <w:r w:rsidR="00CC48E4">
        <w:t xml:space="preserve"> </w:t>
      </w:r>
    </w:p>
    <w:p w14:paraId="63D50257" w14:textId="77777777" w:rsidR="007D542F" w:rsidRDefault="007C5A2C" w:rsidP="007D542F">
      <w:pPr>
        <w:pStyle w:val="Rubrik2"/>
      </w:pPr>
      <w:sdt>
        <w:sdtPr>
          <w:id w:val="-497725553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7DC7B5A5" w14:textId="429F56A2" w:rsidR="007D542F" w:rsidRPr="00472EBA" w:rsidRDefault="00BB7F30" w:rsidP="007D542F">
      <w:pPr>
        <w:pStyle w:val="Brdtext"/>
      </w:pPr>
      <w:r w:rsidRPr="00BB7F30">
        <w:t>Kommissionens meddelande har inte remitterats.</w:t>
      </w:r>
    </w:p>
    <w:sdt>
      <w:sdtPr>
        <w:id w:val="511343921"/>
        <w:lock w:val="contentLocked"/>
        <w:placeholder>
          <w:docPart w:val="6753F3A5D8814C40BB8444ABC2522C14"/>
        </w:placeholder>
        <w:group/>
      </w:sdtPr>
      <w:sdtEndPr/>
      <w:sdtContent>
        <w:p w14:paraId="71906650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4BB1F024" w14:textId="77777777" w:rsidR="007D542F" w:rsidRDefault="007C5A2C" w:rsidP="007D542F">
      <w:pPr>
        <w:pStyle w:val="Rubrik2"/>
      </w:pPr>
      <w:sdt>
        <w:sdtPr>
          <w:id w:val="1163133293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04567045" w14:textId="4482E809" w:rsidR="007D542F" w:rsidRPr="00472EBA" w:rsidRDefault="00BB7F30" w:rsidP="007D542F">
      <w:pPr>
        <w:pStyle w:val="Brdtext"/>
      </w:pPr>
      <w:r w:rsidRPr="00152D37">
        <w:t xml:space="preserve">Inte aktuellt då </w:t>
      </w:r>
      <w:r w:rsidR="00D2002C">
        <w:t xml:space="preserve">förslaget </w:t>
      </w:r>
      <w:r w:rsidRPr="00152D37">
        <w:t>rör en strategi och inte ett lagförslag</w:t>
      </w:r>
      <w:r>
        <w:t>.</w:t>
      </w:r>
    </w:p>
    <w:p w14:paraId="031DBCB8" w14:textId="77777777" w:rsidR="007D542F" w:rsidRDefault="007C5A2C" w:rsidP="007D542F">
      <w:pPr>
        <w:pStyle w:val="Rubrik2"/>
      </w:pPr>
      <w:sdt>
        <w:sdtPr>
          <w:id w:val="-463277102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26DD946B" w14:textId="3337F216" w:rsidR="007D542F" w:rsidRPr="00472EBA" w:rsidRDefault="00BB7F30" w:rsidP="007D542F">
      <w:pPr>
        <w:pStyle w:val="Brdtext"/>
      </w:pPr>
      <w:r w:rsidRPr="00152D37">
        <w:t xml:space="preserve">Inte aktuellt då </w:t>
      </w:r>
      <w:r w:rsidR="00D2002C">
        <w:t>förslaget</w:t>
      </w:r>
      <w:r w:rsidR="00D2002C" w:rsidRPr="00152D37">
        <w:t xml:space="preserve"> </w:t>
      </w:r>
      <w:r w:rsidRPr="00152D37">
        <w:t>rör en strategi och inte ett lagförslag</w:t>
      </w:r>
      <w:r>
        <w:t>.</w:t>
      </w:r>
    </w:p>
    <w:sdt>
      <w:sdtPr>
        <w:id w:val="211079442"/>
        <w:lock w:val="contentLocked"/>
        <w:placeholder>
          <w:docPart w:val="6753F3A5D8814C40BB8444ABC2522C14"/>
        </w:placeholder>
        <w:group/>
      </w:sdtPr>
      <w:sdtEndPr/>
      <w:sdtContent>
        <w:p w14:paraId="1D93A1D8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43B4A533" w14:textId="77777777" w:rsidR="007D542F" w:rsidRDefault="007C5A2C" w:rsidP="007D542F">
      <w:pPr>
        <w:pStyle w:val="Rubrik2"/>
      </w:pPr>
      <w:sdt>
        <w:sdtPr>
          <w:id w:val="-1578510440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0432652E" w14:textId="5CDEF167" w:rsidR="007D542F" w:rsidRDefault="0095789C" w:rsidP="007D542F">
      <w:pPr>
        <w:pStyle w:val="Brdtext"/>
      </w:pPr>
      <w:r w:rsidRPr="0095789C">
        <w:t>Meddelandet kommer att vara föremål för vidare diskussion i berörda arbetsgrupper och kommittéer.</w:t>
      </w:r>
    </w:p>
    <w:p w14:paraId="1C604C69" w14:textId="77777777" w:rsidR="007D542F" w:rsidRDefault="007C5A2C" w:rsidP="007D542F">
      <w:pPr>
        <w:pStyle w:val="Rubrik2"/>
      </w:pPr>
      <w:sdt>
        <w:sdtPr>
          <w:id w:val="839665539"/>
          <w:lock w:val="contentLocked"/>
          <w:placeholder>
            <w:docPart w:val="6753F3A5D8814C40BB8444ABC2522C14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7E7BADFA" w14:textId="191F87A4" w:rsidR="00703DCD" w:rsidRDefault="00703DCD" w:rsidP="00703DCD">
      <w:pPr>
        <w:pStyle w:val="Brdtext"/>
      </w:pPr>
      <w:r>
        <w:t>Prekursor</w:t>
      </w:r>
      <w:r w:rsidR="00BB7F30">
        <w:t xml:space="preserve">: </w:t>
      </w:r>
      <w:r>
        <w:t>”förelöpare”; ämne som kan användas vid framställning av ett annat.</w:t>
      </w:r>
    </w:p>
    <w:p w14:paraId="3560228D" w14:textId="3F93269B" w:rsidR="007D542F" w:rsidRDefault="00703DCD" w:rsidP="00444A79">
      <w:pPr>
        <w:pStyle w:val="Brdtext"/>
      </w:pPr>
      <w:proofErr w:type="spellStart"/>
      <w:r>
        <w:t>Narkotikaprekursor</w:t>
      </w:r>
      <w:proofErr w:type="spellEnd"/>
      <w:r w:rsidR="00BB7F30">
        <w:t xml:space="preserve">: </w:t>
      </w:r>
      <w:r>
        <w:t>ämne som kan omvandlas till eller på annat sätt används (</w:t>
      </w:r>
      <w:proofErr w:type="gramStart"/>
      <w:r>
        <w:t>t.ex.</w:t>
      </w:r>
      <w:proofErr w:type="gramEnd"/>
      <w:r>
        <w:t xml:space="preserve"> som katalysator) vid narkotikaframställning och är förtecknat i de internationella överenskommelser som finns om övervakning av ämnen som används vid olaglig narkotikatillverkning.</w:t>
      </w: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B9B4188" w14:textId="77777777" w:rsidR="009221E1" w:rsidRDefault="009221E1" w:rsidP="00A87A54">
      <w:pPr>
        <w:spacing w:after="0" w:line="240" w:lineRule="auto"/>
      </w:pPr>
      <w:r>
        <w:separator/>
      </w:r>
    </w:p>
  </w:endnote>
  <w:endnote w:type="continuationSeparator" w:id="0">
    <w:p w14:paraId="517FC708" w14:textId="77777777" w:rsidR="009221E1" w:rsidRDefault="009221E1" w:rsidP="00A87A54">
      <w:pPr>
        <w:spacing w:after="0" w:line="240" w:lineRule="auto"/>
      </w:pPr>
      <w:r>
        <w:continuationSeparator/>
      </w:r>
    </w:p>
  </w:endnote>
  <w:endnote w:type="continuationNotice" w:id="1">
    <w:p w14:paraId="4FF3FB73" w14:textId="77777777" w:rsidR="004071E7" w:rsidRDefault="004071E7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A32277D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58A84B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8DEB9A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BC5B177" w14:textId="77777777" w:rsidR="009221E1" w:rsidRDefault="009221E1" w:rsidP="00A87A54">
      <w:pPr>
        <w:spacing w:after="0" w:line="240" w:lineRule="auto"/>
      </w:pPr>
      <w:r>
        <w:separator/>
      </w:r>
    </w:p>
  </w:footnote>
  <w:footnote w:type="continuationSeparator" w:id="0">
    <w:p w14:paraId="41930D0D" w14:textId="77777777" w:rsidR="009221E1" w:rsidRDefault="009221E1" w:rsidP="00A87A54">
      <w:pPr>
        <w:spacing w:after="0" w:line="240" w:lineRule="auto"/>
      </w:pPr>
      <w:r>
        <w:continuationSeparator/>
      </w:r>
    </w:p>
  </w:footnote>
  <w:footnote w:type="continuationNotice" w:id="1">
    <w:p w14:paraId="61855ABC" w14:textId="77777777" w:rsidR="004071E7" w:rsidRDefault="004071E7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6C42F7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42E5B2" w14:textId="58EC0B94" w:rsidR="003C3720" w:rsidRDefault="007C5A2C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5079EE9DB65248EC974D79644A513C9A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7F698D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B68588D5135F47E2BDD24CCA5116BF70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7F698D">
          <w:t>55</w:t>
        </w:r>
      </w:sdtContent>
    </w:sdt>
  </w:p>
  <w:p w14:paraId="5F72B27B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B6797F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AC914F7"/>
    <w:multiLevelType w:val="hybridMultilevel"/>
    <w:tmpl w:val="C568A22C"/>
    <w:lvl w:ilvl="0" w:tplc="F9888A44">
      <w:start w:val="7"/>
      <w:numFmt w:val="bullet"/>
      <w:lvlText w:val="-"/>
      <w:lvlJc w:val="left"/>
      <w:pPr>
        <w:ind w:left="720" w:hanging="360"/>
      </w:pPr>
      <w:rPr>
        <w:rFonts w:ascii="Garamond" w:eastAsiaTheme="minorHAnsi" w:hAnsi="Garamond" w:cs="Times New Roman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5C6843F9"/>
    <w:multiLevelType w:val="multilevel"/>
    <w:tmpl w:val="1A20A4CA"/>
    <w:numStyleLink w:val="RKPunktlista"/>
  </w:abstractNum>
  <w:abstractNum w:abstractNumId="33" w15:restartNumberingAfterBreak="0">
    <w:nsid w:val="61AC437A"/>
    <w:multiLevelType w:val="multilevel"/>
    <w:tmpl w:val="E2FEA49E"/>
    <w:numStyleLink w:val="RKNumreraderubriker"/>
  </w:abstractNum>
  <w:abstractNum w:abstractNumId="34" w15:restartNumberingAfterBreak="0">
    <w:nsid w:val="64780D1B"/>
    <w:multiLevelType w:val="multilevel"/>
    <w:tmpl w:val="1B563932"/>
    <w:numStyleLink w:val="RKNumreradlista"/>
  </w:abstractNum>
  <w:abstractNum w:abstractNumId="35" w15:restartNumberingAfterBreak="0">
    <w:nsid w:val="664239C2"/>
    <w:multiLevelType w:val="multilevel"/>
    <w:tmpl w:val="1A20A4CA"/>
    <w:numStyleLink w:val="RKPunktlista"/>
  </w:abstractNum>
  <w:abstractNum w:abstractNumId="36" w15:restartNumberingAfterBreak="0">
    <w:nsid w:val="6AA87A6A"/>
    <w:multiLevelType w:val="multilevel"/>
    <w:tmpl w:val="186C6512"/>
    <w:numStyleLink w:val="Strecklistan"/>
  </w:abstractNum>
  <w:abstractNum w:abstractNumId="37" w15:restartNumberingAfterBreak="0">
    <w:nsid w:val="6D8C68B4"/>
    <w:multiLevelType w:val="multilevel"/>
    <w:tmpl w:val="1B563932"/>
    <w:numStyleLink w:val="RKNumreradlista"/>
  </w:abstractNum>
  <w:abstractNum w:abstractNumId="38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74466A28"/>
    <w:multiLevelType w:val="multilevel"/>
    <w:tmpl w:val="1A20A4CA"/>
    <w:numStyleLink w:val="RKPunktlista"/>
  </w:abstractNum>
  <w:abstractNum w:abstractNumId="40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5"/>
  </w:num>
  <w:num w:numId="2" w16cid:durableId="894582452">
    <w:abstractNumId w:val="33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2"/>
  </w:num>
  <w:num w:numId="8" w16cid:durableId="1384938303">
    <w:abstractNumId w:val="20"/>
  </w:num>
  <w:num w:numId="9" w16cid:durableId="1020282935">
    <w:abstractNumId w:val="12"/>
  </w:num>
  <w:num w:numId="10" w16cid:durableId="1649896835">
    <w:abstractNumId w:val="17"/>
  </w:num>
  <w:num w:numId="11" w16cid:durableId="791707506">
    <w:abstractNumId w:val="21"/>
  </w:num>
  <w:num w:numId="12" w16cid:durableId="2097172316">
    <w:abstractNumId w:val="38"/>
  </w:num>
  <w:num w:numId="13" w16cid:durableId="2000574598">
    <w:abstractNumId w:val="30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35"/>
  </w:num>
  <w:num w:numId="17" w16cid:durableId="61565523">
    <w:abstractNumId w:val="32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19"/>
  </w:num>
  <w:num w:numId="22" w16cid:durableId="1568419271">
    <w:abstractNumId w:val="14"/>
  </w:num>
  <w:num w:numId="23" w16cid:durableId="878972240">
    <w:abstractNumId w:val="27"/>
  </w:num>
  <w:num w:numId="24" w16cid:durableId="1945113755">
    <w:abstractNumId w:val="28"/>
  </w:num>
  <w:num w:numId="25" w16cid:durableId="2022782225">
    <w:abstractNumId w:val="39"/>
  </w:num>
  <w:num w:numId="26" w16cid:durableId="1708604007">
    <w:abstractNumId w:val="23"/>
  </w:num>
  <w:num w:numId="27" w16cid:durableId="77214407">
    <w:abstractNumId w:val="36"/>
  </w:num>
  <w:num w:numId="28" w16cid:durableId="2078701937">
    <w:abstractNumId w:val="18"/>
  </w:num>
  <w:num w:numId="29" w16cid:durableId="522325351">
    <w:abstractNumId w:val="16"/>
  </w:num>
  <w:num w:numId="30" w16cid:durableId="2127773429">
    <w:abstractNumId w:val="37"/>
  </w:num>
  <w:num w:numId="31" w16cid:durableId="1548295441">
    <w:abstractNumId w:val="15"/>
  </w:num>
  <w:num w:numId="32" w16cid:durableId="55517868">
    <w:abstractNumId w:val="29"/>
  </w:num>
  <w:num w:numId="33" w16cid:durableId="600182025">
    <w:abstractNumId w:val="34"/>
  </w:num>
  <w:num w:numId="34" w16cid:durableId="470756272">
    <w:abstractNumId w:val="40"/>
  </w:num>
  <w:num w:numId="35" w16cid:durableId="98574183">
    <w:abstractNumId w:val="26"/>
  </w:num>
  <w:num w:numId="36" w16cid:durableId="760835605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18"/>
  </w:num>
  <w:num w:numId="38" w16cid:durableId="657345140">
    <w:abstractNumId w:val="24"/>
  </w:num>
  <w:num w:numId="39" w16cid:durableId="429088090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  <w:num w:numId="44" w16cid:durableId="750083074">
    <w:abstractNumId w:val="3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1-28"/>
    <w:docVar w:name="Ar" w:val="2025/26"/>
    <w:docVar w:name="Dep" w:val="Socialdepartementet"/>
    <w:docVar w:name="GDB1" w:val="COM(2025) 743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MEDDELANDE FRÅN KOMMISSIONEN TILL EUROPAPARLAMENTET OCH EUROPEISKA RÅDET om EU:s narkotikastrategi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COM(2025) 743"/>
    <w:docVar w:name="Nr" w:val="55"/>
    <w:docVar w:name="Rub" w:val="EU:s narkotikastrategi"/>
    <w:docVar w:name="UppDat" w:val="2026-01-28"/>
    <w:docVar w:name="Utsk" w:val="Socialutskottet"/>
  </w:docVars>
  <w:rsids>
    <w:rsidRoot w:val="009221E1"/>
    <w:rsid w:val="00000290"/>
    <w:rsid w:val="00001068"/>
    <w:rsid w:val="00002B4B"/>
    <w:rsid w:val="0000412C"/>
    <w:rsid w:val="00004D5C"/>
    <w:rsid w:val="00005589"/>
    <w:rsid w:val="00005F68"/>
    <w:rsid w:val="00006CA7"/>
    <w:rsid w:val="000076BB"/>
    <w:rsid w:val="00011B8F"/>
    <w:rsid w:val="000128EB"/>
    <w:rsid w:val="00012B00"/>
    <w:rsid w:val="00014EF6"/>
    <w:rsid w:val="00015DDA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47BC"/>
    <w:rsid w:val="00025992"/>
    <w:rsid w:val="00025B24"/>
    <w:rsid w:val="00026711"/>
    <w:rsid w:val="0002708E"/>
    <w:rsid w:val="0002763D"/>
    <w:rsid w:val="00030DEF"/>
    <w:rsid w:val="000353F8"/>
    <w:rsid w:val="0003679E"/>
    <w:rsid w:val="00041EDC"/>
    <w:rsid w:val="00042CE5"/>
    <w:rsid w:val="0004352E"/>
    <w:rsid w:val="000446A1"/>
    <w:rsid w:val="00044C69"/>
    <w:rsid w:val="00051341"/>
    <w:rsid w:val="0005264F"/>
    <w:rsid w:val="00053CAA"/>
    <w:rsid w:val="00055875"/>
    <w:rsid w:val="0005781E"/>
    <w:rsid w:val="00057FE0"/>
    <w:rsid w:val="00060321"/>
    <w:rsid w:val="000620FD"/>
    <w:rsid w:val="000631D7"/>
    <w:rsid w:val="00063DCB"/>
    <w:rsid w:val="0006471B"/>
    <w:rsid w:val="000647D2"/>
    <w:rsid w:val="000656A1"/>
    <w:rsid w:val="00066BC9"/>
    <w:rsid w:val="000675A3"/>
    <w:rsid w:val="0007033C"/>
    <w:rsid w:val="000707E9"/>
    <w:rsid w:val="00072C86"/>
    <w:rsid w:val="00072FFC"/>
    <w:rsid w:val="000734E4"/>
    <w:rsid w:val="00073B75"/>
    <w:rsid w:val="000757FC"/>
    <w:rsid w:val="00075FF0"/>
    <w:rsid w:val="00076667"/>
    <w:rsid w:val="000769B8"/>
    <w:rsid w:val="00080631"/>
    <w:rsid w:val="00082374"/>
    <w:rsid w:val="00085C96"/>
    <w:rsid w:val="000862E0"/>
    <w:rsid w:val="000873C3"/>
    <w:rsid w:val="00090A54"/>
    <w:rsid w:val="00093408"/>
    <w:rsid w:val="00093BBF"/>
    <w:rsid w:val="0009435C"/>
    <w:rsid w:val="0009572A"/>
    <w:rsid w:val="000968CC"/>
    <w:rsid w:val="00096C32"/>
    <w:rsid w:val="00096DF5"/>
    <w:rsid w:val="000A13CA"/>
    <w:rsid w:val="000A456A"/>
    <w:rsid w:val="000A5E43"/>
    <w:rsid w:val="000B1DA3"/>
    <w:rsid w:val="000B2909"/>
    <w:rsid w:val="000B4C76"/>
    <w:rsid w:val="000B56A9"/>
    <w:rsid w:val="000B5E2C"/>
    <w:rsid w:val="000C5B38"/>
    <w:rsid w:val="000C61D1"/>
    <w:rsid w:val="000D0951"/>
    <w:rsid w:val="000D31A9"/>
    <w:rsid w:val="000D370F"/>
    <w:rsid w:val="000D5449"/>
    <w:rsid w:val="000D6A60"/>
    <w:rsid w:val="000D7110"/>
    <w:rsid w:val="000D7D18"/>
    <w:rsid w:val="000E12D9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5FC2"/>
    <w:rsid w:val="000F6462"/>
    <w:rsid w:val="00100A21"/>
    <w:rsid w:val="00101DE6"/>
    <w:rsid w:val="001025FC"/>
    <w:rsid w:val="001037F2"/>
    <w:rsid w:val="00105577"/>
    <w:rsid w:val="001055DA"/>
    <w:rsid w:val="00106F29"/>
    <w:rsid w:val="00113168"/>
    <w:rsid w:val="0011413E"/>
    <w:rsid w:val="0011652B"/>
    <w:rsid w:val="00116BC4"/>
    <w:rsid w:val="0012033A"/>
    <w:rsid w:val="00121002"/>
    <w:rsid w:val="00121EA2"/>
    <w:rsid w:val="00121FFC"/>
    <w:rsid w:val="0012208C"/>
    <w:rsid w:val="00122D16"/>
    <w:rsid w:val="001235D9"/>
    <w:rsid w:val="00123DA1"/>
    <w:rsid w:val="001242F3"/>
    <w:rsid w:val="0012582E"/>
    <w:rsid w:val="00125B5E"/>
    <w:rsid w:val="00126408"/>
    <w:rsid w:val="00126C66"/>
    <w:rsid w:val="00126E6B"/>
    <w:rsid w:val="00126F99"/>
    <w:rsid w:val="001270A6"/>
    <w:rsid w:val="00130EC3"/>
    <w:rsid w:val="001318F5"/>
    <w:rsid w:val="001331B1"/>
    <w:rsid w:val="00133CB0"/>
    <w:rsid w:val="00133E74"/>
    <w:rsid w:val="00134837"/>
    <w:rsid w:val="00135111"/>
    <w:rsid w:val="001404B8"/>
    <w:rsid w:val="001417E0"/>
    <w:rsid w:val="001428E2"/>
    <w:rsid w:val="001431C6"/>
    <w:rsid w:val="00143E09"/>
    <w:rsid w:val="00143F2F"/>
    <w:rsid w:val="00150E23"/>
    <w:rsid w:val="00151854"/>
    <w:rsid w:val="00152D37"/>
    <w:rsid w:val="00155101"/>
    <w:rsid w:val="001573AF"/>
    <w:rsid w:val="00160B48"/>
    <w:rsid w:val="001618E6"/>
    <w:rsid w:val="0016294F"/>
    <w:rsid w:val="00164463"/>
    <w:rsid w:val="00167FA8"/>
    <w:rsid w:val="001708DB"/>
    <w:rsid w:val="0017099B"/>
    <w:rsid w:val="00170CE4"/>
    <w:rsid w:val="00170E3E"/>
    <w:rsid w:val="0017300E"/>
    <w:rsid w:val="00173126"/>
    <w:rsid w:val="0017602A"/>
    <w:rsid w:val="00176A26"/>
    <w:rsid w:val="001774F8"/>
    <w:rsid w:val="0018096C"/>
    <w:rsid w:val="00180BE1"/>
    <w:rsid w:val="001813DF"/>
    <w:rsid w:val="001857B5"/>
    <w:rsid w:val="00187A78"/>
    <w:rsid w:val="00187E1F"/>
    <w:rsid w:val="0019051C"/>
    <w:rsid w:val="0019127B"/>
    <w:rsid w:val="00192350"/>
    <w:rsid w:val="00192E34"/>
    <w:rsid w:val="0019308B"/>
    <w:rsid w:val="001941B9"/>
    <w:rsid w:val="00195806"/>
    <w:rsid w:val="00196C02"/>
    <w:rsid w:val="001976CA"/>
    <w:rsid w:val="00197A8A"/>
    <w:rsid w:val="001A11FC"/>
    <w:rsid w:val="001A1B33"/>
    <w:rsid w:val="001A2A61"/>
    <w:rsid w:val="001A2F7F"/>
    <w:rsid w:val="001A379F"/>
    <w:rsid w:val="001A617C"/>
    <w:rsid w:val="001A6288"/>
    <w:rsid w:val="001B0576"/>
    <w:rsid w:val="001B0B48"/>
    <w:rsid w:val="001B11D6"/>
    <w:rsid w:val="001B4824"/>
    <w:rsid w:val="001B7A87"/>
    <w:rsid w:val="001C1C7D"/>
    <w:rsid w:val="001C2731"/>
    <w:rsid w:val="001C4566"/>
    <w:rsid w:val="001C4980"/>
    <w:rsid w:val="001C5DC9"/>
    <w:rsid w:val="001C6B85"/>
    <w:rsid w:val="001C71A9"/>
    <w:rsid w:val="001D12FC"/>
    <w:rsid w:val="001D3805"/>
    <w:rsid w:val="001D3851"/>
    <w:rsid w:val="001D512F"/>
    <w:rsid w:val="001D6A76"/>
    <w:rsid w:val="001D7586"/>
    <w:rsid w:val="001D761A"/>
    <w:rsid w:val="001D7AA1"/>
    <w:rsid w:val="001E0BD5"/>
    <w:rsid w:val="001E1A13"/>
    <w:rsid w:val="001E20CC"/>
    <w:rsid w:val="001E29B1"/>
    <w:rsid w:val="001E3C02"/>
    <w:rsid w:val="001E3D83"/>
    <w:rsid w:val="001E5674"/>
    <w:rsid w:val="001E5DF7"/>
    <w:rsid w:val="001E6477"/>
    <w:rsid w:val="001E72EE"/>
    <w:rsid w:val="001E761E"/>
    <w:rsid w:val="001F0629"/>
    <w:rsid w:val="001F0736"/>
    <w:rsid w:val="001F4302"/>
    <w:rsid w:val="001F50BE"/>
    <w:rsid w:val="001F525B"/>
    <w:rsid w:val="001F6BBE"/>
    <w:rsid w:val="00200CCB"/>
    <w:rsid w:val="00201498"/>
    <w:rsid w:val="0020308F"/>
    <w:rsid w:val="00204079"/>
    <w:rsid w:val="00207CF0"/>
    <w:rsid w:val="002102FD"/>
    <w:rsid w:val="002105D1"/>
    <w:rsid w:val="00210799"/>
    <w:rsid w:val="00210DAC"/>
    <w:rsid w:val="002116FE"/>
    <w:rsid w:val="00211B4E"/>
    <w:rsid w:val="00211E2A"/>
    <w:rsid w:val="00212466"/>
    <w:rsid w:val="00212771"/>
    <w:rsid w:val="00213204"/>
    <w:rsid w:val="00213258"/>
    <w:rsid w:val="0021523C"/>
    <w:rsid w:val="002161F5"/>
    <w:rsid w:val="0021657C"/>
    <w:rsid w:val="002205F5"/>
    <w:rsid w:val="0022093B"/>
    <w:rsid w:val="00221142"/>
    <w:rsid w:val="0022187E"/>
    <w:rsid w:val="00222258"/>
    <w:rsid w:val="0022293B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60FA"/>
    <w:rsid w:val="0024667C"/>
    <w:rsid w:val="002479CD"/>
    <w:rsid w:val="00253CC8"/>
    <w:rsid w:val="00260D2D"/>
    <w:rsid w:val="00261975"/>
    <w:rsid w:val="002637AB"/>
    <w:rsid w:val="00264503"/>
    <w:rsid w:val="00265FFD"/>
    <w:rsid w:val="00271D00"/>
    <w:rsid w:val="002740C3"/>
    <w:rsid w:val="002746FE"/>
    <w:rsid w:val="00274AA3"/>
    <w:rsid w:val="00275872"/>
    <w:rsid w:val="00281106"/>
    <w:rsid w:val="00282263"/>
    <w:rsid w:val="00282417"/>
    <w:rsid w:val="00282D27"/>
    <w:rsid w:val="00287F0D"/>
    <w:rsid w:val="00290756"/>
    <w:rsid w:val="00292420"/>
    <w:rsid w:val="002947D5"/>
    <w:rsid w:val="00295C20"/>
    <w:rsid w:val="002963B6"/>
    <w:rsid w:val="00296B7A"/>
    <w:rsid w:val="002974DC"/>
    <w:rsid w:val="002974EF"/>
    <w:rsid w:val="002A0CB3"/>
    <w:rsid w:val="002A39EF"/>
    <w:rsid w:val="002A422F"/>
    <w:rsid w:val="002A6394"/>
    <w:rsid w:val="002A6820"/>
    <w:rsid w:val="002B00E5"/>
    <w:rsid w:val="002B6849"/>
    <w:rsid w:val="002B7CA8"/>
    <w:rsid w:val="002C04C0"/>
    <w:rsid w:val="002C151F"/>
    <w:rsid w:val="002C1D37"/>
    <w:rsid w:val="002C237E"/>
    <w:rsid w:val="002C298F"/>
    <w:rsid w:val="002C2A30"/>
    <w:rsid w:val="002C4348"/>
    <w:rsid w:val="002C468B"/>
    <w:rsid w:val="002C476F"/>
    <w:rsid w:val="002C5B48"/>
    <w:rsid w:val="002C6012"/>
    <w:rsid w:val="002D014F"/>
    <w:rsid w:val="002D2647"/>
    <w:rsid w:val="002D4298"/>
    <w:rsid w:val="002D4829"/>
    <w:rsid w:val="002D6541"/>
    <w:rsid w:val="002D7C88"/>
    <w:rsid w:val="002E150B"/>
    <w:rsid w:val="002E2C89"/>
    <w:rsid w:val="002E3609"/>
    <w:rsid w:val="002E41CD"/>
    <w:rsid w:val="002E4D3F"/>
    <w:rsid w:val="002E5668"/>
    <w:rsid w:val="002E61A5"/>
    <w:rsid w:val="002F204A"/>
    <w:rsid w:val="002F2637"/>
    <w:rsid w:val="002F3675"/>
    <w:rsid w:val="002F426F"/>
    <w:rsid w:val="002F575E"/>
    <w:rsid w:val="002F59E0"/>
    <w:rsid w:val="002F66A6"/>
    <w:rsid w:val="002F7FAD"/>
    <w:rsid w:val="00300342"/>
    <w:rsid w:val="00300C5F"/>
    <w:rsid w:val="003025A6"/>
    <w:rsid w:val="0030354A"/>
    <w:rsid w:val="00303FD3"/>
    <w:rsid w:val="0030414B"/>
    <w:rsid w:val="00304401"/>
    <w:rsid w:val="003050DB"/>
    <w:rsid w:val="003104A8"/>
    <w:rsid w:val="00310561"/>
    <w:rsid w:val="00310AFE"/>
    <w:rsid w:val="00310F17"/>
    <w:rsid w:val="00311D8C"/>
    <w:rsid w:val="0031273D"/>
    <w:rsid w:val="003128E2"/>
    <w:rsid w:val="003153D9"/>
    <w:rsid w:val="0031634C"/>
    <w:rsid w:val="003172B4"/>
    <w:rsid w:val="00320EA7"/>
    <w:rsid w:val="00321621"/>
    <w:rsid w:val="00321F5A"/>
    <w:rsid w:val="003226B9"/>
    <w:rsid w:val="00322CB3"/>
    <w:rsid w:val="003232FC"/>
    <w:rsid w:val="00323EF7"/>
    <w:rsid w:val="003240E1"/>
    <w:rsid w:val="00325340"/>
    <w:rsid w:val="003259E5"/>
    <w:rsid w:val="00325F89"/>
    <w:rsid w:val="00326C03"/>
    <w:rsid w:val="00327474"/>
    <w:rsid w:val="003277B5"/>
    <w:rsid w:val="003327BD"/>
    <w:rsid w:val="003342B4"/>
    <w:rsid w:val="00336940"/>
    <w:rsid w:val="00336CD1"/>
    <w:rsid w:val="00336DA1"/>
    <w:rsid w:val="00340928"/>
    <w:rsid w:val="00340DE0"/>
    <w:rsid w:val="00341F47"/>
    <w:rsid w:val="0034210D"/>
    <w:rsid w:val="00342327"/>
    <w:rsid w:val="0034250B"/>
    <w:rsid w:val="00342EE1"/>
    <w:rsid w:val="00344234"/>
    <w:rsid w:val="0034494C"/>
    <w:rsid w:val="0034750A"/>
    <w:rsid w:val="00347C69"/>
    <w:rsid w:val="00347E11"/>
    <w:rsid w:val="003503DD"/>
    <w:rsid w:val="00350696"/>
    <w:rsid w:val="00350C92"/>
    <w:rsid w:val="0035266C"/>
    <w:rsid w:val="003542C5"/>
    <w:rsid w:val="00356444"/>
    <w:rsid w:val="00357D5A"/>
    <w:rsid w:val="00360397"/>
    <w:rsid w:val="003637A1"/>
    <w:rsid w:val="00364B2F"/>
    <w:rsid w:val="00364EFF"/>
    <w:rsid w:val="00365461"/>
    <w:rsid w:val="003678D2"/>
    <w:rsid w:val="00367EDA"/>
    <w:rsid w:val="00370311"/>
    <w:rsid w:val="0037394E"/>
    <w:rsid w:val="003779A2"/>
    <w:rsid w:val="00380663"/>
    <w:rsid w:val="003807B5"/>
    <w:rsid w:val="00381526"/>
    <w:rsid w:val="0038215B"/>
    <w:rsid w:val="003853E3"/>
    <w:rsid w:val="0038587E"/>
    <w:rsid w:val="00386B49"/>
    <w:rsid w:val="00390335"/>
    <w:rsid w:val="00392ED4"/>
    <w:rsid w:val="00393680"/>
    <w:rsid w:val="00394D4C"/>
    <w:rsid w:val="003953B3"/>
    <w:rsid w:val="003958CE"/>
    <w:rsid w:val="00395D9F"/>
    <w:rsid w:val="00397242"/>
    <w:rsid w:val="003A0F26"/>
    <w:rsid w:val="003A1315"/>
    <w:rsid w:val="003A2BF1"/>
    <w:rsid w:val="003A2E73"/>
    <w:rsid w:val="003A3071"/>
    <w:rsid w:val="003A3A54"/>
    <w:rsid w:val="003A4101"/>
    <w:rsid w:val="003A5969"/>
    <w:rsid w:val="003A5C58"/>
    <w:rsid w:val="003B0C81"/>
    <w:rsid w:val="003B201F"/>
    <w:rsid w:val="003B44C6"/>
    <w:rsid w:val="003B512A"/>
    <w:rsid w:val="003B67B3"/>
    <w:rsid w:val="003C2C22"/>
    <w:rsid w:val="003C36FA"/>
    <w:rsid w:val="003C3720"/>
    <w:rsid w:val="003C7BE0"/>
    <w:rsid w:val="003C7D3E"/>
    <w:rsid w:val="003D0DD3"/>
    <w:rsid w:val="003D17EF"/>
    <w:rsid w:val="003D2C01"/>
    <w:rsid w:val="003D3535"/>
    <w:rsid w:val="003D4246"/>
    <w:rsid w:val="003D4CA1"/>
    <w:rsid w:val="003D4D9F"/>
    <w:rsid w:val="003D6C46"/>
    <w:rsid w:val="003D7B03"/>
    <w:rsid w:val="003E1A25"/>
    <w:rsid w:val="003E30BD"/>
    <w:rsid w:val="003E38CE"/>
    <w:rsid w:val="003E5A50"/>
    <w:rsid w:val="003E6020"/>
    <w:rsid w:val="003E70E4"/>
    <w:rsid w:val="003E7CA0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3D11"/>
    <w:rsid w:val="0040468F"/>
    <w:rsid w:val="00404DB4"/>
    <w:rsid w:val="004060B1"/>
    <w:rsid w:val="00406891"/>
    <w:rsid w:val="004071E7"/>
    <w:rsid w:val="0041093C"/>
    <w:rsid w:val="0041138D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3906"/>
    <w:rsid w:val="00426213"/>
    <w:rsid w:val="0043004E"/>
    <w:rsid w:val="00431A7B"/>
    <w:rsid w:val="0043623F"/>
    <w:rsid w:val="00437459"/>
    <w:rsid w:val="0044015A"/>
    <w:rsid w:val="00441D70"/>
    <w:rsid w:val="004425C2"/>
    <w:rsid w:val="00443FA9"/>
    <w:rsid w:val="00444A79"/>
    <w:rsid w:val="004451EF"/>
    <w:rsid w:val="00445604"/>
    <w:rsid w:val="00446A23"/>
    <w:rsid w:val="00446BAE"/>
    <w:rsid w:val="00450441"/>
    <w:rsid w:val="004508BA"/>
    <w:rsid w:val="00454BA3"/>
    <w:rsid w:val="004557F3"/>
    <w:rsid w:val="0045607E"/>
    <w:rsid w:val="00456DC3"/>
    <w:rsid w:val="004625D5"/>
    <w:rsid w:val="0046337E"/>
    <w:rsid w:val="004634C8"/>
    <w:rsid w:val="00464CA1"/>
    <w:rsid w:val="004660C8"/>
    <w:rsid w:val="00467DEF"/>
    <w:rsid w:val="0047082E"/>
    <w:rsid w:val="00470BF4"/>
    <w:rsid w:val="00472EBA"/>
    <w:rsid w:val="004735B6"/>
    <w:rsid w:val="004735F0"/>
    <w:rsid w:val="004745D7"/>
    <w:rsid w:val="00474676"/>
    <w:rsid w:val="0047511B"/>
    <w:rsid w:val="0047537A"/>
    <w:rsid w:val="00475B99"/>
    <w:rsid w:val="00475E7D"/>
    <w:rsid w:val="00477628"/>
    <w:rsid w:val="00480A8A"/>
    <w:rsid w:val="00480EC3"/>
    <w:rsid w:val="00482F57"/>
    <w:rsid w:val="0048317E"/>
    <w:rsid w:val="00483A2E"/>
    <w:rsid w:val="00485601"/>
    <w:rsid w:val="004865B8"/>
    <w:rsid w:val="00486C0D"/>
    <w:rsid w:val="00487B96"/>
    <w:rsid w:val="00487C69"/>
    <w:rsid w:val="0049083E"/>
    <w:rsid w:val="004911D9"/>
    <w:rsid w:val="00491796"/>
    <w:rsid w:val="00493139"/>
    <w:rsid w:val="00493416"/>
    <w:rsid w:val="0049423C"/>
    <w:rsid w:val="004951AB"/>
    <w:rsid w:val="00496643"/>
    <w:rsid w:val="0049768A"/>
    <w:rsid w:val="004A14DC"/>
    <w:rsid w:val="004A33C6"/>
    <w:rsid w:val="004A6109"/>
    <w:rsid w:val="004A66B1"/>
    <w:rsid w:val="004A7DC4"/>
    <w:rsid w:val="004B0D57"/>
    <w:rsid w:val="004B16EE"/>
    <w:rsid w:val="004B1E7B"/>
    <w:rsid w:val="004B2B73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52AA"/>
    <w:rsid w:val="004C5686"/>
    <w:rsid w:val="004C70EE"/>
    <w:rsid w:val="004C7487"/>
    <w:rsid w:val="004D3AE2"/>
    <w:rsid w:val="004D3E2E"/>
    <w:rsid w:val="004D766C"/>
    <w:rsid w:val="004E0CB6"/>
    <w:rsid w:val="004E0FA8"/>
    <w:rsid w:val="004E1DE3"/>
    <w:rsid w:val="004E251B"/>
    <w:rsid w:val="004E25CD"/>
    <w:rsid w:val="004E2A4B"/>
    <w:rsid w:val="004E4419"/>
    <w:rsid w:val="004E6D22"/>
    <w:rsid w:val="004F0448"/>
    <w:rsid w:val="004F11A0"/>
    <w:rsid w:val="004F1EA0"/>
    <w:rsid w:val="004F363F"/>
    <w:rsid w:val="004F3EFF"/>
    <w:rsid w:val="004F4021"/>
    <w:rsid w:val="004F5640"/>
    <w:rsid w:val="004F6525"/>
    <w:rsid w:val="004F6FE2"/>
    <w:rsid w:val="004F72AD"/>
    <w:rsid w:val="004F75A7"/>
    <w:rsid w:val="004F79F2"/>
    <w:rsid w:val="005011D9"/>
    <w:rsid w:val="0050238B"/>
    <w:rsid w:val="00505905"/>
    <w:rsid w:val="00505B85"/>
    <w:rsid w:val="005117E0"/>
    <w:rsid w:val="00511A1B"/>
    <w:rsid w:val="00511A68"/>
    <w:rsid w:val="005121C0"/>
    <w:rsid w:val="00512F03"/>
    <w:rsid w:val="00513E7D"/>
    <w:rsid w:val="00514A67"/>
    <w:rsid w:val="00515921"/>
    <w:rsid w:val="00520A46"/>
    <w:rsid w:val="00521192"/>
    <w:rsid w:val="0052127C"/>
    <w:rsid w:val="005229BB"/>
    <w:rsid w:val="00526AEB"/>
    <w:rsid w:val="005302E0"/>
    <w:rsid w:val="00531030"/>
    <w:rsid w:val="00534E52"/>
    <w:rsid w:val="005365B6"/>
    <w:rsid w:val="00541655"/>
    <w:rsid w:val="00544738"/>
    <w:rsid w:val="005456E4"/>
    <w:rsid w:val="00547B89"/>
    <w:rsid w:val="00551027"/>
    <w:rsid w:val="005527F1"/>
    <w:rsid w:val="00552F8A"/>
    <w:rsid w:val="005559C2"/>
    <w:rsid w:val="00556528"/>
    <w:rsid w:val="005568AF"/>
    <w:rsid w:val="00556AF5"/>
    <w:rsid w:val="005577F2"/>
    <w:rsid w:val="00557BB3"/>
    <w:rsid w:val="005606BC"/>
    <w:rsid w:val="00562D54"/>
    <w:rsid w:val="00563E73"/>
    <w:rsid w:val="0056426C"/>
    <w:rsid w:val="005654E1"/>
    <w:rsid w:val="00565792"/>
    <w:rsid w:val="00567351"/>
    <w:rsid w:val="00567799"/>
    <w:rsid w:val="00567B63"/>
    <w:rsid w:val="005710DE"/>
    <w:rsid w:val="00571A0B"/>
    <w:rsid w:val="00573B21"/>
    <w:rsid w:val="00573DFD"/>
    <w:rsid w:val="005747D0"/>
    <w:rsid w:val="00574FF8"/>
    <w:rsid w:val="00577E30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5EDE"/>
    <w:rsid w:val="00596E2B"/>
    <w:rsid w:val="0059758F"/>
    <w:rsid w:val="00597DE3"/>
    <w:rsid w:val="005A0CBA"/>
    <w:rsid w:val="005A2022"/>
    <w:rsid w:val="005A2385"/>
    <w:rsid w:val="005A3272"/>
    <w:rsid w:val="005A512A"/>
    <w:rsid w:val="005A5193"/>
    <w:rsid w:val="005A6034"/>
    <w:rsid w:val="005A7AC1"/>
    <w:rsid w:val="005B115A"/>
    <w:rsid w:val="005B3ADC"/>
    <w:rsid w:val="005B43C6"/>
    <w:rsid w:val="005B537F"/>
    <w:rsid w:val="005B53EC"/>
    <w:rsid w:val="005C120D"/>
    <w:rsid w:val="005C15B3"/>
    <w:rsid w:val="005C3C07"/>
    <w:rsid w:val="005C6F80"/>
    <w:rsid w:val="005D07C2"/>
    <w:rsid w:val="005E2F29"/>
    <w:rsid w:val="005E400D"/>
    <w:rsid w:val="005E49D4"/>
    <w:rsid w:val="005E4E79"/>
    <w:rsid w:val="005E5CE7"/>
    <w:rsid w:val="005E790C"/>
    <w:rsid w:val="005E7C9D"/>
    <w:rsid w:val="005F08C5"/>
    <w:rsid w:val="005F29B4"/>
    <w:rsid w:val="005F6EB0"/>
    <w:rsid w:val="00601AD4"/>
    <w:rsid w:val="0060318C"/>
    <w:rsid w:val="00604782"/>
    <w:rsid w:val="00605718"/>
    <w:rsid w:val="00605C66"/>
    <w:rsid w:val="00606310"/>
    <w:rsid w:val="00607814"/>
    <w:rsid w:val="00610D7B"/>
    <w:rsid w:val="00610D87"/>
    <w:rsid w:val="00610E88"/>
    <w:rsid w:val="00610F56"/>
    <w:rsid w:val="00613827"/>
    <w:rsid w:val="00614FEA"/>
    <w:rsid w:val="006153B7"/>
    <w:rsid w:val="006175D7"/>
    <w:rsid w:val="006208E5"/>
    <w:rsid w:val="00622BAB"/>
    <w:rsid w:val="00624CB3"/>
    <w:rsid w:val="006273E4"/>
    <w:rsid w:val="0063097A"/>
    <w:rsid w:val="00631F82"/>
    <w:rsid w:val="006323C5"/>
    <w:rsid w:val="006338D8"/>
    <w:rsid w:val="00633B59"/>
    <w:rsid w:val="00634EF4"/>
    <w:rsid w:val="006357D0"/>
    <w:rsid w:val="006358C8"/>
    <w:rsid w:val="0063659A"/>
    <w:rsid w:val="0064133A"/>
    <w:rsid w:val="006416D1"/>
    <w:rsid w:val="00643065"/>
    <w:rsid w:val="00647FD7"/>
    <w:rsid w:val="00650080"/>
    <w:rsid w:val="006519F7"/>
    <w:rsid w:val="00651F17"/>
    <w:rsid w:val="0065382D"/>
    <w:rsid w:val="00654B4D"/>
    <w:rsid w:val="0065559D"/>
    <w:rsid w:val="00655A40"/>
    <w:rsid w:val="00656911"/>
    <w:rsid w:val="00657D11"/>
    <w:rsid w:val="00660D84"/>
    <w:rsid w:val="00660EBF"/>
    <w:rsid w:val="0066133A"/>
    <w:rsid w:val="00663196"/>
    <w:rsid w:val="0066378C"/>
    <w:rsid w:val="00666606"/>
    <w:rsid w:val="0066661D"/>
    <w:rsid w:val="006700F0"/>
    <w:rsid w:val="006706EA"/>
    <w:rsid w:val="0067072B"/>
    <w:rsid w:val="00670A48"/>
    <w:rsid w:val="00672F6F"/>
    <w:rsid w:val="00674C2F"/>
    <w:rsid w:val="00674C8B"/>
    <w:rsid w:val="006844A2"/>
    <w:rsid w:val="00685C94"/>
    <w:rsid w:val="00691AEE"/>
    <w:rsid w:val="0069523C"/>
    <w:rsid w:val="006962CA"/>
    <w:rsid w:val="00696A95"/>
    <w:rsid w:val="006A09DA"/>
    <w:rsid w:val="006A1835"/>
    <w:rsid w:val="006A2625"/>
    <w:rsid w:val="006A3ABC"/>
    <w:rsid w:val="006B1C42"/>
    <w:rsid w:val="006B4A30"/>
    <w:rsid w:val="006B7569"/>
    <w:rsid w:val="006C28EE"/>
    <w:rsid w:val="006C4D0F"/>
    <w:rsid w:val="006C4FF1"/>
    <w:rsid w:val="006C5C02"/>
    <w:rsid w:val="006C6F88"/>
    <w:rsid w:val="006C799D"/>
    <w:rsid w:val="006D2998"/>
    <w:rsid w:val="006D3188"/>
    <w:rsid w:val="006D373F"/>
    <w:rsid w:val="006D5159"/>
    <w:rsid w:val="006D6779"/>
    <w:rsid w:val="006D7F15"/>
    <w:rsid w:val="006E08FC"/>
    <w:rsid w:val="006E1B38"/>
    <w:rsid w:val="006E62A4"/>
    <w:rsid w:val="006F09A1"/>
    <w:rsid w:val="006F2588"/>
    <w:rsid w:val="006F50FF"/>
    <w:rsid w:val="006F73D6"/>
    <w:rsid w:val="00703DCD"/>
    <w:rsid w:val="00703FF7"/>
    <w:rsid w:val="007043CD"/>
    <w:rsid w:val="00707F7E"/>
    <w:rsid w:val="00710A6C"/>
    <w:rsid w:val="00710D98"/>
    <w:rsid w:val="00711CE9"/>
    <w:rsid w:val="00712266"/>
    <w:rsid w:val="00712593"/>
    <w:rsid w:val="00712D82"/>
    <w:rsid w:val="00713800"/>
    <w:rsid w:val="00715C52"/>
    <w:rsid w:val="00716B08"/>
    <w:rsid w:val="00716E22"/>
    <w:rsid w:val="007171AB"/>
    <w:rsid w:val="00720ECF"/>
    <w:rsid w:val="007213D0"/>
    <w:rsid w:val="007219C0"/>
    <w:rsid w:val="00721D8B"/>
    <w:rsid w:val="0072347F"/>
    <w:rsid w:val="0072485A"/>
    <w:rsid w:val="00731C75"/>
    <w:rsid w:val="00732599"/>
    <w:rsid w:val="00733180"/>
    <w:rsid w:val="00733D73"/>
    <w:rsid w:val="00733E8A"/>
    <w:rsid w:val="00743E09"/>
    <w:rsid w:val="00744D35"/>
    <w:rsid w:val="00744FCC"/>
    <w:rsid w:val="00745259"/>
    <w:rsid w:val="00747B9C"/>
    <w:rsid w:val="00750C93"/>
    <w:rsid w:val="00751B91"/>
    <w:rsid w:val="00754947"/>
    <w:rsid w:val="00754E24"/>
    <w:rsid w:val="00754F08"/>
    <w:rsid w:val="007568F5"/>
    <w:rsid w:val="00757B3B"/>
    <w:rsid w:val="007618C5"/>
    <w:rsid w:val="00764FA6"/>
    <w:rsid w:val="00765294"/>
    <w:rsid w:val="00766C56"/>
    <w:rsid w:val="00771DFA"/>
    <w:rsid w:val="007720D9"/>
    <w:rsid w:val="00772B12"/>
    <w:rsid w:val="00773075"/>
    <w:rsid w:val="00773F36"/>
    <w:rsid w:val="00775BF6"/>
    <w:rsid w:val="00776254"/>
    <w:rsid w:val="007769FC"/>
    <w:rsid w:val="00776C04"/>
    <w:rsid w:val="00777C9B"/>
    <w:rsid w:val="00777CFF"/>
    <w:rsid w:val="007815BC"/>
    <w:rsid w:val="00782B3F"/>
    <w:rsid w:val="00782E3C"/>
    <w:rsid w:val="00783034"/>
    <w:rsid w:val="007840B5"/>
    <w:rsid w:val="00785292"/>
    <w:rsid w:val="007862E1"/>
    <w:rsid w:val="007900CC"/>
    <w:rsid w:val="0079641B"/>
    <w:rsid w:val="00797A90"/>
    <w:rsid w:val="007A06A6"/>
    <w:rsid w:val="007A0C13"/>
    <w:rsid w:val="007A1856"/>
    <w:rsid w:val="007A1887"/>
    <w:rsid w:val="007A629C"/>
    <w:rsid w:val="007A6348"/>
    <w:rsid w:val="007A65BA"/>
    <w:rsid w:val="007B023C"/>
    <w:rsid w:val="007B03CC"/>
    <w:rsid w:val="007B2F08"/>
    <w:rsid w:val="007B7B5A"/>
    <w:rsid w:val="007C44FF"/>
    <w:rsid w:val="007C5A2C"/>
    <w:rsid w:val="007C6456"/>
    <w:rsid w:val="007C64A8"/>
    <w:rsid w:val="007C7BDB"/>
    <w:rsid w:val="007D1021"/>
    <w:rsid w:val="007D2FF5"/>
    <w:rsid w:val="007D488F"/>
    <w:rsid w:val="007D4BCF"/>
    <w:rsid w:val="007D542F"/>
    <w:rsid w:val="007D6268"/>
    <w:rsid w:val="007D73AB"/>
    <w:rsid w:val="007D790E"/>
    <w:rsid w:val="007E2712"/>
    <w:rsid w:val="007E3563"/>
    <w:rsid w:val="007E35D8"/>
    <w:rsid w:val="007E4645"/>
    <w:rsid w:val="007E4A9C"/>
    <w:rsid w:val="007E5516"/>
    <w:rsid w:val="007E73B9"/>
    <w:rsid w:val="007E7A23"/>
    <w:rsid w:val="007E7EE2"/>
    <w:rsid w:val="007F06CA"/>
    <w:rsid w:val="007F0B91"/>
    <w:rsid w:val="007F0DD0"/>
    <w:rsid w:val="007F3342"/>
    <w:rsid w:val="007F3841"/>
    <w:rsid w:val="007F3C3A"/>
    <w:rsid w:val="007F54AA"/>
    <w:rsid w:val="007F61D0"/>
    <w:rsid w:val="007F698D"/>
    <w:rsid w:val="00800DD8"/>
    <w:rsid w:val="0080228F"/>
    <w:rsid w:val="00802E2B"/>
    <w:rsid w:val="00804C1B"/>
    <w:rsid w:val="00804CD3"/>
    <w:rsid w:val="0080595A"/>
    <w:rsid w:val="0080608A"/>
    <w:rsid w:val="00811124"/>
    <w:rsid w:val="008148D8"/>
    <w:rsid w:val="008150A6"/>
    <w:rsid w:val="00815115"/>
    <w:rsid w:val="00815A8F"/>
    <w:rsid w:val="008162F6"/>
    <w:rsid w:val="00816BB6"/>
    <w:rsid w:val="00816EF3"/>
    <w:rsid w:val="00817098"/>
    <w:rsid w:val="008178E6"/>
    <w:rsid w:val="00821540"/>
    <w:rsid w:val="00822325"/>
    <w:rsid w:val="0082249C"/>
    <w:rsid w:val="008237FB"/>
    <w:rsid w:val="008248B1"/>
    <w:rsid w:val="00824CCE"/>
    <w:rsid w:val="00826280"/>
    <w:rsid w:val="00826CCF"/>
    <w:rsid w:val="0082707F"/>
    <w:rsid w:val="00830B7B"/>
    <w:rsid w:val="00832661"/>
    <w:rsid w:val="00833C60"/>
    <w:rsid w:val="008349AA"/>
    <w:rsid w:val="008375D5"/>
    <w:rsid w:val="00840477"/>
    <w:rsid w:val="00840F97"/>
    <w:rsid w:val="00841486"/>
    <w:rsid w:val="008429BF"/>
    <w:rsid w:val="00842BC9"/>
    <w:rsid w:val="008431AF"/>
    <w:rsid w:val="0084476E"/>
    <w:rsid w:val="00845137"/>
    <w:rsid w:val="00845B9F"/>
    <w:rsid w:val="00847F70"/>
    <w:rsid w:val="008504F6"/>
    <w:rsid w:val="0085240E"/>
    <w:rsid w:val="00852484"/>
    <w:rsid w:val="0085518B"/>
    <w:rsid w:val="00856514"/>
    <w:rsid w:val="008573B9"/>
    <w:rsid w:val="0085782D"/>
    <w:rsid w:val="00863BB7"/>
    <w:rsid w:val="00870A08"/>
    <w:rsid w:val="00870B75"/>
    <w:rsid w:val="00872E25"/>
    <w:rsid w:val="008730FD"/>
    <w:rsid w:val="0087398C"/>
    <w:rsid w:val="00873DA1"/>
    <w:rsid w:val="00875950"/>
    <w:rsid w:val="00875DDD"/>
    <w:rsid w:val="00877EA5"/>
    <w:rsid w:val="008803EF"/>
    <w:rsid w:val="00880995"/>
    <w:rsid w:val="00881A98"/>
    <w:rsid w:val="00881BC6"/>
    <w:rsid w:val="00884056"/>
    <w:rsid w:val="008848F6"/>
    <w:rsid w:val="008860CC"/>
    <w:rsid w:val="00886EEE"/>
    <w:rsid w:val="00887F86"/>
    <w:rsid w:val="00890876"/>
    <w:rsid w:val="00891929"/>
    <w:rsid w:val="00893029"/>
    <w:rsid w:val="00893C77"/>
    <w:rsid w:val="0089514A"/>
    <w:rsid w:val="0089525E"/>
    <w:rsid w:val="00895C2A"/>
    <w:rsid w:val="008978AF"/>
    <w:rsid w:val="0089794F"/>
    <w:rsid w:val="008A03E9"/>
    <w:rsid w:val="008A0A0D"/>
    <w:rsid w:val="008A32D9"/>
    <w:rsid w:val="008A343E"/>
    <w:rsid w:val="008A3961"/>
    <w:rsid w:val="008A4CEA"/>
    <w:rsid w:val="008A5224"/>
    <w:rsid w:val="008A68D0"/>
    <w:rsid w:val="008A7506"/>
    <w:rsid w:val="008A7D14"/>
    <w:rsid w:val="008B1603"/>
    <w:rsid w:val="008B20ED"/>
    <w:rsid w:val="008B6135"/>
    <w:rsid w:val="008B799F"/>
    <w:rsid w:val="008B7BEB"/>
    <w:rsid w:val="008C02B8"/>
    <w:rsid w:val="008C0AA4"/>
    <w:rsid w:val="008C0EF8"/>
    <w:rsid w:val="008C18CC"/>
    <w:rsid w:val="008C4538"/>
    <w:rsid w:val="008C4A64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65A8"/>
    <w:rsid w:val="008E77D6"/>
    <w:rsid w:val="008F0685"/>
    <w:rsid w:val="008F0C15"/>
    <w:rsid w:val="008F0D58"/>
    <w:rsid w:val="008F651C"/>
    <w:rsid w:val="008F7D57"/>
    <w:rsid w:val="009036E7"/>
    <w:rsid w:val="00905D64"/>
    <w:rsid w:val="0090605F"/>
    <w:rsid w:val="00907069"/>
    <w:rsid w:val="00907A8F"/>
    <w:rsid w:val="0091053B"/>
    <w:rsid w:val="00912119"/>
    <w:rsid w:val="00912158"/>
    <w:rsid w:val="00912359"/>
    <w:rsid w:val="00912945"/>
    <w:rsid w:val="00912CBD"/>
    <w:rsid w:val="009144EE"/>
    <w:rsid w:val="00915D4C"/>
    <w:rsid w:val="0092135B"/>
    <w:rsid w:val="00921E40"/>
    <w:rsid w:val="0092213D"/>
    <w:rsid w:val="009221E1"/>
    <w:rsid w:val="00922460"/>
    <w:rsid w:val="0092410F"/>
    <w:rsid w:val="0092795D"/>
    <w:rsid w:val="009279B2"/>
    <w:rsid w:val="00931643"/>
    <w:rsid w:val="009329B5"/>
    <w:rsid w:val="00935026"/>
    <w:rsid w:val="009352B4"/>
    <w:rsid w:val="00935814"/>
    <w:rsid w:val="009448AC"/>
    <w:rsid w:val="0094502D"/>
    <w:rsid w:val="00946561"/>
    <w:rsid w:val="00946B39"/>
    <w:rsid w:val="00947013"/>
    <w:rsid w:val="0095062C"/>
    <w:rsid w:val="009546CB"/>
    <w:rsid w:val="00956EA9"/>
    <w:rsid w:val="0095789C"/>
    <w:rsid w:val="00960007"/>
    <w:rsid w:val="00963AD2"/>
    <w:rsid w:val="0096453D"/>
    <w:rsid w:val="00966CF2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76B42"/>
    <w:rsid w:val="00976CDC"/>
    <w:rsid w:val="00977A0D"/>
    <w:rsid w:val="00977B21"/>
    <w:rsid w:val="00980CE4"/>
    <w:rsid w:val="00984EA2"/>
    <w:rsid w:val="00986CC3"/>
    <w:rsid w:val="0099068E"/>
    <w:rsid w:val="009920AA"/>
    <w:rsid w:val="00992943"/>
    <w:rsid w:val="00992DFD"/>
    <w:rsid w:val="009931B3"/>
    <w:rsid w:val="00993506"/>
    <w:rsid w:val="00993A72"/>
    <w:rsid w:val="00993DED"/>
    <w:rsid w:val="00995A3F"/>
    <w:rsid w:val="00995EA9"/>
    <w:rsid w:val="00996279"/>
    <w:rsid w:val="009965F7"/>
    <w:rsid w:val="009A0866"/>
    <w:rsid w:val="009A3725"/>
    <w:rsid w:val="009A4D0A"/>
    <w:rsid w:val="009A4F9B"/>
    <w:rsid w:val="009A6156"/>
    <w:rsid w:val="009A759C"/>
    <w:rsid w:val="009A7C42"/>
    <w:rsid w:val="009B008B"/>
    <w:rsid w:val="009B09DC"/>
    <w:rsid w:val="009B27E5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4BB3"/>
    <w:rsid w:val="009C4FAA"/>
    <w:rsid w:val="009C610D"/>
    <w:rsid w:val="009C6D10"/>
    <w:rsid w:val="009D10E5"/>
    <w:rsid w:val="009D2A20"/>
    <w:rsid w:val="009D2DC4"/>
    <w:rsid w:val="009D43F3"/>
    <w:rsid w:val="009D4E9F"/>
    <w:rsid w:val="009D5D40"/>
    <w:rsid w:val="009D623E"/>
    <w:rsid w:val="009D6B1B"/>
    <w:rsid w:val="009E0DA0"/>
    <w:rsid w:val="009E107B"/>
    <w:rsid w:val="009E18D6"/>
    <w:rsid w:val="009E4DCA"/>
    <w:rsid w:val="009E53C8"/>
    <w:rsid w:val="009E5B02"/>
    <w:rsid w:val="009E5F9D"/>
    <w:rsid w:val="009E7B92"/>
    <w:rsid w:val="009E7F45"/>
    <w:rsid w:val="009F19C0"/>
    <w:rsid w:val="009F2CDD"/>
    <w:rsid w:val="009F505F"/>
    <w:rsid w:val="00A0048A"/>
    <w:rsid w:val="00A00AE4"/>
    <w:rsid w:val="00A00D24"/>
    <w:rsid w:val="00A0129C"/>
    <w:rsid w:val="00A01F5C"/>
    <w:rsid w:val="00A12A69"/>
    <w:rsid w:val="00A13081"/>
    <w:rsid w:val="00A16A36"/>
    <w:rsid w:val="00A2019A"/>
    <w:rsid w:val="00A20A4B"/>
    <w:rsid w:val="00A21091"/>
    <w:rsid w:val="00A222BA"/>
    <w:rsid w:val="00A23493"/>
    <w:rsid w:val="00A2416A"/>
    <w:rsid w:val="00A30E06"/>
    <w:rsid w:val="00A31EC8"/>
    <w:rsid w:val="00A3270B"/>
    <w:rsid w:val="00A333A9"/>
    <w:rsid w:val="00A379E4"/>
    <w:rsid w:val="00A40901"/>
    <w:rsid w:val="00A42F07"/>
    <w:rsid w:val="00A43B02"/>
    <w:rsid w:val="00A44946"/>
    <w:rsid w:val="00A45A84"/>
    <w:rsid w:val="00A46B85"/>
    <w:rsid w:val="00A47FC1"/>
    <w:rsid w:val="00A50348"/>
    <w:rsid w:val="00A50585"/>
    <w:rsid w:val="00A506F1"/>
    <w:rsid w:val="00A50D0A"/>
    <w:rsid w:val="00A5156E"/>
    <w:rsid w:val="00A53E57"/>
    <w:rsid w:val="00A548EA"/>
    <w:rsid w:val="00A56337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71D"/>
    <w:rsid w:val="00A7382D"/>
    <w:rsid w:val="00A743AC"/>
    <w:rsid w:val="00A74BF6"/>
    <w:rsid w:val="00A75AB7"/>
    <w:rsid w:val="00A833B9"/>
    <w:rsid w:val="00A8483F"/>
    <w:rsid w:val="00A870B0"/>
    <w:rsid w:val="00A8728A"/>
    <w:rsid w:val="00A87A54"/>
    <w:rsid w:val="00AA105C"/>
    <w:rsid w:val="00AA1144"/>
    <w:rsid w:val="00AA1541"/>
    <w:rsid w:val="00AA1809"/>
    <w:rsid w:val="00AA1FFE"/>
    <w:rsid w:val="00AA3F2E"/>
    <w:rsid w:val="00AA4741"/>
    <w:rsid w:val="00AA7074"/>
    <w:rsid w:val="00AA72F4"/>
    <w:rsid w:val="00AA7AC9"/>
    <w:rsid w:val="00AB10E7"/>
    <w:rsid w:val="00AB4919"/>
    <w:rsid w:val="00AB4D25"/>
    <w:rsid w:val="00AB5033"/>
    <w:rsid w:val="00AB5298"/>
    <w:rsid w:val="00AB5519"/>
    <w:rsid w:val="00AB6313"/>
    <w:rsid w:val="00AB6F47"/>
    <w:rsid w:val="00AB71DD"/>
    <w:rsid w:val="00AC15C5"/>
    <w:rsid w:val="00AC2B56"/>
    <w:rsid w:val="00AC31B6"/>
    <w:rsid w:val="00AC59D3"/>
    <w:rsid w:val="00AC7635"/>
    <w:rsid w:val="00AD0380"/>
    <w:rsid w:val="00AD0E75"/>
    <w:rsid w:val="00AD35E8"/>
    <w:rsid w:val="00AE2336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73AD"/>
    <w:rsid w:val="00AF7B3F"/>
    <w:rsid w:val="00B00702"/>
    <w:rsid w:val="00B0110B"/>
    <w:rsid w:val="00B0234E"/>
    <w:rsid w:val="00B03BED"/>
    <w:rsid w:val="00B05F2F"/>
    <w:rsid w:val="00B06751"/>
    <w:rsid w:val="00B06B65"/>
    <w:rsid w:val="00B07931"/>
    <w:rsid w:val="00B0799C"/>
    <w:rsid w:val="00B13241"/>
    <w:rsid w:val="00B13699"/>
    <w:rsid w:val="00B136A7"/>
    <w:rsid w:val="00B13FB6"/>
    <w:rsid w:val="00B149E2"/>
    <w:rsid w:val="00B14E3B"/>
    <w:rsid w:val="00B17A4D"/>
    <w:rsid w:val="00B2131A"/>
    <w:rsid w:val="00B2169D"/>
    <w:rsid w:val="00B21CBB"/>
    <w:rsid w:val="00B252F4"/>
    <w:rsid w:val="00B2606D"/>
    <w:rsid w:val="00B263C0"/>
    <w:rsid w:val="00B26E46"/>
    <w:rsid w:val="00B316CA"/>
    <w:rsid w:val="00B31BFB"/>
    <w:rsid w:val="00B3528F"/>
    <w:rsid w:val="00B357AB"/>
    <w:rsid w:val="00B377D0"/>
    <w:rsid w:val="00B41704"/>
    <w:rsid w:val="00B41F72"/>
    <w:rsid w:val="00B441A4"/>
    <w:rsid w:val="00B44E90"/>
    <w:rsid w:val="00B45324"/>
    <w:rsid w:val="00B45438"/>
    <w:rsid w:val="00B47018"/>
    <w:rsid w:val="00B47956"/>
    <w:rsid w:val="00B517E1"/>
    <w:rsid w:val="00B537BC"/>
    <w:rsid w:val="00B556E8"/>
    <w:rsid w:val="00B55E70"/>
    <w:rsid w:val="00B60238"/>
    <w:rsid w:val="00B60B6F"/>
    <w:rsid w:val="00B640A8"/>
    <w:rsid w:val="00B6479E"/>
    <w:rsid w:val="00B64962"/>
    <w:rsid w:val="00B66AC0"/>
    <w:rsid w:val="00B66B75"/>
    <w:rsid w:val="00B67A20"/>
    <w:rsid w:val="00B71634"/>
    <w:rsid w:val="00B73091"/>
    <w:rsid w:val="00B74617"/>
    <w:rsid w:val="00B75139"/>
    <w:rsid w:val="00B75A2B"/>
    <w:rsid w:val="00B80840"/>
    <w:rsid w:val="00B815FC"/>
    <w:rsid w:val="00B81623"/>
    <w:rsid w:val="00B82A05"/>
    <w:rsid w:val="00B82C43"/>
    <w:rsid w:val="00B84409"/>
    <w:rsid w:val="00B84500"/>
    <w:rsid w:val="00B84E2D"/>
    <w:rsid w:val="00B8746A"/>
    <w:rsid w:val="00B90CF2"/>
    <w:rsid w:val="00B9277F"/>
    <w:rsid w:val="00B927C9"/>
    <w:rsid w:val="00B94DC0"/>
    <w:rsid w:val="00B952B7"/>
    <w:rsid w:val="00B959D7"/>
    <w:rsid w:val="00B95FBF"/>
    <w:rsid w:val="00B96EFA"/>
    <w:rsid w:val="00B97CCF"/>
    <w:rsid w:val="00BA3F43"/>
    <w:rsid w:val="00BA4AB6"/>
    <w:rsid w:val="00BA5541"/>
    <w:rsid w:val="00BA61AC"/>
    <w:rsid w:val="00BA664B"/>
    <w:rsid w:val="00BB03E5"/>
    <w:rsid w:val="00BB17B0"/>
    <w:rsid w:val="00BB28BF"/>
    <w:rsid w:val="00BB2F42"/>
    <w:rsid w:val="00BB354B"/>
    <w:rsid w:val="00BB4AC0"/>
    <w:rsid w:val="00BB5683"/>
    <w:rsid w:val="00BB5BCB"/>
    <w:rsid w:val="00BB5EB6"/>
    <w:rsid w:val="00BB7F30"/>
    <w:rsid w:val="00BC10FA"/>
    <w:rsid w:val="00BC112B"/>
    <w:rsid w:val="00BC17DF"/>
    <w:rsid w:val="00BC3F7E"/>
    <w:rsid w:val="00BC4FB0"/>
    <w:rsid w:val="00BC6832"/>
    <w:rsid w:val="00BD0826"/>
    <w:rsid w:val="00BD15AB"/>
    <w:rsid w:val="00BD181D"/>
    <w:rsid w:val="00BD2E66"/>
    <w:rsid w:val="00BD30AC"/>
    <w:rsid w:val="00BD3969"/>
    <w:rsid w:val="00BD4D7E"/>
    <w:rsid w:val="00BD530D"/>
    <w:rsid w:val="00BE0567"/>
    <w:rsid w:val="00BE18F0"/>
    <w:rsid w:val="00BE1BAF"/>
    <w:rsid w:val="00BE302F"/>
    <w:rsid w:val="00BE3210"/>
    <w:rsid w:val="00BE350E"/>
    <w:rsid w:val="00BE3E56"/>
    <w:rsid w:val="00BE3FAB"/>
    <w:rsid w:val="00BE4BF7"/>
    <w:rsid w:val="00BE56A7"/>
    <w:rsid w:val="00BE62F6"/>
    <w:rsid w:val="00BE638E"/>
    <w:rsid w:val="00BF27A7"/>
    <w:rsid w:val="00BF27B2"/>
    <w:rsid w:val="00BF4F06"/>
    <w:rsid w:val="00BF534E"/>
    <w:rsid w:val="00BF5717"/>
    <w:rsid w:val="00BF5C91"/>
    <w:rsid w:val="00BF66D2"/>
    <w:rsid w:val="00BF7EC0"/>
    <w:rsid w:val="00BF7EDA"/>
    <w:rsid w:val="00C01348"/>
    <w:rsid w:val="00C01585"/>
    <w:rsid w:val="00C01832"/>
    <w:rsid w:val="00C02C66"/>
    <w:rsid w:val="00C0764A"/>
    <w:rsid w:val="00C11326"/>
    <w:rsid w:val="00C1410E"/>
    <w:rsid w:val="00C141C6"/>
    <w:rsid w:val="00C15663"/>
    <w:rsid w:val="00C156CA"/>
    <w:rsid w:val="00C16508"/>
    <w:rsid w:val="00C16CF4"/>
    <w:rsid w:val="00C16F5A"/>
    <w:rsid w:val="00C2071A"/>
    <w:rsid w:val="00C20ACB"/>
    <w:rsid w:val="00C214C2"/>
    <w:rsid w:val="00C220DC"/>
    <w:rsid w:val="00C23703"/>
    <w:rsid w:val="00C26068"/>
    <w:rsid w:val="00C26DF9"/>
    <w:rsid w:val="00C271A8"/>
    <w:rsid w:val="00C3050C"/>
    <w:rsid w:val="00C31BD6"/>
    <w:rsid w:val="00C31F15"/>
    <w:rsid w:val="00C32067"/>
    <w:rsid w:val="00C346AD"/>
    <w:rsid w:val="00C36E3A"/>
    <w:rsid w:val="00C37A77"/>
    <w:rsid w:val="00C41141"/>
    <w:rsid w:val="00C41222"/>
    <w:rsid w:val="00C43676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5A6A"/>
    <w:rsid w:val="00C65EEE"/>
    <w:rsid w:val="00C66E3B"/>
    <w:rsid w:val="00C670F8"/>
    <w:rsid w:val="00C6780B"/>
    <w:rsid w:val="00C718E0"/>
    <w:rsid w:val="00C73A90"/>
    <w:rsid w:val="00C743F5"/>
    <w:rsid w:val="00C76D49"/>
    <w:rsid w:val="00C80126"/>
    <w:rsid w:val="00C80AD4"/>
    <w:rsid w:val="00C80B5E"/>
    <w:rsid w:val="00C82055"/>
    <w:rsid w:val="00C83958"/>
    <w:rsid w:val="00C85FE1"/>
    <w:rsid w:val="00C8630A"/>
    <w:rsid w:val="00C86B78"/>
    <w:rsid w:val="00C9061B"/>
    <w:rsid w:val="00C93EBA"/>
    <w:rsid w:val="00C97A19"/>
    <w:rsid w:val="00C97EF0"/>
    <w:rsid w:val="00CA0BD8"/>
    <w:rsid w:val="00CA2FD7"/>
    <w:rsid w:val="00CA32CA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84C"/>
    <w:rsid w:val="00CB4E5A"/>
    <w:rsid w:val="00CB52FD"/>
    <w:rsid w:val="00CB581E"/>
    <w:rsid w:val="00CB6A8A"/>
    <w:rsid w:val="00CB6EDE"/>
    <w:rsid w:val="00CC0E22"/>
    <w:rsid w:val="00CC2635"/>
    <w:rsid w:val="00CC41BA"/>
    <w:rsid w:val="00CC48E4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E1C01"/>
    <w:rsid w:val="00CE20BC"/>
    <w:rsid w:val="00CE26C6"/>
    <w:rsid w:val="00CE39E1"/>
    <w:rsid w:val="00CE42D4"/>
    <w:rsid w:val="00CF0FD0"/>
    <w:rsid w:val="00CF16D8"/>
    <w:rsid w:val="00CF1FD8"/>
    <w:rsid w:val="00CF20D0"/>
    <w:rsid w:val="00CF2D83"/>
    <w:rsid w:val="00CF44A1"/>
    <w:rsid w:val="00CF45F2"/>
    <w:rsid w:val="00CF4FDC"/>
    <w:rsid w:val="00CF5848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72C9"/>
    <w:rsid w:val="00D2002C"/>
    <w:rsid w:val="00D209C3"/>
    <w:rsid w:val="00D20DA7"/>
    <w:rsid w:val="00D249A5"/>
    <w:rsid w:val="00D26005"/>
    <w:rsid w:val="00D275B7"/>
    <w:rsid w:val="00D2793F"/>
    <w:rsid w:val="00D279D8"/>
    <w:rsid w:val="00D27C8E"/>
    <w:rsid w:val="00D3026A"/>
    <w:rsid w:val="00D32D62"/>
    <w:rsid w:val="00D337A5"/>
    <w:rsid w:val="00D3621B"/>
    <w:rsid w:val="00D36E44"/>
    <w:rsid w:val="00D40205"/>
    <w:rsid w:val="00D40C72"/>
    <w:rsid w:val="00D41021"/>
    <w:rsid w:val="00D4141B"/>
    <w:rsid w:val="00D4145D"/>
    <w:rsid w:val="00D425CC"/>
    <w:rsid w:val="00D4460B"/>
    <w:rsid w:val="00D458F0"/>
    <w:rsid w:val="00D5036E"/>
    <w:rsid w:val="00D50668"/>
    <w:rsid w:val="00D50B3B"/>
    <w:rsid w:val="00D51C1C"/>
    <w:rsid w:val="00D51FCC"/>
    <w:rsid w:val="00D5467F"/>
    <w:rsid w:val="00D55837"/>
    <w:rsid w:val="00D56A9F"/>
    <w:rsid w:val="00D57BA2"/>
    <w:rsid w:val="00D60A80"/>
    <w:rsid w:val="00D60F51"/>
    <w:rsid w:val="00D60FAC"/>
    <w:rsid w:val="00D65E43"/>
    <w:rsid w:val="00D65EB0"/>
    <w:rsid w:val="00D67128"/>
    <w:rsid w:val="00D6730A"/>
    <w:rsid w:val="00D674A6"/>
    <w:rsid w:val="00D67C54"/>
    <w:rsid w:val="00D708FC"/>
    <w:rsid w:val="00D70F15"/>
    <w:rsid w:val="00D7168E"/>
    <w:rsid w:val="00D72719"/>
    <w:rsid w:val="00D72E52"/>
    <w:rsid w:val="00D73F9D"/>
    <w:rsid w:val="00D74B7C"/>
    <w:rsid w:val="00D76068"/>
    <w:rsid w:val="00D76862"/>
    <w:rsid w:val="00D76B01"/>
    <w:rsid w:val="00D804A2"/>
    <w:rsid w:val="00D81651"/>
    <w:rsid w:val="00D83FAD"/>
    <w:rsid w:val="00D84704"/>
    <w:rsid w:val="00D84BF9"/>
    <w:rsid w:val="00D8517D"/>
    <w:rsid w:val="00D921FD"/>
    <w:rsid w:val="00D92C43"/>
    <w:rsid w:val="00D93714"/>
    <w:rsid w:val="00D93DF2"/>
    <w:rsid w:val="00D94034"/>
    <w:rsid w:val="00D95424"/>
    <w:rsid w:val="00D96717"/>
    <w:rsid w:val="00DA1E96"/>
    <w:rsid w:val="00DA4084"/>
    <w:rsid w:val="00DA56ED"/>
    <w:rsid w:val="00DA5A54"/>
    <w:rsid w:val="00DA5C0D"/>
    <w:rsid w:val="00DB0B11"/>
    <w:rsid w:val="00DB1D34"/>
    <w:rsid w:val="00DB3F13"/>
    <w:rsid w:val="00DB423C"/>
    <w:rsid w:val="00DB4E26"/>
    <w:rsid w:val="00DB714B"/>
    <w:rsid w:val="00DC0675"/>
    <w:rsid w:val="00DC0825"/>
    <w:rsid w:val="00DC1025"/>
    <w:rsid w:val="00DC10F6"/>
    <w:rsid w:val="00DC115D"/>
    <w:rsid w:val="00DC1530"/>
    <w:rsid w:val="00DC1EB8"/>
    <w:rsid w:val="00DC3E45"/>
    <w:rsid w:val="00DC4598"/>
    <w:rsid w:val="00DC5C78"/>
    <w:rsid w:val="00DC673F"/>
    <w:rsid w:val="00DC76BB"/>
    <w:rsid w:val="00DD0722"/>
    <w:rsid w:val="00DD0B3D"/>
    <w:rsid w:val="00DD212F"/>
    <w:rsid w:val="00DD6617"/>
    <w:rsid w:val="00DD6C9A"/>
    <w:rsid w:val="00DE18F5"/>
    <w:rsid w:val="00DE3AEE"/>
    <w:rsid w:val="00DE5B14"/>
    <w:rsid w:val="00DE7048"/>
    <w:rsid w:val="00DE73D2"/>
    <w:rsid w:val="00DE799A"/>
    <w:rsid w:val="00DF5BFB"/>
    <w:rsid w:val="00DF5CD6"/>
    <w:rsid w:val="00DF6479"/>
    <w:rsid w:val="00DF7538"/>
    <w:rsid w:val="00E022DA"/>
    <w:rsid w:val="00E032A1"/>
    <w:rsid w:val="00E03BCB"/>
    <w:rsid w:val="00E06754"/>
    <w:rsid w:val="00E124DC"/>
    <w:rsid w:val="00E12EB5"/>
    <w:rsid w:val="00E15A41"/>
    <w:rsid w:val="00E15E4D"/>
    <w:rsid w:val="00E16825"/>
    <w:rsid w:val="00E2268C"/>
    <w:rsid w:val="00E22D68"/>
    <w:rsid w:val="00E23077"/>
    <w:rsid w:val="00E2449C"/>
    <w:rsid w:val="00E247D9"/>
    <w:rsid w:val="00E258D8"/>
    <w:rsid w:val="00E26DDF"/>
    <w:rsid w:val="00E270E5"/>
    <w:rsid w:val="00E30167"/>
    <w:rsid w:val="00E32C2B"/>
    <w:rsid w:val="00E33493"/>
    <w:rsid w:val="00E339F7"/>
    <w:rsid w:val="00E37922"/>
    <w:rsid w:val="00E406DF"/>
    <w:rsid w:val="00E415D3"/>
    <w:rsid w:val="00E469E4"/>
    <w:rsid w:val="00E475C3"/>
    <w:rsid w:val="00E509B0"/>
    <w:rsid w:val="00E50B11"/>
    <w:rsid w:val="00E54246"/>
    <w:rsid w:val="00E5476A"/>
    <w:rsid w:val="00E549BB"/>
    <w:rsid w:val="00E54E4B"/>
    <w:rsid w:val="00E55D8E"/>
    <w:rsid w:val="00E61089"/>
    <w:rsid w:val="00E6337C"/>
    <w:rsid w:val="00E64FCC"/>
    <w:rsid w:val="00E6641E"/>
    <w:rsid w:val="00E66F18"/>
    <w:rsid w:val="00E70856"/>
    <w:rsid w:val="00E727DE"/>
    <w:rsid w:val="00E74A30"/>
    <w:rsid w:val="00E77778"/>
    <w:rsid w:val="00E77B7E"/>
    <w:rsid w:val="00E77BA8"/>
    <w:rsid w:val="00E8139F"/>
    <w:rsid w:val="00E8245A"/>
    <w:rsid w:val="00E82DF1"/>
    <w:rsid w:val="00E84754"/>
    <w:rsid w:val="00E90CAA"/>
    <w:rsid w:val="00E92044"/>
    <w:rsid w:val="00E93339"/>
    <w:rsid w:val="00E96330"/>
    <w:rsid w:val="00E96532"/>
    <w:rsid w:val="00E973A0"/>
    <w:rsid w:val="00EA01AC"/>
    <w:rsid w:val="00EA1688"/>
    <w:rsid w:val="00EA1AFC"/>
    <w:rsid w:val="00EA2317"/>
    <w:rsid w:val="00EA3A7D"/>
    <w:rsid w:val="00EA4C83"/>
    <w:rsid w:val="00EA5138"/>
    <w:rsid w:val="00EB0A37"/>
    <w:rsid w:val="00EB763D"/>
    <w:rsid w:val="00EB7EC2"/>
    <w:rsid w:val="00EB7FE4"/>
    <w:rsid w:val="00EC0A92"/>
    <w:rsid w:val="00EC1791"/>
    <w:rsid w:val="00EC1DA0"/>
    <w:rsid w:val="00EC329B"/>
    <w:rsid w:val="00EC5EB9"/>
    <w:rsid w:val="00EC6006"/>
    <w:rsid w:val="00EC71A6"/>
    <w:rsid w:val="00EC73EB"/>
    <w:rsid w:val="00ED050E"/>
    <w:rsid w:val="00ED3151"/>
    <w:rsid w:val="00ED4349"/>
    <w:rsid w:val="00ED592E"/>
    <w:rsid w:val="00ED6ABD"/>
    <w:rsid w:val="00ED72E1"/>
    <w:rsid w:val="00EE3C0F"/>
    <w:rsid w:val="00EE50AE"/>
    <w:rsid w:val="00EE53E1"/>
    <w:rsid w:val="00EE5EB8"/>
    <w:rsid w:val="00EE66E5"/>
    <w:rsid w:val="00EE6810"/>
    <w:rsid w:val="00EE6C5F"/>
    <w:rsid w:val="00EF1601"/>
    <w:rsid w:val="00EF21FE"/>
    <w:rsid w:val="00EF2225"/>
    <w:rsid w:val="00EF2A7F"/>
    <w:rsid w:val="00EF2D58"/>
    <w:rsid w:val="00EF2F36"/>
    <w:rsid w:val="00EF37C2"/>
    <w:rsid w:val="00EF4803"/>
    <w:rsid w:val="00EF5127"/>
    <w:rsid w:val="00EF61BD"/>
    <w:rsid w:val="00F01DDB"/>
    <w:rsid w:val="00F02290"/>
    <w:rsid w:val="00F03EAC"/>
    <w:rsid w:val="00F0432F"/>
    <w:rsid w:val="00F04B7C"/>
    <w:rsid w:val="00F077C9"/>
    <w:rsid w:val="00F078B5"/>
    <w:rsid w:val="00F14024"/>
    <w:rsid w:val="00F14FA3"/>
    <w:rsid w:val="00F15DB1"/>
    <w:rsid w:val="00F173A9"/>
    <w:rsid w:val="00F232F8"/>
    <w:rsid w:val="00F24297"/>
    <w:rsid w:val="00F2564A"/>
    <w:rsid w:val="00F25761"/>
    <w:rsid w:val="00F259D7"/>
    <w:rsid w:val="00F27D6D"/>
    <w:rsid w:val="00F32482"/>
    <w:rsid w:val="00F32D05"/>
    <w:rsid w:val="00F34BFC"/>
    <w:rsid w:val="00F35263"/>
    <w:rsid w:val="00F35E34"/>
    <w:rsid w:val="00F37EFC"/>
    <w:rsid w:val="00F403BF"/>
    <w:rsid w:val="00F4088E"/>
    <w:rsid w:val="00F4342F"/>
    <w:rsid w:val="00F45227"/>
    <w:rsid w:val="00F47F37"/>
    <w:rsid w:val="00F5045C"/>
    <w:rsid w:val="00F520C7"/>
    <w:rsid w:val="00F53AEA"/>
    <w:rsid w:val="00F547AF"/>
    <w:rsid w:val="00F55446"/>
    <w:rsid w:val="00F55AC7"/>
    <w:rsid w:val="00F55FC9"/>
    <w:rsid w:val="00F563CD"/>
    <w:rsid w:val="00F5663B"/>
    <w:rsid w:val="00F5674D"/>
    <w:rsid w:val="00F60997"/>
    <w:rsid w:val="00F6392C"/>
    <w:rsid w:val="00F64256"/>
    <w:rsid w:val="00F66093"/>
    <w:rsid w:val="00F66518"/>
    <w:rsid w:val="00F66657"/>
    <w:rsid w:val="00F6751E"/>
    <w:rsid w:val="00F70848"/>
    <w:rsid w:val="00F709FB"/>
    <w:rsid w:val="00F73A60"/>
    <w:rsid w:val="00F8015D"/>
    <w:rsid w:val="00F802BA"/>
    <w:rsid w:val="00F829C7"/>
    <w:rsid w:val="00F834AA"/>
    <w:rsid w:val="00F848D6"/>
    <w:rsid w:val="00F859AE"/>
    <w:rsid w:val="00F879E5"/>
    <w:rsid w:val="00F9071F"/>
    <w:rsid w:val="00F922B2"/>
    <w:rsid w:val="00F943C8"/>
    <w:rsid w:val="00F94C76"/>
    <w:rsid w:val="00F96B28"/>
    <w:rsid w:val="00FA1564"/>
    <w:rsid w:val="00FA41B4"/>
    <w:rsid w:val="00FA5D74"/>
    <w:rsid w:val="00FA5DDD"/>
    <w:rsid w:val="00FA6255"/>
    <w:rsid w:val="00FA723B"/>
    <w:rsid w:val="00FA7644"/>
    <w:rsid w:val="00FB0647"/>
    <w:rsid w:val="00FB1971"/>
    <w:rsid w:val="00FB1FA3"/>
    <w:rsid w:val="00FB43A8"/>
    <w:rsid w:val="00FB4D12"/>
    <w:rsid w:val="00FB5279"/>
    <w:rsid w:val="00FB62AE"/>
    <w:rsid w:val="00FC0258"/>
    <w:rsid w:val="00FC069A"/>
    <w:rsid w:val="00FC08A9"/>
    <w:rsid w:val="00FC0BA0"/>
    <w:rsid w:val="00FC1BB0"/>
    <w:rsid w:val="00FC7600"/>
    <w:rsid w:val="00FD0385"/>
    <w:rsid w:val="00FD0B7B"/>
    <w:rsid w:val="00FD0FA3"/>
    <w:rsid w:val="00FD1A46"/>
    <w:rsid w:val="00FD4C08"/>
    <w:rsid w:val="00FD6002"/>
    <w:rsid w:val="00FE1DCC"/>
    <w:rsid w:val="00FE1DD4"/>
    <w:rsid w:val="00FE2B19"/>
    <w:rsid w:val="00FE2C26"/>
    <w:rsid w:val="00FE2EC7"/>
    <w:rsid w:val="00FE7548"/>
    <w:rsid w:val="00FF01F9"/>
    <w:rsid w:val="00FF0538"/>
    <w:rsid w:val="00FF24F8"/>
    <w:rsid w:val="00FF5B88"/>
    <w:rsid w:val="00FF5D76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0B03A88"/>
  <w15:docId w15:val="{81854DA1-65AE-4528-AAC0-93B2B7E3417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240" w:lineRule="auto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2C237E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17878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948831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068144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193893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29671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69881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77180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497080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015025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87832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2428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5272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391301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0107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99543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36803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584255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aa0131ab\Application%20Data\Microsoft\Forms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6753F3A5D8814C40BB8444ABC2522C1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5751F22-F51F-4DF8-896E-D13A764E0A9C}"/>
      </w:docPartPr>
      <w:docPartBody>
        <w:p w:rsidR="0095352E" w:rsidRDefault="0095352E">
          <w:pPr>
            <w:pStyle w:val="6753F3A5D8814C40BB8444ABC2522C14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B68588D5135F47E2BDD24CCA5116BF7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15F6581-EB37-49E9-843A-E54A36A420E4}"/>
      </w:docPartPr>
      <w:docPartBody>
        <w:p w:rsidR="0095352E" w:rsidRDefault="0095352E">
          <w:pPr>
            <w:pStyle w:val="B68588D5135F47E2BDD24CCA5116BF70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25043498B82D45FB95297FCD38363BD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206E05B-E455-455E-8273-A404C8DBDB46}"/>
      </w:docPartPr>
      <w:docPartBody>
        <w:p w:rsidR="0095352E" w:rsidRDefault="0095352E">
          <w:pPr>
            <w:pStyle w:val="25043498B82D45FB95297FCD38363BD0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FEA27DE9785A45C1A699671AA7269E2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875EC46-FFC7-41A8-8455-8D8963148A14}"/>
      </w:docPartPr>
      <w:docPartBody>
        <w:p w:rsidR="0095352E" w:rsidRDefault="0095352E">
          <w:pPr>
            <w:pStyle w:val="FEA27DE9785A45C1A699671AA7269E21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24E146125F1348EEB1AFC7C139D2F44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968AAA5-E26C-4943-9082-F5E017D07A44}"/>
      </w:docPartPr>
      <w:docPartBody>
        <w:p w:rsidR="0095352E" w:rsidRDefault="0095352E">
          <w:pPr>
            <w:pStyle w:val="24E146125F1348EEB1AFC7C139D2F449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F391D6BB8E7B46A2BA66911C4838CE7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841D18B-0389-49F2-B6D7-D95446A3E6A8}"/>
      </w:docPartPr>
      <w:docPartBody>
        <w:p w:rsidR="0095352E" w:rsidRDefault="0095352E">
          <w:pPr>
            <w:pStyle w:val="F391D6BB8E7B46A2BA66911C4838CE7A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449A37B1D7BF4446A14995C040FA6E0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47506CA-4882-4E36-A485-D12727CBD700}"/>
      </w:docPartPr>
      <w:docPartBody>
        <w:p w:rsidR="0095352E" w:rsidRDefault="0095352E">
          <w:pPr>
            <w:pStyle w:val="449A37B1D7BF4446A14995C040FA6E08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5079EE9DB65248EC974D79644A513C9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FA48AB3-2366-46FD-AF59-B8E3FB2AFACC}"/>
      </w:docPartPr>
      <w:docPartBody>
        <w:p w:rsidR="0095352E" w:rsidRDefault="0095352E">
          <w:pPr>
            <w:pStyle w:val="5079EE9DB65248EC974D79644A513C9A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E896A58C3D294B54AA273A404C0FA29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053F993-C68C-45D3-980D-4A0BFAAB121D}"/>
      </w:docPartPr>
      <w:docPartBody>
        <w:p w:rsidR="00F9644A" w:rsidRDefault="00F9644A">
          <w:r w:rsidRPr="007C2A12">
            <w:rPr>
              <w:rStyle w:val="Platshllartext"/>
            </w:rPr>
            <w:t xml:space="preserve"> </w:t>
          </w:r>
        </w:p>
      </w:docPartBody>
    </w:docPart>
    <w:docPart>
      <w:docPartPr>
        <w:name w:val="1E12E0FC132746678C8F3295D49DAA8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3F457E2-69AF-4A42-A94C-FDE654CCB59C}"/>
      </w:docPartPr>
      <w:docPartBody>
        <w:p w:rsidR="00F9644A" w:rsidRDefault="00F9644A">
          <w:r w:rsidRPr="007C2A12">
            <w:rPr>
              <w:rStyle w:val="Platshllartext"/>
            </w:rPr>
            <w:t xml:space="preserve"> </w:t>
          </w:r>
        </w:p>
      </w:docPartBody>
    </w:docPart>
    <w:docPart>
      <w:docPartPr>
        <w:name w:val="E5CB0A42AD7542C1B98FB64D33EADED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CAEF079-30A3-4049-9439-3CE54FF6FEC4}"/>
      </w:docPartPr>
      <w:docPartBody>
        <w:p w:rsidR="00F9644A" w:rsidRDefault="00F9644A">
          <w:r w:rsidRPr="007C2A12">
            <w:rPr>
              <w:rStyle w:val="Platshllartext"/>
            </w:rPr>
            <w:t xml:space="preserve"> </w:t>
          </w:r>
        </w:p>
      </w:docPartBody>
    </w:docPart>
    <w:docPart>
      <w:docPartPr>
        <w:name w:val="210A30EC6B464D098B4B0C72F50B34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29AE203-8A00-4FC8-B64A-0FBFBB831FC5}"/>
      </w:docPartPr>
      <w:docPartBody>
        <w:p w:rsidR="00F9644A" w:rsidRDefault="00F9644A">
          <w:r w:rsidRPr="007C2A12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5352E"/>
    <w:rsid w:val="000076BB"/>
    <w:rsid w:val="001A2F7F"/>
    <w:rsid w:val="00273B64"/>
    <w:rsid w:val="00295C20"/>
    <w:rsid w:val="003958CE"/>
    <w:rsid w:val="006B1C42"/>
    <w:rsid w:val="007043CD"/>
    <w:rsid w:val="0072485A"/>
    <w:rsid w:val="00733D73"/>
    <w:rsid w:val="00783034"/>
    <w:rsid w:val="007A0C13"/>
    <w:rsid w:val="007C640B"/>
    <w:rsid w:val="007F17E6"/>
    <w:rsid w:val="0095352E"/>
    <w:rsid w:val="009724C0"/>
    <w:rsid w:val="00993DED"/>
    <w:rsid w:val="00AC31B6"/>
    <w:rsid w:val="00BB62D7"/>
    <w:rsid w:val="00BF7EDA"/>
    <w:rsid w:val="00CF7C51"/>
    <w:rsid w:val="00E43E8A"/>
    <w:rsid w:val="00EE6C5F"/>
    <w:rsid w:val="00F964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F9644A"/>
    <w:rPr>
      <w:noProof w:val="0"/>
      <w:color w:val="808080"/>
    </w:rPr>
  </w:style>
  <w:style w:type="paragraph" w:customStyle="1" w:styleId="6753F3A5D8814C40BB8444ABC2522C14">
    <w:name w:val="6753F3A5D8814C40BB8444ABC2522C14"/>
  </w:style>
  <w:style w:type="paragraph" w:customStyle="1" w:styleId="398060F161B34DB48637506B79C6775B">
    <w:name w:val="398060F161B34DB48637506B79C6775B"/>
  </w:style>
  <w:style w:type="paragraph" w:customStyle="1" w:styleId="B68588D5135F47E2BDD24CCA5116BF70">
    <w:name w:val="B68588D5135F47E2BDD24CCA5116BF70"/>
  </w:style>
  <w:style w:type="paragraph" w:customStyle="1" w:styleId="1401BA5D3C3A4FF89FE754B8FDBEFA0F">
    <w:name w:val="1401BA5D3C3A4FF89FE754B8FDBEFA0F"/>
  </w:style>
  <w:style w:type="paragraph" w:customStyle="1" w:styleId="25043498B82D45FB95297FCD38363BD0">
    <w:name w:val="25043498B82D45FB95297FCD38363BD0"/>
  </w:style>
  <w:style w:type="paragraph" w:customStyle="1" w:styleId="FEA27DE9785A45C1A699671AA7269E21">
    <w:name w:val="FEA27DE9785A45C1A699671AA7269E21"/>
  </w:style>
  <w:style w:type="paragraph" w:customStyle="1" w:styleId="24E146125F1348EEB1AFC7C139D2F449">
    <w:name w:val="24E146125F1348EEB1AFC7C139D2F449"/>
  </w:style>
  <w:style w:type="paragraph" w:customStyle="1" w:styleId="F391D6BB8E7B46A2BA66911C4838CE7A">
    <w:name w:val="F391D6BB8E7B46A2BA66911C4838CE7A"/>
  </w:style>
  <w:style w:type="paragraph" w:customStyle="1" w:styleId="25A3F18C478F471AB12A389CFCEF41CF">
    <w:name w:val="25A3F18C478F471AB12A389CFCEF41CF"/>
  </w:style>
  <w:style w:type="paragraph" w:customStyle="1" w:styleId="449A37B1D7BF4446A14995C040FA6E08">
    <w:name w:val="449A37B1D7BF4446A14995C040FA6E08"/>
  </w:style>
  <w:style w:type="paragraph" w:customStyle="1" w:styleId="5079EE9DB65248EC974D79644A513C9A">
    <w:name w:val="5079EE9DB65248EC974D79644A513C9A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2025-12-11</HeaderDate>
    <Office/>
    <Dnr>S2025/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3.xml><?xml version="1.0" encoding="utf-8"?>
<faktaPM xmlns="http://rk.se/faktapm">
  <Titel>EU:s narkotikastrategi</Titel>
  <Ar>2025/26</Ar>
  <Nr>55</Nr>
  <UppDat>2026-01-28</UppDat>
  <Rub>EU:s narkotikastrategi</Rub>
  <Dep>Socialdepartementet</Dep>
  <Utsk>Socialutskottet</Utsk>
  <AnkDat>2026-01-28</AnkDat>
  <Egenskap1/>
  <Egenskap2/>
  <Egenskap3/>
  <DepLista>
    <Item>
      <itemnr/>
      <Departementsnamn>Socialdepartementet</Departementsnamn>
    </Item>
  </DepLista>
  <DokLista>
    <DokItem>
      <Beteckning>COM(2025) 743</Beteckning>
      <Celexnummer>52025DC0743</Celexnummer>
      <DokTitel>MEDDELANDE FRÅN KOMMISSIONEN TILL EUROPAPARLAMENTET OCH EUROPEISKA RÅDET om EU:s narkotikastrategi.</DokTitel>
    </DokItem>
  </DokLista>
  <GDB1>COM(2025) 743</GDB1>
  <GDT1>MEDDELANDE FRÅN KOMMISSIONEN TILL EUROPAPARLAMENTET OCH EUROPEISKA RÅDET om EU:s narkotikastrategi.</GDT1>
  <GDTWeb>COM(2025) 743</GDTWeb>
  <Typ>FPM</Typ>
  <Dokumenttyp>FaktaPM</Dokumenttyp>
  <Epostadress>aa0131ab</Epostadress>
</faktaPM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IconOverlay xmlns="http://schemas.microsoft.com/sharepoint/v4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8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9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9FB9EC-FC1C-42B0-A927-D5AFA33E62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DA4F45B-6D9B-4F92-BF1A-D000C1CFD5A9}">
  <ds:schemaRefs>
    <ds:schemaRef ds:uri="http://lp/documentinfo/RK"/>
  </ds:schemaRefs>
</ds:datastoreItem>
</file>

<file path=customXml/itemProps3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4.xml><?xml version="1.0" encoding="utf-8"?>
<ds:datastoreItem xmlns:ds="http://schemas.openxmlformats.org/officeDocument/2006/customXml" ds:itemID="{EEF7327B-C51F-4C6A-9E63-7EF904854BF2}">
  <ds:schemaRefs>
    <ds:schemaRef ds:uri="9c9941df-7074-4a92-bf99-225d24d78d61"/>
    <ds:schemaRef ds:uri="4e9c2f0c-7bf8-49af-8356-cbf363fc78a7"/>
    <ds:schemaRef ds:uri="http://schemas.openxmlformats.org/package/2006/metadata/core-properties"/>
    <ds:schemaRef ds:uri="http://www.w3.org/XML/1998/namespace"/>
    <ds:schemaRef ds:uri="http://purl.org/dc/elements/1.1/"/>
    <ds:schemaRef ds:uri="18f3d968-6251-40b0-9f11-012b293496c2"/>
    <ds:schemaRef ds:uri="http://schemas.microsoft.com/office/infopath/2007/PartnerControls"/>
    <ds:schemaRef ds:uri="http://schemas.microsoft.com/sharepoint/v4"/>
    <ds:schemaRef ds:uri="http://schemas.microsoft.com/office/2006/documentManagement/types"/>
    <ds:schemaRef ds:uri="8b66ae41-1ec6-402e-b662-35d1932ca064"/>
    <ds:schemaRef ds:uri="cc625d36-bb37-4650-91b9-0c96159295ba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A3C01EAB-3C7F-44F2-8A9A-6F3E4FE0460C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55991910-F62A-47B1-A926-BD1A6A8DBAFF}">
  <ds:schemaRefs>
    <ds:schemaRef ds:uri="Microsoft.SharePoint.Taxonomy.ContentTypeSync"/>
  </ds:schemaRefs>
</ds:datastoreItem>
</file>

<file path=customXml/itemProps8.xml><?xml version="1.0" encoding="utf-8"?>
<ds:datastoreItem xmlns:ds="http://schemas.openxmlformats.org/officeDocument/2006/customXml" ds:itemID="{C95A9DF3-8A8D-4ED1-B245-1437201B01D3}">
  <ds:schemaRefs>
    <ds:schemaRef ds:uri="http://schemas.microsoft.com/office/2006/metadata/customXsn"/>
  </ds:schemaRefs>
</ds:datastoreItem>
</file>

<file path=customXml/itemProps9.xml><?xml version="1.0" encoding="utf-8"?>
<ds:datastoreItem xmlns:ds="http://schemas.openxmlformats.org/officeDocument/2006/customXml" ds:itemID="{CCD026E5-8FF0-4A3F-89BB-BD275E4A8E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c153c13d-ab0f-4d2e-9c55-49f781c6d8d9}" enabled="1" method="Privileged" siteId="{22200bd4-83e9-4341-bd3c-6ebe774baa4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8</Pages>
  <Words>1944</Words>
  <Characters>12886</Characters>
  <Application>Microsoft Office Word</Application>
  <DocSecurity>0</DocSecurity>
  <Lines>233</Lines>
  <Paragraphs>66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14807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FPM_202526__55</dc:title>
  <dc:subject/>
  <dc:creator>Rebecca Haglund</dc:creator>
  <cp:keywords/>
  <dc:description/>
  <cp:lastModifiedBy>Anna Tiselius</cp:lastModifiedBy>
  <cp:revision>2</cp:revision>
  <cp:lastPrinted>2026-01-28T12:31:00Z</cp:lastPrinted>
  <dcterms:created xsi:type="dcterms:W3CDTF">2026-01-28T12:33:00Z</dcterms:created>
  <dcterms:modified xsi:type="dcterms:W3CDTF">2026-01-28T12:33:00Z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Organisation">
    <vt:lpwstr/>
  </property>
  <property fmtid="{D5CDD505-2E9C-101B-9397-08002B2CF9AE}" pid="6" name="ActivityCategory">
    <vt:lpwstr/>
  </property>
  <property fmtid="{D5CDD505-2E9C-101B-9397-08002B2CF9AE}" pid="7" name="_dlc_policyId">
    <vt:lpwstr>0x0101000787FB7BB4849D41A5C57A862A6FE0CE|1846109918</vt:lpwstr>
  </property>
  <property fmtid="{D5CDD505-2E9C-101B-9397-08002B2CF9AE}" pid="8" name="ItemRetentionFormula">
    <vt:lpwstr>&lt;formula id="Microsoft.Office.RecordsManagement.PolicyFeatures.Expiration.Formula.BuiltIn"&gt;&lt;number&gt;5&lt;/number&gt;&lt;property&gt;ExpirationDate&lt;/property&gt;&lt;propertyId&gt;4bb3d96d-1df3-4fdd-8204-5f3ffa1ec161&lt;/propertyId&gt;&lt;period&gt;years&lt;/period&gt;&lt;/formula&gt;</vt:lpwstr>
  </property>
  <property fmtid="{D5CDD505-2E9C-101B-9397-08002B2CF9AE}" pid="9" name="Ar">
    <vt:lpwstr>2025/26</vt:lpwstr>
  </property>
  <property fmtid="{D5CDD505-2E9C-101B-9397-08002B2CF9AE}" pid="10" name="Nr">
    <vt:lpwstr>55</vt:lpwstr>
  </property>
  <property fmtid="{D5CDD505-2E9C-101B-9397-08002B2CF9AE}" pid="11" name="UppDat">
    <vt:lpwstr>2026-01-28</vt:lpwstr>
  </property>
  <property fmtid="{D5CDD505-2E9C-101B-9397-08002B2CF9AE}" pid="12" name="Rub">
    <vt:lpwstr>EU:s narkotikastrategi</vt:lpwstr>
  </property>
  <property fmtid="{D5CDD505-2E9C-101B-9397-08002B2CF9AE}" pid="13" name="Dep">
    <vt:lpwstr>Socialdepartementet</vt:lpwstr>
  </property>
  <property fmtid="{D5CDD505-2E9C-101B-9397-08002B2CF9AE}" pid="14" name="GDB1">
    <vt:lpwstr>COM(2025) 743</vt:lpwstr>
  </property>
  <property fmtid="{D5CDD505-2E9C-101B-9397-08002B2CF9AE}" pid="15" name="GDB2">
    <vt:lpwstr> </vt:lpwstr>
  </property>
  <property fmtid="{D5CDD505-2E9C-101B-9397-08002B2CF9AE}" pid="16" name="GDB3">
    <vt:lpwstr> </vt:lpwstr>
  </property>
  <property fmtid="{D5CDD505-2E9C-101B-9397-08002B2CF9AE}" pid="17" name="GDB4">
    <vt:lpwstr> </vt:lpwstr>
  </property>
  <property fmtid="{D5CDD505-2E9C-101B-9397-08002B2CF9AE}" pid="18" name="GDB5">
    <vt:lpwstr> </vt:lpwstr>
  </property>
  <property fmtid="{D5CDD505-2E9C-101B-9397-08002B2CF9AE}" pid="19" name="GDB6">
    <vt:lpwstr> </vt:lpwstr>
  </property>
  <property fmtid="{D5CDD505-2E9C-101B-9397-08002B2CF9AE}" pid="20" name="GDB7">
    <vt:lpwstr> </vt:lpwstr>
  </property>
  <property fmtid="{D5CDD505-2E9C-101B-9397-08002B2CF9AE}" pid="21" name="GDB8">
    <vt:lpwstr> </vt:lpwstr>
  </property>
  <property fmtid="{D5CDD505-2E9C-101B-9397-08002B2CF9AE}" pid="22" name="GDB9">
    <vt:lpwstr> </vt:lpwstr>
  </property>
  <property fmtid="{D5CDD505-2E9C-101B-9397-08002B2CF9AE}" pid="23" name="GDB10">
    <vt:lpwstr> </vt:lpwstr>
  </property>
  <property fmtid="{D5CDD505-2E9C-101B-9397-08002B2CF9AE}" pid="24" name="GDB11">
    <vt:lpwstr> </vt:lpwstr>
  </property>
  <property fmtid="{D5CDD505-2E9C-101B-9397-08002B2CF9AE}" pid="25" name="GDB12">
    <vt:lpwstr> </vt:lpwstr>
  </property>
  <property fmtid="{D5CDD505-2E9C-101B-9397-08002B2CF9AE}" pid="26" name="GDB13">
    <vt:lpwstr> </vt:lpwstr>
  </property>
  <property fmtid="{D5CDD505-2E9C-101B-9397-08002B2CF9AE}" pid="27" name="GDT1">
    <vt:lpwstr>MEDDELANDE FRÅN KOMMISSIONEN TILL EUROPAPARLAMENTET OCH EUROPEISKA RÅDET om EU:s narkotikastrategi.</vt:lpwstr>
  </property>
  <property fmtid="{D5CDD505-2E9C-101B-9397-08002B2CF9AE}" pid="28" name="GDT2">
    <vt:lpwstr> </vt:lpwstr>
  </property>
  <property fmtid="{D5CDD505-2E9C-101B-9397-08002B2CF9AE}" pid="29" name="GDT3">
    <vt:lpwstr> </vt:lpwstr>
  </property>
  <property fmtid="{D5CDD505-2E9C-101B-9397-08002B2CF9AE}" pid="30" name="GDT4">
    <vt:lpwstr> </vt:lpwstr>
  </property>
  <property fmtid="{D5CDD505-2E9C-101B-9397-08002B2CF9AE}" pid="31" name="GDT5">
    <vt:lpwstr> </vt:lpwstr>
  </property>
  <property fmtid="{D5CDD505-2E9C-101B-9397-08002B2CF9AE}" pid="32" name="GDT6">
    <vt:lpwstr> </vt:lpwstr>
  </property>
  <property fmtid="{D5CDD505-2E9C-101B-9397-08002B2CF9AE}" pid="33" name="GDT7">
    <vt:lpwstr> </vt:lpwstr>
  </property>
  <property fmtid="{D5CDD505-2E9C-101B-9397-08002B2CF9AE}" pid="34" name="GDT8">
    <vt:lpwstr> </vt:lpwstr>
  </property>
  <property fmtid="{D5CDD505-2E9C-101B-9397-08002B2CF9AE}" pid="35" name="GDT9">
    <vt:lpwstr> </vt:lpwstr>
  </property>
  <property fmtid="{D5CDD505-2E9C-101B-9397-08002B2CF9AE}" pid="36" name="GDT10">
    <vt:lpwstr> </vt:lpwstr>
  </property>
  <property fmtid="{D5CDD505-2E9C-101B-9397-08002B2CF9AE}" pid="37" name="GDT11">
    <vt:lpwstr> </vt:lpwstr>
  </property>
  <property fmtid="{D5CDD505-2E9C-101B-9397-08002B2CF9AE}" pid="38" name="GDT12">
    <vt:lpwstr> </vt:lpwstr>
  </property>
  <property fmtid="{D5CDD505-2E9C-101B-9397-08002B2CF9AE}" pid="39" name="GDT13">
    <vt:lpwstr> </vt:lpwstr>
  </property>
  <property fmtid="{D5CDD505-2E9C-101B-9397-08002B2CF9AE}" pid="40" name="Typ">
    <vt:lpwstr>FPM</vt:lpwstr>
  </property>
  <property fmtid="{D5CDD505-2E9C-101B-9397-08002B2CF9AE}" pid="41" name="AnkDat">
    <vt:lpwstr>2026-01-28</vt:lpwstr>
  </property>
  <property fmtid="{D5CDD505-2E9C-101B-9397-08002B2CF9AE}" pid="42" name="Utsk">
    <vt:lpwstr>Socialutskottet</vt:lpwstr>
  </property>
  <property fmtid="{D5CDD505-2E9C-101B-9397-08002B2CF9AE}" pid="43" name="Dokumenttyp">
    <vt:lpwstr>FaktaPM</vt:lpwstr>
  </property>
  <property fmtid="{D5CDD505-2E9C-101B-9397-08002B2CF9AE}" pid="44" name="Epostadress">
    <vt:lpwstr>aa0131ab</vt:lpwstr>
  </property>
</Properties>
</file>