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DDF323F826214AE88BB5A46ABDC826DA"/>
        </w:placeholder>
        <w:group/>
      </w:sdtPr>
      <w:sdtEndPr>
        <w:rPr>
          <w:b w:val="0"/>
        </w:rPr>
      </w:sdtEndPr>
      <w:sdtContent>
        <w:p w14:paraId="00180F14"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159B888D" wp14:editId="0AD23356">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360727B1" w14:textId="3D456747" w:rsidR="00907069" w:rsidRDefault="00C85FE1" w:rsidP="001C2731">
          <w:pPr>
            <w:pStyle w:val="Sidhuvud"/>
            <w:ind w:left="3969" w:right="-567"/>
          </w:pPr>
          <w:r>
            <w:t>Riksdagså</w:t>
          </w:r>
          <w:r w:rsidR="00907069">
            <w:t xml:space="preserve">r: </w:t>
          </w:r>
          <w:sdt>
            <w:sdtPr>
              <w:alias w:val="Ar"/>
              <w:tag w:val="Ar"/>
              <w:id w:val="-280807286"/>
              <w:placeholder>
                <w:docPart w:val="7A3069BB44FF48B3A89E0D66DA601C4A"/>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94323D">
                <w:t>2024/25</w:t>
              </w:r>
            </w:sdtContent>
          </w:sdt>
        </w:p>
        <w:p w14:paraId="4B8A7855" w14:textId="080FAAFB"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58A03EA7E54242B298A7C9859C4D9FDF"/>
              </w:placeholder>
              <w:dataBinding w:prefixMappings="xmlns:ns0='http://rk.se/faktapm' " w:xpath="/ns0:faktaPM[1]/ns0:Nr[1]" w:storeItemID="{0B9A7431-9D19-4C2A-8E12-639802D7B40B}"/>
              <w:text/>
            </w:sdtPr>
            <w:sdtEndPr/>
            <w:sdtContent>
              <w:r w:rsidR="0094323D">
                <w:t>35</w:t>
              </w:r>
            </w:sdtContent>
          </w:sdt>
        </w:p>
        <w:sdt>
          <w:sdtPr>
            <w:alias w:val="Datum"/>
            <w:tag w:val="Datum"/>
            <w:id w:val="-363979562"/>
            <w:placeholder>
              <w:docPart w:val="5488BE56A54046DD8EE50E3AA9DA8D1F"/>
            </w:placeholder>
            <w:dataBinding w:prefixMappings="xmlns:ns0='http://rk.se/faktapm' " w:xpath="/ns0:faktaPM[1]/ns0:UppDat[1]" w:storeItemID="{0B9A7431-9D19-4C2A-8E12-639802D7B40B}"/>
            <w:date w:fullDate="2025-04-29T00:00:00Z">
              <w:dateFormat w:val="yyyy-MM-dd"/>
              <w:lid w:val="sv-SE"/>
              <w:storeMappedDataAs w:val="dateTime"/>
              <w:calendar w:val="gregorian"/>
            </w:date>
          </w:sdtPr>
          <w:sdtEndPr/>
          <w:sdtContent>
            <w:p w14:paraId="1A3743DA" w14:textId="23FA9EA1" w:rsidR="00907069" w:rsidRDefault="0094323D" w:rsidP="001C2731">
              <w:pPr>
                <w:pStyle w:val="Sidhuvud"/>
                <w:spacing w:after="960"/>
                <w:ind w:left="3969" w:right="-567"/>
              </w:pPr>
              <w:r>
                <w:t>2025-04-29</w:t>
              </w:r>
            </w:p>
          </w:sdtContent>
        </w:sdt>
      </w:sdtContent>
    </w:sdt>
    <w:p w14:paraId="5532B60B" w14:textId="70809DE8" w:rsidR="007D542F" w:rsidRDefault="007D34FC" w:rsidP="007D542F">
      <w:pPr>
        <w:pStyle w:val="Rubrik"/>
      </w:pPr>
      <w:sdt>
        <w:sdtPr>
          <w:id w:val="886605850"/>
          <w:lock w:val="contentLocked"/>
          <w:placeholder>
            <w:docPart w:val="DDF323F826214AE88BB5A46ABDC826DA"/>
          </w:placeholder>
          <w:group/>
        </w:sdtPr>
        <w:sdtEndPr/>
        <w:sdtContent>
          <w:sdt>
            <w:sdtPr>
              <w:id w:val="-1141882450"/>
              <w:placeholder>
                <w:docPart w:val="470F4E69DF8B44D0B4D0C7034D4B0E0C"/>
              </w:placeholder>
              <w:dataBinding w:prefixMappings="xmlns:ns0='http://rk.se/faktapm' " w:xpath="/ns0:faktaPM[1]/ns0:Titel[1]" w:storeItemID="{0B9A7431-9D19-4C2A-8E12-639802D7B40B}"/>
              <w:text/>
            </w:sdtPr>
            <w:sdtEndPr/>
            <w:sdtContent>
              <w:r w:rsidR="0094323D">
                <w:t>Den europeiska beredskapsunionsstrategin</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5219541D8DEB48C5B5F1B459E31B2A28"/>
            </w:placeholder>
            <w15:repeatingSectionItem/>
          </w:sdtPr>
          <w:sdtEndPr/>
          <w:sdtContent>
            <w:p w14:paraId="157EB883" w14:textId="1BC896EF" w:rsidR="007D542F" w:rsidRDefault="007D34FC" w:rsidP="007D542F">
              <w:pPr>
                <w:pStyle w:val="Brdtext"/>
              </w:pPr>
              <w:sdt>
                <w:sdtPr>
                  <w:rPr>
                    <w:rStyle w:val="Departement"/>
                  </w:rPr>
                  <w:id w:val="19440330"/>
                  <w:placeholder>
                    <w:docPart w:val="D45261708E424272A48F96E96C4E006B"/>
                  </w:placeholder>
                  <w:dataBinding w:prefixMappings="xmlns:ns0='http://rk.se/faktapm' " w:xpath="/ns0:faktaPM[1]/ns0:DepLista[1]/ns0:Item[1]/ns0:Departementsnamn[1]" w:storeItemID="{0B9A7431-9D19-4C2A-8E12-639802D7B40B}"/>
                  <w:comboBox w:lastValue="Försvar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94323D">
                    <w:rPr>
                      <w:rStyle w:val="Departement"/>
                    </w:rPr>
                    <w:t>Försvarsdepartementet</w:t>
                  </w:r>
                </w:sdtContent>
              </w:sdt>
              <w:r w:rsidR="007D542F">
                <w:t xml:space="preserve"> </w:t>
              </w:r>
            </w:p>
          </w:sdtContent>
        </w:sdt>
      </w:sdtContent>
    </w:sdt>
    <w:bookmarkStart w:id="0" w:name="_Toc93996727"/>
    <w:p w14:paraId="39793E60" w14:textId="77777777" w:rsidR="007D542F" w:rsidRDefault="007D34FC" w:rsidP="00AC59D3">
      <w:pPr>
        <w:pStyle w:val="Rubrik2utannumrering"/>
      </w:pPr>
      <w:sdt>
        <w:sdtPr>
          <w:id w:val="-208794150"/>
          <w:lock w:val="contentLocked"/>
          <w:placeholder>
            <w:docPart w:val="DDF323F826214AE88BB5A46ABDC826DA"/>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5219541D8DEB48C5B5F1B459E31B2A28"/>
            </w:placeholder>
            <w15:repeatingSectionItem/>
          </w:sdtPr>
          <w:sdtEndPr/>
          <w:sdtContent>
            <w:p w14:paraId="7B5AB8F8" w14:textId="1ADEE196" w:rsidR="00390335" w:rsidRDefault="007D34FC" w:rsidP="002F204A">
              <w:pPr>
                <w:pStyle w:val="Brdtext"/>
                <w:tabs>
                  <w:tab w:val="clear" w:pos="1701"/>
                  <w:tab w:val="clear" w:pos="3600"/>
                  <w:tab w:val="left" w:pos="2835"/>
                </w:tabs>
                <w:spacing w:after="80"/>
                <w:ind w:left="2835" w:hanging="2835"/>
              </w:pPr>
              <w:sdt>
                <w:sdtPr>
                  <w:id w:val="-1666781584"/>
                  <w:placeholder>
                    <w:docPart w:val="77FCE1755226496C81BCFC26637DD5F0"/>
                  </w:placeholder>
                  <w:dataBinding w:prefixMappings="xmlns:ns0='http://rk.se/faktapm' " w:xpath="/ns0:faktaPM[1]/ns0:DokLista[1]/ns0:DokItem[1]/ns0:Beteckning[1]" w:storeItemID="{0B9A7431-9D19-4C2A-8E12-639802D7B40B}"/>
                  <w:text/>
                </w:sdtPr>
                <w:sdtEndPr/>
                <w:sdtContent>
                  <w:r w:rsidR="0094323D">
                    <w:t>JOIN (2025) 130</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3D25BDAE92A74D85887E252BAD399351"/>
                  </w:placeholder>
                  <w:dataBinding w:prefixMappings="xmlns:ns0='http://rk.se/faktapm' " w:xpath="/ns0:faktaPM[1]/ns0:DokLista[1]/ns0:DokItem[1]/ns0:Celexnummer[1]" w:storeItemID="{0B9A7431-9D19-4C2A-8E12-639802D7B40B}"/>
                  <w:text/>
                </w:sdtPr>
                <w:sdtEndPr/>
                <w:sdtContent>
                  <w:r w:rsidR="0094323D">
                    <w:t>52025JC0130</w:t>
                  </w:r>
                </w:sdtContent>
              </w:sdt>
            </w:p>
            <w:p w14:paraId="627708F7" w14:textId="104D9C22" w:rsidR="007D542F" w:rsidRDefault="007D34FC" w:rsidP="00390335">
              <w:pPr>
                <w:pStyle w:val="Brdtext"/>
                <w:tabs>
                  <w:tab w:val="clear" w:pos="1701"/>
                  <w:tab w:val="clear" w:pos="3600"/>
                </w:tabs>
              </w:pPr>
              <w:sdt>
                <w:sdtPr>
                  <w:id w:val="-1736688595"/>
                  <w:placeholder>
                    <w:docPart w:val="C1C88695DB8844299F22CEDE859CB0BE"/>
                  </w:placeholder>
                  <w:dataBinding w:prefixMappings="xmlns:ns0='http://rk.se/faktapm' " w:xpath="/ns0:faktaPM[1]/ns0:DokLista[1]/ns0:DokItem[1]/ns0:DokTitel[1]" w:storeItemID="{0B9A7431-9D19-4C2A-8E12-639802D7B40B}"/>
                  <w:text/>
                </w:sdtPr>
                <w:sdtEndPr/>
                <w:sdtContent>
                  <w:r w:rsidR="0094323D">
                    <w:t>GEMENSAMT MEDDELANDE TILL EUROPAPARLAMENTET, EUROPEISKA RÅDET, RÅDET, EUROPEISKA EKONOMISKA OCH SOCIALA KOMMITTÉN SAMT REGIONKOMMITTÉN om EU:s strategi för en beredskapsunion</w:t>
                  </w:r>
                </w:sdtContent>
              </w:sdt>
            </w:p>
          </w:sdtContent>
        </w:sdt>
      </w:sdtContent>
    </w:sdt>
    <w:bookmarkStart w:id="1" w:name="_Toc93996728"/>
    <w:p w14:paraId="0B9FC3C6" w14:textId="77777777" w:rsidR="007D542F" w:rsidRDefault="007D34FC" w:rsidP="00721D8B">
      <w:pPr>
        <w:pStyle w:val="Rubrik1utannumrering"/>
      </w:pPr>
      <w:sdt>
        <w:sdtPr>
          <w:id w:val="1122497011"/>
          <w:lock w:val="contentLocked"/>
          <w:placeholder>
            <w:docPart w:val="DDF323F826214AE88BB5A46ABDC826DA"/>
          </w:placeholder>
          <w:group/>
        </w:sdtPr>
        <w:sdtEndPr/>
        <w:sdtContent>
          <w:r w:rsidR="007D542F">
            <w:t>Sammanfattning</w:t>
          </w:r>
          <w:bookmarkEnd w:id="1"/>
        </w:sdtContent>
      </w:sdt>
    </w:p>
    <w:p w14:paraId="5BC48261" w14:textId="77777777" w:rsidR="0094323D" w:rsidRDefault="0094323D" w:rsidP="007D542F">
      <w:pPr>
        <w:pStyle w:val="Brdtext"/>
        <w:rPr>
          <w:bCs/>
        </w:rPr>
      </w:pPr>
      <w:bookmarkStart w:id="2" w:name="_Toc93996729"/>
      <w:r>
        <w:t>Kommissionen</w:t>
      </w:r>
      <w:r w:rsidRPr="000F1711">
        <w:t xml:space="preserve"> och </w:t>
      </w:r>
      <w:r>
        <w:t>den europeiska utrikestjänsten (</w:t>
      </w:r>
      <w:r w:rsidRPr="000F1711">
        <w:t>EEAS</w:t>
      </w:r>
      <w:r>
        <w:t>)</w:t>
      </w:r>
      <w:r w:rsidRPr="000F1711">
        <w:t xml:space="preserve"> presenterade</w:t>
      </w:r>
      <w:r>
        <w:t xml:space="preserve"> den 26 mars</w:t>
      </w:r>
      <w:r w:rsidRPr="000F1711">
        <w:t xml:space="preserve"> </w:t>
      </w:r>
      <w:r>
        <w:t xml:space="preserve">2025 </w:t>
      </w:r>
      <w:r w:rsidRPr="000F1711">
        <w:t>i ett gemensamt meddelande den europeiska beredskapsunionsstrategin. Strategin stakar ut hur EU:s beredskap ska stärkas genom en allriskansats med åtgärder inom alla relevanta politikområden från myndigheter och aktörer i hela samhället.</w:t>
      </w:r>
      <w:r>
        <w:t xml:space="preserve"> </w:t>
      </w:r>
      <w:r w:rsidRPr="000F1711">
        <w:t xml:space="preserve">Strategin bygger vidare på Niinistörapporten om stärkt militär och civil beredskap. Mot en fond av ökande säkerhetshot, erfarenheter från </w:t>
      </w:r>
      <w:r>
        <w:t>c</w:t>
      </w:r>
      <w:r w:rsidRPr="000F1711">
        <w:t xml:space="preserve">ovid-19-pandemin och accelererande klimatförändringar konstateras det att Europa måste stärka sin beredskap för att kunna möta och hantera hela spektrumet av hot och risker, inklusive krig. Strategins helhetsansats reflekterar kommissionsordförande von der </w:t>
      </w:r>
      <w:proofErr w:type="spellStart"/>
      <w:r w:rsidRPr="000F1711">
        <w:t>Leyens</w:t>
      </w:r>
      <w:proofErr w:type="spellEnd"/>
      <w:r w:rsidRPr="000F1711">
        <w:t xml:space="preserve"> ambition att uppnå en horisontell samordning för säkerhetsagendan inom kommissionens olika delar. Strategin bygger på åtgärder inom sju områden: </w:t>
      </w:r>
      <w:r>
        <w:t>f</w:t>
      </w:r>
      <w:r w:rsidRPr="000F1711">
        <w:t>örutseende och framsyn, motståndskraft i grundläggande samhällsfunktioner, befolkning</w:t>
      </w:r>
      <w:r>
        <w:t>en</w:t>
      </w:r>
      <w:r w:rsidRPr="000F1711">
        <w:t>s</w:t>
      </w:r>
      <w:r>
        <w:t xml:space="preserve"> </w:t>
      </w:r>
      <w:r w:rsidRPr="000F1711">
        <w:t>beredskap, samarbete mellan offentliga och privata aktörer, civil-militär samverkan, krishantering</w:t>
      </w:r>
      <w:r>
        <w:t>,</w:t>
      </w:r>
      <w:r w:rsidRPr="000F1711">
        <w:t xml:space="preserve"> och slutligen </w:t>
      </w:r>
      <w:r>
        <w:t>partnerskap</w:t>
      </w:r>
      <w:r w:rsidRPr="000F1711">
        <w:t xml:space="preserve"> utanför EU. Strategin åtföljs av en handlingsplan med totalt 63 åtgärder. Ambitionen är att gå ifrån en reaktiv krisberedskap, till en förutseende, proaktiv beredskap. Betydelsen av befolkningens roll lyfts särskilt fram med flera åtgärder för att stärka medvetenhet och kunskap hos invånarna. Strategin vill bidra till att skapa </w:t>
      </w:r>
      <w:r w:rsidRPr="000F1711">
        <w:lastRenderedPageBreak/>
        <w:t xml:space="preserve">en beredskapskultur. Återkommande tema i strategin är att bygga vidare på befintliga strukturer och verktyg, liksom behovet av samordning och </w:t>
      </w:r>
      <w:proofErr w:type="spellStart"/>
      <w:r w:rsidRPr="000F1711">
        <w:t>komplementaritet</w:t>
      </w:r>
      <w:proofErr w:type="spellEnd"/>
      <w:r w:rsidRPr="000F1711">
        <w:t xml:space="preserve"> med Nato. De flesta förslagen i strategin är kända sedan tidigare och i viss mån även återanvänd</w:t>
      </w:r>
      <w:r>
        <w:t>a</w:t>
      </w:r>
      <w:r w:rsidRPr="000F1711">
        <w:t xml:space="preserve"> från andra strategier, </w:t>
      </w:r>
      <w:r>
        <w:t>i och med strategins</w:t>
      </w:r>
      <w:r w:rsidRPr="000F1711" w:rsidDel="00F07511">
        <w:t xml:space="preserve"> </w:t>
      </w:r>
      <w:r w:rsidRPr="000F1711">
        <w:t>tvärsektoriell</w:t>
      </w:r>
      <w:r>
        <w:t>a</w:t>
      </w:r>
      <w:r w:rsidRPr="000F1711">
        <w:t xml:space="preserve"> ansats. </w:t>
      </w:r>
      <w:r>
        <w:t xml:space="preserve"> </w:t>
      </w:r>
      <w:r>
        <w:rPr>
          <w:bCs/>
        </w:rPr>
        <w:t>Regeringen välkomnar att en beredskapsunionsstrategi har presenterats. Strategin är ett viktigt steg för att Europa ska stärka sin beredskap för att kunna möta och hantera ett brett spektrum av</w:t>
      </w:r>
      <w:r w:rsidRPr="00C3712F">
        <w:rPr>
          <w:bCs/>
        </w:rPr>
        <w:t xml:space="preserve"> hot och risker, inklusive </w:t>
      </w:r>
      <w:r>
        <w:rPr>
          <w:bCs/>
        </w:rPr>
        <w:t xml:space="preserve">väpnat angrepp och </w:t>
      </w:r>
      <w:r w:rsidRPr="00C3712F">
        <w:rPr>
          <w:bCs/>
        </w:rPr>
        <w:t>krig</w:t>
      </w:r>
      <w:r>
        <w:rPr>
          <w:bCs/>
        </w:rPr>
        <w:t>, och klimatförändringens effekter</w:t>
      </w:r>
      <w:r w:rsidRPr="00C3712F">
        <w:rPr>
          <w:bCs/>
        </w:rPr>
        <w:t xml:space="preserve">. </w:t>
      </w:r>
    </w:p>
    <w:p w14:paraId="0B2646D1" w14:textId="67D7C59A" w:rsidR="007D542F" w:rsidRDefault="0094323D" w:rsidP="007D542F">
      <w:pPr>
        <w:pStyle w:val="Brdtext"/>
      </w:pPr>
      <w:r>
        <w:rPr>
          <w:bCs/>
        </w:rPr>
        <w:t>Regeringen välkomnar s</w:t>
      </w:r>
      <w:r w:rsidRPr="00C3712F">
        <w:rPr>
          <w:bCs/>
        </w:rPr>
        <w:t>trategin</w:t>
      </w:r>
      <w:r>
        <w:rPr>
          <w:bCs/>
        </w:rPr>
        <w:t xml:space="preserve">s ansats med åtgärder </w:t>
      </w:r>
      <w:r w:rsidRPr="00C3712F">
        <w:rPr>
          <w:bCs/>
        </w:rPr>
        <w:t>inom relevanta politikområden från myndigheter och aktörer i hela samhället</w:t>
      </w:r>
      <w:r>
        <w:rPr>
          <w:bCs/>
        </w:rPr>
        <w:t xml:space="preserve"> och dess </w:t>
      </w:r>
      <w:r w:rsidRPr="00C3712F">
        <w:rPr>
          <w:bCs/>
        </w:rPr>
        <w:t>bidra</w:t>
      </w:r>
      <w:r>
        <w:rPr>
          <w:bCs/>
        </w:rPr>
        <w:t>g</w:t>
      </w:r>
      <w:r w:rsidRPr="00C3712F">
        <w:rPr>
          <w:bCs/>
        </w:rPr>
        <w:t xml:space="preserve"> till skapa</w:t>
      </w:r>
      <w:r>
        <w:rPr>
          <w:bCs/>
        </w:rPr>
        <w:t>ndet av</w:t>
      </w:r>
      <w:r w:rsidRPr="00C3712F">
        <w:rPr>
          <w:bCs/>
        </w:rPr>
        <w:t xml:space="preserve"> en beredskapskultur. </w:t>
      </w:r>
      <w:r>
        <w:rPr>
          <w:bCs/>
        </w:rPr>
        <w:t xml:space="preserve">Ur ett svenskt perspektiv kan strategin anses bidra till ett totalförsvarsperspektiv i arbetet på EU-nivå, vilket regeringen är positiv till. Regeringen anser att </w:t>
      </w:r>
      <w:r w:rsidRPr="00CC2CFE">
        <w:rPr>
          <w:bCs/>
        </w:rPr>
        <w:t>EU och Nato har kompletterande och ömsesidigt förstärkande roller</w:t>
      </w:r>
      <w:r>
        <w:rPr>
          <w:bCs/>
        </w:rPr>
        <w:t xml:space="preserve"> och </w:t>
      </w:r>
      <w:r w:rsidRPr="00CC2CFE">
        <w:rPr>
          <w:bCs/>
        </w:rPr>
        <w:t xml:space="preserve">det finns viktiga synergier mellan EU:s och Natos respektive arbete inom civil beredskap och </w:t>
      </w:r>
      <w:proofErr w:type="spellStart"/>
      <w:r w:rsidRPr="00CC2CFE">
        <w:rPr>
          <w:bCs/>
        </w:rPr>
        <w:t>resiliens</w:t>
      </w:r>
      <w:proofErr w:type="spellEnd"/>
      <w:r w:rsidRPr="00CC2CFE">
        <w:rPr>
          <w:bCs/>
        </w:rPr>
        <w:t>.</w:t>
      </w:r>
      <w:r>
        <w:rPr>
          <w:bCs/>
        </w:rPr>
        <w:t xml:space="preserve"> </w:t>
      </w:r>
      <w:r w:rsidRPr="009277D6">
        <w:rPr>
          <w:bCs/>
        </w:rPr>
        <w:t xml:space="preserve">Regeringen </w:t>
      </w:r>
      <w:r>
        <w:rPr>
          <w:bCs/>
        </w:rPr>
        <w:t>anser vidare</w:t>
      </w:r>
      <w:r w:rsidRPr="009277D6">
        <w:rPr>
          <w:bCs/>
        </w:rPr>
        <w:t xml:space="preserve"> att arbetet med </w:t>
      </w:r>
      <w:r>
        <w:rPr>
          <w:bCs/>
        </w:rPr>
        <w:t>beredskapsunionsstrategin</w:t>
      </w:r>
      <w:r w:rsidDel="009277D6">
        <w:rPr>
          <w:bCs/>
        </w:rPr>
        <w:t xml:space="preserve"> tydligt ska reflektera att åtaganden och samarbete på området ska vara förenliga med </w:t>
      </w:r>
      <w:r>
        <w:rPr>
          <w:bCs/>
        </w:rPr>
        <w:t>åtaganden</w:t>
      </w:r>
      <w:r w:rsidDel="009277D6">
        <w:rPr>
          <w:bCs/>
        </w:rPr>
        <w:t xml:space="preserve"> inom Nato, som för de stater som är medlemmar i </w:t>
      </w:r>
      <w:r>
        <w:rPr>
          <w:bCs/>
        </w:rPr>
        <w:t>alliansen</w:t>
      </w:r>
      <w:r w:rsidDel="009277D6">
        <w:rPr>
          <w:bCs/>
        </w:rPr>
        <w:t xml:space="preserve">, utgör grunden för deras kollektiva försvar (i linje med </w:t>
      </w:r>
      <w:r>
        <w:rPr>
          <w:bCs/>
        </w:rPr>
        <w:t>artikel</w:t>
      </w:r>
      <w:r w:rsidDel="009277D6">
        <w:rPr>
          <w:bCs/>
        </w:rPr>
        <w:t xml:space="preserve"> 42.7 enligt FEU).</w:t>
      </w:r>
      <w:r>
        <w:rPr>
          <w:bCs/>
        </w:rPr>
        <w:t xml:space="preserve">  </w:t>
      </w:r>
      <w:r w:rsidR="007D542F">
        <w:t xml:space="preserve">  </w:t>
      </w:r>
    </w:p>
    <w:sdt>
      <w:sdtPr>
        <w:id w:val="181785833"/>
        <w:lock w:val="contentLocked"/>
        <w:placeholder>
          <w:docPart w:val="DDF323F826214AE88BB5A46ABDC826DA"/>
        </w:placeholder>
        <w:group/>
      </w:sdtPr>
      <w:sdtEndPr/>
      <w:sdtContent>
        <w:p w14:paraId="56778921" w14:textId="77777777" w:rsidR="007D542F" w:rsidRDefault="007D542F" w:rsidP="00B84500">
          <w:pPr>
            <w:pStyle w:val="Rubrik1"/>
            <w:spacing w:before="720"/>
          </w:pPr>
          <w:r>
            <w:t>Förslaget</w:t>
          </w:r>
        </w:p>
        <w:bookmarkEnd w:id="2" w:displacedByCustomXml="next"/>
      </w:sdtContent>
    </w:sdt>
    <w:bookmarkStart w:id="3" w:name="_Toc93996730"/>
    <w:p w14:paraId="2459A95B" w14:textId="77777777" w:rsidR="008961CD" w:rsidRDefault="007D34FC" w:rsidP="00E90A92">
      <w:pPr>
        <w:pStyle w:val="Rubrik2"/>
      </w:pPr>
      <w:sdt>
        <w:sdtPr>
          <w:id w:val="400485695"/>
          <w:lock w:val="contentLocked"/>
          <w:placeholder>
            <w:docPart w:val="35239861348B438284926F366852EF67"/>
          </w:placeholder>
          <w:group/>
        </w:sdtPr>
        <w:sdtEndPr/>
        <w:sdtContent>
          <w:r w:rsidR="008961CD">
            <w:t>Ärendets bakgrund</w:t>
          </w:r>
          <w:bookmarkEnd w:id="3"/>
        </w:sdtContent>
      </w:sdt>
    </w:p>
    <w:p w14:paraId="1EC2D16A" w14:textId="77777777" w:rsidR="008961CD" w:rsidRDefault="008961CD" w:rsidP="00E90A92">
      <w:pPr>
        <w:pStyle w:val="Brdtext"/>
      </w:pPr>
      <w:r>
        <w:t>I mars 2024 fick Finlands tidigare president Sauli Niinistö i uppdrag av Ursula von der Leyen och kommissionen att skriva en rapport om hur EU, i en allt svårare säkerhetspolitisk omgivning, kan stärka sin beredskap för att möta alla typer av hot. Utgångspunkten för rapporten, som presenterades den 30 oktober 2024, är att EU står inför en ny verklighet präglad av ökad risk och stor osäkerhet, i allt från säkerhetspolitik till hotet från statliga aktörer, våldsbejakande extremism och terrorism, och organiserad brottslighet, till klimathot och risk för ännu en global pandemi. Rapporten innehåller över 80 rekommendationer för åtgärder för att stärka EU:s civila och militära beredskap och har inspirerat kommissionen i framtagandet av beredskapsunionsstrategin.</w:t>
      </w:r>
    </w:p>
    <w:p w14:paraId="32E8A2AE" w14:textId="77777777" w:rsidR="008961CD" w:rsidRDefault="008961CD" w:rsidP="00E90A92">
      <w:pPr>
        <w:pStyle w:val="Brdtext"/>
      </w:pPr>
      <w:r>
        <w:lastRenderedPageBreak/>
        <w:t xml:space="preserve">Den 27 juni 2024 antog Europeiska rådet den Strategiska agendan för 2024–2029 som då inkluderade följande prioritering på området beredskap och motståndskraft: </w:t>
      </w:r>
      <w:r w:rsidRPr="00D327EA">
        <w:t xml:space="preserve">stärkt </w:t>
      </w:r>
      <w:proofErr w:type="spellStart"/>
      <w:r w:rsidRPr="00D327EA">
        <w:t>resiliens</w:t>
      </w:r>
      <w:proofErr w:type="spellEnd"/>
      <w:r w:rsidRPr="00D327EA">
        <w:t>, beredskap och förmåga till förebyggande och hantering av kriser, för att skydda våra medborgare och samhällen mot olika kriser, inbegripet naturkatastrofer och hälsokriser</w:t>
      </w:r>
      <w:r>
        <w:t>.</w:t>
      </w:r>
    </w:p>
    <w:p w14:paraId="21B5B884" w14:textId="77777777" w:rsidR="008961CD" w:rsidRDefault="008961CD" w:rsidP="00E90A92">
      <w:pPr>
        <w:pStyle w:val="Brdtext"/>
      </w:pPr>
      <w:r>
        <w:t xml:space="preserve">I samband med att von der Leyen blev omvald som Europeiska kommissionens ordförande i juli 2024 presenterade hon sina nya politiska riktlinjer för den kommande kommissionen. </w:t>
      </w:r>
      <w:r w:rsidRPr="009E0AB0">
        <w:t xml:space="preserve">Under rubriken </w:t>
      </w:r>
      <w:r w:rsidRPr="008D425F">
        <w:rPr>
          <w:i/>
        </w:rPr>
        <w:t>En ny era för EU:s försvar och säkerhet</w:t>
      </w:r>
      <w:r w:rsidRPr="00C93A27">
        <w:t xml:space="preserve"> </w:t>
      </w:r>
      <w:r>
        <w:t>presenteras bland annat kommande försvarspolitik i EU, inklusive inriktningen för en så kallad beredskapsunion.</w:t>
      </w:r>
    </w:p>
    <w:p w14:paraId="5374687C" w14:textId="77777777" w:rsidR="008961CD" w:rsidRPr="00472EBA" w:rsidRDefault="008961CD" w:rsidP="00E90A92">
      <w:pPr>
        <w:pStyle w:val="Brdtext"/>
      </w:pPr>
      <w:r>
        <w:t>Kommissionen</w:t>
      </w:r>
      <w:r w:rsidRPr="000F1711">
        <w:t xml:space="preserve"> och </w:t>
      </w:r>
      <w:r>
        <w:t>den europeiska utrikestjänsten (</w:t>
      </w:r>
      <w:r w:rsidRPr="000F1711">
        <w:t>EEAS</w:t>
      </w:r>
      <w:r>
        <w:t>)</w:t>
      </w:r>
      <w:r w:rsidRPr="000F1711">
        <w:t xml:space="preserve"> presenterade</w:t>
      </w:r>
      <w:r>
        <w:t xml:space="preserve"> </w:t>
      </w:r>
      <w:r w:rsidRPr="000F1711">
        <w:t>den europeiska beredskapsunionsstrategin</w:t>
      </w:r>
      <w:r>
        <w:t xml:space="preserve"> i ett gemensamt meddelande den 26 mars 2025. </w:t>
      </w:r>
      <w:r w:rsidRPr="00103D9F">
        <w:t xml:space="preserve">Parallellt med denna </w:t>
      </w:r>
      <w:r>
        <w:t>strategi</w:t>
      </w:r>
      <w:r w:rsidRPr="00103D9F">
        <w:t xml:space="preserve"> har kommissionen även presenterat</w:t>
      </w:r>
      <w:r>
        <w:t xml:space="preserve"> V</w:t>
      </w:r>
      <w:r w:rsidRPr="00103D9F">
        <w:t>itbok</w:t>
      </w:r>
      <w:r>
        <w:t>en</w:t>
      </w:r>
      <w:r w:rsidRPr="00103D9F">
        <w:t xml:space="preserve"> om europeisk försvarsberedskap 2030</w:t>
      </w:r>
      <w:r>
        <w:t xml:space="preserve"> och</w:t>
      </w:r>
      <w:r w:rsidRPr="00103D9F">
        <w:t xml:space="preserve"> EU:s strategi för inre säkerhet.</w:t>
      </w:r>
    </w:p>
    <w:p w14:paraId="33D9304B" w14:textId="77777777" w:rsidR="008961CD" w:rsidRDefault="007D34FC" w:rsidP="00E90A92">
      <w:pPr>
        <w:pStyle w:val="Rubrik2"/>
      </w:pPr>
      <w:sdt>
        <w:sdtPr>
          <w:id w:val="-1352952988"/>
          <w:lock w:val="contentLocked"/>
          <w:placeholder>
            <w:docPart w:val="35239861348B438284926F366852EF67"/>
          </w:placeholder>
          <w:group/>
        </w:sdtPr>
        <w:sdtEndPr/>
        <w:sdtContent>
          <w:r w:rsidR="008961CD">
            <w:t>Förslagets innehåll</w:t>
          </w:r>
        </w:sdtContent>
      </w:sdt>
    </w:p>
    <w:p w14:paraId="2E1E7F85" w14:textId="77777777" w:rsidR="008961CD" w:rsidRDefault="008961CD" w:rsidP="00E90A92">
      <w:pPr>
        <w:pStyle w:val="Brdtext"/>
        <w:rPr>
          <w:bCs/>
        </w:rPr>
      </w:pPr>
      <w:r w:rsidRPr="00B77A28">
        <w:rPr>
          <w:bCs/>
        </w:rPr>
        <w:t>Strategin bygger på åtgärder inom sju områden: Förutseende och framsyn, motståndskraft i grundläggande samhällsfunktioner, befolkning</w:t>
      </w:r>
      <w:r>
        <w:rPr>
          <w:bCs/>
        </w:rPr>
        <w:t>en</w:t>
      </w:r>
      <w:r w:rsidRPr="00B77A28">
        <w:rPr>
          <w:bCs/>
        </w:rPr>
        <w:t>s</w:t>
      </w:r>
      <w:r>
        <w:rPr>
          <w:bCs/>
        </w:rPr>
        <w:t xml:space="preserve"> </w:t>
      </w:r>
      <w:r w:rsidRPr="00B77A28">
        <w:rPr>
          <w:bCs/>
        </w:rPr>
        <w:t xml:space="preserve">beredskap, samarbete mellan offentliga och privata aktörer, civil-militär samverkan, krishantering och slutligen </w:t>
      </w:r>
      <w:r>
        <w:rPr>
          <w:bCs/>
        </w:rPr>
        <w:t xml:space="preserve">partnerskap </w:t>
      </w:r>
      <w:r w:rsidRPr="00B77A28">
        <w:rPr>
          <w:bCs/>
        </w:rPr>
        <w:t xml:space="preserve">utanför EU. </w:t>
      </w:r>
      <w:r>
        <w:rPr>
          <w:bCs/>
        </w:rPr>
        <w:t xml:space="preserve">Strategin åtföljs </w:t>
      </w:r>
      <w:r w:rsidRPr="00C3712F">
        <w:rPr>
          <w:bCs/>
        </w:rPr>
        <w:t>av en handlingsplan med totalt 63 åtgärder</w:t>
      </w:r>
      <w:r>
        <w:rPr>
          <w:bCs/>
        </w:rPr>
        <w:t>, varav 30 utgör huvudåtgärder där nästintill samtliga ska genomföras 2025–2027.</w:t>
      </w:r>
    </w:p>
    <w:p w14:paraId="630ED5B9" w14:textId="77777777" w:rsidR="008961CD" w:rsidRPr="00B6227A" w:rsidRDefault="008961CD" w:rsidP="00E90A92">
      <w:pPr>
        <w:pStyle w:val="Brdtext"/>
      </w:pPr>
      <w:r w:rsidRPr="007234C4">
        <w:rPr>
          <w:rStyle w:val="Rubrik5Char"/>
        </w:rPr>
        <w:t>Förutseende och framsyn</w:t>
      </w:r>
      <w:r w:rsidRPr="00B6227A">
        <w:rPr>
          <w:bCs/>
        </w:rPr>
        <w:br/>
      </w:r>
      <w:r w:rsidRPr="00B6227A">
        <w:t xml:space="preserve">Som ett led </w:t>
      </w:r>
      <w:r>
        <w:t xml:space="preserve">i </w:t>
      </w:r>
      <w:r w:rsidRPr="00B6227A">
        <w:t xml:space="preserve">att gå från en reaktiv till en proaktiv ansats betonar strategin återkommande vikten av strategisk </w:t>
      </w:r>
      <w:r w:rsidRPr="00B6227A">
        <w:rPr>
          <w:bCs/>
        </w:rPr>
        <w:t>framsyn</w:t>
      </w:r>
      <w:r w:rsidRPr="00B6227A">
        <w:t xml:space="preserve"> och tidig förvarning. Ett första steg, vilket är grundläggande för en beredskap som ska ta höjd för alla typer av hot och risker, är en gemensam, tvärsektoriell hot- och riskbedömning. En sådan ska tas fram av </w:t>
      </w:r>
      <w:r w:rsidRPr="00B6227A">
        <w:rPr>
          <w:bCs/>
        </w:rPr>
        <w:t>kommissionen</w:t>
      </w:r>
      <w:r w:rsidRPr="00B6227A">
        <w:t xml:space="preserve"> tillsammans med </w:t>
      </w:r>
      <w:r w:rsidRPr="00B6227A">
        <w:rPr>
          <w:bCs/>
        </w:rPr>
        <w:t>EU:s höga representant för utrikes frågor och säkerhetspolitik (</w:t>
      </w:r>
      <w:r w:rsidRPr="00B6227A">
        <w:t>HRVP</w:t>
      </w:r>
      <w:r w:rsidRPr="00B6227A">
        <w:rPr>
          <w:bCs/>
        </w:rPr>
        <w:t>),</w:t>
      </w:r>
      <w:r w:rsidRPr="00B6227A">
        <w:t xml:space="preserve"> med stöd från EU-byråer och presenteras för Europaparlamentet och rådet, när det är relevant. </w:t>
      </w:r>
      <w:r w:rsidRPr="00B6227A">
        <w:rPr>
          <w:bCs/>
        </w:rPr>
        <w:t>Kommissionen</w:t>
      </w:r>
      <w:r w:rsidRPr="00B6227A">
        <w:t xml:space="preserve"> och HRVP ska också utveckla vad man kallar en krisinstrumentbräda (</w:t>
      </w:r>
      <w:proofErr w:type="spellStart"/>
      <w:r w:rsidRPr="00B6227A">
        <w:rPr>
          <w:i/>
        </w:rPr>
        <w:t>crisis</w:t>
      </w:r>
      <w:proofErr w:type="spellEnd"/>
      <w:r w:rsidRPr="00B6227A">
        <w:rPr>
          <w:i/>
        </w:rPr>
        <w:t xml:space="preserve"> </w:t>
      </w:r>
      <w:proofErr w:type="spellStart"/>
      <w:r w:rsidRPr="00B6227A">
        <w:rPr>
          <w:i/>
        </w:rPr>
        <w:t>dashboard</w:t>
      </w:r>
      <w:proofErr w:type="spellEnd"/>
      <w:r w:rsidRPr="00B6227A">
        <w:t xml:space="preserve">), som ska sammanföra redan tillgänglig information i befintliga varningssystem för olika sektorer, för att stödja </w:t>
      </w:r>
      <w:r w:rsidRPr="00B6227A">
        <w:lastRenderedPageBreak/>
        <w:t>beslutsfattande. Det föreslås till exempel att det till 2026 ska utvecklas ett europeiskt cybersäkerhetsvarningssystem (”</w:t>
      </w:r>
      <w:proofErr w:type="spellStart"/>
      <w:r w:rsidRPr="00B6227A">
        <w:t>Cybersecurity</w:t>
      </w:r>
      <w:proofErr w:type="spellEnd"/>
      <w:r w:rsidRPr="00B6227A">
        <w:t xml:space="preserve"> Alert System”) som också nämns i cybersolidaritetsakten. Strategin nämner också planerna för en tjänst för jordobservation (”Earth observation </w:t>
      </w:r>
      <w:proofErr w:type="spellStart"/>
      <w:r w:rsidRPr="00B6227A">
        <w:t>Governmental</w:t>
      </w:r>
      <w:proofErr w:type="spellEnd"/>
      <w:r w:rsidRPr="00B6227A">
        <w:t xml:space="preserve"> Service”) som ska vara på plats under 2027. </w:t>
      </w:r>
    </w:p>
    <w:p w14:paraId="4B2A1431" w14:textId="77777777" w:rsidR="008961CD" w:rsidRPr="00B6227A" w:rsidRDefault="008961CD" w:rsidP="00E90A92">
      <w:pPr>
        <w:pStyle w:val="Brdtext"/>
        <w:rPr>
          <w:b/>
        </w:rPr>
      </w:pPr>
      <w:r w:rsidRPr="007234C4">
        <w:rPr>
          <w:rStyle w:val="Rubrik5Char"/>
        </w:rPr>
        <w:t>Motståndskraft i grundläggande samhällsfunktioner</w:t>
      </w:r>
      <w:r w:rsidRPr="00B6227A">
        <w:rPr>
          <w:b/>
          <w:bCs/>
        </w:rPr>
        <w:br/>
      </w:r>
      <w:r>
        <w:t>S</w:t>
      </w:r>
      <w:r w:rsidRPr="00B6227A">
        <w:t xml:space="preserve">trategin </w:t>
      </w:r>
      <w:r>
        <w:t>konstaterar</w:t>
      </w:r>
      <w:r w:rsidRPr="00B6227A">
        <w:t xml:space="preserve"> att EU:s rättsliga ramverk redan omfattar de flesta grundläggande samhällsfunktioner som behöver upprätthållas, som exempelvis </w:t>
      </w:r>
      <w:r>
        <w:t xml:space="preserve">försörjning av </w:t>
      </w:r>
      <w:r w:rsidRPr="00B6227A">
        <w:t>livsmedel</w:t>
      </w:r>
      <w:r>
        <w:t>,</w:t>
      </w:r>
      <w:r w:rsidRPr="00B6227A">
        <w:t xml:space="preserve"> dricksvatten, telekommunikation, avfallshantering, </w:t>
      </w:r>
      <w:r>
        <w:t xml:space="preserve">och </w:t>
      </w:r>
      <w:r w:rsidRPr="00B6227A">
        <w:t>finansiella tjänster. Strategin föreslår att såväl beredskaps- som säkerhetsperspektiv ska tas i beaktande vid framtagandet av nya förslag på rättsakter och program</w:t>
      </w:r>
      <w:r>
        <w:t>. Det föreslås även att</w:t>
      </w:r>
      <w:r w:rsidRPr="00B6227A">
        <w:t xml:space="preserve"> utvärderingar inom ramen för den europeiska terminen kan inkludera strukturella reformer med betydelse för beredskap. </w:t>
      </w:r>
    </w:p>
    <w:p w14:paraId="28556A8D" w14:textId="77777777" w:rsidR="008961CD" w:rsidRPr="00B6227A" w:rsidRDefault="008961CD" w:rsidP="00E90A92">
      <w:pPr>
        <w:pStyle w:val="Brdtext"/>
      </w:pPr>
      <w:r>
        <w:t>När det</w:t>
      </w:r>
      <w:r w:rsidRPr="00B6227A">
        <w:t xml:space="preserve"> gäller minimikrav för beredskap betonar strategin behovet </w:t>
      </w:r>
      <w:r>
        <w:t xml:space="preserve">av </w:t>
      </w:r>
      <w:r w:rsidRPr="00B6227A">
        <w:t xml:space="preserve">att fullt ut genomföra CER- och NIS-2-direktiven, men parallellt med detta arbete ska </w:t>
      </w:r>
      <w:r w:rsidRPr="00B6227A">
        <w:rPr>
          <w:bCs/>
        </w:rPr>
        <w:t>kommissionen</w:t>
      </w:r>
      <w:r w:rsidRPr="00B6227A">
        <w:t xml:space="preserve"> tillsammans med </w:t>
      </w:r>
      <w:r w:rsidRPr="00B6227A">
        <w:rPr>
          <w:bCs/>
        </w:rPr>
        <w:t>medlemsstaterna</w:t>
      </w:r>
      <w:r w:rsidRPr="00B6227A">
        <w:t xml:space="preserve"> identifiera om det finns behov av ytterligare lagstiftning för att täcka in </w:t>
      </w:r>
      <w:r>
        <w:t>fler</w:t>
      </w:r>
      <w:r w:rsidRPr="00B6227A">
        <w:t xml:space="preserve"> funktioner eller sektorer. Under 2026 avser </w:t>
      </w:r>
      <w:r w:rsidRPr="00B6227A">
        <w:rPr>
          <w:bCs/>
        </w:rPr>
        <w:t>kommissionen</w:t>
      </w:r>
      <w:r w:rsidRPr="00B6227A">
        <w:t xml:space="preserve"> presentera rekommendationer för minimikrav för beredskap, tillsammans med en mekanism för att bevaka att </w:t>
      </w:r>
      <w:r w:rsidRPr="00B6227A">
        <w:rPr>
          <w:bCs/>
        </w:rPr>
        <w:t>medlemsstater</w:t>
      </w:r>
      <w:r w:rsidRPr="00B6227A">
        <w:t xml:space="preserve"> når upp till kraven. Minimikraven ska vara i linje med union</w:t>
      </w:r>
      <w:r>
        <w:t>s</w:t>
      </w:r>
      <w:r w:rsidRPr="00B6227A">
        <w:t>mål</w:t>
      </w:r>
      <w:r>
        <w:t>en</w:t>
      </w:r>
      <w:r w:rsidRPr="00B6227A">
        <w:t xml:space="preserve"> för </w:t>
      </w:r>
      <w:proofErr w:type="spellStart"/>
      <w:r>
        <w:t>resiliens</w:t>
      </w:r>
      <w:proofErr w:type="spellEnd"/>
      <w:r>
        <w:t xml:space="preserve"> </w:t>
      </w:r>
      <w:r w:rsidRPr="00B6227A">
        <w:t>och komplettera Natos</w:t>
      </w:r>
      <w:r>
        <w:t xml:space="preserve"> sju grundläggande civila förmågekrav</w:t>
      </w:r>
      <w:r w:rsidRPr="00B6227A">
        <w:t xml:space="preserve">. </w:t>
      </w:r>
    </w:p>
    <w:p w14:paraId="6FE57963" w14:textId="77777777" w:rsidR="008961CD" w:rsidRPr="00B6227A" w:rsidRDefault="008961CD" w:rsidP="00E90A92">
      <w:pPr>
        <w:pStyle w:val="Brdtext"/>
      </w:pPr>
      <w:r>
        <w:t xml:space="preserve">Den kommande revideringen av det rättsliga ramverket för civilskyddsmekanismen lyfts i strategin. </w:t>
      </w:r>
      <w:r w:rsidRPr="00B6227A">
        <w:t xml:space="preserve">Strategin aviserar också den kommande lagerhållningsstrategin, som ska sammanföra alla befintliga lagerhållningsstrategier för olika sektorer, till exempel nöd- och katastrofutrustning, medicinsk utrustning, kritiska råvaror och energiutrustning. Lagerhållningsstrategin ska presenteras under 2025, troligen till sommaren. </w:t>
      </w:r>
      <w:r>
        <w:t xml:space="preserve">I strategin lyfts också den kommande europeiska klimathandlingsplanen, som bland annat ska baseras på de hot och risker som identifierades i EU:s klimat- och sårbarhetsanalys (EUCRA) 2024 och kommande </w:t>
      </w:r>
      <w:proofErr w:type="spellStart"/>
      <w:r>
        <w:t>vattenresiliensstrategi</w:t>
      </w:r>
      <w:proofErr w:type="spellEnd"/>
      <w:r>
        <w:t xml:space="preserve"> som centrala delar i att skapa motståndskraft i samhällsviktig verksamhet. </w:t>
      </w:r>
      <w:r w:rsidRPr="00B6227A">
        <w:t xml:space="preserve">I bilagan med åtgärder finns under denna rubrik också en notering om att </w:t>
      </w:r>
      <w:r w:rsidRPr="00B6227A">
        <w:rPr>
          <w:bCs/>
        </w:rPr>
        <w:t>kommissionen</w:t>
      </w:r>
      <w:r w:rsidRPr="00B6227A">
        <w:t xml:space="preserve"> under 2027 ska etablera en rymdsköld för att bättre kunna försvara EU och dess medlemsstaters säkerhetsintressen</w:t>
      </w:r>
      <w:r>
        <w:t xml:space="preserve"> i rymden</w:t>
      </w:r>
      <w:r w:rsidRPr="00B6227A">
        <w:t xml:space="preserve">. </w:t>
      </w:r>
    </w:p>
    <w:p w14:paraId="516EC6D2" w14:textId="77777777" w:rsidR="008961CD" w:rsidRPr="00B6227A" w:rsidRDefault="008961CD" w:rsidP="00E90A92">
      <w:pPr>
        <w:pStyle w:val="Brdtext"/>
        <w:rPr>
          <w:b/>
        </w:rPr>
      </w:pPr>
      <w:r w:rsidRPr="007234C4">
        <w:rPr>
          <w:rStyle w:val="Rubrik5Char"/>
        </w:rPr>
        <w:lastRenderedPageBreak/>
        <w:t>Befolkningens beredskap</w:t>
      </w:r>
      <w:r w:rsidRPr="00B6227A">
        <w:rPr>
          <w:b/>
          <w:bCs/>
        </w:rPr>
        <w:br/>
      </w:r>
      <w:r w:rsidRPr="00B6227A">
        <w:t xml:space="preserve">Betydelsen av befolkningens roll lyfts särskilt fram med flera åtgärder för att stärka medvetenhet och kunskap hos invånarna. </w:t>
      </w:r>
      <w:r>
        <w:t xml:space="preserve">Vikten av att förbättra tidiga varningssystem betonas. I strategin påtalas att ojämlikhet är en riskfaktor och att sårbara grupper som barn och äldre är särskilt utsatta. </w:t>
      </w:r>
      <w:r w:rsidRPr="00B6227A">
        <w:t>Strategin efterlyser ett nytt sätt att tänka och vill bidra till en beredskapskultur i hela samhället, också genom psykologisk motståndskraft</w:t>
      </w:r>
      <w:r>
        <w:t>.</w:t>
      </w:r>
      <w:r w:rsidRPr="00B6227A">
        <w:t xml:space="preserve"> Under detta avsnitt föreslår strategin bland annat stärkta system för varningar och kommunikation och ett minimimål om 72 timmars </w:t>
      </w:r>
      <w:r>
        <w:rPr>
          <w:bCs/>
        </w:rPr>
        <w:t>hem</w:t>
      </w:r>
      <w:r w:rsidRPr="00B6227A">
        <w:rPr>
          <w:bCs/>
        </w:rPr>
        <w:t>beredskap.</w:t>
      </w:r>
      <w:r w:rsidRPr="00B6227A">
        <w:t xml:space="preserve"> I linje med kompetensunionen vill </w:t>
      </w:r>
      <w:r w:rsidRPr="00B6227A">
        <w:rPr>
          <w:bCs/>
        </w:rPr>
        <w:t>kommissionen</w:t>
      </w:r>
      <w:r w:rsidRPr="00B6227A">
        <w:t xml:space="preserve"> också inkludera grundläggande kunskap om beredskap i läroplaner</w:t>
      </w:r>
      <w:r>
        <w:t>.</w:t>
      </w:r>
      <w:r w:rsidRPr="00B6227A" w:rsidDel="00EF1382">
        <w:t xml:space="preserve"> </w:t>
      </w:r>
      <w:r>
        <w:t>F</w:t>
      </w:r>
      <w:r w:rsidRPr="00B6227A">
        <w:t xml:space="preserve">ör att främja beredskap och motståndskraft föreslås också en </w:t>
      </w:r>
      <w:r w:rsidRPr="00B6227A">
        <w:rPr>
          <w:i/>
        </w:rPr>
        <w:t xml:space="preserve">EU </w:t>
      </w:r>
      <w:proofErr w:type="spellStart"/>
      <w:r w:rsidRPr="00B6227A">
        <w:rPr>
          <w:i/>
        </w:rPr>
        <w:t>preparedness</w:t>
      </w:r>
      <w:proofErr w:type="spellEnd"/>
      <w:r w:rsidRPr="00B6227A">
        <w:rPr>
          <w:i/>
        </w:rPr>
        <w:t xml:space="preserve"> </w:t>
      </w:r>
      <w:proofErr w:type="spellStart"/>
      <w:r w:rsidRPr="00B6227A">
        <w:rPr>
          <w:i/>
        </w:rPr>
        <w:t>day</w:t>
      </w:r>
      <w:proofErr w:type="spellEnd"/>
      <w:r w:rsidRPr="00B6227A">
        <w:t xml:space="preserve">. </w:t>
      </w:r>
    </w:p>
    <w:p w14:paraId="21CE49DF" w14:textId="77777777" w:rsidR="008961CD" w:rsidRPr="00B6227A" w:rsidRDefault="008961CD" w:rsidP="00E90A92">
      <w:pPr>
        <w:pStyle w:val="Brdtext"/>
        <w:rPr>
          <w:b/>
        </w:rPr>
      </w:pPr>
      <w:bookmarkStart w:id="4" w:name="_Hlk196222250"/>
      <w:r w:rsidRPr="007234C4">
        <w:rPr>
          <w:rStyle w:val="Rubrik5Char"/>
        </w:rPr>
        <w:t>Samarbete mellan privata och offentliga aktörer</w:t>
      </w:r>
      <w:r w:rsidRPr="00B6227A">
        <w:rPr>
          <w:b/>
          <w:bCs/>
        </w:rPr>
        <w:br/>
      </w:r>
      <w:r w:rsidRPr="00B6227A">
        <w:t>Strategin konstaterar att e</w:t>
      </w:r>
      <w:r w:rsidRPr="00B6227A">
        <w:rPr>
          <w:bCs/>
        </w:rPr>
        <w:t>n</w:t>
      </w:r>
      <w:r w:rsidRPr="00B6227A">
        <w:t xml:space="preserve"> beredskap som inkluderar hela samhället kräver stärkt samarbete mellan privata och offentliga aktörer. Det är i stor utsträckning privata aktörer som förser oss med de produkter och tjänster som behövs för att upprätthålla ett välfungerande samhälle, som t.ex. livsmedel, läkemedel, energi och elektronisk infrastruktur. Strategin konstaterar</w:t>
      </w:r>
      <w:r w:rsidRPr="00B6227A">
        <w:rPr>
          <w:bCs/>
        </w:rPr>
        <w:t xml:space="preserve"> vidare</w:t>
      </w:r>
      <w:r w:rsidRPr="00B6227A">
        <w:t xml:space="preserve"> att privata aktörer i ökande grad utsätts för såväl antagonistiska hot, som risker orsakade av ett förändrat klimat, i allt från torka till översvämningar</w:t>
      </w:r>
      <w:r>
        <w:t>. Ökande kostnader eller svårigheter för den privata sektorn att försäkra sig mot naturkatastrofer lyfts som ett område där ytterligare åtgärder kan behöva vidtas. Kommissionen kommer undersöka möjliga lösningar för att minska risken att det uppstår ett försäkringsgap till följd av klimat- och miljörisker.</w:t>
      </w:r>
      <w:r w:rsidRPr="00B6227A">
        <w:t xml:space="preserve"> </w:t>
      </w:r>
      <w:bookmarkEnd w:id="4"/>
      <w:r w:rsidRPr="00B6227A">
        <w:t xml:space="preserve">För att utveckla samarbetet med den privata sektorn föreslår strategin att etablera en </w:t>
      </w:r>
      <w:r w:rsidRPr="00B6227A">
        <w:rPr>
          <w:i/>
        </w:rPr>
        <w:t xml:space="preserve">public-private </w:t>
      </w:r>
      <w:proofErr w:type="spellStart"/>
      <w:r w:rsidRPr="00B6227A">
        <w:rPr>
          <w:i/>
        </w:rPr>
        <w:t>preparedness</w:t>
      </w:r>
      <w:proofErr w:type="spellEnd"/>
      <w:r w:rsidRPr="00B6227A">
        <w:rPr>
          <w:i/>
        </w:rPr>
        <w:t xml:space="preserve"> task force</w:t>
      </w:r>
      <w:r w:rsidRPr="00B6227A">
        <w:t>, med inspiration från bland annat Industrial Forum och Ente</w:t>
      </w:r>
      <w:r>
        <w:t>r</w:t>
      </w:r>
      <w:r w:rsidRPr="00B6227A">
        <w:t xml:space="preserve">prise Europe </w:t>
      </w:r>
      <w:proofErr w:type="spellStart"/>
      <w:r w:rsidRPr="00B6227A">
        <w:t>Network</w:t>
      </w:r>
      <w:proofErr w:type="spellEnd"/>
      <w:r w:rsidRPr="00B6227A">
        <w:t xml:space="preserve">. Strategin lanserar också särskilda krisprotokoll för privat-offentlig samverkan. För det senare avser </w:t>
      </w:r>
      <w:r w:rsidRPr="00B6227A">
        <w:rPr>
          <w:bCs/>
        </w:rPr>
        <w:t>kommissionen</w:t>
      </w:r>
      <w:r w:rsidRPr="00B6227A">
        <w:t xml:space="preserve"> </w:t>
      </w:r>
      <w:r>
        <w:t xml:space="preserve">att </w:t>
      </w:r>
      <w:r w:rsidRPr="00B6227A">
        <w:t xml:space="preserve">se över relevant lagstiftning för att möjliggöra nödvändig flexibilitet, inklusive i regler för upphandling, vid särskilda kriser. </w:t>
      </w:r>
      <w:r w:rsidRPr="00B6227A">
        <w:rPr>
          <w:bCs/>
        </w:rPr>
        <w:t>Kommissionen</w:t>
      </w:r>
      <w:r w:rsidRPr="00B6227A">
        <w:t xml:space="preserve"> kommer också att presentera ett förslag till översyn av ramverket för offentlig upphandling, baserat på lärdomar från tidigare kriser, inklusive covid-19</w:t>
      </w:r>
      <w:r>
        <w:t>-pandemin</w:t>
      </w:r>
      <w:r w:rsidRPr="00B6227A">
        <w:t xml:space="preserve">. </w:t>
      </w:r>
    </w:p>
    <w:p w14:paraId="01F4B2DA" w14:textId="77777777" w:rsidR="008961CD" w:rsidRDefault="008961CD" w:rsidP="00E90A92">
      <w:pPr>
        <w:pStyle w:val="Brdtext"/>
      </w:pPr>
      <w:r w:rsidRPr="007234C4">
        <w:rPr>
          <w:rStyle w:val="Rubrik5Char"/>
        </w:rPr>
        <w:t>Civil-militär samverkan</w:t>
      </w:r>
      <w:r w:rsidRPr="00B6227A">
        <w:rPr>
          <w:b/>
          <w:bCs/>
        </w:rPr>
        <w:br/>
      </w:r>
      <w:r>
        <w:t>S</w:t>
      </w:r>
      <w:r w:rsidRPr="00B6227A">
        <w:t>trategin konstaterar att EU måste förbereda sig för alla typer av storskaliga, tvärsektoriella incidenter och kriser, inklusive ett väpnat angrepp mot en eller fler</w:t>
      </w:r>
      <w:r>
        <w:t>a</w:t>
      </w:r>
      <w:r w:rsidRPr="00B6227A">
        <w:t xml:space="preserve"> </w:t>
      </w:r>
      <w:r w:rsidRPr="00B6227A">
        <w:rPr>
          <w:bCs/>
        </w:rPr>
        <w:t>medlemsstater.</w:t>
      </w:r>
      <w:r w:rsidRPr="00B6227A">
        <w:t xml:space="preserve"> Detta kräver stärkt civil-militär samverkan</w:t>
      </w:r>
      <w:r>
        <w:t xml:space="preserve">, dels </w:t>
      </w:r>
      <w:r w:rsidRPr="00B6227A">
        <w:t xml:space="preserve">genom att militär förmåga kan användas för att stödja civila myndigheter vid omfattande </w:t>
      </w:r>
      <w:r w:rsidRPr="00B6227A">
        <w:lastRenderedPageBreak/>
        <w:t>kriser</w:t>
      </w:r>
      <w:r>
        <w:t xml:space="preserve">, dels genom att </w:t>
      </w:r>
      <w:r w:rsidRPr="00B6227A">
        <w:t xml:space="preserve">civilt stöd </w:t>
      </w:r>
      <w:r>
        <w:t xml:space="preserve">kan ges till </w:t>
      </w:r>
      <w:r w:rsidRPr="00B6227A">
        <w:t xml:space="preserve">de väpnade styrkorna för att kunna verka i krigstid. För att stärka den civil-militära samverkan föreslår strategin att utveckla </w:t>
      </w:r>
      <w:r>
        <w:t>strukturer för</w:t>
      </w:r>
      <w:r w:rsidRPr="00B6227A">
        <w:t xml:space="preserve"> civil-militär beredskap för att klargöra roller och ansvarsförhållanden mellan institutioner och </w:t>
      </w:r>
      <w:r w:rsidRPr="00B6227A">
        <w:rPr>
          <w:bCs/>
        </w:rPr>
        <w:t>medlemsstater.</w:t>
      </w:r>
      <w:r w:rsidRPr="00B6227A">
        <w:t xml:space="preserve"> </w:t>
      </w:r>
    </w:p>
    <w:p w14:paraId="237E0992" w14:textId="77777777" w:rsidR="008961CD" w:rsidRDefault="008961CD" w:rsidP="00E90A92">
      <w:pPr>
        <w:pStyle w:val="Brdtext"/>
      </w:pPr>
      <w:r>
        <w:t xml:space="preserve">Strategin </w:t>
      </w:r>
      <w:r w:rsidRPr="00B6227A">
        <w:t xml:space="preserve">vill också främja </w:t>
      </w:r>
      <w:r>
        <w:t>materiel och tjänster med dubbla användningsområden (</w:t>
      </w:r>
      <w:r w:rsidRPr="00B6227A">
        <w:rPr>
          <w:i/>
        </w:rPr>
        <w:t>dual-</w:t>
      </w:r>
      <w:proofErr w:type="spellStart"/>
      <w:r w:rsidRPr="00B6227A">
        <w:rPr>
          <w:i/>
        </w:rPr>
        <w:t>use</w:t>
      </w:r>
      <w:proofErr w:type="spellEnd"/>
      <w:r w:rsidRPr="00B6227A">
        <w:rPr>
          <w:i/>
        </w:rPr>
        <w:t xml:space="preserve"> by design</w:t>
      </w:r>
      <w:r>
        <w:rPr>
          <w:i/>
        </w:rPr>
        <w:t>)</w:t>
      </w:r>
      <w:r w:rsidRPr="00B6227A">
        <w:rPr>
          <w:i/>
        </w:rPr>
        <w:t xml:space="preserve"> </w:t>
      </w:r>
      <w:r w:rsidRPr="00B6227A">
        <w:t>och</w:t>
      </w:r>
      <w:r w:rsidRPr="00B6227A">
        <w:rPr>
          <w:i/>
        </w:rPr>
        <w:t xml:space="preserve">, </w:t>
      </w:r>
      <w:r w:rsidRPr="00B6227A">
        <w:t xml:space="preserve">genom befintliga instrument i </w:t>
      </w:r>
      <w:r w:rsidRPr="00B6227A">
        <w:rPr>
          <w:bCs/>
        </w:rPr>
        <w:t>kommissionen</w:t>
      </w:r>
      <w:r w:rsidRPr="00B6227A">
        <w:t xml:space="preserve"> och </w:t>
      </w:r>
      <w:proofErr w:type="gramStart"/>
      <w:r w:rsidRPr="00B6227A">
        <w:rPr>
          <w:bCs/>
        </w:rPr>
        <w:t>Europeiska</w:t>
      </w:r>
      <w:proofErr w:type="gramEnd"/>
      <w:r w:rsidRPr="00B6227A">
        <w:rPr>
          <w:bCs/>
        </w:rPr>
        <w:t xml:space="preserve"> försvarsbyrån</w:t>
      </w:r>
      <w:r w:rsidRPr="00B6227A">
        <w:t xml:space="preserve">, utveckla och tillgängliggöra tillämpningar med dubbla användningsområden, exempelvis inom infrastruktur, sambandssystem, transportförmåga, lager, medicinska motmedel och energiförsörjning. </w:t>
      </w:r>
    </w:p>
    <w:p w14:paraId="3541FE9C" w14:textId="77777777" w:rsidR="008961CD" w:rsidRPr="00B6227A" w:rsidRDefault="008961CD" w:rsidP="00E90A92">
      <w:pPr>
        <w:pStyle w:val="Brdtext"/>
        <w:rPr>
          <w:b/>
        </w:rPr>
      </w:pPr>
      <w:r>
        <w:t>Strategin föreslår även att</w:t>
      </w:r>
      <w:r w:rsidRPr="00B6227A">
        <w:t xml:space="preserve"> stärka tillämpningen av </w:t>
      </w:r>
      <w:r>
        <w:t>den gemensamma f</w:t>
      </w:r>
      <w:r w:rsidRPr="00B6227A">
        <w:t xml:space="preserve">örsvarsklausulen (art. 42.7 </w:t>
      </w:r>
      <w:r>
        <w:t>F</w:t>
      </w:r>
      <w:r w:rsidRPr="00B6227A">
        <w:t xml:space="preserve">EU) och </w:t>
      </w:r>
      <w:r>
        <w:t>s</w:t>
      </w:r>
      <w:r w:rsidRPr="00B6227A">
        <w:t>olidaritetsklausulen (art. 222 FEU</w:t>
      </w:r>
      <w:r>
        <w:t>F</w:t>
      </w:r>
      <w:r w:rsidRPr="00B6227A">
        <w:t>), också i koppling till en eventuell aktivering av artikel 5 i Nordatlantiska fördraget</w:t>
      </w:r>
      <w:r w:rsidRPr="00B6227A">
        <w:rPr>
          <w:bCs/>
        </w:rPr>
        <w:t>,</w:t>
      </w:r>
      <w:r w:rsidRPr="00B6227A">
        <w:t xml:space="preserve"> bland annat genom regelbundna övningar. </w:t>
      </w:r>
      <w:r>
        <w:t xml:space="preserve">Strategin understryker generellt </w:t>
      </w:r>
      <w:r w:rsidRPr="00B6227A">
        <w:t xml:space="preserve">behovet av </w:t>
      </w:r>
      <w:r>
        <w:t xml:space="preserve">ökad </w:t>
      </w:r>
      <w:r w:rsidRPr="00B6227A">
        <w:t xml:space="preserve">samordning med Nato. </w:t>
      </w:r>
    </w:p>
    <w:p w14:paraId="3FD1659D" w14:textId="77777777" w:rsidR="008961CD" w:rsidRPr="00B6227A" w:rsidRDefault="008961CD" w:rsidP="00E90A92">
      <w:pPr>
        <w:pStyle w:val="Brdtext"/>
      </w:pPr>
      <w:r w:rsidRPr="007234C4">
        <w:rPr>
          <w:rStyle w:val="Rubrik5Char"/>
        </w:rPr>
        <w:t>Krishantering</w:t>
      </w:r>
      <w:r w:rsidRPr="00B6227A">
        <w:rPr>
          <w:b/>
          <w:bCs/>
        </w:rPr>
        <w:br/>
      </w:r>
      <w:r w:rsidRPr="00B6227A">
        <w:t xml:space="preserve">Under åren har flera strukturer och instrument utvecklats inom EU för att stödja </w:t>
      </w:r>
      <w:r w:rsidRPr="00B6227A">
        <w:rPr>
          <w:bCs/>
        </w:rPr>
        <w:t>medlemsstater</w:t>
      </w:r>
      <w:r w:rsidRPr="00B6227A">
        <w:t xml:space="preserve"> inför, under och efter en kris. Strategin konstaterar dock att många av dessa mekanismer är avgränsade till enskilda politikområden, vilket blir en utmaning vid sammanlänkade kriser. För att säkerställa tvärsektoriell samordning föreslår </w:t>
      </w:r>
      <w:r w:rsidRPr="00B6227A">
        <w:rPr>
          <w:bCs/>
        </w:rPr>
        <w:t>kommissionen</w:t>
      </w:r>
      <w:r w:rsidRPr="00B6227A">
        <w:t xml:space="preserve"> att </w:t>
      </w:r>
      <w:r w:rsidRPr="002C6240">
        <w:rPr>
          <w:i/>
        </w:rPr>
        <w:t xml:space="preserve">Emergency Response </w:t>
      </w:r>
      <w:proofErr w:type="spellStart"/>
      <w:r w:rsidRPr="002C6240">
        <w:rPr>
          <w:i/>
        </w:rPr>
        <w:t>Coordination</w:t>
      </w:r>
      <w:proofErr w:type="spellEnd"/>
      <w:r w:rsidRPr="002C6240">
        <w:rPr>
          <w:i/>
        </w:rPr>
        <w:t xml:space="preserve"> Centre</w:t>
      </w:r>
      <w:r w:rsidRPr="00B6227A">
        <w:t xml:space="preserve"> (ERCC) vid DG ECHO ska utvecklas till ett tvärsektoriellt krissamordningsnav för </w:t>
      </w:r>
      <w:r w:rsidRPr="00B6227A">
        <w:rPr>
          <w:bCs/>
        </w:rPr>
        <w:t>kommissionen.</w:t>
      </w:r>
      <w:r w:rsidRPr="00B6227A">
        <w:t xml:space="preserve"> Detta nav ska arbeta tätt tillsammans med EEAS, i synnerhet </w:t>
      </w:r>
      <w:proofErr w:type="spellStart"/>
      <w:r w:rsidRPr="0099782C">
        <w:rPr>
          <w:i/>
        </w:rPr>
        <w:t>Crisis</w:t>
      </w:r>
      <w:proofErr w:type="spellEnd"/>
      <w:r w:rsidRPr="0099782C">
        <w:rPr>
          <w:i/>
        </w:rPr>
        <w:t xml:space="preserve"> Response Centre</w:t>
      </w:r>
      <w:r w:rsidRPr="00B6227A">
        <w:t xml:space="preserve"> (CRC) och även med rådets mekanism för politisk krishantering, IP</w:t>
      </w:r>
      <w:r>
        <w:t>C</w:t>
      </w:r>
      <w:r w:rsidRPr="00B6227A">
        <w:t xml:space="preserve">R. </w:t>
      </w:r>
      <w:r w:rsidRPr="00B6227A">
        <w:rPr>
          <w:bCs/>
        </w:rPr>
        <w:t>Kommissionen</w:t>
      </w:r>
      <w:r w:rsidRPr="00B6227A">
        <w:t xml:space="preserve"> vill också stärka de gemensamma förmågorna inom </w:t>
      </w:r>
      <w:proofErr w:type="spellStart"/>
      <w:r w:rsidRPr="00D41225">
        <w:t>rescEU</w:t>
      </w:r>
      <w:proofErr w:type="spellEnd"/>
      <w:r w:rsidRPr="00D41225">
        <w:t xml:space="preserve"> </w:t>
      </w:r>
      <w:r w:rsidRPr="00B6227A">
        <w:t xml:space="preserve">och i strategin utlovar </w:t>
      </w:r>
      <w:r w:rsidRPr="00B6227A">
        <w:rPr>
          <w:bCs/>
        </w:rPr>
        <w:t>kommissionen</w:t>
      </w:r>
      <w:r w:rsidRPr="00B6227A">
        <w:t xml:space="preserve"> att bibehålla och om möjligt även stärka befintliga förmågor och områden inom </w:t>
      </w:r>
      <w:proofErr w:type="spellStart"/>
      <w:r>
        <w:rPr>
          <w:bCs/>
        </w:rPr>
        <w:t>r</w:t>
      </w:r>
      <w:r w:rsidRPr="00B6227A">
        <w:rPr>
          <w:bCs/>
        </w:rPr>
        <w:t>escEU</w:t>
      </w:r>
      <w:proofErr w:type="spellEnd"/>
      <w:r w:rsidRPr="00B6227A">
        <w:rPr>
          <w:bCs/>
        </w:rPr>
        <w:t>. Kommissionen</w:t>
      </w:r>
      <w:r w:rsidRPr="00B6227A">
        <w:t xml:space="preserve"> vill också utvärdera behovet av att utvidga förmågorna till ytterligare områden. Förslaget om </w:t>
      </w:r>
      <w:proofErr w:type="spellStart"/>
      <w:r w:rsidRPr="00B6227A">
        <w:t>rescEU</w:t>
      </w:r>
      <w:proofErr w:type="spellEnd"/>
      <w:r w:rsidRPr="00B6227A">
        <w:t xml:space="preserve"> ska komma under 2026.  </w:t>
      </w:r>
    </w:p>
    <w:p w14:paraId="5F3401B0" w14:textId="77777777" w:rsidR="008961CD" w:rsidRDefault="008961CD" w:rsidP="00E90A92">
      <w:pPr>
        <w:pStyle w:val="Brdtext"/>
      </w:pPr>
      <w:bookmarkStart w:id="5" w:name="_Hlk196222688"/>
      <w:r w:rsidRPr="007234C4">
        <w:rPr>
          <w:rStyle w:val="Rubrik5Char"/>
        </w:rPr>
        <w:t>Samarbete med partner</w:t>
      </w:r>
      <w:r>
        <w:rPr>
          <w:rStyle w:val="Rubrik5Char"/>
        </w:rPr>
        <w:t>s</w:t>
      </w:r>
      <w:r w:rsidRPr="007234C4">
        <w:rPr>
          <w:rStyle w:val="Rubrik5Char"/>
        </w:rPr>
        <w:t xml:space="preserve"> utanför EU </w:t>
      </w:r>
      <w:bookmarkEnd w:id="5"/>
      <w:r w:rsidRPr="007234C4">
        <w:rPr>
          <w:rStyle w:val="Rubrik5Char"/>
        </w:rPr>
        <w:t xml:space="preserve">   </w:t>
      </w:r>
      <w:r w:rsidRPr="00B6227A">
        <w:rPr>
          <w:b/>
          <w:bCs/>
        </w:rPr>
        <w:br/>
      </w:r>
      <w:r w:rsidRPr="00B6227A">
        <w:t xml:space="preserve">I likhet med Niinistörapporten betonar strategin vikten av att EU bygger beredskap tillsammans med sina </w:t>
      </w:r>
      <w:r w:rsidRPr="00B6227A">
        <w:rPr>
          <w:bCs/>
        </w:rPr>
        <w:t>partner</w:t>
      </w:r>
      <w:r>
        <w:rPr>
          <w:bCs/>
        </w:rPr>
        <w:t>s</w:t>
      </w:r>
      <w:r w:rsidRPr="00B6227A">
        <w:t xml:space="preserve"> utanför unionen, i synnerhet kandidatländer och</w:t>
      </w:r>
      <w:r>
        <w:t xml:space="preserve"> grannländer. </w:t>
      </w:r>
      <w:r w:rsidRPr="00B6227A">
        <w:t xml:space="preserve">Att stärka beredskapen hos partnerländer </w:t>
      </w:r>
      <w:r w:rsidRPr="00B6227A">
        <w:lastRenderedPageBreak/>
        <w:t xml:space="preserve">beskrivs som ett uttryck för EU:s solidaritet, men också som ett sätt att stärka </w:t>
      </w:r>
      <w:r>
        <w:t>EU:s</w:t>
      </w:r>
      <w:r w:rsidRPr="00B6227A">
        <w:t xml:space="preserve"> egen beredskap och minska risken för att kriser sprider sig till EU. </w:t>
      </w:r>
    </w:p>
    <w:p w14:paraId="6931ABFB" w14:textId="77777777" w:rsidR="008961CD" w:rsidRPr="00B6227A" w:rsidRDefault="008961CD" w:rsidP="00E90A92">
      <w:pPr>
        <w:pStyle w:val="Brdtext"/>
        <w:rPr>
          <w:b/>
        </w:rPr>
      </w:pPr>
      <w:r w:rsidRPr="00B6227A">
        <w:t xml:space="preserve">I ett alltmer instabilt säkerhetspolitiskt landskap, med globala utmaningar som klimatförändring och pandemier, vill strategin också verka för att stärka multilaterala samarbeten, framför allt inom Nato och FN. Som verktyg för att bygga ömsesidig beredskap nämns bland annat </w:t>
      </w:r>
      <w:r w:rsidRPr="0099782C">
        <w:rPr>
          <w:i/>
        </w:rPr>
        <w:t xml:space="preserve">Global </w:t>
      </w:r>
      <w:proofErr w:type="spellStart"/>
      <w:r w:rsidRPr="0099782C">
        <w:rPr>
          <w:i/>
        </w:rPr>
        <w:t>Gateway</w:t>
      </w:r>
      <w:proofErr w:type="spellEnd"/>
      <w:r w:rsidRPr="0099782C">
        <w:rPr>
          <w:i/>
        </w:rPr>
        <w:t xml:space="preserve">, the </w:t>
      </w:r>
      <w:proofErr w:type="spellStart"/>
      <w:r w:rsidRPr="0099782C">
        <w:rPr>
          <w:i/>
        </w:rPr>
        <w:t>Neighbourhood</w:t>
      </w:r>
      <w:proofErr w:type="spellEnd"/>
      <w:r w:rsidRPr="0099782C">
        <w:rPr>
          <w:i/>
        </w:rPr>
        <w:t xml:space="preserve">, </w:t>
      </w:r>
      <w:proofErr w:type="spellStart"/>
      <w:r w:rsidRPr="0099782C">
        <w:rPr>
          <w:i/>
        </w:rPr>
        <w:t>Development</w:t>
      </w:r>
      <w:proofErr w:type="spellEnd"/>
      <w:r w:rsidRPr="0099782C">
        <w:rPr>
          <w:i/>
        </w:rPr>
        <w:t xml:space="preserve"> and International </w:t>
      </w:r>
      <w:proofErr w:type="spellStart"/>
      <w:r w:rsidRPr="0099782C">
        <w:rPr>
          <w:i/>
        </w:rPr>
        <w:t>Cooperation</w:t>
      </w:r>
      <w:proofErr w:type="spellEnd"/>
      <w:r w:rsidRPr="0099782C">
        <w:rPr>
          <w:i/>
        </w:rPr>
        <w:t xml:space="preserve"> Instrument</w:t>
      </w:r>
      <w:r w:rsidRPr="00B6227A">
        <w:t xml:space="preserve"> och den kommande nya pakten för Medelhavet. </w:t>
      </w:r>
      <w:r>
        <w:t>Partnerskap för säkerhet och försvar, f</w:t>
      </w:r>
      <w:r w:rsidRPr="00B6227A">
        <w:t>rihandelsavtal, partnerskap för ren handel och investeringar, strategiska partnerskap för råvaror och digitala partnerskap lyfts också fram som exempel på hur samarbete med partnerländer kan bidra till att stärka EU:s beredskap.</w:t>
      </w:r>
      <w:r w:rsidRPr="00E81D63">
        <w:rPr>
          <w:bCs/>
        </w:rPr>
        <w:t xml:space="preserve"> </w:t>
      </w:r>
    </w:p>
    <w:p w14:paraId="319F9D5E" w14:textId="77777777" w:rsidR="008961CD" w:rsidRDefault="007D34FC" w:rsidP="00E90A92">
      <w:pPr>
        <w:pStyle w:val="Rubrik2"/>
      </w:pPr>
      <w:sdt>
        <w:sdtPr>
          <w:id w:val="-2087607690"/>
          <w:lock w:val="contentLocked"/>
          <w:placeholder>
            <w:docPart w:val="35239861348B438284926F366852EF67"/>
          </w:placeholder>
          <w:group/>
        </w:sdtPr>
        <w:sdtEndPr/>
        <w:sdtContent>
          <w:r w:rsidR="008961CD">
            <w:t>Gällande svenska regler och förslagets effekt på dessa</w:t>
          </w:r>
        </w:sdtContent>
      </w:sdt>
    </w:p>
    <w:p w14:paraId="5364E92D" w14:textId="77777777" w:rsidR="008961CD" w:rsidRPr="00472EBA" w:rsidRDefault="008961CD" w:rsidP="00E90A92">
      <w:pPr>
        <w:pStyle w:val="Brdtext"/>
      </w:pPr>
      <w:r w:rsidRPr="00C94448">
        <w:t>Meddelandet har i sitt initiala skede ingen verkan på svenska regler</w:t>
      </w:r>
      <w:r>
        <w:t>, men givet strategins tvärsektoriella ansats som uttryckligen tar sikte både på strukturella frågor och sektorsspecifik policy så kan förslag med bäring på svenska regler förväntas.</w:t>
      </w:r>
    </w:p>
    <w:p w14:paraId="61524EDE" w14:textId="77777777" w:rsidR="008961CD" w:rsidRDefault="007D34FC" w:rsidP="00E90A92">
      <w:pPr>
        <w:pStyle w:val="Rubrik2"/>
      </w:pPr>
      <w:sdt>
        <w:sdtPr>
          <w:id w:val="-1431199353"/>
          <w:lock w:val="contentLocked"/>
          <w:placeholder>
            <w:docPart w:val="35239861348B438284926F366852EF67"/>
          </w:placeholder>
          <w:group/>
        </w:sdtPr>
        <w:sdtEndPr/>
        <w:sdtContent>
          <w:r w:rsidR="008961CD">
            <w:t>Budgetära konsekvenser och konsekvensanalys</w:t>
          </w:r>
        </w:sdtContent>
      </w:sdt>
    </w:p>
    <w:p w14:paraId="2DA88D97" w14:textId="77777777" w:rsidR="008961CD" w:rsidRDefault="008961CD" w:rsidP="00E90A92">
      <w:pPr>
        <w:pStyle w:val="Brdtext"/>
      </w:pPr>
      <w:r w:rsidRPr="00062FF0">
        <w:t>Kommissionens meddelande har ingen omedelbar budgetär konsekvens för Sverige</w:t>
      </w:r>
      <w:r>
        <w:t xml:space="preserve">. </w:t>
      </w:r>
      <w:r w:rsidRPr="006A3265">
        <w:t xml:space="preserve">Regeringen avser </w:t>
      </w:r>
      <w:r>
        <w:t xml:space="preserve">analysera budgetära konsekvenser för </w:t>
      </w:r>
      <w:r w:rsidRPr="006A3265">
        <w:t>åtgärder som aviseras</w:t>
      </w:r>
      <w:r>
        <w:t xml:space="preserve"> i strategin</w:t>
      </w:r>
      <w:r w:rsidRPr="006A3265">
        <w:t xml:space="preserve"> </w:t>
      </w:r>
      <w:r>
        <w:t xml:space="preserve">i samband med att konkreta förslag läggs. </w:t>
      </w:r>
    </w:p>
    <w:p w14:paraId="364CA5C2" w14:textId="77777777" w:rsidR="008961CD" w:rsidRDefault="008961CD" w:rsidP="00E90A92">
      <w:pPr>
        <w:pStyle w:val="Brdtext"/>
      </w:pPr>
      <w:r>
        <w:t>Regeringen noterar att en viktig målsättning för strategin är att främja koordinering och effektivitet. Regeringen noterar också strategins konstaterande att</w:t>
      </w:r>
      <w:r w:rsidRPr="000A0C32">
        <w:t xml:space="preserve"> </w:t>
      </w:r>
      <w:r>
        <w:t xml:space="preserve">investeringar i beredskap </w:t>
      </w:r>
      <w:r w:rsidRPr="00256B5F">
        <w:t>uppvägs av långsiktiga vinster i fråga om motståndskraft, minskade störningar, lägre återhämtningsutgifter och långsiktig konkurrenskraft.</w:t>
      </w:r>
    </w:p>
    <w:p w14:paraId="357FDD64" w14:textId="77777777" w:rsidR="008961CD" w:rsidRDefault="008961CD" w:rsidP="00E90A92">
      <w:pPr>
        <w:pStyle w:val="Brdtext"/>
      </w:pPr>
      <w:r>
        <w:t>Kommissionens meddelande om en europeisk beredskapsunionsstrategi utgör inte bindande lagstiftning och saknar konsekvensanalys.</w:t>
      </w:r>
    </w:p>
    <w:sdt>
      <w:sdtPr>
        <w:id w:val="830331803"/>
        <w:lock w:val="contentLocked"/>
        <w:placeholder>
          <w:docPart w:val="35239861348B438284926F366852EF67"/>
        </w:placeholder>
        <w:group/>
      </w:sdtPr>
      <w:sdtEndPr/>
      <w:sdtContent>
        <w:p w14:paraId="055D1DF9" w14:textId="77777777" w:rsidR="008961CD" w:rsidRDefault="008961CD" w:rsidP="00E90A92">
          <w:pPr>
            <w:pStyle w:val="Rubrik1"/>
          </w:pPr>
          <w:r>
            <w:t>Ståndpunkter</w:t>
          </w:r>
        </w:p>
      </w:sdtContent>
    </w:sdt>
    <w:p w14:paraId="6053885C" w14:textId="77777777" w:rsidR="008961CD" w:rsidRDefault="007D34FC" w:rsidP="00E90A92">
      <w:pPr>
        <w:pStyle w:val="Rubrik2"/>
      </w:pPr>
      <w:sdt>
        <w:sdtPr>
          <w:id w:val="-483085086"/>
          <w:lock w:val="contentLocked"/>
          <w:placeholder>
            <w:docPart w:val="35239861348B438284926F366852EF67"/>
          </w:placeholder>
          <w:group/>
        </w:sdtPr>
        <w:sdtEndPr/>
        <w:sdtContent>
          <w:r w:rsidR="008961CD">
            <w:t>Preliminär svensk ståndpunkt</w:t>
          </w:r>
        </w:sdtContent>
      </w:sdt>
    </w:p>
    <w:p w14:paraId="7FA32662" w14:textId="77777777" w:rsidR="008961CD" w:rsidRDefault="008961CD" w:rsidP="00E90A92">
      <w:pPr>
        <w:pStyle w:val="Brdtext"/>
      </w:pPr>
      <w:r>
        <w:t xml:space="preserve">Regeringen välkomnar att en europeisk beredskapsstrategi har presenterats. Det är viktigt att stärka EU:s arbete med beredskap och krishantering mot bakgrund av det allvarliga säkerhetsläget, klimatförändringarnas effekter och utvecklingen med allt fler parallella, gränsöverskridande och sektorsövergripande kriser. Det är således positivt att en överblickbar och tvärsektoriell strategi tagits fram för beredskapsarbetet på EU-nivå. Regeringen instämmer i kommissionens analys om behovet av en proaktiv ansats. Regeringen instämmer också med de vägledande principerna för det fortsatta arbetet som innefattar allriskperspektivet, och åtgärder inom relevanta politikområden från myndigheter och aktörer i hela samhället. </w:t>
      </w:r>
    </w:p>
    <w:p w14:paraId="31046C32" w14:textId="77777777" w:rsidR="008961CD" w:rsidRPr="00E82EC9" w:rsidRDefault="008961CD" w:rsidP="00E90A92">
      <w:pPr>
        <w:pStyle w:val="Brdtext"/>
      </w:pPr>
      <w:r w:rsidRPr="00E82EC9">
        <w:t>Erfarenheterna från Rysslands fullskaliga invasion av Ukraina understryker att EU:s beredskap behöver stärkas, med särskilt fokus på olika former av antagonistiska hot och en ansats som utgår från hela samhället. EU har mycket att lära sig av Ukraina och dess erfarenhet</w:t>
      </w:r>
      <w:r>
        <w:t>er</w:t>
      </w:r>
      <w:r w:rsidRPr="00E82EC9">
        <w:t xml:space="preserve"> av att försvara sig mot Rysslands aggression. Regeringen anser också att EU behöver vara bättre förberett för att hantera </w:t>
      </w:r>
      <w:r>
        <w:t xml:space="preserve">och minska </w:t>
      </w:r>
      <w:r w:rsidRPr="00E82EC9">
        <w:t xml:space="preserve">klimatrisker framöver. </w:t>
      </w:r>
    </w:p>
    <w:p w14:paraId="11B797E7" w14:textId="77777777" w:rsidR="008961CD" w:rsidRDefault="008961CD" w:rsidP="00E90A92">
      <w:pPr>
        <w:pStyle w:val="Brdtext"/>
        <w:rPr>
          <w:bCs/>
        </w:rPr>
      </w:pPr>
      <w:r>
        <w:rPr>
          <w:bCs/>
        </w:rPr>
        <w:t>Regeringen instämmer med strategins breda ansats inom de sju områdena f</w:t>
      </w:r>
      <w:r w:rsidRPr="002A06D3">
        <w:rPr>
          <w:bCs/>
        </w:rPr>
        <w:t>örutseende och framsyn, motståndskraft i grundläggande samhällsfunktioner, befolkning</w:t>
      </w:r>
      <w:r>
        <w:rPr>
          <w:bCs/>
        </w:rPr>
        <w:t>en</w:t>
      </w:r>
      <w:r w:rsidRPr="002A06D3">
        <w:rPr>
          <w:bCs/>
        </w:rPr>
        <w:t>s</w:t>
      </w:r>
      <w:r>
        <w:rPr>
          <w:bCs/>
        </w:rPr>
        <w:t xml:space="preserve"> </w:t>
      </w:r>
      <w:r w:rsidRPr="002A06D3">
        <w:rPr>
          <w:bCs/>
        </w:rPr>
        <w:t>beredskap, samarbete mellan offentliga och privata aktörer, civil-militä</w:t>
      </w:r>
      <w:r>
        <w:rPr>
          <w:bCs/>
        </w:rPr>
        <w:t>rt samarbete</w:t>
      </w:r>
      <w:r w:rsidRPr="002A06D3">
        <w:rPr>
          <w:bCs/>
        </w:rPr>
        <w:t>, krishantering och samarbete med partnerländer utanför EU.</w:t>
      </w:r>
      <w:r>
        <w:rPr>
          <w:bCs/>
        </w:rPr>
        <w:t xml:space="preserve"> </w:t>
      </w:r>
    </w:p>
    <w:p w14:paraId="4B4B354F" w14:textId="77777777" w:rsidR="008961CD" w:rsidRDefault="008961CD" w:rsidP="00E90A92">
      <w:pPr>
        <w:pStyle w:val="Brdtext"/>
      </w:pPr>
      <w:r w:rsidRPr="00E92CBA">
        <w:rPr>
          <w:bCs/>
        </w:rPr>
        <w:t>Regeringen konstaterar att EU:s beredskapsarbete är viktigt i syfte att säkra ett effektivt och sammanhållet EU även i kris och/eller krigstid</w:t>
      </w:r>
      <w:r>
        <w:rPr>
          <w:bCs/>
        </w:rPr>
        <w:t>.</w:t>
      </w:r>
      <w:r w:rsidRPr="00421866">
        <w:t xml:space="preserve"> </w:t>
      </w:r>
      <w:r w:rsidRPr="00864D6E">
        <w:t>Nya initiativ behöver respektera medlemsstaternas ansvar för nationell säkerhet</w:t>
      </w:r>
      <w:r>
        <w:t>,</w:t>
      </w:r>
      <w:r w:rsidRPr="00864D6E" w:rsidDel="007C76AF">
        <w:t xml:space="preserve"> </w:t>
      </w:r>
      <w:r>
        <w:t xml:space="preserve">närhetsprincipen </w:t>
      </w:r>
      <w:r w:rsidRPr="00864D6E" w:rsidDel="007C76AF">
        <w:t xml:space="preserve">och </w:t>
      </w:r>
      <w:r>
        <w:t>befogenhets</w:t>
      </w:r>
      <w:r w:rsidRPr="00864D6E">
        <w:t xml:space="preserve">fördelningen mellan medlemsstaterna och </w:t>
      </w:r>
      <w:r>
        <w:t xml:space="preserve">unionen, samt värna medlemsstaternas förutsättningar till strategisk styrning i händelse av kris. </w:t>
      </w:r>
    </w:p>
    <w:p w14:paraId="1F4900FA" w14:textId="77777777" w:rsidR="008961CD" w:rsidRDefault="008961CD" w:rsidP="00E90A92">
      <w:pPr>
        <w:pStyle w:val="Brdtext"/>
      </w:pPr>
      <w:r>
        <w:rPr>
          <w:bCs/>
        </w:rPr>
        <w:t xml:space="preserve">Regeringen bedömer och ser positivt på att strategin bidrar till ett totalförsvarsperspektiv i arbetet på EU-nivå. </w:t>
      </w:r>
      <w:r w:rsidRPr="00E47086">
        <w:rPr>
          <w:bCs/>
        </w:rPr>
        <w:t>Ett förstärkt arbete med beredskap och krishantering inom EU bidrar till utvecklingen av det civila försvaret i Sverige</w:t>
      </w:r>
      <w:r>
        <w:rPr>
          <w:bCs/>
        </w:rPr>
        <w:t xml:space="preserve">. Regeringen konstaterar också betydelsen av att Sverige aktivt </w:t>
      </w:r>
      <w:r>
        <w:rPr>
          <w:bCs/>
        </w:rPr>
        <w:lastRenderedPageBreak/>
        <w:t>bidrar till EU-nivån utifrån våra erfarenheter från satsningarna på totalförsvaret. För svenskt vidkommande ska b</w:t>
      </w:r>
      <w:r w:rsidRPr="002E07CC">
        <w:rPr>
          <w:bCs/>
        </w:rPr>
        <w:t>eredskapsstrukturen för Sveriges civila försvar nyttjas</w:t>
      </w:r>
      <w:r>
        <w:rPr>
          <w:bCs/>
        </w:rPr>
        <w:t xml:space="preserve"> för </w:t>
      </w:r>
      <w:r>
        <w:t>strategins implementering.</w:t>
      </w:r>
    </w:p>
    <w:p w14:paraId="4EB7322A" w14:textId="77777777" w:rsidR="008961CD" w:rsidRDefault="008961CD" w:rsidP="00E90A92">
      <w:pPr>
        <w:pStyle w:val="Brdtext"/>
      </w:pPr>
      <w:r>
        <w:t xml:space="preserve">Regeringen är positiv till att strategin betonar vikten av privat-offentligt samarbete för stärkt beredskap. I detta understryker regeringen vikten av att privat-offentlig samverkan på EU-nivå så långt som möjligt sker via befintliga nationella strukturer för beredskapsplanering.  </w:t>
      </w:r>
    </w:p>
    <w:p w14:paraId="650C49B3" w14:textId="77777777" w:rsidR="008961CD" w:rsidRDefault="008961CD" w:rsidP="00E90A92">
      <w:pPr>
        <w:pStyle w:val="Brdtext"/>
        <w:rPr>
          <w:bCs/>
        </w:rPr>
      </w:pPr>
      <w:r w:rsidRPr="00DF4F6D">
        <w:t xml:space="preserve">Regeringen välkomnar att kommissionen presenterar initiativ som syftar till att förbättra förutsättningarna för effektiv krishantering i frågor med bäring på EU. Att bredda och förstärka Emergency Response </w:t>
      </w:r>
      <w:proofErr w:type="spellStart"/>
      <w:r w:rsidRPr="00DF4F6D">
        <w:t>Coordination</w:t>
      </w:r>
      <w:proofErr w:type="spellEnd"/>
      <w:r w:rsidRPr="00DF4F6D">
        <w:t xml:space="preserve"> Centre (ERCC):s operativa förmåga att stötta medlemsstaterna, en krisinstrumentbräda som samlar relevant information, samt att existerande rapportering sammanställs till en gemensam tvärsektoriell hot- och riskbedömning, kan bidra till detta. Det är viktigt att dessa initiativ även stärker medlemsstaternas förutsättningar att styra krishanteringen i rådet, samt att </w:t>
      </w:r>
      <w:r>
        <w:t xml:space="preserve">rådets mekanism för krishantering, </w:t>
      </w:r>
      <w:r w:rsidRPr="00DF4F6D">
        <w:t>IPCR stärks i motsvarande mån.</w:t>
      </w:r>
    </w:p>
    <w:p w14:paraId="23744D11" w14:textId="77777777" w:rsidR="008961CD" w:rsidRDefault="008961CD" w:rsidP="00E90A92">
      <w:pPr>
        <w:pStyle w:val="Brdtext"/>
        <w:rPr>
          <w:bCs/>
        </w:rPr>
      </w:pPr>
      <w:r w:rsidRPr="00CC2CFE">
        <w:rPr>
          <w:bCs/>
        </w:rPr>
        <w:t xml:space="preserve">EU och Nato har kompletterande och ömsesidigt förstärkande roller. Regeringen bedömer därför att det finns viktiga synergier mellan EU:s och Natos respektive arbete inom civil beredskap och </w:t>
      </w:r>
      <w:proofErr w:type="spellStart"/>
      <w:r w:rsidRPr="00CC2CFE">
        <w:rPr>
          <w:bCs/>
        </w:rPr>
        <w:t>resiliens</w:t>
      </w:r>
      <w:proofErr w:type="spellEnd"/>
      <w:r w:rsidRPr="00CC2CFE">
        <w:rPr>
          <w:bCs/>
        </w:rPr>
        <w:t xml:space="preserve"> som behöver tillvaratas.</w:t>
      </w:r>
      <w:r>
        <w:rPr>
          <w:bCs/>
        </w:rPr>
        <w:t xml:space="preserve"> Regeringen anser vidare att arbetet med beredskapsunionsstrategin tydligt ska reflektera att åtaganden och samarbete på området ska vara förenliga med åtaganden inom Nato, som för de stater som är medlemmar i alliansen, utgör grunden för deras kollektiva försvar (i linje med artikel 42.7 enligt FEU).</w:t>
      </w:r>
    </w:p>
    <w:p w14:paraId="3FBD5460" w14:textId="77777777" w:rsidR="008961CD" w:rsidRDefault="008961CD" w:rsidP="00E90A92">
      <w:pPr>
        <w:pStyle w:val="Brdtext"/>
        <w:rPr>
          <w:bCs/>
        </w:rPr>
      </w:pPr>
      <w:r w:rsidRPr="00494479">
        <w:rPr>
          <w:bCs/>
        </w:rPr>
        <w:t xml:space="preserve">Regeringen välkomnar en diskussion om operationaliseringen av artikel 42.7 FEU </w:t>
      </w:r>
      <w:r>
        <w:rPr>
          <w:bCs/>
        </w:rPr>
        <w:t>samt</w:t>
      </w:r>
      <w:r w:rsidRPr="00494479">
        <w:rPr>
          <w:bCs/>
        </w:rPr>
        <w:t xml:space="preserve"> </w:t>
      </w:r>
      <w:r>
        <w:rPr>
          <w:bCs/>
        </w:rPr>
        <w:t xml:space="preserve">artikel </w:t>
      </w:r>
      <w:r w:rsidRPr="00494479">
        <w:rPr>
          <w:bCs/>
        </w:rPr>
        <w:t>222 FEUF. Det är viktigt att en sådan diskussion föregås av en grundläggande analys som tar i beaktande Natos artikel 5, tidigare genomfört arbete kring frågan om operationalisering av art</w:t>
      </w:r>
      <w:r>
        <w:rPr>
          <w:bCs/>
        </w:rPr>
        <w:t>ikel</w:t>
      </w:r>
      <w:r w:rsidRPr="00494479">
        <w:rPr>
          <w:bCs/>
        </w:rPr>
        <w:t xml:space="preserve"> 222</w:t>
      </w:r>
      <w:r>
        <w:rPr>
          <w:bCs/>
        </w:rPr>
        <w:t>, samt IPCR</w:t>
      </w:r>
      <w:r w:rsidRPr="00494479">
        <w:rPr>
          <w:bCs/>
        </w:rPr>
        <w:t>.</w:t>
      </w:r>
      <w:r>
        <w:rPr>
          <w:bCs/>
        </w:rPr>
        <w:t xml:space="preserve"> </w:t>
      </w:r>
    </w:p>
    <w:p w14:paraId="5D5AC07D" w14:textId="77777777" w:rsidR="008961CD" w:rsidRDefault="008961CD" w:rsidP="00E90A92">
      <w:pPr>
        <w:pStyle w:val="Brdtext"/>
      </w:pPr>
      <w:r>
        <w:t>Regeringen välkomnar att s</w:t>
      </w:r>
      <w:r w:rsidRPr="00D4308B">
        <w:t xml:space="preserve">trategin lyfter </w:t>
      </w:r>
      <w:r>
        <w:t>jämställdhetsintegrering samt klimat och miljö inklusive dess kopplingar till säkerhet som centrala perspektiv</w:t>
      </w:r>
      <w:r w:rsidRPr="00D4308B">
        <w:t>.</w:t>
      </w:r>
      <w:r>
        <w:t xml:space="preserve"> Att samhällets aktörer har kunskap om och rådighet över klimatrisker på kort och lång sikt är centralt för att de ska ha beredskap och kunna hantera effekterna av klimatförändringarna. Regeringen betonar vikten av att agera samordnat i </w:t>
      </w:r>
      <w:r>
        <w:lastRenderedPageBreak/>
        <w:t xml:space="preserve">arbetet med krisberedskap, civilt försvar och klimatanpassning så att synergier tillvaratas. </w:t>
      </w:r>
    </w:p>
    <w:p w14:paraId="7D975E89" w14:textId="77777777" w:rsidR="008961CD" w:rsidRDefault="008961CD" w:rsidP="00E90A92">
      <w:pPr>
        <w:pStyle w:val="Brdtext"/>
      </w:pPr>
      <w:r>
        <w:t xml:space="preserve">Regeringen välkomnar att strategin lyfter fram betydelsen av att integrera den inre marknaden. Samtidigt hade strategin kunnat prioritera den inre marknaden och EU:s handel med omvärlden i ännu högre grad. En djupgående integration av den inre marknaden bidrar till ökad motståndskraft och förbättrade möjligheter att agera gemensamt vid kriser. Även vikten av </w:t>
      </w:r>
      <w:r w:rsidRPr="007E52FF">
        <w:t>WTO, frihandelsavtal (FTAs) och internationell handel för försörjningstrygghet</w:t>
      </w:r>
      <w:r>
        <w:t xml:space="preserve">en som viktiga verktyg för att skapa motståndskraft och bidra till beredskap kunde ha lyfts fram mer i strategin. </w:t>
      </w:r>
    </w:p>
    <w:p w14:paraId="3312B9E3" w14:textId="77777777" w:rsidR="008961CD" w:rsidRDefault="008961CD" w:rsidP="00E90A92">
      <w:pPr>
        <w:pStyle w:val="Brdtext"/>
      </w:pPr>
      <w:r w:rsidRPr="001B59B8">
        <w:rPr>
          <w:bCs/>
        </w:rPr>
        <w:t xml:space="preserve">Regeringen kommer att analysera och ta ställning till varje enskilt </w:t>
      </w:r>
      <w:r>
        <w:rPr>
          <w:bCs/>
        </w:rPr>
        <w:t>förslag</w:t>
      </w:r>
      <w:r w:rsidRPr="001B59B8">
        <w:rPr>
          <w:bCs/>
        </w:rPr>
        <w:t xml:space="preserve"> allteftersom </w:t>
      </w:r>
      <w:r>
        <w:rPr>
          <w:bCs/>
        </w:rPr>
        <w:t>de</w:t>
      </w:r>
      <w:r w:rsidRPr="001B59B8">
        <w:rPr>
          <w:bCs/>
        </w:rPr>
        <w:t xml:space="preserve"> presenteras.</w:t>
      </w:r>
      <w:r>
        <w:rPr>
          <w:bCs/>
        </w:rPr>
        <w:t xml:space="preserve"> </w:t>
      </w:r>
      <w:r w:rsidRPr="008E3D82">
        <w:rPr>
          <w:bCs/>
        </w:rPr>
        <w:t>Utgångspunkten är att de kostnader som förslagen kan medföra för berörda myndigheter ska hanteras inom befintliga ekonomiska ramar</w:t>
      </w:r>
      <w:r>
        <w:rPr>
          <w:bCs/>
        </w:rPr>
        <w:t>. K</w:t>
      </w:r>
      <w:r w:rsidRPr="008E3D82">
        <w:rPr>
          <w:bCs/>
        </w:rPr>
        <w:t>ostnader som förslagen kan leda till för den nationella budgeten ska finansieras i linje med de principer om neutralitet för statens budget som riksdagen beslutat om (prop. 1994/95:40, bet. 1994/</w:t>
      </w:r>
      <w:proofErr w:type="gramStart"/>
      <w:r w:rsidRPr="008E3D82">
        <w:rPr>
          <w:bCs/>
        </w:rPr>
        <w:t>95:FiU</w:t>
      </w:r>
      <w:proofErr w:type="gramEnd"/>
      <w:r w:rsidRPr="008E3D82">
        <w:rPr>
          <w:bCs/>
        </w:rPr>
        <w:t>5, rskr. 1994/95:67).</w:t>
      </w:r>
      <w:r>
        <w:t xml:space="preserve"> Regeringens ståndpunkt är att i </w:t>
      </w:r>
      <w:r w:rsidRPr="004251EF">
        <w:t xml:space="preserve">det fall </w:t>
      </w:r>
      <w:r>
        <w:t xml:space="preserve">strategin för med sig ökade </w:t>
      </w:r>
      <w:r w:rsidRPr="004251EF">
        <w:t xml:space="preserve">kostnader </w:t>
      </w:r>
      <w:r>
        <w:t xml:space="preserve">som belastar EU:s innevarade långtidsbudget </w:t>
      </w:r>
      <w:r w:rsidRPr="004251EF">
        <w:t xml:space="preserve">ska </w:t>
      </w:r>
      <w:r>
        <w:t xml:space="preserve">dessa </w:t>
      </w:r>
      <w:r w:rsidRPr="004251EF">
        <w:t xml:space="preserve">finansieras genom omprioriteringar av medel inom </w:t>
      </w:r>
      <w:r>
        <w:t xml:space="preserve">och mellan </w:t>
      </w:r>
      <w:r w:rsidRPr="004251EF">
        <w:t>befintliga ramar och program.</w:t>
      </w:r>
      <w:r>
        <w:t xml:space="preserve"> </w:t>
      </w:r>
    </w:p>
    <w:p w14:paraId="707206B7" w14:textId="77777777" w:rsidR="008961CD" w:rsidRDefault="008961CD" w:rsidP="00E90A92">
      <w:pPr>
        <w:pStyle w:val="Brdtext"/>
      </w:pPr>
      <w:r>
        <w:t>Regeringen anser vidare att det är viktigt att åtgärder som följer av strategin genomförs på ett kostnadseffektivt sätt som drar nytta av existerande strukturer och insatser.</w:t>
      </w:r>
    </w:p>
    <w:p w14:paraId="61787EBC" w14:textId="77777777" w:rsidR="008961CD" w:rsidRDefault="007D34FC" w:rsidP="00E90A92">
      <w:pPr>
        <w:pStyle w:val="Rubrik2"/>
      </w:pPr>
      <w:sdt>
        <w:sdtPr>
          <w:id w:val="1941718165"/>
          <w:lock w:val="contentLocked"/>
          <w:placeholder>
            <w:docPart w:val="35239861348B438284926F366852EF67"/>
          </w:placeholder>
          <w:group/>
        </w:sdtPr>
        <w:sdtEndPr/>
        <w:sdtContent>
          <w:r w:rsidR="008961CD">
            <w:t>Medlemsstaternas ståndpunkter</w:t>
          </w:r>
        </w:sdtContent>
      </w:sdt>
    </w:p>
    <w:p w14:paraId="66A2CDA2" w14:textId="77777777" w:rsidR="008961CD" w:rsidRPr="00472EBA" w:rsidRDefault="008961CD" w:rsidP="00E90A92">
      <w:pPr>
        <w:pStyle w:val="Brdtext"/>
      </w:pPr>
      <w:r w:rsidRPr="00425EC2">
        <w:t xml:space="preserve">Medlemsstaterna har haft inledande diskussioner under vilka </w:t>
      </w:r>
      <w:r>
        <w:t xml:space="preserve">strategin har </w:t>
      </w:r>
      <w:r w:rsidRPr="00425EC2">
        <w:t>välkomnats på ett övergripande plan</w:t>
      </w:r>
      <w:r>
        <w:t>.</w:t>
      </w:r>
    </w:p>
    <w:p w14:paraId="0EB7A9CE" w14:textId="77777777" w:rsidR="008961CD" w:rsidRDefault="007D34FC" w:rsidP="00E90A92">
      <w:pPr>
        <w:pStyle w:val="Rubrik2"/>
      </w:pPr>
      <w:sdt>
        <w:sdtPr>
          <w:id w:val="-1927257506"/>
          <w:lock w:val="contentLocked"/>
          <w:placeholder>
            <w:docPart w:val="35239861348B438284926F366852EF67"/>
          </w:placeholder>
          <w:group/>
        </w:sdtPr>
        <w:sdtEndPr/>
        <w:sdtContent>
          <w:r w:rsidR="008961CD">
            <w:t>Institutionernas ståndpunkter</w:t>
          </w:r>
        </w:sdtContent>
      </w:sdt>
    </w:p>
    <w:p w14:paraId="36F9F12B" w14:textId="77777777" w:rsidR="008961CD" w:rsidRPr="00472EBA" w:rsidRDefault="008961CD" w:rsidP="00E90A92">
      <w:pPr>
        <w:pStyle w:val="Brdtext"/>
      </w:pPr>
      <w:r>
        <w:t>Europaparlamentets ståndpunkter är inte kända.</w:t>
      </w:r>
    </w:p>
    <w:p w14:paraId="2DA5D457" w14:textId="77777777" w:rsidR="008961CD" w:rsidRDefault="007D34FC" w:rsidP="00E90A92">
      <w:pPr>
        <w:pStyle w:val="Rubrik2"/>
      </w:pPr>
      <w:sdt>
        <w:sdtPr>
          <w:id w:val="-497725553"/>
          <w:lock w:val="contentLocked"/>
          <w:placeholder>
            <w:docPart w:val="35239861348B438284926F366852EF67"/>
          </w:placeholder>
          <w:group/>
        </w:sdtPr>
        <w:sdtEndPr/>
        <w:sdtContent>
          <w:r w:rsidR="008961CD">
            <w:t>Remissinstansernas och andra intressenters ståndpunkter</w:t>
          </w:r>
        </w:sdtContent>
      </w:sdt>
    </w:p>
    <w:p w14:paraId="4DCFDFA7" w14:textId="77777777" w:rsidR="008961CD" w:rsidRPr="00472EBA" w:rsidRDefault="008961CD" w:rsidP="00E90A92">
      <w:pPr>
        <w:pStyle w:val="Brdtext"/>
      </w:pPr>
      <w:r w:rsidRPr="00425EC2">
        <w:t xml:space="preserve">Meddelandet </w:t>
      </w:r>
      <w:r>
        <w:t>avses</w:t>
      </w:r>
      <w:r w:rsidRPr="00425EC2">
        <w:t xml:space="preserve"> inte remitteras.</w:t>
      </w:r>
    </w:p>
    <w:sdt>
      <w:sdtPr>
        <w:id w:val="511343921"/>
        <w:lock w:val="contentLocked"/>
        <w:placeholder>
          <w:docPart w:val="35239861348B438284926F366852EF67"/>
        </w:placeholder>
        <w:group/>
      </w:sdtPr>
      <w:sdtEndPr/>
      <w:sdtContent>
        <w:p w14:paraId="3AC3DF89" w14:textId="77777777" w:rsidR="008961CD" w:rsidRDefault="008961CD" w:rsidP="00E90A92">
          <w:pPr>
            <w:pStyle w:val="Rubrik1"/>
          </w:pPr>
          <w:r>
            <w:t>Förslagets förutsättningar</w:t>
          </w:r>
        </w:p>
      </w:sdtContent>
    </w:sdt>
    <w:p w14:paraId="07636AC2" w14:textId="77777777" w:rsidR="008961CD" w:rsidRDefault="007D34FC" w:rsidP="00E90A92">
      <w:pPr>
        <w:pStyle w:val="Rubrik2"/>
      </w:pPr>
      <w:sdt>
        <w:sdtPr>
          <w:id w:val="1163133293"/>
          <w:lock w:val="contentLocked"/>
          <w:placeholder>
            <w:docPart w:val="35239861348B438284926F366852EF67"/>
          </w:placeholder>
          <w:group/>
        </w:sdtPr>
        <w:sdtEndPr/>
        <w:sdtContent>
          <w:r w:rsidR="008961CD">
            <w:t>Rättslig grund och beslutsförfarande</w:t>
          </w:r>
        </w:sdtContent>
      </w:sdt>
    </w:p>
    <w:p w14:paraId="0C033BBE" w14:textId="77777777" w:rsidR="008961CD" w:rsidRPr="00472EBA" w:rsidRDefault="008961CD" w:rsidP="00E90A92">
      <w:pPr>
        <w:pStyle w:val="Brdtext"/>
      </w:pPr>
      <w:r w:rsidRPr="004D3B43">
        <w:t>Rubriken är inte tillämplig då meddelandet inte innehåller förslag till lagstiftningsakter.</w:t>
      </w:r>
    </w:p>
    <w:p w14:paraId="7317A264" w14:textId="77777777" w:rsidR="008961CD" w:rsidRDefault="007D34FC" w:rsidP="00E90A92">
      <w:pPr>
        <w:pStyle w:val="Rubrik2"/>
      </w:pPr>
      <w:sdt>
        <w:sdtPr>
          <w:id w:val="-463277102"/>
          <w:lock w:val="contentLocked"/>
          <w:placeholder>
            <w:docPart w:val="35239861348B438284926F366852EF67"/>
          </w:placeholder>
          <w:group/>
        </w:sdtPr>
        <w:sdtEndPr/>
        <w:sdtContent>
          <w:r w:rsidR="008961CD">
            <w:t>Subsidiaritets- och proportionalitetsprinciperna</w:t>
          </w:r>
        </w:sdtContent>
      </w:sdt>
    </w:p>
    <w:p w14:paraId="6CBDC345" w14:textId="77777777" w:rsidR="008961CD" w:rsidRPr="00472EBA" w:rsidRDefault="008961CD" w:rsidP="00E90A92">
      <w:pPr>
        <w:pStyle w:val="Brdtext"/>
      </w:pPr>
      <w:r w:rsidRPr="004D3B43">
        <w:t>Rubriken är inte tillämplig då meddelandet inte innehåller förslag till lagstiftningsakter.</w:t>
      </w:r>
    </w:p>
    <w:sdt>
      <w:sdtPr>
        <w:id w:val="211079442"/>
        <w:lock w:val="contentLocked"/>
        <w:placeholder>
          <w:docPart w:val="35239861348B438284926F366852EF67"/>
        </w:placeholder>
        <w:group/>
      </w:sdtPr>
      <w:sdtEndPr/>
      <w:sdtContent>
        <w:p w14:paraId="46F93277" w14:textId="77777777" w:rsidR="008961CD" w:rsidRDefault="008961CD" w:rsidP="00E90A92">
          <w:pPr>
            <w:pStyle w:val="Rubrik1"/>
          </w:pPr>
          <w:r>
            <w:t>Övrigt</w:t>
          </w:r>
        </w:p>
      </w:sdtContent>
    </w:sdt>
    <w:p w14:paraId="6111D792" w14:textId="77777777" w:rsidR="008961CD" w:rsidRDefault="007D34FC" w:rsidP="00E90A92">
      <w:pPr>
        <w:pStyle w:val="Rubrik2"/>
      </w:pPr>
      <w:sdt>
        <w:sdtPr>
          <w:id w:val="-1578510440"/>
          <w:lock w:val="contentLocked"/>
          <w:placeholder>
            <w:docPart w:val="35239861348B438284926F366852EF67"/>
          </w:placeholder>
          <w:group/>
        </w:sdtPr>
        <w:sdtEndPr/>
        <w:sdtContent>
          <w:r w:rsidR="008961CD">
            <w:t>Fortsatt behandling av ärendet</w:t>
          </w:r>
        </w:sdtContent>
      </w:sdt>
    </w:p>
    <w:p w14:paraId="0487DBCD" w14:textId="77777777" w:rsidR="008961CD" w:rsidRDefault="008961CD" w:rsidP="00E90A92">
      <w:pPr>
        <w:pStyle w:val="Brdtext"/>
      </w:pPr>
      <w:r>
        <w:t>Den europeiska beredskapsunionsstrategin väntas diskuteras i ett antal berörda rådsarbetsgrupper, med ett övergripande ansvar hos Ad-hoc arbetsgruppen för beredskap, krishantering och motståndskraft.</w:t>
      </w:r>
    </w:p>
    <w:p w14:paraId="6B080031" w14:textId="77777777" w:rsidR="008961CD" w:rsidRDefault="007D34FC" w:rsidP="00E90A92">
      <w:pPr>
        <w:pStyle w:val="Rubrik2"/>
      </w:pPr>
      <w:sdt>
        <w:sdtPr>
          <w:id w:val="839665539"/>
          <w:lock w:val="contentLocked"/>
          <w:placeholder>
            <w:docPart w:val="35239861348B438284926F366852EF67"/>
          </w:placeholder>
          <w:group/>
        </w:sdtPr>
        <w:sdtEndPr/>
        <w:sdtContent>
          <w:r w:rsidR="008961CD">
            <w:t>Fackuttryck och termer</w:t>
          </w:r>
        </w:sdtContent>
      </w:sdt>
    </w:p>
    <w:p w14:paraId="2CFC44E6" w14:textId="77777777" w:rsidR="008961CD" w:rsidRDefault="008961CD" w:rsidP="00E90A92">
      <w:pPr>
        <w:pStyle w:val="Brdtext"/>
      </w:pPr>
    </w:p>
    <w:p w14:paraId="64EBF103" w14:textId="77777777" w:rsidR="008961CD" w:rsidRPr="00425EC2" w:rsidRDefault="008961CD" w:rsidP="00E90A92"/>
    <w:p w14:paraId="00D5654A" w14:textId="4A89E88A"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88139FF" w14:textId="77777777" w:rsidR="00F35FF7" w:rsidRDefault="00F35FF7" w:rsidP="00A87A54">
      <w:pPr>
        <w:spacing w:after="0" w:line="240" w:lineRule="auto"/>
      </w:pPr>
      <w:r>
        <w:separator/>
      </w:r>
    </w:p>
  </w:endnote>
  <w:endnote w:type="continuationSeparator" w:id="0">
    <w:p w14:paraId="4B7737ED" w14:textId="77777777" w:rsidR="00F35FF7" w:rsidRDefault="00F35FF7"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3"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AFF" w:usb1="C0007843"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86AC93"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540B88"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8800FD"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B9B2286" w14:textId="77777777" w:rsidR="00F35FF7" w:rsidRDefault="00F35FF7" w:rsidP="00A87A54">
      <w:pPr>
        <w:spacing w:after="0" w:line="240" w:lineRule="auto"/>
      </w:pPr>
      <w:r>
        <w:separator/>
      </w:r>
    </w:p>
  </w:footnote>
  <w:footnote w:type="continuationSeparator" w:id="0">
    <w:p w14:paraId="2EBFCC0E" w14:textId="77777777" w:rsidR="00F35FF7" w:rsidRDefault="00F35FF7"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8277DA"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A2F653" w14:textId="2F102F96" w:rsidR="003C3720" w:rsidRDefault="007D34FC" w:rsidP="00CD3BFC">
    <w:pPr>
      <w:pStyle w:val="Sidhuvud"/>
      <w:spacing w:before="240"/>
      <w:jc w:val="right"/>
    </w:pPr>
    <w:sdt>
      <w:sdtPr>
        <w:alias w:val="Ar"/>
        <w:tag w:val="Ar"/>
        <w:id w:val="375123316"/>
        <w:placeholder>
          <w:docPart w:val="EC0BCF104F05415289BB91333BF2EFC8"/>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94323D">
          <w:t>2024/25</w:t>
        </w:r>
      </w:sdtContent>
    </w:sdt>
    <w:r w:rsidR="0009572A">
      <w:t>:</w:t>
    </w:r>
    <w:r w:rsidR="00002B4B">
      <w:t>FPM</w:t>
    </w:r>
    <w:sdt>
      <w:sdtPr>
        <w:alias w:val="FPMNummer"/>
        <w:tag w:val="FPMNummer"/>
        <w:id w:val="-2000957076"/>
        <w:placeholder>
          <w:docPart w:val="248C40C3FAA3487EABBB1A03456F0F8D"/>
        </w:placeholder>
        <w:dataBinding w:prefixMappings="xmlns:ns0='http://rk.se/faktapm' " w:xpath="/ns0:faktaPM[1]/ns0:Nr[1]" w:storeItemID="{0B9A7431-9D19-4C2A-8E12-639802D7B40B}"/>
        <w:text/>
      </w:sdtPr>
      <w:sdtEndPr/>
      <w:sdtContent>
        <w:r w:rsidR="0094323D">
          <w:t>35</w:t>
        </w:r>
      </w:sdtContent>
    </w:sdt>
  </w:p>
  <w:p w14:paraId="0DD09291"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7923E0"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409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4-29"/>
    <w:docVar w:name="Ar" w:val="2024/25"/>
    <w:docVar w:name="Dep" w:val="Försvarsdepartementet"/>
    <w:docVar w:name="GDB1" w:val="JOIN (2025) 130"/>
    <w:docVar w:name="Nr" w:val="35"/>
    <w:docVar w:name="Rub" w:val="Den europeiska beredskapsunionsstrategin"/>
    <w:docVar w:name="UppDat" w:val="2025-04-29"/>
    <w:docVar w:name="Utsk" w:val="Försvarsutskottet"/>
  </w:docVars>
  <w:rsids>
    <w:rsidRoot w:val="0094323D"/>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B4CF8"/>
    <w:rsid w:val="007C44FF"/>
    <w:rsid w:val="007C6456"/>
    <w:rsid w:val="007C7BDB"/>
    <w:rsid w:val="007D2FF5"/>
    <w:rsid w:val="007D34FC"/>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961CD"/>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323D"/>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1ADE"/>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1F1"/>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4D43"/>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35FF7"/>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0B3659F8"/>
  <w15:docId w15:val="{5DBB83B5-2698-460D-AEA1-E24515E2A55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r0831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DF323F826214AE88BB5A46ABDC826DA"/>
        <w:category>
          <w:name w:val="Allmänt"/>
          <w:gallery w:val="placeholder"/>
        </w:category>
        <w:types>
          <w:type w:val="bbPlcHdr"/>
        </w:types>
        <w:behaviors>
          <w:behavior w:val="content"/>
        </w:behaviors>
        <w:guid w:val="{108027A2-8DA3-4CF3-AB7C-797E7996C67A}"/>
      </w:docPartPr>
      <w:docPartBody>
        <w:p w:rsidR="00A44870" w:rsidRDefault="00A44870">
          <w:pPr>
            <w:pStyle w:val="DDF323F826214AE88BB5A46ABDC826DA"/>
          </w:pPr>
          <w:r w:rsidRPr="00FC36B9">
            <w:rPr>
              <w:rStyle w:val="Platshllartext"/>
            </w:rPr>
            <w:t>Klicka eller tryck här för att ange text.</w:t>
          </w:r>
        </w:p>
      </w:docPartBody>
    </w:docPart>
    <w:docPart>
      <w:docPartPr>
        <w:name w:val="248C40C3FAA3487EABBB1A03456F0F8D"/>
        <w:category>
          <w:name w:val="Allmänt"/>
          <w:gallery w:val="placeholder"/>
        </w:category>
        <w:types>
          <w:type w:val="bbPlcHdr"/>
        </w:types>
        <w:behaviors>
          <w:behavior w:val="content"/>
        </w:behaviors>
        <w:guid w:val="{F51B769C-8F21-4A2F-9D56-FBAD9C8279D2}"/>
      </w:docPartPr>
      <w:docPartBody>
        <w:p w:rsidR="00A44870" w:rsidRDefault="00A44870">
          <w:pPr>
            <w:pStyle w:val="248C40C3FAA3487EABBB1A03456F0F8D"/>
          </w:pPr>
          <w:r>
            <w:rPr>
              <w:rStyle w:val="Platshllartext"/>
            </w:rPr>
            <w:t>(sätts av SB)</w:t>
          </w:r>
        </w:p>
      </w:docPartBody>
    </w:docPart>
    <w:docPart>
      <w:docPartPr>
        <w:name w:val="470F4E69DF8B44D0B4D0C7034D4B0E0C"/>
        <w:category>
          <w:name w:val="Allmänt"/>
          <w:gallery w:val="placeholder"/>
        </w:category>
        <w:types>
          <w:type w:val="bbPlcHdr"/>
        </w:types>
        <w:behaviors>
          <w:behavior w:val="content"/>
        </w:behaviors>
        <w:guid w:val="{7234AF90-F4D9-4C39-8CBF-457C3AE1EB5D}"/>
      </w:docPartPr>
      <w:docPartBody>
        <w:p w:rsidR="00A44870" w:rsidRDefault="00A44870">
          <w:pPr>
            <w:pStyle w:val="470F4E69DF8B44D0B4D0C7034D4B0E0C"/>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5219541D8DEB48C5B5F1B459E31B2A28"/>
        <w:category>
          <w:name w:val="Allmänt"/>
          <w:gallery w:val="placeholder"/>
        </w:category>
        <w:types>
          <w:type w:val="bbPlcHdr"/>
        </w:types>
        <w:behaviors>
          <w:behavior w:val="content"/>
        </w:behaviors>
        <w:guid w:val="{C2ADB2EC-E13B-4F8C-BC53-94EAAB9E45BA}"/>
      </w:docPartPr>
      <w:docPartBody>
        <w:p w:rsidR="00A44870" w:rsidRDefault="00A44870">
          <w:pPr>
            <w:pStyle w:val="5219541D8DEB48C5B5F1B459E31B2A28"/>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D45261708E424272A48F96E96C4E006B"/>
        <w:category>
          <w:name w:val="Allmänt"/>
          <w:gallery w:val="placeholder"/>
        </w:category>
        <w:types>
          <w:type w:val="bbPlcHdr"/>
        </w:types>
        <w:behaviors>
          <w:behavior w:val="content"/>
        </w:behaviors>
        <w:guid w:val="{0267D89A-6A76-48FD-B962-44E9C32A7F58}"/>
      </w:docPartPr>
      <w:docPartBody>
        <w:p w:rsidR="00A44870" w:rsidRDefault="00A44870">
          <w:pPr>
            <w:pStyle w:val="D45261708E424272A48F96E96C4E006B"/>
          </w:pPr>
          <w:r>
            <w:rPr>
              <w:rStyle w:val="Platshllartext"/>
            </w:rPr>
            <w:t>Klicka här och v</w:t>
          </w:r>
          <w:r w:rsidRPr="00D31416">
            <w:rPr>
              <w:rStyle w:val="Platshllartext"/>
            </w:rPr>
            <w:t xml:space="preserve">älj ett </w:t>
          </w:r>
          <w:r>
            <w:rPr>
              <w:rStyle w:val="Platshllartext"/>
            </w:rPr>
            <w:t>departement.</w:t>
          </w:r>
        </w:p>
      </w:docPartBody>
    </w:docPart>
    <w:docPart>
      <w:docPartPr>
        <w:name w:val="77FCE1755226496C81BCFC26637DD5F0"/>
        <w:category>
          <w:name w:val="Allmänt"/>
          <w:gallery w:val="placeholder"/>
        </w:category>
        <w:types>
          <w:type w:val="bbPlcHdr"/>
        </w:types>
        <w:behaviors>
          <w:behavior w:val="content"/>
        </w:behaviors>
        <w:guid w:val="{DF04447D-BC71-4548-BABA-FA68EF45D9C8}"/>
      </w:docPartPr>
      <w:docPartBody>
        <w:p w:rsidR="00A44870" w:rsidRDefault="00A44870">
          <w:pPr>
            <w:pStyle w:val="77FCE1755226496C81BCFC26637DD5F0"/>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C1C88695DB8844299F22CEDE859CB0BE"/>
        <w:category>
          <w:name w:val="Allmänt"/>
          <w:gallery w:val="placeholder"/>
        </w:category>
        <w:types>
          <w:type w:val="bbPlcHdr"/>
        </w:types>
        <w:behaviors>
          <w:behavior w:val="content"/>
        </w:behaviors>
        <w:guid w:val="{23C5F9F8-9B84-4C91-B119-3F680CEE73EF}"/>
      </w:docPartPr>
      <w:docPartBody>
        <w:p w:rsidR="00A44870" w:rsidRDefault="00A44870">
          <w:pPr>
            <w:pStyle w:val="C1C88695DB8844299F22CEDE859CB0BE"/>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EC0BCF104F05415289BB91333BF2EFC8"/>
        <w:category>
          <w:name w:val="Allmänt"/>
          <w:gallery w:val="placeholder"/>
        </w:category>
        <w:types>
          <w:type w:val="bbPlcHdr"/>
        </w:types>
        <w:behaviors>
          <w:behavior w:val="content"/>
        </w:behaviors>
        <w:guid w:val="{2C587479-D358-4D9F-93BB-F02E31349400}"/>
      </w:docPartPr>
      <w:docPartBody>
        <w:p w:rsidR="00A44870" w:rsidRDefault="00A44870">
          <w:pPr>
            <w:pStyle w:val="EC0BCF104F05415289BB91333BF2EFC8"/>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35239861348B438284926F366852EF67"/>
        <w:category>
          <w:name w:val="Allmänt"/>
          <w:gallery w:val="placeholder"/>
        </w:category>
        <w:types>
          <w:type w:val="bbPlcHdr"/>
        </w:types>
        <w:behaviors>
          <w:behavior w:val="content"/>
        </w:behaviors>
        <w:guid w:val="{D5EF5B98-9892-49F5-A0D0-8E1AA9284ADC}"/>
      </w:docPartPr>
      <w:docPartBody>
        <w:p w:rsidR="00A44870" w:rsidRDefault="00A44870" w:rsidP="00A44870">
          <w:pPr>
            <w:pStyle w:val="35239861348B438284926F366852EF67"/>
          </w:pPr>
          <w:r w:rsidRPr="00FC36B9">
            <w:rPr>
              <w:rStyle w:val="Platshllartext"/>
            </w:rPr>
            <w:t>Klicka eller tryck här för att ange text.</w:t>
          </w:r>
        </w:p>
      </w:docPartBody>
    </w:docPart>
    <w:docPart>
      <w:docPartPr>
        <w:name w:val="7A3069BB44FF48B3A89E0D66DA601C4A"/>
        <w:category>
          <w:name w:val="Allmänt"/>
          <w:gallery w:val="placeholder"/>
        </w:category>
        <w:types>
          <w:type w:val="bbPlcHdr"/>
        </w:types>
        <w:behaviors>
          <w:behavior w:val="content"/>
        </w:behaviors>
        <w:guid w:val="{079027B3-7733-4359-A2F5-023902AF656C}"/>
      </w:docPartPr>
      <w:docPartBody>
        <w:p w:rsidR="00000000" w:rsidRDefault="005E54DD">
          <w:r w:rsidRPr="00301E16">
            <w:rPr>
              <w:rStyle w:val="Platshllartext"/>
            </w:rPr>
            <w:t xml:space="preserve"> </w:t>
          </w:r>
        </w:p>
      </w:docPartBody>
    </w:docPart>
    <w:docPart>
      <w:docPartPr>
        <w:name w:val="58A03EA7E54242B298A7C9859C4D9FDF"/>
        <w:category>
          <w:name w:val="Allmänt"/>
          <w:gallery w:val="placeholder"/>
        </w:category>
        <w:types>
          <w:type w:val="bbPlcHdr"/>
        </w:types>
        <w:behaviors>
          <w:behavior w:val="content"/>
        </w:behaviors>
        <w:guid w:val="{2EC782CC-ED43-4567-A381-BB6B17791EA1}"/>
      </w:docPartPr>
      <w:docPartBody>
        <w:p w:rsidR="00000000" w:rsidRDefault="005E54DD">
          <w:r w:rsidRPr="00301E16">
            <w:rPr>
              <w:rStyle w:val="Platshllartext"/>
            </w:rPr>
            <w:t xml:space="preserve"> </w:t>
          </w:r>
        </w:p>
      </w:docPartBody>
    </w:docPart>
    <w:docPart>
      <w:docPartPr>
        <w:name w:val="5488BE56A54046DD8EE50E3AA9DA8D1F"/>
        <w:category>
          <w:name w:val="Allmänt"/>
          <w:gallery w:val="placeholder"/>
        </w:category>
        <w:types>
          <w:type w:val="bbPlcHdr"/>
        </w:types>
        <w:behaviors>
          <w:behavior w:val="content"/>
        </w:behaviors>
        <w:guid w:val="{39782601-4F2E-44CE-94F2-0DC74A72EBC8}"/>
      </w:docPartPr>
      <w:docPartBody>
        <w:p w:rsidR="00000000" w:rsidRDefault="005E54DD">
          <w:r w:rsidRPr="00301E16">
            <w:rPr>
              <w:rStyle w:val="Platshllartext"/>
            </w:rPr>
            <w:t xml:space="preserve"> </w:t>
          </w:r>
        </w:p>
      </w:docPartBody>
    </w:docPart>
    <w:docPart>
      <w:docPartPr>
        <w:name w:val="3D25BDAE92A74D85887E252BAD399351"/>
        <w:category>
          <w:name w:val="Allmänt"/>
          <w:gallery w:val="placeholder"/>
        </w:category>
        <w:types>
          <w:type w:val="bbPlcHdr"/>
        </w:types>
        <w:behaviors>
          <w:behavior w:val="content"/>
        </w:behaviors>
        <w:guid w:val="{CF82DE55-A056-4B30-968B-68B0389E779B}"/>
      </w:docPartPr>
      <w:docPartBody>
        <w:p w:rsidR="00000000" w:rsidRDefault="005E54DD">
          <w:r w:rsidRPr="00301E16">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3"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AFF" w:usb1="C0007843"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0002AFF" w:usb1="4000ACFF" w:usb2="00000001" w:usb3="00000000" w:csb0="000001FF" w:csb1="00000000"/>
  </w:font>
  <w:font w:name="Calibri Light">
    <w:panose1 w:val="020F0302020204030204"/>
    <w:charset w:val="00"/>
    <w:family w:val="swiss"/>
    <w:pitch w:val="variable"/>
    <w:sig w:usb0="A0002AEF" w:usb1="4000207B" w:usb2="00000000"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44870"/>
    <w:rsid w:val="005E54DD"/>
    <w:rsid w:val="00A44870"/>
    <w:rsid w:val="00A87538"/>
    <w:rsid w:val="00EE4D4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5E54DD"/>
    <w:rPr>
      <w:noProof w:val="0"/>
      <w:color w:val="808080"/>
    </w:rPr>
  </w:style>
  <w:style w:type="paragraph" w:customStyle="1" w:styleId="DDF323F826214AE88BB5A46ABDC826DA">
    <w:name w:val="DDF323F826214AE88BB5A46ABDC826DA"/>
  </w:style>
  <w:style w:type="paragraph" w:customStyle="1" w:styleId="9D9E4DE9640E45CCB929D5FEB25DA560">
    <w:name w:val="9D9E4DE9640E45CCB929D5FEB25DA560"/>
  </w:style>
  <w:style w:type="paragraph" w:customStyle="1" w:styleId="248C40C3FAA3487EABBB1A03456F0F8D">
    <w:name w:val="248C40C3FAA3487EABBB1A03456F0F8D"/>
  </w:style>
  <w:style w:type="paragraph" w:customStyle="1" w:styleId="34DF4892B1484767986838B604254BCA">
    <w:name w:val="34DF4892B1484767986838B604254BCA"/>
  </w:style>
  <w:style w:type="paragraph" w:customStyle="1" w:styleId="470F4E69DF8B44D0B4D0C7034D4B0E0C">
    <w:name w:val="470F4E69DF8B44D0B4D0C7034D4B0E0C"/>
  </w:style>
  <w:style w:type="paragraph" w:customStyle="1" w:styleId="5219541D8DEB48C5B5F1B459E31B2A28">
    <w:name w:val="5219541D8DEB48C5B5F1B459E31B2A28"/>
  </w:style>
  <w:style w:type="paragraph" w:customStyle="1" w:styleId="D45261708E424272A48F96E96C4E006B">
    <w:name w:val="D45261708E424272A48F96E96C4E006B"/>
  </w:style>
  <w:style w:type="paragraph" w:customStyle="1" w:styleId="77FCE1755226496C81BCFC26637DD5F0">
    <w:name w:val="77FCE1755226496C81BCFC26637DD5F0"/>
  </w:style>
  <w:style w:type="paragraph" w:customStyle="1" w:styleId="C957730612EE4AA292BE0E7570F3062C">
    <w:name w:val="C957730612EE4AA292BE0E7570F3062C"/>
  </w:style>
  <w:style w:type="paragraph" w:customStyle="1" w:styleId="C1C88695DB8844299F22CEDE859CB0BE">
    <w:name w:val="C1C88695DB8844299F22CEDE859CB0BE"/>
  </w:style>
  <w:style w:type="paragraph" w:customStyle="1" w:styleId="EC0BCF104F05415289BB91333BF2EFC8">
    <w:name w:val="EC0BCF104F05415289BB91333BF2EFC8"/>
  </w:style>
  <w:style w:type="paragraph" w:customStyle="1" w:styleId="35239861348B438284926F366852EF67">
    <w:name w:val="35239861348B438284926F366852EF67"/>
    <w:rsid w:val="00A4487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2.xml><?xml version="1.0" encoding="utf-8"?>
<faktaPM xmlns="http://rk.se/faktapm">
  <Titel>Den europeiska beredskapsunionsstrategin</Titel>
  <Ar>2024/25</Ar>
  <Nr>35</Nr>
  <UppDat>2025-04-29T00:00:00</UppDat>
  <Rub/>
  <Dep/>
  <Utsk/>
  <AnkDat/>
  <Egenskap1/>
  <Egenskap2/>
  <Egenskap3/>
  <DepLista>
    <Item>
      <itemnr/>
      <Departementsnamn>Försvarsdepartementet</Departementsnamn>
    </Item>
  </DepLista>
  <DokLista>
    <DokItem>
      <Beteckning>JOIN (2025) 130</Beteckning>
      <Celexnummer>52025JC0130</Celexnummer>
      <DokTitel>GEMENSAMT MEDDELANDE TILL EUROPAPARLAMENTET, EUROPEISKA RÅDET, RÅDET, EUROPEISKA EKONOMISKA OCH SOCIALA KOMMITTÉN SAMT REGIONKOMMITTÉN om EU:s strategi för en beredskapsunion</DokTitel>
    </DokItem>
  </DokLista>
</faktaPM>
</file>

<file path=customXml/item3.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3" ma:contentTypeDescription="Skapa nytt dokument med möjlighet att välja RK-mall" ma:contentTypeScope="" ma:versionID="0878b7885c616a78552b701d0237cd49">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SharedContentType xmlns="Microsoft.SharePoint.Taxonomy.ContentTypeSync" SourceId="d07acfae-4dfa-4949-99a8-259efd31a6ae" ContentTypeId="0x010100BBA312BF02777149882D207184EC35C032" PreviousValue="true"/>
</file>

<file path=customXml/item6.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2025-04-30</HeaderDate>
    <Office/>
    <Dnr>SB2025/</Dnr>
    <ParagrafNr/>
    <DocumentTitle/>
    <VisitingAddress/>
    <Extra1/>
    <Extra2/>
    <Extra3/>
    <Number/>
    <Recipient/>
    <SenderText/>
    <DocNumber/>
    <Doclanguage>1053</Doclanguage>
    <Appendix/>
    <LogotypeName/>
  </BaseInfo>
</DocumentInfo>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mso-contentType ?>
<customXsn xmlns="http://schemas.microsoft.com/office/2006/metadata/customXsn">
  <xsnLocation/>
  <cached>True</cached>
  <openByDefault>False</openByDefault>
  <xsnScope/>
</customXsn>
</file>

<file path=customXml/item9.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F8622DC8-4346-4C05-9DA7-B75C2E3C1308}">
  <ds:schemaRefs>
    <ds:schemaRef ds:uri="http://schemas.microsoft.com/office/2006/metadata/properties"/>
    <ds:schemaRef ds:uri="http://schemas.microsoft.com/office/infopath/2007/PartnerControls"/>
    <ds:schemaRef ds:uri="cc625d36-bb37-4650-91b9-0c96159295ba"/>
    <ds:schemaRef ds:uri="http://schemas.microsoft.com/sharepoint/v4"/>
    <ds:schemaRef ds:uri="4e9c2f0c-7bf8-49af-8356-cbf363fc78a7"/>
    <ds:schemaRef ds:uri="18f3d968-6251-40b0-9f11-012b293496c2"/>
  </ds:schemaRefs>
</ds:datastoreItem>
</file>

<file path=customXml/itemProps2.xml><?xml version="1.0" encoding="utf-8"?>
<ds:datastoreItem xmlns:ds="http://schemas.openxmlformats.org/officeDocument/2006/customXml" ds:itemID="{0B9A7431-9D19-4C2A-8E12-639802D7B40B}">
  <ds:schemaRefs>
    <ds:schemaRef ds:uri="http://rk.se/faktapm"/>
  </ds:schemaRefs>
</ds:datastoreItem>
</file>

<file path=customXml/itemProps3.xml><?xml version="1.0" encoding="utf-8"?>
<ds:datastoreItem xmlns:ds="http://schemas.openxmlformats.org/officeDocument/2006/customXml" ds:itemID="{8A740EED-39DE-4681-8AE8-C3F925FF4A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9AE5C3B-ACF6-4F48-95B9-D75DF4A47A2D}">
  <ds:schemaRefs>
    <ds:schemaRef ds:uri="http://schemas.microsoft.com/sharepoint/events"/>
  </ds:schemaRefs>
</ds:datastoreItem>
</file>

<file path=customXml/itemProps5.xml><?xml version="1.0" encoding="utf-8"?>
<ds:datastoreItem xmlns:ds="http://schemas.openxmlformats.org/officeDocument/2006/customXml" ds:itemID="{609F8BCF-3278-4203-A314-3B6317788E99}">
  <ds:schemaRefs>
    <ds:schemaRef ds:uri="Microsoft.SharePoint.Taxonomy.ContentTypeSync"/>
  </ds:schemaRefs>
</ds:datastoreItem>
</file>

<file path=customXml/itemProps6.xml><?xml version="1.0" encoding="utf-8"?>
<ds:datastoreItem xmlns:ds="http://schemas.openxmlformats.org/officeDocument/2006/customXml" ds:itemID="{58160017-6964-448B-8477-95BD74C34AAF}">
  <ds:schemaRefs>
    <ds:schemaRef ds:uri="http://lp/documentinfo/RK"/>
  </ds:schemaRefs>
</ds:datastoreItem>
</file>

<file path=customXml/itemProps7.xml><?xml version="1.0" encoding="utf-8"?>
<ds:datastoreItem xmlns:ds="http://schemas.openxmlformats.org/officeDocument/2006/customXml" ds:itemID="{EBA45FBE-9AEB-4594-8E8C-0CC9003F95A9}">
  <ds:schemaRefs>
    <ds:schemaRef ds:uri="http://schemas.microsoft.com/sharepoint/v3/contenttype/forms"/>
  </ds:schemaRefs>
</ds:datastoreItem>
</file>

<file path=customXml/itemProps8.xml><?xml version="1.0" encoding="utf-8"?>
<ds:datastoreItem xmlns:ds="http://schemas.openxmlformats.org/officeDocument/2006/customXml" ds:itemID="{4D036070-DA88-4F0C-9DE1-60480D17AE9C}">
  <ds:schemaRefs>
    <ds:schemaRef ds:uri="http://schemas.microsoft.com/office/2006/metadata/customXsn"/>
  </ds:schemaRefs>
</ds:datastoreItem>
</file>

<file path=customXml/itemProps9.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FaktaPM</Template>
  <TotalTime>0</TotalTime>
  <Pages>11</Pages>
  <Words>2970</Words>
  <Characters>19403</Characters>
  <Application>Microsoft Office Word</Application>
  <DocSecurity>0</DocSecurity>
  <Lines>336</Lines>
  <Paragraphs>68</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22371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FPM_202425__35</dc:title>
  <dc:subject/>
  <dc:creator>Inga Jönsson</dc:creator>
  <cp:keywords/>
  <dc:description/>
  <cp:lastModifiedBy>Viktor Bergesen</cp:lastModifiedBy>
  <cp:revision>2</cp:revision>
  <cp:lastPrinted>2023-02-02T10:01:00Z</cp:lastPrinted>
  <dcterms:created xsi:type="dcterms:W3CDTF">2025-05-02T07:19:00Z</dcterms:created>
  <dcterms:modified xsi:type="dcterms:W3CDTF">2025-05-02T07:19:00Z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JOIN (2025) 130</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Den europeiska beredskapsunionsstrategin</vt:lpwstr>
  </property>
  <property fmtid="{D5CDD505-2E9C-101B-9397-08002B2CF9AE}" pid="21" name="AnkDat">
    <vt:lpwstr>2025-04-29</vt:lpwstr>
  </property>
  <property fmtid="{D5CDD505-2E9C-101B-9397-08002B2CF9AE}" pid="22" name="Utsk">
    <vt:lpwstr>Försvarsutskottet</vt:lpwstr>
  </property>
  <property fmtid="{D5CDD505-2E9C-101B-9397-08002B2CF9AE}" pid="23" name="Ar">
    <vt:lpwstr>2024/25</vt:lpwstr>
  </property>
  <property fmtid="{D5CDD505-2E9C-101B-9397-08002B2CF9AE}" pid="24" name="Nr">
    <vt:lpwstr>35</vt:lpwstr>
  </property>
  <property fmtid="{D5CDD505-2E9C-101B-9397-08002B2CF9AE}" pid="25" name="UppDat">
    <vt:lpwstr>2025-04-29</vt:lpwstr>
  </property>
  <property fmtid="{D5CDD505-2E9C-101B-9397-08002B2CF9AE}" pid="26" name="Dep">
    <vt:lpwstr>Försvarsdepartementet</vt:lpwstr>
  </property>
  <property fmtid="{D5CDD505-2E9C-101B-9397-08002B2CF9AE}" pid="27" name="GDT1">
    <vt:lpwstr>GEMENSAMT MEDDELANDE TILL EUROPAPARLAMENTET, EUROPEISKA RÅDET, RÅDET, EUROPEISKA EKONOMISKA OCH SOCIALA KOMMITTÉN SAMT REGIONKOMMITTÉN om EU:s strategi för en beredskapsunion</vt:lpwstr>
  </property>
  <property fmtid="{D5CDD505-2E9C-101B-9397-08002B2CF9AE}" pid="28" name="GDT2">
    <vt:lpwstr> </vt:lpwstr>
  </property>
  <property fmtid="{D5CDD505-2E9C-101B-9397-08002B2CF9AE}" pid="29" name="GDT3">
    <vt:lpwstr> </vt:lpwstr>
  </property>
  <property fmtid="{D5CDD505-2E9C-101B-9397-08002B2CF9AE}" pid="30" name="GDT4">
    <vt:lpwstr> </vt:lpwstr>
  </property>
  <property fmtid="{D5CDD505-2E9C-101B-9397-08002B2CF9AE}" pid="31" name="GDT5">
    <vt:lpwstr> </vt:lpwstr>
  </property>
  <property fmtid="{D5CDD505-2E9C-101B-9397-08002B2CF9AE}" pid="32" name="GDT6">
    <vt:lpwstr> </vt:lpwstr>
  </property>
  <property fmtid="{D5CDD505-2E9C-101B-9397-08002B2CF9AE}" pid="33" name="GDT7">
    <vt:lpwstr> </vt:lpwstr>
  </property>
  <property fmtid="{D5CDD505-2E9C-101B-9397-08002B2CF9AE}" pid="34" name="GDT8">
    <vt:lpwstr> </vt:lpwstr>
  </property>
  <property fmtid="{D5CDD505-2E9C-101B-9397-08002B2CF9AE}" pid="35" name="GDT9">
    <vt:lpwstr> </vt:lpwstr>
  </property>
  <property fmtid="{D5CDD505-2E9C-101B-9397-08002B2CF9AE}" pid="36" name="GDT10">
    <vt:lpwstr> </vt:lpwstr>
  </property>
  <property fmtid="{D5CDD505-2E9C-101B-9397-08002B2CF9AE}" pid="37" name="GDT11">
    <vt:lpwstr> </vt:lpwstr>
  </property>
  <property fmtid="{D5CDD505-2E9C-101B-9397-08002B2CF9AE}" pid="38" name="GDT12">
    <vt:lpwstr> </vt:lpwstr>
  </property>
  <property fmtid="{D5CDD505-2E9C-101B-9397-08002B2CF9AE}" pid="39" name="GDT13">
    <vt:lpwstr> </vt:lpwstr>
  </property>
  <property fmtid="{D5CDD505-2E9C-101B-9397-08002B2CF9AE}" pid="40" name="Typ">
    <vt:lpwstr>FPM</vt:lpwstr>
  </property>
  <property fmtid="{D5CDD505-2E9C-101B-9397-08002B2CF9AE}" pid="41" name="Dokumenttyp">
    <vt:lpwstr>FaktaPM</vt:lpwstr>
  </property>
  <property fmtid="{D5CDD505-2E9C-101B-9397-08002B2CF9AE}" pid="42" name="Epostadress">
    <vt:lpwstr>vr0831aa</vt:lpwstr>
  </property>
</Properties>
</file>