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sdt>
      <w:sdtPr>
        <w:rPr>
          <w:b/>
        </w:rPr>
        <w:id w:val="310384016"/>
        <w:lock w:val="contentLocked"/>
        <w:placeholder>
          <w:docPart w:val="75311B67B1D04028AB0B91C25FF2535A"/>
        </w:placeholder>
        <w:group/>
      </w:sdtPr>
      <w:sdtEndPr>
        <w:rPr>
          <w:b w:val="0"/>
        </w:rPr>
      </w:sdtEndPr>
      <w:sdtContent>
        <w:p w14:paraId="49CBBB96" w14:textId="77777777" w:rsidR="00907069" w:rsidRPr="00710A6C" w:rsidRDefault="00907069" w:rsidP="001C2731">
          <w:pPr>
            <w:pStyle w:val="Sidhuvud"/>
            <w:ind w:left="3969" w:right="-567"/>
            <w:rPr>
              <w:b/>
            </w:rPr>
          </w:pPr>
          <w:r>
            <w:rPr>
              <w:noProof/>
            </w:rPr>
            <w:drawing>
              <wp:anchor distT="0" distB="0" distL="114300" distR="114300" simplePos="0" relativeHeight="251658240" behindDoc="1" locked="1" layoutInCell="1" allowOverlap="0" wp14:anchorId="1C2625E5" wp14:editId="7E88865F">
                <wp:simplePos x="0" y="0"/>
                <wp:positionH relativeFrom="margin">
                  <wp:posOffset>0</wp:posOffset>
                </wp:positionH>
                <wp:positionV relativeFrom="page">
                  <wp:posOffset>369570</wp:posOffset>
                </wp:positionV>
                <wp:extent cx="1746000" cy="504000"/>
                <wp:effectExtent l="0" t="0" r="6985" b="0"/>
                <wp:wrapNone/>
                <wp:docPr id="1" name="Bildobjekt 1" descr="Regeringskansliets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Bildobjekt 1" descr="Regeringskansliets logotyp"/>
                        <pic:cNvPicPr/>
                      </pic:nvPicPr>
                      <pic:blipFill>
                        <a:blip r:embed="rId16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6000" cy="50400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  <w:r w:rsidR="002963B6">
            <w:rPr>
              <w:b/>
            </w:rPr>
            <w:t>Faktapromemoria</w:t>
          </w:r>
        </w:p>
        <w:p w14:paraId="27E83F83" w14:textId="02797765" w:rsidR="00907069" w:rsidRDefault="00C85FE1" w:rsidP="001C2731">
          <w:pPr>
            <w:pStyle w:val="Sidhuvud"/>
            <w:ind w:left="3969" w:right="-567"/>
          </w:pPr>
          <w:r>
            <w:t>Riksdagså</w:t>
          </w:r>
          <w:r w:rsidR="00907069">
            <w:t xml:space="preserve">r: </w:t>
          </w:r>
          <w:sdt>
            <w:sdtPr>
              <w:alias w:val="Ar"/>
              <w:tag w:val="Ar"/>
              <w:id w:val="-280807286"/>
              <w:placeholder>
                <w:docPart w:val="02316CAEB6B640C6B0BEF41D4F2D7F38"/>
              </w:placeholder>
              <w:dataBinding w:prefixMappings="xmlns:ns0='http://rk.se/faktapm' " w:xpath="/ns0:faktaPM[1]/ns0:Ar[1]" w:storeItemID="{0B9A7431-9D19-4C2A-8E12-639802D7B40B}"/>
              <w:comboBox w:lastValue="2025/26">
                <w:listItem w:displayText="2022/23" w:value="2022/23"/>
                <w:listItem w:displayText="2023/24" w:value="2023/24"/>
                <w:listItem w:displayText="2024/25" w:value="2024/25"/>
                <w:listItem w:displayText="2025/26" w:value="2025/26"/>
                <w:listItem w:displayText="2026/27" w:value="2026/27"/>
                <w:listItem w:displayText="2027/28" w:value="2027/28"/>
              </w:comboBox>
            </w:sdtPr>
            <w:sdtEndPr/>
            <w:sdtContent>
              <w:r w:rsidR="00BC7175">
                <w:t>2025/26</w:t>
              </w:r>
            </w:sdtContent>
          </w:sdt>
        </w:p>
        <w:p w14:paraId="13D94C26" w14:textId="7FE874D1" w:rsidR="00907069" w:rsidRDefault="00907069" w:rsidP="001C2731">
          <w:pPr>
            <w:pStyle w:val="Sidhuvud"/>
            <w:ind w:left="3969" w:right="-567"/>
          </w:pPr>
          <w:r>
            <w:t>FPM</w:t>
          </w:r>
          <w:r w:rsidR="004B795E">
            <w:t>-</w:t>
          </w:r>
          <w:r>
            <w:t xml:space="preserve">nummer: </w:t>
          </w:r>
          <w:sdt>
            <w:sdtPr>
              <w:alias w:val="FPMNummer"/>
              <w:tag w:val="FPMNummer"/>
              <w:id w:val="1114556829"/>
              <w:placeholder>
                <w:docPart w:val="E7C7814FA83841959CAE8B2F60151DE0"/>
              </w:placeholder>
              <w:dataBinding w:prefixMappings="xmlns:ns0='http://rk.se/faktapm' " w:xpath="/ns0:faktaPM[1]/ns0:Nr[1]" w:storeItemID="{0B9A7431-9D19-4C2A-8E12-639802D7B40B}"/>
              <w:text/>
            </w:sdtPr>
            <w:sdtEndPr/>
            <w:sdtContent>
              <w:r w:rsidR="00BC7175">
                <w:t>97</w:t>
              </w:r>
            </w:sdtContent>
          </w:sdt>
        </w:p>
        <w:sdt>
          <w:sdtPr>
            <w:alias w:val="Datum"/>
            <w:tag w:val="Datum"/>
            <w:id w:val="-363979562"/>
            <w:placeholder>
              <w:docPart w:val="9A12CDE02CD14DEC83068BD10E61C370"/>
            </w:placeholder>
            <w:dataBinding w:prefixMappings="xmlns:ns0='http://rk.se/faktapm' " w:xpath="/ns0:faktaPM[1]/ns0:UppDat[1]" w:storeItemID="{0B9A7431-9D19-4C2A-8E12-639802D7B40B}"/>
            <w:date w:fullDate="2026-07-01T00:00:00Z">
              <w:dateFormat w:val="yyyy-MM-dd"/>
              <w:lid w:val="sv-SE"/>
              <w:storeMappedDataAs w:val="dateTime"/>
              <w:calendar w:val="gregorian"/>
            </w:date>
          </w:sdtPr>
          <w:sdtEndPr/>
          <w:sdtContent>
            <w:p w14:paraId="124B1331" w14:textId="316953CE" w:rsidR="00907069" w:rsidRDefault="00BC7175" w:rsidP="001C2731">
              <w:pPr>
                <w:pStyle w:val="Sidhuvud"/>
                <w:spacing w:after="960"/>
                <w:ind w:left="3969" w:right="-567"/>
              </w:pPr>
              <w:r>
                <w:t>2026-07-01</w:t>
              </w:r>
            </w:p>
          </w:sdtContent>
        </w:sdt>
      </w:sdtContent>
    </w:sdt>
    <w:p w14:paraId="652BF9EB" w14:textId="575324C2" w:rsidR="007D542F" w:rsidRDefault="00706058" w:rsidP="007D542F">
      <w:pPr>
        <w:pStyle w:val="Rubrik"/>
      </w:pPr>
      <w:sdt>
        <w:sdtPr>
          <w:id w:val="886605850"/>
          <w:lock w:val="contentLocked"/>
          <w:placeholder>
            <w:docPart w:val="75311B67B1D04028AB0B91C25FF2535A"/>
          </w:placeholder>
          <w:group/>
        </w:sdtPr>
        <w:sdtEndPr/>
        <w:sdtContent>
          <w:sdt>
            <w:sdtPr>
              <w:id w:val="-1141882450"/>
              <w:placeholder>
                <w:docPart w:val="25D66B4ABCA844CDB413881740456E0B"/>
              </w:placeholder>
              <w:dataBinding w:prefixMappings="xmlns:ns0='http://rk.se/faktapm' " w:xpath="/ns0:faktaPM[1]/ns0:Titel[1]" w:storeItemID="{0B9A7431-9D19-4C2A-8E12-639802D7B40B}"/>
              <w:text/>
            </w:sdtPr>
            <w:sdtContent>
              <w:r w:rsidR="00641165">
                <w:t xml:space="preserve"> EU:s humanitära insatser i en föränderlig omvärld</w:t>
              </w:r>
            </w:sdtContent>
          </w:sdt>
        </w:sdtContent>
      </w:sdt>
    </w:p>
    <w:sdt>
      <w:sdtPr>
        <w:id w:val="1508712681"/>
        <w15:dataBinding w:prefixMappings="xmlns:ns0='http://rk.se/faktapm' " w:xpath="/ns0:faktaPM[1]/ns0:DepLista[1]/ns0:Item" w:storeItemID="{0B9A7431-9D19-4C2A-8E12-639802D7B40B}"/>
        <w15:repeatingSection/>
      </w:sdtPr>
      <w:sdtEndPr/>
      <w:sdtContent>
        <w:sdt>
          <w:sdtPr>
            <w:id w:val="-602265425"/>
            <w:placeholder>
              <w:docPart w:val="877CA1D678904C09ADC7087F9DC957B0"/>
            </w:placeholder>
            <w15:repeatingSectionItem/>
          </w:sdtPr>
          <w:sdtEndPr/>
          <w:sdtContent>
            <w:p w14:paraId="631F9246" w14:textId="0AFAD5E7" w:rsidR="007D542F" w:rsidRDefault="00706058" w:rsidP="007D542F">
              <w:pPr>
                <w:pStyle w:val="Brdtext"/>
              </w:pPr>
              <w:sdt>
                <w:sdtPr>
                  <w:rPr>
                    <w:rStyle w:val="Departement"/>
                  </w:rPr>
                  <w:id w:val="19440330"/>
                  <w:placeholder>
                    <w:docPart w:val="866DBE615F2D41E6B0EFE555865C7941"/>
                  </w:placeholder>
                  <w:dataBinding w:prefixMappings="xmlns:ns0='http://rk.se/faktapm' " w:xpath="/ns0:faktaPM[1]/ns0:DepLista[1]/ns0:Item[1]/ns0:Departementsnamn[1]" w:storeItemID="{0B9A7431-9D19-4C2A-8E12-639802D7B40B}"/>
                  <w:comboBox w:lastValue="Utrikesdepartementet">
                    <w:listItem w:value="Välj ett objekt."/>
                    <w:listItem w:displayText="Statsrådsberedningen" w:value="Statsrådsberedningen"/>
                    <w:listItem w:displayText="Justitiedepartementet" w:value="Justitiedepartementet"/>
                    <w:listItem w:displayText="Utrikesdepartementet" w:value="Utrikesdepartementet"/>
                    <w:listItem w:displayText="Försvarsdepartementet" w:value="Försvarsdepartementet"/>
                    <w:listItem w:displayText="Socialdepartementet" w:value="Socialdepartementet"/>
                    <w:listItem w:displayText="Finansdepartementet" w:value="Finansdepartementet"/>
                    <w:listItem w:displayText="Utbildningsdepartementet" w:value="Utbildningsdepartementet"/>
                    <w:listItem w:displayText="Klimat- och näringslivsdepartementet" w:value="Klimat- och näringslivsdepartementet"/>
                    <w:listItem w:displayText="Kulturdepartementet" w:value="Kulturdepartementet"/>
                    <w:listItem w:displayText="Arbetsmarknadsdepartementet" w:value="Arbetsmarknadsdepartementet"/>
                    <w:listItem w:displayText="Landsbygds- och infrastrukturdepartementet" w:value="Landsbygds- och infrastrukturdepartementet"/>
                    <w:listItem w:displayText="Förvaltningsavdelningen" w:value="Förvaltningsavdelningen"/>
                  </w:comboBox>
                </w:sdtPr>
                <w:sdtEndPr>
                  <w:rPr>
                    <w:rStyle w:val="Standardstycketeckensnitt"/>
                    <w:rFonts w:asciiTheme="minorHAnsi" w:hAnsiTheme="minorHAnsi"/>
                    <w:sz w:val="22"/>
                  </w:rPr>
                </w:sdtEndPr>
                <w:sdtContent>
                  <w:r w:rsidR="00E71557">
                    <w:rPr>
                      <w:rStyle w:val="Departement"/>
                    </w:rPr>
                    <w:t>Utrikesdepartementet</w:t>
                  </w:r>
                </w:sdtContent>
              </w:sdt>
              <w:r w:rsidR="007D542F">
                <w:t xml:space="preserve"> </w:t>
              </w:r>
            </w:p>
          </w:sdtContent>
        </w:sdt>
      </w:sdtContent>
    </w:sdt>
    <w:bookmarkStart w:id="0" w:name="_Toc93996727"/>
    <w:p w14:paraId="4D3B6278" w14:textId="77777777" w:rsidR="007D542F" w:rsidRDefault="00706058" w:rsidP="00AC59D3">
      <w:pPr>
        <w:pStyle w:val="Rubrik2utannumrering"/>
      </w:pPr>
      <w:sdt>
        <w:sdtPr>
          <w:id w:val="-208794150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Dokumentbeteckning</w:t>
          </w:r>
          <w:bookmarkEnd w:id="0"/>
        </w:sdtContent>
      </w:sdt>
    </w:p>
    <w:sdt>
      <w:sdtPr>
        <w:id w:val="438026267"/>
        <w15:dataBinding w:prefixMappings="xmlns:ns0='http://rk.se/faktapm' " w:xpath="/ns0:faktaPM[1]/ns0:DokLista[1]/ns0:DokItem" w:storeItemID="{0B9A7431-9D19-4C2A-8E12-639802D7B40B}"/>
        <w15:repeatingSection/>
      </w:sdtPr>
      <w:sdtEndPr/>
      <w:sdtContent>
        <w:sdt>
          <w:sdtPr>
            <w:id w:val="2071376719"/>
            <w:placeholder>
              <w:docPart w:val="877CA1D678904C09ADC7087F9DC957B0"/>
            </w:placeholder>
            <w15:repeatingSectionItem/>
          </w:sdtPr>
          <w:sdtEndPr/>
          <w:sdtContent>
            <w:p w14:paraId="7A3D63AA" w14:textId="4F107386" w:rsidR="00390335" w:rsidRDefault="00706058" w:rsidP="002F204A">
              <w:pPr>
                <w:pStyle w:val="Brdtext"/>
                <w:tabs>
                  <w:tab w:val="clear" w:pos="1701"/>
                  <w:tab w:val="clear" w:pos="3600"/>
                  <w:tab w:val="left" w:pos="2835"/>
                </w:tabs>
                <w:spacing w:after="80"/>
                <w:ind w:left="2835" w:hanging="2835"/>
              </w:pPr>
              <w:sdt>
                <w:sdtPr>
                  <w:id w:val="-1666781584"/>
                  <w:placeholder>
                    <w:docPart w:val="FC196FB5A6E3416DBA5D238B70AD29CA"/>
                  </w:placeholder>
                  <w:dataBinding w:prefixMappings="xmlns:ns0='http://rk.se/faktapm' " w:xpath="/ns0:faktaPM[1]/ns0:DokLista[1]/ns0:DokItem[1]/ns0:Beteckning[1]" w:storeItemID="{0B9A7431-9D19-4C2A-8E12-639802D7B40B}"/>
                  <w:text/>
                </w:sdtPr>
                <w:sdtEndPr/>
                <w:sdtContent>
                  <w:proofErr w:type="gramStart"/>
                  <w:r w:rsidR="00E71557">
                    <w:t>JOIN(</w:t>
                  </w:r>
                  <w:proofErr w:type="gramEnd"/>
                  <w:r w:rsidR="00E71557">
                    <w:t>2026) 25</w:t>
                  </w:r>
                </w:sdtContent>
              </w:sdt>
              <w:r w:rsidR="007D542F">
                <w:t xml:space="preserve"> </w:t>
              </w:r>
              <w:r w:rsidR="007D542F">
                <w:tab/>
              </w:r>
              <w:proofErr w:type="spellStart"/>
              <w:r w:rsidR="007D542F">
                <w:t>Celexnummer</w:t>
              </w:r>
              <w:proofErr w:type="spellEnd"/>
              <w:r w:rsidR="007D542F">
                <w:t xml:space="preserve"> </w:t>
              </w:r>
              <w:sdt>
                <w:sdtPr>
                  <w:id w:val="403725708"/>
                  <w:placeholder>
                    <w:docPart w:val="594CE4B61324440090512D9C3CE5C860"/>
                  </w:placeholder>
                  <w:dataBinding w:prefixMappings="xmlns:ns0='http://rk.se/faktapm' " w:xpath="/ns0:faktaPM[1]/ns0:DokLista[1]/ns0:DokItem[1]/ns0:Celexnummer[1]" w:storeItemID="{0B9A7431-9D19-4C2A-8E12-639802D7B40B}"/>
                  <w:text/>
                </w:sdtPr>
                <w:sdtEndPr/>
                <w:sdtContent>
                  <w:r w:rsidR="0040161C" w:rsidRPr="0040161C">
                    <w:t>52026JC0025</w:t>
                  </w:r>
                </w:sdtContent>
              </w:sdt>
            </w:p>
            <w:p w14:paraId="20257B4D" w14:textId="528B1C75" w:rsidR="007D542F" w:rsidRDefault="00706058" w:rsidP="00390335">
              <w:pPr>
                <w:pStyle w:val="Brdtext"/>
                <w:tabs>
                  <w:tab w:val="clear" w:pos="1701"/>
                  <w:tab w:val="clear" w:pos="3600"/>
                </w:tabs>
              </w:pPr>
              <w:sdt>
                <w:sdtPr>
                  <w:id w:val="-1736688595"/>
                  <w:placeholder>
                    <w:docPart w:val="901C51A6B21A4FB0B6BA2BBA2E02561B"/>
                  </w:placeholder>
                  <w:dataBinding w:prefixMappings="xmlns:ns0='http://rk.se/faktapm' " w:xpath="/ns0:faktaPM[1]/ns0:DokLista[1]/ns0:DokItem[1]/ns0:DokTitel[1]" w:storeItemID="{0B9A7431-9D19-4C2A-8E12-639802D7B40B}"/>
                  <w:text/>
                </w:sdtPr>
                <w:sdtEndPr/>
                <w:sdtContent>
                  <w:r w:rsidR="00E71557">
                    <w:t xml:space="preserve">GEMENSAMT MEDDELANDE TILL EUROPAPARLAMENTET OCH RÅDET: </w:t>
                  </w:r>
                  <w:r w:rsidR="006436E7">
                    <w:t>Värna</w:t>
                  </w:r>
                  <w:r w:rsidR="00E71557">
                    <w:t xml:space="preserve"> värderingar, driva reformer, leverera </w:t>
                  </w:r>
                  <w:r w:rsidR="006436E7">
                    <w:t>resultat</w:t>
                  </w:r>
                  <w:r w:rsidR="00E71557">
                    <w:t xml:space="preserve"> – EU:s humanitära insatser i en föränderlig </w:t>
                  </w:r>
                  <w:r w:rsidR="00FF4701">
                    <w:t>omvärld</w:t>
                  </w:r>
                  <w:r w:rsidR="00E71557">
                    <w:t xml:space="preserve">. </w:t>
                  </w:r>
                </w:sdtContent>
              </w:sdt>
            </w:p>
          </w:sdtContent>
        </w:sdt>
      </w:sdtContent>
    </w:sdt>
    <w:bookmarkStart w:id="1" w:name="_Toc93996728"/>
    <w:p w14:paraId="58F80D44" w14:textId="77777777" w:rsidR="007D542F" w:rsidRDefault="00706058" w:rsidP="00721D8B">
      <w:pPr>
        <w:pStyle w:val="Rubrik1utannumrering"/>
      </w:pPr>
      <w:sdt>
        <w:sdtPr>
          <w:id w:val="1122497011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Sammanfattning</w:t>
          </w:r>
          <w:bookmarkEnd w:id="1"/>
        </w:sdtContent>
      </w:sdt>
    </w:p>
    <w:p w14:paraId="6AB089F5" w14:textId="377FC62C" w:rsidR="00B216D2" w:rsidRDefault="00436F29" w:rsidP="00FF4701">
      <w:pPr>
        <w:pStyle w:val="Brdtext"/>
        <w:tabs>
          <w:tab w:val="clear" w:pos="3600"/>
          <w:tab w:val="clear" w:pos="5387"/>
          <w:tab w:val="right" w:pos="6804"/>
        </w:tabs>
      </w:pPr>
      <w:bookmarkStart w:id="2" w:name="_Toc93996729"/>
      <w:r>
        <w:t>K</w:t>
      </w:r>
      <w:r w:rsidR="005E080D">
        <w:t xml:space="preserve">ommissionens </w:t>
      </w:r>
      <w:r w:rsidR="00FF4701">
        <w:t>meddelande</w:t>
      </w:r>
      <w:r w:rsidR="005E080D">
        <w:t>:</w:t>
      </w:r>
      <w:r w:rsidR="00FF4701">
        <w:t xml:space="preserve"> ”</w:t>
      </w:r>
      <w:r w:rsidR="006436E7" w:rsidRPr="00C97310">
        <w:rPr>
          <w:i/>
          <w:iCs/>
        </w:rPr>
        <w:t xml:space="preserve">Värna </w:t>
      </w:r>
      <w:r w:rsidR="00FF4701" w:rsidRPr="00C97310">
        <w:rPr>
          <w:i/>
          <w:iCs/>
        </w:rPr>
        <w:t xml:space="preserve">värderingar, driva reformer, leverera </w:t>
      </w:r>
      <w:r w:rsidR="006436E7" w:rsidRPr="00C97310">
        <w:rPr>
          <w:i/>
          <w:iCs/>
        </w:rPr>
        <w:t>resultat</w:t>
      </w:r>
      <w:r w:rsidR="005E080D" w:rsidRPr="00C97310">
        <w:rPr>
          <w:i/>
          <w:iCs/>
        </w:rPr>
        <w:t xml:space="preserve">: </w:t>
      </w:r>
      <w:r w:rsidR="00FF4701" w:rsidRPr="00C97310">
        <w:rPr>
          <w:i/>
          <w:iCs/>
        </w:rPr>
        <w:t>EU:s humanitära insatser i en föränderlig omvärld</w:t>
      </w:r>
      <w:r w:rsidR="00FF4701">
        <w:t>”</w:t>
      </w:r>
      <w:r w:rsidR="000D46A9">
        <w:t xml:space="preserve"> - som presenterades den 27 maj 2026</w:t>
      </w:r>
      <w:r w:rsidR="00FF4701">
        <w:t xml:space="preserve"> </w:t>
      </w:r>
      <w:r w:rsidR="000D46A9">
        <w:t xml:space="preserve">- </w:t>
      </w:r>
      <w:r w:rsidR="00FF4701">
        <w:t>framhåller EU:s fortsatta princip</w:t>
      </w:r>
      <w:r w:rsidR="005E080D">
        <w:t>fasta</w:t>
      </w:r>
      <w:r w:rsidR="00FF4701">
        <w:t xml:space="preserve"> humanitära engagemang</w:t>
      </w:r>
      <w:r w:rsidR="005E080D">
        <w:t xml:space="preserve"> i en stärkt Team Europa-anda</w:t>
      </w:r>
      <w:r w:rsidR="00FF4701">
        <w:t xml:space="preserve">. </w:t>
      </w:r>
    </w:p>
    <w:p w14:paraId="26F511D6" w14:textId="7F4BB54E" w:rsidR="000D46A9" w:rsidRDefault="00A31D9A" w:rsidP="00E60444">
      <w:pPr>
        <w:pStyle w:val="Brdtext"/>
        <w:tabs>
          <w:tab w:val="right" w:pos="6804"/>
        </w:tabs>
      </w:pPr>
      <w:r w:rsidRPr="00A31D9A">
        <w:t xml:space="preserve">Meddelandet </w:t>
      </w:r>
      <w:r w:rsidR="00A63A4C">
        <w:t>lägger fast</w:t>
      </w:r>
      <w:r w:rsidRPr="00A31D9A">
        <w:t xml:space="preserve"> en gemensam Team Europa</w:t>
      </w:r>
      <w:r w:rsidRPr="00A31D9A">
        <w:noBreakHyphen/>
        <w:t xml:space="preserve">ansats för att stärka EU:s humanitära stöd genom tre huvudområden: livräddande insatser och skydd med </w:t>
      </w:r>
      <w:r>
        <w:t>fokus på humanitär diplomati och internationell humanitär rätt</w:t>
      </w:r>
      <w:r w:rsidRPr="00A31D9A">
        <w:t xml:space="preserve">, förbättrad humanitär logistik och leveranskedjor samt ökat samarbete </w:t>
      </w:r>
      <w:r>
        <w:t>i nexus och med privat sektor</w:t>
      </w:r>
      <w:r w:rsidRPr="00A31D9A">
        <w:t xml:space="preserve"> för att stärka effektivitet och resultat.</w:t>
      </w:r>
      <w:r>
        <w:t xml:space="preserve"> </w:t>
      </w:r>
      <w:r w:rsidR="00160090">
        <w:t xml:space="preserve">Den övergripande </w:t>
      </w:r>
      <w:r w:rsidR="00C97310">
        <w:t>ansatsen</w:t>
      </w:r>
      <w:r w:rsidR="002B5898">
        <w:t xml:space="preserve">, </w:t>
      </w:r>
      <w:r w:rsidR="00C97310">
        <w:t>de strategiska prioriteringarna,</w:t>
      </w:r>
      <w:r w:rsidR="00160090">
        <w:t xml:space="preserve"> </w:t>
      </w:r>
      <w:r w:rsidR="00160090" w:rsidRPr="00740EEE">
        <w:t>mål</w:t>
      </w:r>
      <w:r w:rsidR="002B5898">
        <w:t>en</w:t>
      </w:r>
      <w:r w:rsidR="00160090" w:rsidRPr="00740EEE">
        <w:t xml:space="preserve"> och </w:t>
      </w:r>
      <w:r w:rsidR="002B5898">
        <w:t xml:space="preserve">förslag på </w:t>
      </w:r>
      <w:r w:rsidR="00160090" w:rsidRPr="00740EEE">
        <w:t>åtgärder</w:t>
      </w:r>
      <w:r w:rsidR="00160090">
        <w:t xml:space="preserve"> åter</w:t>
      </w:r>
      <w:r w:rsidR="00160090" w:rsidRPr="00740EEE">
        <w:t>speglar</w:t>
      </w:r>
      <w:r w:rsidR="00160090">
        <w:t xml:space="preserve"> </w:t>
      </w:r>
      <w:r w:rsidR="00C97310">
        <w:t xml:space="preserve">i mångt och mycket </w:t>
      </w:r>
      <w:r w:rsidR="00160090">
        <w:t>svenska prioriteringar</w:t>
      </w:r>
      <w:r w:rsidR="00C97310">
        <w:t xml:space="preserve"> </w:t>
      </w:r>
      <w:r w:rsidR="002B5898">
        <w:t xml:space="preserve">för det </w:t>
      </w:r>
      <w:r w:rsidR="00C97310">
        <w:t>humanitär</w:t>
      </w:r>
      <w:r w:rsidR="00E60444">
        <w:t>a</w:t>
      </w:r>
      <w:r w:rsidR="00C97310">
        <w:t xml:space="preserve"> </w:t>
      </w:r>
      <w:r w:rsidR="002B5898">
        <w:t>biståndet</w:t>
      </w:r>
      <w:r w:rsidR="00C97310">
        <w:t>, inklusive</w:t>
      </w:r>
      <w:r w:rsidR="00160090">
        <w:t xml:space="preserve"> </w:t>
      </w:r>
      <w:r w:rsidR="002B5898">
        <w:t>utgångspunkterna</w:t>
      </w:r>
      <w:r w:rsidR="00160090" w:rsidRPr="00740EEE">
        <w:t xml:space="preserve"> i den svenska humanitära biståndsstrategin till Sida. </w:t>
      </w:r>
      <w:r w:rsidR="00276396">
        <w:t>Regeringen</w:t>
      </w:r>
      <w:r w:rsidR="00740EEE">
        <w:t xml:space="preserve"> har varit en aktiv ak</w:t>
      </w:r>
      <w:r w:rsidR="00C97310">
        <w:t>tör</w:t>
      </w:r>
      <w:r w:rsidR="00740EEE">
        <w:t xml:space="preserve"> i påverkansarbetet inför framtagandet av </w:t>
      </w:r>
      <w:r w:rsidR="00C97310">
        <w:t xml:space="preserve">kommissionens </w:t>
      </w:r>
      <w:r w:rsidR="00740EEE">
        <w:t>meddelande</w:t>
      </w:r>
      <w:r w:rsidR="00C97310">
        <w:t>,</w:t>
      </w:r>
      <w:r w:rsidR="00740EEE">
        <w:t xml:space="preserve"> vilket reflekteras</w:t>
      </w:r>
      <w:r w:rsidR="00160090">
        <w:t xml:space="preserve"> väl</w:t>
      </w:r>
      <w:r w:rsidR="00740EEE">
        <w:t xml:space="preserve"> </w:t>
      </w:r>
      <w:r w:rsidR="00160090">
        <w:t>i meddelandet</w:t>
      </w:r>
      <w:r w:rsidR="00740EEE">
        <w:t xml:space="preserve">. </w:t>
      </w:r>
    </w:p>
    <w:p w14:paraId="33EE9B7B" w14:textId="2482A4B9" w:rsidR="00160090" w:rsidRDefault="00160090" w:rsidP="00FF4701">
      <w:pPr>
        <w:pStyle w:val="Brdtext"/>
        <w:tabs>
          <w:tab w:val="clear" w:pos="3600"/>
          <w:tab w:val="clear" w:pos="5387"/>
          <w:tab w:val="right" w:pos="6804"/>
        </w:tabs>
      </w:pPr>
      <w:r>
        <w:t xml:space="preserve">Regeringen välkomnar </w:t>
      </w:r>
      <w:r w:rsidR="000D46A9">
        <w:t xml:space="preserve">kommissionens </w:t>
      </w:r>
      <w:r>
        <w:t>meddelande och kommissionens ansats för genomförande av EU:s humanitära bistånd.</w:t>
      </w:r>
    </w:p>
    <w:sdt>
      <w:sdtPr>
        <w:id w:val="181785833"/>
        <w:lock w:val="contentLocked"/>
        <w:placeholder>
          <w:docPart w:val="75311B67B1D04028AB0B91C25FF2535A"/>
        </w:placeholder>
        <w:group/>
      </w:sdtPr>
      <w:sdtEndPr/>
      <w:sdtContent>
        <w:p w14:paraId="0F544648" w14:textId="77777777" w:rsidR="007D542F" w:rsidRDefault="007D542F" w:rsidP="00B84500">
          <w:pPr>
            <w:pStyle w:val="Rubrik1"/>
            <w:spacing w:before="720"/>
          </w:pPr>
          <w:r>
            <w:t>Förslaget</w:t>
          </w:r>
        </w:p>
        <w:bookmarkEnd w:id="2" w:displacedByCustomXml="next"/>
      </w:sdtContent>
    </w:sdt>
    <w:bookmarkStart w:id="3" w:name="_Toc93996730"/>
    <w:p w14:paraId="2F18EAA9" w14:textId="77777777" w:rsidR="007D542F" w:rsidRDefault="00706058" w:rsidP="007D542F">
      <w:pPr>
        <w:pStyle w:val="Rubrik2"/>
      </w:pPr>
      <w:sdt>
        <w:sdtPr>
          <w:id w:val="400485695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Ärendets bakgrund</w:t>
          </w:r>
          <w:bookmarkEnd w:id="3"/>
        </w:sdtContent>
      </w:sdt>
    </w:p>
    <w:p w14:paraId="65B166B9" w14:textId="62742815" w:rsidR="00B216D2" w:rsidRDefault="00D01FBD" w:rsidP="007D542F">
      <w:pPr>
        <w:pStyle w:val="Brdtext"/>
      </w:pPr>
      <w:r>
        <w:t xml:space="preserve">Den 27 maj 2026 lade </w:t>
      </w:r>
      <w:r w:rsidR="00F97976">
        <w:t>k</w:t>
      </w:r>
      <w:r>
        <w:t xml:space="preserve">ommissionen </w:t>
      </w:r>
      <w:r w:rsidR="00A06914">
        <w:t>och den höga representanten för</w:t>
      </w:r>
      <w:r w:rsidR="000D46A9">
        <w:t xml:space="preserve"> EU:s</w:t>
      </w:r>
      <w:r w:rsidR="00A06914">
        <w:t xml:space="preserve"> utrikes- och säkerhetspolitiken </w:t>
      </w:r>
      <w:r>
        <w:t xml:space="preserve">fram ett gemensamt meddelande </w:t>
      </w:r>
      <w:r w:rsidR="000D46A9">
        <w:t>om</w:t>
      </w:r>
      <w:r w:rsidR="00A06914">
        <w:t xml:space="preserve"> EU:s humanitära</w:t>
      </w:r>
      <w:r w:rsidR="00B216D2">
        <w:t xml:space="preserve"> stöd</w:t>
      </w:r>
      <w:r w:rsidR="00A06914">
        <w:t xml:space="preserve"> i en föränderlig </w:t>
      </w:r>
      <w:r w:rsidR="00F740D6">
        <w:t>omvärld</w:t>
      </w:r>
      <w:r w:rsidR="00A06914">
        <w:t xml:space="preserve">. </w:t>
      </w:r>
    </w:p>
    <w:p w14:paraId="27F9B655" w14:textId="59E0ACA6" w:rsidR="00B216D2" w:rsidRDefault="00B216D2" w:rsidP="007D542F">
      <w:pPr>
        <w:pStyle w:val="Brdtext"/>
      </w:pPr>
      <w:r>
        <w:t>B</w:t>
      </w:r>
      <w:r w:rsidR="00A06914">
        <w:t>akgrund</w:t>
      </w:r>
      <w:r>
        <w:t xml:space="preserve">en </w:t>
      </w:r>
      <w:r w:rsidR="00C97310">
        <w:t>till meddelande</w:t>
      </w:r>
      <w:r w:rsidR="000D46A9">
        <w:t>t</w:t>
      </w:r>
      <w:r w:rsidR="00C97310">
        <w:t xml:space="preserve"> </w:t>
      </w:r>
      <w:r>
        <w:t>är</w:t>
      </w:r>
      <w:r w:rsidR="00A06914">
        <w:t xml:space="preserve"> att det humanitära systemet </w:t>
      </w:r>
      <w:r w:rsidR="000D46A9">
        <w:t>står</w:t>
      </w:r>
      <w:r w:rsidR="00A06914">
        <w:t xml:space="preserve"> </w:t>
      </w:r>
      <w:r>
        <w:t xml:space="preserve">i </w:t>
      </w:r>
      <w:r w:rsidR="00A06914">
        <w:t xml:space="preserve">en brytpunkt, där </w:t>
      </w:r>
      <w:r>
        <w:t xml:space="preserve">krig, </w:t>
      </w:r>
      <w:r w:rsidR="00A06914">
        <w:t xml:space="preserve">konflikter och klimatrelaterade katastrofer driver på </w:t>
      </w:r>
      <w:r>
        <w:t>enorma</w:t>
      </w:r>
      <w:r w:rsidR="00A06914">
        <w:t xml:space="preserve"> humanitära behov samtidigt som </w:t>
      </w:r>
      <w:r>
        <w:t xml:space="preserve">globala </w:t>
      </w:r>
      <w:r w:rsidR="00A06914">
        <w:t xml:space="preserve">finansiella resurser </w:t>
      </w:r>
      <w:r w:rsidR="002B5898">
        <w:t xml:space="preserve">till det humanitära systemet </w:t>
      </w:r>
      <w:r w:rsidR="00A06914">
        <w:t xml:space="preserve">minskar. </w:t>
      </w:r>
    </w:p>
    <w:p w14:paraId="6A73F142" w14:textId="7C3C1C29" w:rsidR="00740EEE" w:rsidRPr="00472EBA" w:rsidRDefault="00F97976" w:rsidP="007D542F">
      <w:pPr>
        <w:pStyle w:val="Brdtext"/>
      </w:pPr>
      <w:r>
        <w:t>K</w:t>
      </w:r>
      <w:r w:rsidR="00A06914">
        <w:t xml:space="preserve">ommissionen och den höga representanten </w:t>
      </w:r>
      <w:r w:rsidR="00AA17A6" w:rsidRPr="00AA17A6">
        <w:t>bekräftar</w:t>
      </w:r>
      <w:r w:rsidR="00AA17A6">
        <w:t xml:space="preserve"> EU:s</w:t>
      </w:r>
      <w:r w:rsidR="00B216D2">
        <w:t xml:space="preserve"> principfasta humanitära</w:t>
      </w:r>
      <w:r w:rsidR="00AA17A6" w:rsidRPr="00AA17A6">
        <w:t xml:space="preserve"> engagemang</w:t>
      </w:r>
      <w:r w:rsidR="000D46A9">
        <w:t xml:space="preserve"> i en stärkt Team Europa-anda</w:t>
      </w:r>
      <w:r w:rsidR="00B216D2">
        <w:t xml:space="preserve">. I enlighet med det humanitära mandatet ska </w:t>
      </w:r>
      <w:r w:rsidR="000D46A9">
        <w:t xml:space="preserve">EU:s humanitära </w:t>
      </w:r>
      <w:r w:rsidR="00B216D2">
        <w:t>stöd</w:t>
      </w:r>
      <w:r w:rsidR="000D46A9">
        <w:t xml:space="preserve"> </w:t>
      </w:r>
      <w:r w:rsidR="00B216D2">
        <w:t xml:space="preserve">nå ut till de allra mest utsatta där behoven är som allra störst. Det </w:t>
      </w:r>
      <w:r w:rsidR="002B5898">
        <w:t xml:space="preserve">globala </w:t>
      </w:r>
      <w:r w:rsidR="00B216D2">
        <w:t xml:space="preserve">humanitära systemet ska </w:t>
      </w:r>
      <w:r w:rsidR="00AA17A6" w:rsidRPr="00AA17A6">
        <w:t>stärka</w:t>
      </w:r>
      <w:r w:rsidR="00B216D2">
        <w:t>s</w:t>
      </w:r>
      <w:r w:rsidR="00AA17A6" w:rsidRPr="00AA17A6">
        <w:t xml:space="preserve"> </w:t>
      </w:r>
      <w:r w:rsidR="00B216D2">
        <w:t>och bli mer effektiv</w:t>
      </w:r>
      <w:r w:rsidR="00116FE4">
        <w:t>t</w:t>
      </w:r>
      <w:r w:rsidR="00B216D2">
        <w:t>.</w:t>
      </w:r>
      <w:r w:rsidR="00AA17A6">
        <w:t xml:space="preserve"> </w:t>
      </w:r>
      <w:r w:rsidR="00C97310">
        <w:t>Strategiska p</w:t>
      </w:r>
      <w:r w:rsidR="00AA17A6">
        <w:t>rioriteringar</w:t>
      </w:r>
      <w:r w:rsidR="00B216D2">
        <w:t xml:space="preserve"> slås fast i </w:t>
      </w:r>
      <w:r w:rsidR="000D46A9">
        <w:t xml:space="preserve">gemensamma </w:t>
      </w:r>
      <w:r w:rsidR="00B216D2">
        <w:t>målformuleringar och</w:t>
      </w:r>
      <w:r w:rsidR="000D46A9">
        <w:t xml:space="preserve"> </w:t>
      </w:r>
      <w:r w:rsidR="00B216D2">
        <w:t>operativa åtgärder</w:t>
      </w:r>
      <w:r w:rsidR="00AA17A6">
        <w:t xml:space="preserve"> </w:t>
      </w:r>
      <w:r w:rsidR="00BE7D9C">
        <w:t>i syfte att</w:t>
      </w:r>
      <w:r w:rsidR="00AA17A6">
        <w:t xml:space="preserve"> möta de utmaningar </w:t>
      </w:r>
      <w:r w:rsidR="009E1E97">
        <w:t>som det humanitära systemet står inför.</w:t>
      </w:r>
      <w:r w:rsidR="00AA17A6">
        <w:t xml:space="preserve"> </w:t>
      </w:r>
    </w:p>
    <w:p w14:paraId="14A6C87E" w14:textId="77777777" w:rsidR="007D542F" w:rsidRDefault="00706058" w:rsidP="007D542F">
      <w:pPr>
        <w:pStyle w:val="Rubrik2"/>
      </w:pPr>
      <w:sdt>
        <w:sdtPr>
          <w:id w:val="-1352952988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Förslagets innehåll</w:t>
          </w:r>
        </w:sdtContent>
      </w:sdt>
    </w:p>
    <w:p w14:paraId="0D7E71FD" w14:textId="0009E997" w:rsidR="00596A76" w:rsidRDefault="00FE4B55" w:rsidP="007D542F">
      <w:pPr>
        <w:pStyle w:val="Brdtext"/>
      </w:pPr>
      <w:r>
        <w:t>EU</w:t>
      </w:r>
      <w:r w:rsidR="00596A76">
        <w:t xml:space="preserve"> har ett långvarigt och framträdande globalt </w:t>
      </w:r>
      <w:r>
        <w:t>humanitä</w:t>
      </w:r>
      <w:r w:rsidR="00596A76">
        <w:t>rt</w:t>
      </w:r>
      <w:r>
        <w:t xml:space="preserve"> engagemang</w:t>
      </w:r>
      <w:r w:rsidR="00596A76">
        <w:t xml:space="preserve"> i</w:t>
      </w:r>
      <w:r>
        <w:t xml:space="preserve"> linje med de</w:t>
      </w:r>
      <w:r w:rsidR="006B3000">
        <w:t>t humanitära kärnmandatet</w:t>
      </w:r>
      <w:r w:rsidR="002B5898">
        <w:t xml:space="preserve"> (</w:t>
      </w:r>
      <w:r w:rsidR="002B5898" w:rsidRPr="00E60444">
        <w:rPr>
          <w:i/>
          <w:iCs/>
        </w:rPr>
        <w:t>rädda liv och lindra nöd</w:t>
      </w:r>
      <w:r w:rsidR="002B5898">
        <w:t>)</w:t>
      </w:r>
      <w:r w:rsidR="006B3000">
        <w:t xml:space="preserve">, de </w:t>
      </w:r>
      <w:r>
        <w:t xml:space="preserve">humanitära principerna </w:t>
      </w:r>
      <w:r w:rsidR="00F740D6">
        <w:t>–</w:t>
      </w:r>
      <w:r>
        <w:t xml:space="preserve"> humanitet</w:t>
      </w:r>
      <w:r w:rsidR="00F740D6">
        <w:t xml:space="preserve">, </w:t>
      </w:r>
      <w:r w:rsidR="00596A76">
        <w:t>opartiskhet</w:t>
      </w:r>
      <w:r>
        <w:t>, neutralitet och o</w:t>
      </w:r>
      <w:r w:rsidR="00596A76">
        <w:t>beroende</w:t>
      </w:r>
      <w:r w:rsidR="006B3000">
        <w:t xml:space="preserve"> – samt internationell humanitär rätt</w:t>
      </w:r>
      <w:r w:rsidR="00596A76">
        <w:t xml:space="preserve">. Det humanitära biståndet </w:t>
      </w:r>
      <w:r w:rsidR="00E24621">
        <w:t xml:space="preserve">speglar </w:t>
      </w:r>
      <w:r w:rsidR="00596A76">
        <w:t>EU:s grundläggande värderingar om humanitet, fred och solidaritet.</w:t>
      </w:r>
    </w:p>
    <w:p w14:paraId="031CB3F3" w14:textId="27268B0D" w:rsidR="00596A76" w:rsidRDefault="00596A76" w:rsidP="007D542F">
      <w:pPr>
        <w:pStyle w:val="Brdtext"/>
      </w:pPr>
      <w:r>
        <w:t xml:space="preserve">EU och </w:t>
      </w:r>
      <w:r w:rsidR="002B5898">
        <w:t xml:space="preserve">dess </w:t>
      </w:r>
      <w:r>
        <w:t>medlemsstater</w:t>
      </w:r>
      <w:r w:rsidR="0011273E">
        <w:t xml:space="preserve"> </w:t>
      </w:r>
      <w:r w:rsidR="00E24621">
        <w:t xml:space="preserve">tillhandhåller ett </w:t>
      </w:r>
      <w:r w:rsidR="0011273E">
        <w:t xml:space="preserve">pålitligt och förutsägbart </w:t>
      </w:r>
      <w:r w:rsidR="00E24621">
        <w:t xml:space="preserve">stöd och står för </w:t>
      </w:r>
      <w:r w:rsidR="0011273E">
        <w:t xml:space="preserve">den största andelen av den globala humanitära finansieringen (34 procent under 2025). </w:t>
      </w:r>
      <w:r w:rsidR="002B5898">
        <w:t xml:space="preserve">Genom </w:t>
      </w:r>
      <w:r w:rsidR="008D012C">
        <w:t>k</w:t>
      </w:r>
      <w:r>
        <w:t>ommissionens meddelande</w:t>
      </w:r>
      <w:r w:rsidR="002B5898">
        <w:t xml:space="preserve"> bekräftas</w:t>
      </w:r>
      <w:r>
        <w:t xml:space="preserve"> EU:s fortsatta principfasta </w:t>
      </w:r>
      <w:r w:rsidR="005177E2">
        <w:t xml:space="preserve">humanitära </w:t>
      </w:r>
      <w:r>
        <w:t>engagemang</w:t>
      </w:r>
      <w:r w:rsidR="00E24621">
        <w:t>.</w:t>
      </w:r>
      <w:r w:rsidR="0011273E">
        <w:t xml:space="preserve"> </w:t>
      </w:r>
    </w:p>
    <w:p w14:paraId="0409E375" w14:textId="4E0342CE" w:rsidR="00212A71" w:rsidRDefault="00E24621" w:rsidP="00E52FE9">
      <w:pPr>
        <w:pStyle w:val="Brdtext"/>
      </w:pPr>
      <w:r>
        <w:t>Meddelandet slår fast</w:t>
      </w:r>
      <w:r w:rsidR="00B8330A">
        <w:t xml:space="preserve"> en gemensam Team </w:t>
      </w:r>
      <w:r w:rsidR="006B3000">
        <w:t>Europa</w:t>
      </w:r>
      <w:r>
        <w:t>-</w:t>
      </w:r>
      <w:r w:rsidR="00B8330A">
        <w:t xml:space="preserve">ansats för att </w:t>
      </w:r>
      <w:r>
        <w:t>stärka</w:t>
      </w:r>
      <w:r w:rsidR="00B8330A">
        <w:t xml:space="preserve"> EU:s genomslag </w:t>
      </w:r>
      <w:r w:rsidR="005177E2">
        <w:t xml:space="preserve">i humanitärt stöd </w:t>
      </w:r>
      <w:r w:rsidR="00B8330A">
        <w:t>genom tre pelare</w:t>
      </w:r>
      <w:r w:rsidR="008F0AC6">
        <w:t xml:space="preserve">: </w:t>
      </w:r>
      <w:r w:rsidR="00EC110C">
        <w:t>i</w:t>
      </w:r>
      <w:r w:rsidR="00D11D2B">
        <w:t xml:space="preserve">) </w:t>
      </w:r>
      <w:r w:rsidR="006B3000">
        <w:t>livräddande assistans och skydd</w:t>
      </w:r>
      <w:r w:rsidR="00FD3C79">
        <w:t>, humanitär diplomati och respekt för internationell humanitär rätt</w:t>
      </w:r>
      <w:r w:rsidR="006B3000">
        <w:t xml:space="preserve"> i syfte att rädda liv, lindra nöd och upprätthålla mänsklig värdighet</w:t>
      </w:r>
      <w:r w:rsidR="00FD3C79">
        <w:t>, ii)</w:t>
      </w:r>
      <w:r w:rsidR="008F0AC6">
        <w:t xml:space="preserve"> </w:t>
      </w:r>
      <w:r w:rsidR="00FD3C79">
        <w:t xml:space="preserve">humanitär logistik och leveranskedjor för att stärka partnerskap och mobilisera stöd, </w:t>
      </w:r>
      <w:r w:rsidR="00941883">
        <w:t xml:space="preserve">och </w:t>
      </w:r>
      <w:r w:rsidR="00EC110C">
        <w:lastRenderedPageBreak/>
        <w:t>ii</w:t>
      </w:r>
      <w:r w:rsidR="00FD3C79">
        <w:t>i</w:t>
      </w:r>
      <w:r w:rsidR="008F0AC6">
        <w:t>)</w:t>
      </w:r>
      <w:r w:rsidR="007E622A">
        <w:t xml:space="preserve"> stärkt samarbete i nexus och med privatsektor</w:t>
      </w:r>
      <w:r w:rsidR="00941883">
        <w:t>n</w:t>
      </w:r>
      <w:r w:rsidR="008F0AC6">
        <w:t xml:space="preserve"> </w:t>
      </w:r>
      <w:r w:rsidR="006B3000">
        <w:t>i syfte att stärka</w:t>
      </w:r>
      <w:r w:rsidR="009A3C05" w:rsidRPr="009A3C05">
        <w:t xml:space="preserve"> </w:t>
      </w:r>
      <w:r w:rsidR="006B3000">
        <w:t>kostnads</w:t>
      </w:r>
      <w:r w:rsidR="009A3C05" w:rsidRPr="009A3C05">
        <w:t>effektivitet</w:t>
      </w:r>
      <w:r w:rsidR="006B3000">
        <w:t xml:space="preserve"> och resultat</w:t>
      </w:r>
      <w:r w:rsidR="007E622A">
        <w:t>.</w:t>
      </w:r>
    </w:p>
    <w:p w14:paraId="77408F09" w14:textId="02A7AE3E" w:rsidR="00D209D7" w:rsidRDefault="00E24621" w:rsidP="00E52FE9">
      <w:pPr>
        <w:pStyle w:val="Brdtext"/>
      </w:pPr>
      <w:r>
        <w:t xml:space="preserve">Inom varje pelare presenteras </w:t>
      </w:r>
      <w:r w:rsidR="005177E2">
        <w:t xml:space="preserve">strategiska </w:t>
      </w:r>
      <w:r>
        <w:t>prioriteringar</w:t>
      </w:r>
      <w:r w:rsidR="00212A71">
        <w:t>, mål</w:t>
      </w:r>
      <w:r>
        <w:t xml:space="preserve"> och </w:t>
      </w:r>
      <w:r w:rsidR="00212A71">
        <w:t xml:space="preserve">operativa </w:t>
      </w:r>
      <w:r>
        <w:t>åtgärder för ett motståndskraftigt</w:t>
      </w:r>
      <w:r w:rsidR="00212A71">
        <w:t xml:space="preserve"> och</w:t>
      </w:r>
      <w:r>
        <w:t xml:space="preserve"> effektivt humanitärt bistånd. </w:t>
      </w:r>
    </w:p>
    <w:p w14:paraId="36658D27" w14:textId="23302F12" w:rsidR="00DD73B1" w:rsidRPr="00DD73B1" w:rsidRDefault="00D11D2B" w:rsidP="00DD73B1">
      <w:pPr>
        <w:pStyle w:val="Brdtext"/>
      </w:pPr>
      <w:r>
        <w:t xml:space="preserve">Under </w:t>
      </w:r>
      <w:r w:rsidRPr="00D410F2">
        <w:rPr>
          <w:u w:val="single"/>
        </w:rPr>
        <w:t>den första pelaren</w:t>
      </w:r>
      <w:r>
        <w:t xml:space="preserve"> bekräfta</w:t>
      </w:r>
      <w:r w:rsidR="008D012C">
        <w:t xml:space="preserve">s </w:t>
      </w:r>
      <w:r>
        <w:t>EU:s</w:t>
      </w:r>
      <w:r w:rsidR="00DB0977">
        <w:t xml:space="preserve"> </w:t>
      </w:r>
      <w:r>
        <w:t xml:space="preserve">åtagande att värna internationell humanitär rätt, </w:t>
      </w:r>
      <w:r w:rsidR="00DD73B1">
        <w:t xml:space="preserve">de </w:t>
      </w:r>
      <w:r>
        <w:t>humanitära principer</w:t>
      </w:r>
      <w:r w:rsidR="00DD73B1">
        <w:t>na</w:t>
      </w:r>
      <w:r>
        <w:t xml:space="preserve"> </w:t>
      </w:r>
      <w:r w:rsidR="00DD73B1">
        <w:t xml:space="preserve">samt skydd av </w:t>
      </w:r>
      <w:r w:rsidR="00212A71">
        <w:t xml:space="preserve">civila och </w:t>
      </w:r>
      <w:r>
        <w:t xml:space="preserve">hjälparbetare. </w:t>
      </w:r>
      <w:r w:rsidR="00212A71">
        <w:t>E</w:t>
      </w:r>
      <w:r w:rsidR="00DD73B1">
        <w:t xml:space="preserve">n mer effektiv humanitär </w:t>
      </w:r>
      <w:r w:rsidR="00E7426E" w:rsidRPr="00E7426E">
        <w:t>diplomati</w:t>
      </w:r>
      <w:r w:rsidR="00212A71">
        <w:t xml:space="preserve"> </w:t>
      </w:r>
      <w:r w:rsidR="002B5898">
        <w:t>lyfts särskilt fram</w:t>
      </w:r>
      <w:r w:rsidR="00E60444">
        <w:t>. H</w:t>
      </w:r>
      <w:r w:rsidR="00E7426E" w:rsidRPr="00E7426E">
        <w:t>umanitära</w:t>
      </w:r>
      <w:r w:rsidR="00212A71">
        <w:t>-</w:t>
      </w:r>
      <w:r w:rsidR="00E7426E" w:rsidRPr="00E7426E">
        <w:t>, politiska</w:t>
      </w:r>
      <w:r w:rsidR="00212A71">
        <w:t>-</w:t>
      </w:r>
      <w:r w:rsidR="00E7426E" w:rsidRPr="00E7426E">
        <w:t>, ekonomiska</w:t>
      </w:r>
      <w:r w:rsidR="00212A71">
        <w:t>-</w:t>
      </w:r>
      <w:r w:rsidR="00E7426E" w:rsidRPr="00E7426E">
        <w:t>, säkerhetsmässiga</w:t>
      </w:r>
      <w:r w:rsidR="00212A71">
        <w:t>-</w:t>
      </w:r>
      <w:r w:rsidR="00E7426E" w:rsidRPr="00E7426E">
        <w:t xml:space="preserve"> och diplomatiska verktyg</w:t>
      </w:r>
      <w:r w:rsidR="00212A71">
        <w:t xml:space="preserve"> ska</w:t>
      </w:r>
      <w:r w:rsidR="00DD73B1">
        <w:t xml:space="preserve"> används samlat</w:t>
      </w:r>
      <w:r w:rsidR="00212A71">
        <w:t xml:space="preserve"> för ökad genomslagskraft</w:t>
      </w:r>
      <w:r w:rsidR="002B5898">
        <w:t xml:space="preserve"> för EU:s prioriteringar och engagemang</w:t>
      </w:r>
      <w:r w:rsidR="00E7426E">
        <w:t xml:space="preserve">. </w:t>
      </w:r>
      <w:r w:rsidR="00212A71">
        <w:t xml:space="preserve">Människan står i centrum för den humanitära responsen med fokus </w:t>
      </w:r>
      <w:r w:rsidR="00DD73B1" w:rsidRPr="00DD73B1">
        <w:t>på lokalt ledarskap, inkludering</w:t>
      </w:r>
      <w:r w:rsidR="00212A71">
        <w:t xml:space="preserve"> och skydd i livräddande </w:t>
      </w:r>
      <w:r w:rsidR="00941883">
        <w:t>insatser</w:t>
      </w:r>
      <w:r w:rsidR="00DD73B1" w:rsidRPr="00DD73B1">
        <w:t>.</w:t>
      </w:r>
    </w:p>
    <w:p w14:paraId="425AC65B" w14:textId="486588F1" w:rsidR="00105A9C" w:rsidRDefault="00D410F2" w:rsidP="007D542F">
      <w:pPr>
        <w:pStyle w:val="Brdtext"/>
      </w:pPr>
      <w:r w:rsidRPr="00FD3C79">
        <w:t>D</w:t>
      </w:r>
      <w:r w:rsidR="00D209D7" w:rsidRPr="00FD3C79">
        <w:t xml:space="preserve">en </w:t>
      </w:r>
      <w:r w:rsidR="00D209D7" w:rsidRPr="00D410F2">
        <w:rPr>
          <w:u w:val="single"/>
        </w:rPr>
        <w:t>andra pelaren</w:t>
      </w:r>
      <w:r w:rsidR="00D209D7">
        <w:t xml:space="preserve"> </w:t>
      </w:r>
      <w:r w:rsidR="002B5898">
        <w:t xml:space="preserve">åskådliggör konsekvenser av </w:t>
      </w:r>
      <w:r w:rsidR="00DD73B1">
        <w:t>växande</w:t>
      </w:r>
      <w:r w:rsidR="00D209D7">
        <w:t xml:space="preserve"> humanitära behov </w:t>
      </w:r>
      <w:r w:rsidR="00DD73B1">
        <w:t xml:space="preserve">och </w:t>
      </w:r>
      <w:r>
        <w:t xml:space="preserve">minskade globala </w:t>
      </w:r>
      <w:r w:rsidR="00DD73B1">
        <w:t>finansiella resurser</w:t>
      </w:r>
      <w:r w:rsidR="002B5898">
        <w:t xml:space="preserve"> för humanitära insatser och förslag på hur dessa kan hanteras</w:t>
      </w:r>
      <w:r w:rsidR="00D209D7">
        <w:t xml:space="preserve">. </w:t>
      </w:r>
      <w:r>
        <w:t xml:space="preserve">I fokus står </w:t>
      </w:r>
      <w:r w:rsidR="00D209D7">
        <w:t>humanitär</w:t>
      </w:r>
      <w:r>
        <w:t xml:space="preserve"> logistik och</w:t>
      </w:r>
      <w:r w:rsidR="00D209D7">
        <w:t xml:space="preserve"> leveranskedjor</w:t>
      </w:r>
      <w:r>
        <w:t xml:space="preserve"> och</w:t>
      </w:r>
      <w:r w:rsidR="00D209D7">
        <w:t xml:space="preserve"> </w:t>
      </w:r>
      <w:r w:rsidR="00023E7F">
        <w:t>st</w:t>
      </w:r>
      <w:r w:rsidR="00DD73B1">
        <w:t>ärka</w:t>
      </w:r>
      <w:r>
        <w:t>nde av</w:t>
      </w:r>
      <w:r w:rsidR="00023E7F">
        <w:t xml:space="preserve"> systembärande funktioner</w:t>
      </w:r>
      <w:r w:rsidR="00DD73B1">
        <w:t xml:space="preserve">. </w:t>
      </w:r>
      <w:r w:rsidR="00FD3C79">
        <w:t>Ö</w:t>
      </w:r>
      <w:r w:rsidR="00DD73B1">
        <w:t xml:space="preserve">kat </w:t>
      </w:r>
      <w:r w:rsidR="00153608">
        <w:t xml:space="preserve">stöd </w:t>
      </w:r>
      <w:r w:rsidR="00DD73B1">
        <w:t>till</w:t>
      </w:r>
      <w:r w:rsidR="00153608">
        <w:t xml:space="preserve"> lokala aktörer, </w:t>
      </w:r>
      <w:r w:rsidR="00FD3C79">
        <w:t>mer</w:t>
      </w:r>
      <w:r w:rsidR="00DD73B1">
        <w:t xml:space="preserve"> </w:t>
      </w:r>
      <w:r w:rsidR="00153608">
        <w:t xml:space="preserve">föregripande </w:t>
      </w:r>
      <w:r w:rsidR="00DD73B1">
        <w:t>insatser</w:t>
      </w:r>
      <w:r w:rsidR="00153608">
        <w:t xml:space="preserve"> och kontant</w:t>
      </w:r>
      <w:r w:rsidR="00DD73B1">
        <w:t xml:space="preserve">baserat </w:t>
      </w:r>
      <w:r w:rsidR="00153608">
        <w:t>stöd</w:t>
      </w:r>
      <w:r w:rsidR="00941883">
        <w:t>,</w:t>
      </w:r>
      <w:r w:rsidR="00153608">
        <w:t xml:space="preserve"> </w:t>
      </w:r>
      <w:r w:rsidR="00FD3C79">
        <w:t>inklusive</w:t>
      </w:r>
      <w:r w:rsidR="00153608">
        <w:t xml:space="preserve"> </w:t>
      </w:r>
      <w:r w:rsidR="00FD3C79">
        <w:t xml:space="preserve">större andel av </w:t>
      </w:r>
      <w:r w:rsidR="00DD73B1">
        <w:t>flexibel</w:t>
      </w:r>
      <w:r w:rsidR="00FD3C79">
        <w:t xml:space="preserve"> och flerårig finansiering</w:t>
      </w:r>
      <w:r w:rsidR="00941883">
        <w:t>,</w:t>
      </w:r>
      <w:r w:rsidR="00FD3C79">
        <w:t xml:space="preserve"> understryks</w:t>
      </w:r>
      <w:r w:rsidR="00DD73B1">
        <w:t xml:space="preserve">. Administrativa bördor </w:t>
      </w:r>
      <w:r w:rsidR="002B5898">
        <w:t xml:space="preserve">bör </w:t>
      </w:r>
      <w:r w:rsidR="00DD73B1">
        <w:t>minskas genom förenklade och harmoniserade rapporteringskrav</w:t>
      </w:r>
      <w:r w:rsidR="002B5898">
        <w:t xml:space="preserve"> gentemot implementerande humanitära aktörer</w:t>
      </w:r>
      <w:r w:rsidR="00DD73B1">
        <w:t xml:space="preserve">. </w:t>
      </w:r>
      <w:r w:rsidR="00153608">
        <w:t xml:space="preserve"> </w:t>
      </w:r>
    </w:p>
    <w:p w14:paraId="60162D62" w14:textId="1959F639" w:rsidR="00DD73B1" w:rsidRPr="00DD73B1" w:rsidRDefault="00FD3C79" w:rsidP="00DD73B1">
      <w:pPr>
        <w:pStyle w:val="Brdtext"/>
      </w:pPr>
      <w:r>
        <w:t>I</w:t>
      </w:r>
      <w:r w:rsidR="00DD73B1" w:rsidRPr="00DD73B1">
        <w:t xml:space="preserve"> den </w:t>
      </w:r>
      <w:r w:rsidR="00DD73B1" w:rsidRPr="00FD3C79">
        <w:rPr>
          <w:u w:val="single"/>
        </w:rPr>
        <w:t>tredje pelaren</w:t>
      </w:r>
      <w:r w:rsidR="00DD73B1" w:rsidRPr="00DD73B1">
        <w:t xml:space="preserve"> betonas vikten av en samlad Team Europ</w:t>
      </w:r>
      <w:r>
        <w:t>a</w:t>
      </w:r>
      <w:r w:rsidR="00DD73B1" w:rsidRPr="00DD73B1">
        <w:noBreakHyphen/>
        <w:t xml:space="preserve">ansats </w:t>
      </w:r>
      <w:r>
        <w:t xml:space="preserve">och </w:t>
      </w:r>
      <w:r w:rsidR="00DD73B1" w:rsidRPr="00DD73B1">
        <w:t xml:space="preserve">integrerat arbete </w:t>
      </w:r>
      <w:r>
        <w:t>i</w:t>
      </w:r>
      <w:r w:rsidR="002B5898">
        <w:t xml:space="preserve">nom ramen för </w:t>
      </w:r>
      <w:r w:rsidR="00150B23">
        <w:t>trippel</w:t>
      </w:r>
      <w:r w:rsidR="00DD73B1" w:rsidRPr="00DD73B1">
        <w:t>nexus</w:t>
      </w:r>
      <w:r w:rsidR="00150B23">
        <w:t>, utveckling, humanitärt bistånd och fredsbyggande</w:t>
      </w:r>
      <w:r w:rsidR="00DD73B1" w:rsidRPr="00DD73B1">
        <w:t xml:space="preserve">. </w:t>
      </w:r>
      <w:r>
        <w:t>S</w:t>
      </w:r>
      <w:r w:rsidR="00DD73B1" w:rsidRPr="00DD73B1">
        <w:t>amarbetet med privatsektor</w:t>
      </w:r>
      <w:r w:rsidR="00941883">
        <w:t>n</w:t>
      </w:r>
      <w:r w:rsidR="00DD73B1" w:rsidRPr="00DD73B1">
        <w:t>, internationella finansiella institutioner</w:t>
      </w:r>
      <w:r w:rsidR="00DD73B1">
        <w:t xml:space="preserve"> (IFI)</w:t>
      </w:r>
      <w:r w:rsidR="00DD73B1" w:rsidRPr="00DD73B1">
        <w:t xml:space="preserve"> och icke</w:t>
      </w:r>
      <w:r w:rsidR="00DD73B1" w:rsidRPr="00DD73B1">
        <w:noBreakHyphen/>
        <w:t>traditionella givare</w:t>
      </w:r>
      <w:r>
        <w:t xml:space="preserve"> står </w:t>
      </w:r>
      <w:r w:rsidR="00941883">
        <w:t xml:space="preserve">härutöver </w:t>
      </w:r>
      <w:r>
        <w:t>i fokus</w:t>
      </w:r>
      <w:r w:rsidR="00DD73B1" w:rsidRPr="00DD73B1">
        <w:t>. Särskild vikt läggs vid ett integrerat arbetssätt för att hantera sårbarhet</w:t>
      </w:r>
      <w:r w:rsidR="00DD73B1">
        <w:t xml:space="preserve"> (</w:t>
      </w:r>
      <w:proofErr w:type="spellStart"/>
      <w:r w:rsidR="00DD73B1" w:rsidRPr="00063273">
        <w:rPr>
          <w:i/>
          <w:iCs/>
        </w:rPr>
        <w:t>fragility</w:t>
      </w:r>
      <w:proofErr w:type="spellEnd"/>
      <w:r w:rsidR="00DD73B1">
        <w:t>)</w:t>
      </w:r>
      <w:r w:rsidR="00DD73B1" w:rsidRPr="00DD73B1">
        <w:t>.</w:t>
      </w:r>
    </w:p>
    <w:p w14:paraId="398FEC29" w14:textId="77777777" w:rsidR="007D542F" w:rsidRDefault="00706058" w:rsidP="007D542F">
      <w:pPr>
        <w:pStyle w:val="Rubrik2"/>
      </w:pPr>
      <w:sdt>
        <w:sdtPr>
          <w:id w:val="-2087607690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Gällande svenska regler och förslagets effekt på dessa</w:t>
          </w:r>
        </w:sdtContent>
      </w:sdt>
    </w:p>
    <w:p w14:paraId="6163AC32" w14:textId="7302722B" w:rsidR="007D542F" w:rsidRPr="00472EBA" w:rsidRDefault="00F97976" w:rsidP="007D542F">
      <w:pPr>
        <w:pStyle w:val="Brdtext"/>
      </w:pPr>
      <w:r>
        <w:t>K</w:t>
      </w:r>
      <w:r w:rsidR="007E622A">
        <w:t>ommissionens m</w:t>
      </w:r>
      <w:r w:rsidR="00976551" w:rsidRPr="00A475C7">
        <w:t xml:space="preserve">eddelande har ingen </w:t>
      </w:r>
      <w:r w:rsidR="00941883">
        <w:t>effekt</w:t>
      </w:r>
      <w:r w:rsidR="00976551" w:rsidRPr="00A475C7">
        <w:t xml:space="preserve"> på svenska regler. </w:t>
      </w:r>
    </w:p>
    <w:p w14:paraId="47D1E90F" w14:textId="77777777" w:rsidR="007D542F" w:rsidRDefault="00706058" w:rsidP="007D542F">
      <w:pPr>
        <w:pStyle w:val="Rubrik2"/>
      </w:pPr>
      <w:sdt>
        <w:sdtPr>
          <w:id w:val="-1431199353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Budgetära konsekvenser</w:t>
          </w:r>
          <w:r w:rsidR="001D3851">
            <w:t xml:space="preserve"> och</w:t>
          </w:r>
          <w:r w:rsidR="007D542F">
            <w:t xml:space="preserve"> </w:t>
          </w:r>
          <w:r w:rsidR="001D3851">
            <w:t>k</w:t>
          </w:r>
          <w:r w:rsidR="007D542F">
            <w:t>onsekvensanalys</w:t>
          </w:r>
        </w:sdtContent>
      </w:sdt>
    </w:p>
    <w:p w14:paraId="5AE6B7B1" w14:textId="74F60950" w:rsidR="007D542F" w:rsidRPr="00472EBA" w:rsidRDefault="00F97976" w:rsidP="007D542F">
      <w:pPr>
        <w:pStyle w:val="Brdtext"/>
      </w:pPr>
      <w:r>
        <w:t>K</w:t>
      </w:r>
      <w:r w:rsidR="007E622A">
        <w:t>ommissionens m</w:t>
      </w:r>
      <w:r w:rsidR="00976551" w:rsidRPr="00A475C7">
        <w:t xml:space="preserve">eddelande har inga budgetära </w:t>
      </w:r>
      <w:r w:rsidR="007E622A">
        <w:t>konsekvenser</w:t>
      </w:r>
      <w:r w:rsidR="00976551" w:rsidRPr="00A475C7">
        <w:t>.</w:t>
      </w:r>
    </w:p>
    <w:sdt>
      <w:sdtPr>
        <w:id w:val="830331803"/>
        <w:lock w:val="contentLocked"/>
        <w:placeholder>
          <w:docPart w:val="75311B67B1D04028AB0B91C25FF2535A"/>
        </w:placeholder>
        <w:group/>
      </w:sdtPr>
      <w:sdtEndPr/>
      <w:sdtContent>
        <w:p w14:paraId="6021F9EF" w14:textId="77777777" w:rsidR="007D542F" w:rsidRDefault="007D542F" w:rsidP="007D542F">
          <w:pPr>
            <w:pStyle w:val="Rubrik1"/>
          </w:pPr>
          <w:r>
            <w:t>Ståndpunkter</w:t>
          </w:r>
        </w:p>
      </w:sdtContent>
    </w:sdt>
    <w:p w14:paraId="127E309A" w14:textId="77777777" w:rsidR="007D542F" w:rsidRDefault="00706058" w:rsidP="007D542F">
      <w:pPr>
        <w:pStyle w:val="Rubrik2"/>
      </w:pPr>
      <w:sdt>
        <w:sdtPr>
          <w:id w:val="-483085086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Preliminär svensk ståndpunkt</w:t>
          </w:r>
        </w:sdtContent>
      </w:sdt>
    </w:p>
    <w:p w14:paraId="4D4765D4" w14:textId="6D34CC62" w:rsidR="007E622A" w:rsidRDefault="007E622A" w:rsidP="007E622A">
      <w:pPr>
        <w:pStyle w:val="Brdtext"/>
      </w:pPr>
      <w:r>
        <w:t>Regeringen välkomnar meddelandet och kommissionens ansats för genomförande av EU:s humanitära bistånd.</w:t>
      </w:r>
    </w:p>
    <w:p w14:paraId="15513D11" w14:textId="2480CB3A" w:rsidR="00191B59" w:rsidRPr="00191B59" w:rsidRDefault="007E622A" w:rsidP="00191B59">
      <w:pPr>
        <w:pStyle w:val="Brdtext"/>
      </w:pPr>
      <w:r>
        <w:t xml:space="preserve">Den övergripande inriktningen för EU:s humanitära bistånd, </w:t>
      </w:r>
      <w:r w:rsidRPr="00740EEE">
        <w:t>mål och åtgärder</w:t>
      </w:r>
      <w:r>
        <w:t xml:space="preserve"> åter</w:t>
      </w:r>
      <w:r w:rsidRPr="00740EEE">
        <w:t>speglar</w:t>
      </w:r>
      <w:r>
        <w:t xml:space="preserve"> </w:t>
      </w:r>
      <w:r w:rsidR="0013508E">
        <w:t xml:space="preserve">väl </w:t>
      </w:r>
      <w:r>
        <w:t xml:space="preserve">svenska prioriteringar samt </w:t>
      </w:r>
      <w:r w:rsidR="00A63A4C">
        <w:t xml:space="preserve">sammanfaller </w:t>
      </w:r>
      <w:r w:rsidR="00E60444">
        <w:t xml:space="preserve">med </w:t>
      </w:r>
      <w:r w:rsidR="00A63A4C">
        <w:t xml:space="preserve">målsättningarna i strategin som styr Sidas humanitära bistånd </w:t>
      </w:r>
      <w:proofErr w:type="gramStart"/>
      <w:r w:rsidR="00A63A4C">
        <w:t>2025-2029</w:t>
      </w:r>
      <w:proofErr w:type="gramEnd"/>
      <w:r w:rsidRPr="00740EEE">
        <w:t xml:space="preserve">. </w:t>
      </w:r>
      <w:r w:rsidR="00191B59" w:rsidRPr="00191B59">
        <w:t xml:space="preserve">Konkreta och operativa exempel </w:t>
      </w:r>
      <w:r w:rsidR="0013508E">
        <w:t xml:space="preserve">härpå </w:t>
      </w:r>
      <w:r w:rsidR="00191B59" w:rsidRPr="00191B59">
        <w:t xml:space="preserve">är </w:t>
      </w:r>
      <w:r w:rsidR="0013508E">
        <w:t xml:space="preserve">de uttalade </w:t>
      </w:r>
      <w:r w:rsidR="00191B59" w:rsidRPr="00191B59">
        <w:t>målsättning</w:t>
      </w:r>
      <w:r w:rsidR="0013508E">
        <w:t>arna</w:t>
      </w:r>
      <w:r w:rsidR="00A63A4C">
        <w:t xml:space="preserve"> i meddelandet</w:t>
      </w:r>
      <w:r w:rsidR="00191B59" w:rsidRPr="00191B59">
        <w:t xml:space="preserve"> att – i den mån det är möjligt – kanalisera 25 procent av den humanitära finansieringen via lokala aktörer senast 2027, </w:t>
      </w:r>
      <w:r w:rsidR="00CA63B3">
        <w:t>och</w:t>
      </w:r>
      <w:r w:rsidR="00CA63B3" w:rsidRPr="00191B59">
        <w:t xml:space="preserve"> </w:t>
      </w:r>
      <w:r w:rsidR="00191B59" w:rsidRPr="00191B59">
        <w:t>att två tredjedelar av finansieringen ska utgöras av flexibel och flerårig finansiering, inklusive</w:t>
      </w:r>
      <w:r w:rsidR="00B46634">
        <w:t xml:space="preserve"> </w:t>
      </w:r>
      <w:r w:rsidR="0013508E">
        <w:t xml:space="preserve">genom </w:t>
      </w:r>
      <w:r w:rsidR="00B46634">
        <w:t>gemensamma</w:t>
      </w:r>
      <w:r w:rsidR="00191B59" w:rsidRPr="00191B59">
        <w:t xml:space="preserve"> fonder</w:t>
      </w:r>
      <w:r w:rsidR="00B46634">
        <w:t xml:space="preserve"> (</w:t>
      </w:r>
      <w:proofErr w:type="spellStart"/>
      <w:r w:rsidR="00B46634" w:rsidRPr="00CA63B3">
        <w:rPr>
          <w:i/>
          <w:iCs/>
        </w:rPr>
        <w:t>pooled</w:t>
      </w:r>
      <w:proofErr w:type="spellEnd"/>
      <w:r w:rsidR="00B46634" w:rsidRPr="00CA63B3">
        <w:rPr>
          <w:i/>
          <w:iCs/>
        </w:rPr>
        <w:t xml:space="preserve"> </w:t>
      </w:r>
      <w:proofErr w:type="spellStart"/>
      <w:r w:rsidR="00B46634" w:rsidRPr="00CA63B3">
        <w:rPr>
          <w:i/>
          <w:iCs/>
        </w:rPr>
        <w:t>funds</w:t>
      </w:r>
      <w:proofErr w:type="spellEnd"/>
      <w:r w:rsidR="00B46634">
        <w:t>)</w:t>
      </w:r>
      <w:r w:rsidR="00191B59" w:rsidRPr="00191B59">
        <w:t xml:space="preserve"> och föregripande insatser.</w:t>
      </w:r>
    </w:p>
    <w:p w14:paraId="68A06DAB" w14:textId="3C9F81A8" w:rsidR="00191B59" w:rsidRPr="00191B59" w:rsidRDefault="00191B59" w:rsidP="00191B59">
      <w:pPr>
        <w:pStyle w:val="Brdtext"/>
      </w:pPr>
      <w:r w:rsidRPr="00191B59">
        <w:t xml:space="preserve">Vidare välkomnas </w:t>
      </w:r>
      <w:r w:rsidR="00F97976">
        <w:t>k</w:t>
      </w:r>
      <w:r w:rsidRPr="00191B59">
        <w:t xml:space="preserve">ommissionens tydliga fokus på principfasthet, effektivitet och reformvilja, vilket ligger i </w:t>
      </w:r>
      <w:r w:rsidR="00A63A4C">
        <w:t>linje</w:t>
      </w:r>
      <w:r w:rsidRPr="00191B59">
        <w:t xml:space="preserve"> med svenska prioriteringar.</w:t>
      </w:r>
    </w:p>
    <w:p w14:paraId="529BE7B4" w14:textId="7F2A18CC" w:rsidR="007E622A" w:rsidRDefault="00B46634" w:rsidP="007E622A">
      <w:pPr>
        <w:pStyle w:val="Brdtext"/>
      </w:pPr>
      <w:r>
        <w:t>Regeringen</w:t>
      </w:r>
      <w:r w:rsidR="007E622A">
        <w:t xml:space="preserve"> har varit en aktiv aktör i påverkansarbetet inför framtagandet av meddelandet</w:t>
      </w:r>
      <w:r w:rsidR="0013508E">
        <w:t>,</w:t>
      </w:r>
      <w:r w:rsidR="007E622A">
        <w:t xml:space="preserve"> vilket reflekteras i meddelandet. </w:t>
      </w:r>
    </w:p>
    <w:p w14:paraId="443B66A4" w14:textId="77777777" w:rsidR="007D542F" w:rsidRDefault="00706058" w:rsidP="007D542F">
      <w:pPr>
        <w:pStyle w:val="Rubrik2"/>
      </w:pPr>
      <w:sdt>
        <w:sdtPr>
          <w:id w:val="1941718165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Medlemsstaternas ståndpunkter</w:t>
          </w:r>
        </w:sdtContent>
      </w:sdt>
    </w:p>
    <w:p w14:paraId="35DD77BF" w14:textId="71F9D5D8" w:rsidR="007D542F" w:rsidRPr="00472EBA" w:rsidRDefault="00FD2258" w:rsidP="007D542F">
      <w:pPr>
        <w:pStyle w:val="Brdtext"/>
      </w:pPr>
      <w:r w:rsidRPr="00A475C7">
        <w:t>EU:s medlemsstater välkomna</w:t>
      </w:r>
      <w:r w:rsidR="007E622A">
        <w:t>r kommissionens</w:t>
      </w:r>
      <w:r w:rsidRPr="00A475C7">
        <w:t xml:space="preserve"> meddelande. </w:t>
      </w:r>
    </w:p>
    <w:p w14:paraId="0C47AFE2" w14:textId="77777777" w:rsidR="007D542F" w:rsidRDefault="00706058" w:rsidP="007D542F">
      <w:pPr>
        <w:pStyle w:val="Rubrik2"/>
      </w:pPr>
      <w:sdt>
        <w:sdtPr>
          <w:id w:val="-1927257506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Institutionernas ståndpunkter</w:t>
          </w:r>
        </w:sdtContent>
      </w:sdt>
    </w:p>
    <w:p w14:paraId="35332E3E" w14:textId="114BA885" w:rsidR="007D542F" w:rsidRPr="00472EBA" w:rsidRDefault="00FD2258" w:rsidP="007D542F">
      <w:pPr>
        <w:pStyle w:val="Brdtext"/>
      </w:pPr>
      <w:r w:rsidRPr="00A475C7">
        <w:t>Europaparlamentets ståndpunkter är inte kända.</w:t>
      </w:r>
    </w:p>
    <w:p w14:paraId="0781E2C2" w14:textId="77777777" w:rsidR="007D542F" w:rsidRDefault="00706058" w:rsidP="007D542F">
      <w:pPr>
        <w:pStyle w:val="Rubrik2"/>
      </w:pPr>
      <w:sdt>
        <w:sdtPr>
          <w:id w:val="-497725553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 xml:space="preserve">Remissinstansernas och </w:t>
          </w:r>
          <w:r w:rsidR="004B795E">
            <w:t xml:space="preserve">andra </w:t>
          </w:r>
          <w:r w:rsidR="007D542F">
            <w:t>intressenters ståndpunkter</w:t>
          </w:r>
        </w:sdtContent>
      </w:sdt>
    </w:p>
    <w:p w14:paraId="1CE4E4FA" w14:textId="16293786" w:rsidR="007D542F" w:rsidRPr="00472EBA" w:rsidRDefault="00F97976" w:rsidP="007D542F">
      <w:pPr>
        <w:pStyle w:val="Brdtext"/>
      </w:pPr>
      <w:r>
        <w:t>K</w:t>
      </w:r>
      <w:r w:rsidR="007E622A">
        <w:t>ommissionens m</w:t>
      </w:r>
      <w:r w:rsidR="00976551" w:rsidRPr="00A475C7">
        <w:t xml:space="preserve">eddelande har inte gått ut på remiss. </w:t>
      </w:r>
    </w:p>
    <w:sdt>
      <w:sdtPr>
        <w:id w:val="511343921"/>
        <w:lock w:val="contentLocked"/>
        <w:placeholder>
          <w:docPart w:val="75311B67B1D04028AB0B91C25FF2535A"/>
        </w:placeholder>
        <w:group/>
      </w:sdtPr>
      <w:sdtEndPr/>
      <w:sdtContent>
        <w:p w14:paraId="1430FCA7" w14:textId="77777777" w:rsidR="007D542F" w:rsidRDefault="007D542F" w:rsidP="007D542F">
          <w:pPr>
            <w:pStyle w:val="Rubrik1"/>
          </w:pPr>
          <w:r>
            <w:t>Förslagets förutsättningar</w:t>
          </w:r>
        </w:p>
      </w:sdtContent>
    </w:sdt>
    <w:p w14:paraId="36593E21" w14:textId="77777777" w:rsidR="007D542F" w:rsidRDefault="00706058" w:rsidP="007D542F">
      <w:pPr>
        <w:pStyle w:val="Rubrik2"/>
      </w:pPr>
      <w:sdt>
        <w:sdtPr>
          <w:id w:val="1163133293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Rättslig grund och beslutsförfarande</w:t>
          </w:r>
        </w:sdtContent>
      </w:sdt>
    </w:p>
    <w:p w14:paraId="18B138F4" w14:textId="15998D45" w:rsidR="007D542F" w:rsidRPr="00472EBA" w:rsidRDefault="00F97976" w:rsidP="007D542F">
      <w:pPr>
        <w:pStyle w:val="Brdtext"/>
      </w:pPr>
      <w:r>
        <w:t>K</w:t>
      </w:r>
      <w:r w:rsidR="00C83893">
        <w:t>ommissionens m</w:t>
      </w:r>
      <w:r w:rsidR="00976551" w:rsidRPr="00A475C7">
        <w:t xml:space="preserve">eddelande innehåller </w:t>
      </w:r>
      <w:r w:rsidR="00C83893">
        <w:t xml:space="preserve">inga </w:t>
      </w:r>
      <w:r w:rsidR="00976551" w:rsidRPr="00A475C7">
        <w:t xml:space="preserve">förslag till lagstiftningsakter. </w:t>
      </w:r>
    </w:p>
    <w:p w14:paraId="61E2AE9F" w14:textId="77777777" w:rsidR="007D542F" w:rsidRDefault="00706058" w:rsidP="007D542F">
      <w:pPr>
        <w:pStyle w:val="Rubrik2"/>
      </w:pPr>
      <w:sdt>
        <w:sdtPr>
          <w:id w:val="-463277102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Subsidiaritets- och proportionalitetsprincipe</w:t>
          </w:r>
          <w:r w:rsidR="00F02290">
            <w:t>r</w:t>
          </w:r>
          <w:r w:rsidR="007D542F">
            <w:t>n</w:t>
          </w:r>
          <w:r w:rsidR="00F02290">
            <w:t>a</w:t>
          </w:r>
        </w:sdtContent>
      </w:sdt>
    </w:p>
    <w:p w14:paraId="5051FCA0" w14:textId="0B0BCD67" w:rsidR="007D542F" w:rsidRPr="00472EBA" w:rsidRDefault="00F97976" w:rsidP="007D542F">
      <w:pPr>
        <w:pStyle w:val="Brdtext"/>
      </w:pPr>
      <w:r>
        <w:t>K</w:t>
      </w:r>
      <w:r w:rsidR="00C83893">
        <w:t xml:space="preserve">ommissionens </w:t>
      </w:r>
      <w:r w:rsidR="00976551" w:rsidRPr="00A475C7">
        <w:t>meddeland</w:t>
      </w:r>
      <w:r w:rsidR="00C83893">
        <w:t xml:space="preserve">e </w:t>
      </w:r>
      <w:r w:rsidR="00976551" w:rsidRPr="00A475C7">
        <w:t>innehåller</w:t>
      </w:r>
      <w:r w:rsidR="00C83893">
        <w:t xml:space="preserve"> inga</w:t>
      </w:r>
      <w:r w:rsidR="00976551" w:rsidRPr="00A475C7">
        <w:t xml:space="preserve"> förslag till lagstiftningsakter. </w:t>
      </w:r>
    </w:p>
    <w:sdt>
      <w:sdtPr>
        <w:id w:val="211079442"/>
        <w:lock w:val="contentLocked"/>
        <w:placeholder>
          <w:docPart w:val="75311B67B1D04028AB0B91C25FF2535A"/>
        </w:placeholder>
        <w:group/>
      </w:sdtPr>
      <w:sdtEndPr/>
      <w:sdtContent>
        <w:p w14:paraId="7455716B" w14:textId="77777777" w:rsidR="007D542F" w:rsidRDefault="007D542F" w:rsidP="007D542F">
          <w:pPr>
            <w:pStyle w:val="Rubrik1"/>
          </w:pPr>
          <w:r>
            <w:t>Övrigt</w:t>
          </w:r>
        </w:p>
      </w:sdtContent>
    </w:sdt>
    <w:p w14:paraId="0CED1A46" w14:textId="77777777" w:rsidR="007D542F" w:rsidRDefault="00706058" w:rsidP="007D542F">
      <w:pPr>
        <w:pStyle w:val="Rubrik2"/>
      </w:pPr>
      <w:sdt>
        <w:sdtPr>
          <w:id w:val="-1578510440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Fortsatt behandling av ärendet</w:t>
          </w:r>
        </w:sdtContent>
      </w:sdt>
    </w:p>
    <w:p w14:paraId="4B361333" w14:textId="77777777" w:rsidR="00C83893" w:rsidRDefault="00C83893" w:rsidP="007D542F">
      <w:pPr>
        <w:pStyle w:val="Brdtext"/>
      </w:pPr>
      <w:r>
        <w:t xml:space="preserve">Ärendet behandlas vidare i EU:s rådsarbetsgrupp för humanitärt bistånd och livsmedelsbistånd (COHAFA). </w:t>
      </w:r>
    </w:p>
    <w:p w14:paraId="7F15A167" w14:textId="74FC1FF4" w:rsidR="007D542F" w:rsidRDefault="00E24621" w:rsidP="007D542F">
      <w:pPr>
        <w:pStyle w:val="Brdtext"/>
      </w:pPr>
      <w:r w:rsidRPr="00A475C7">
        <w:t>Det</w:t>
      </w:r>
      <w:r w:rsidR="00C83893">
        <w:t xml:space="preserve"> inkommande</w:t>
      </w:r>
      <w:r w:rsidRPr="00A475C7">
        <w:t xml:space="preserve"> irländska </w:t>
      </w:r>
      <w:r w:rsidR="00C83893">
        <w:t>EU-</w:t>
      </w:r>
      <w:r w:rsidRPr="00A475C7">
        <w:t xml:space="preserve">ordförandeskapet avser </w:t>
      </w:r>
      <w:r w:rsidR="00C83893">
        <w:t xml:space="preserve">att ta fram </w:t>
      </w:r>
      <w:proofErr w:type="spellStart"/>
      <w:r w:rsidR="00FD2258" w:rsidRPr="00A475C7">
        <w:t>råds</w:t>
      </w:r>
      <w:r w:rsidRPr="00A475C7">
        <w:t>s</w:t>
      </w:r>
      <w:r w:rsidR="00FD2258" w:rsidRPr="00A475C7">
        <w:t>lutsatser</w:t>
      </w:r>
      <w:proofErr w:type="spellEnd"/>
      <w:r w:rsidR="00063273">
        <w:t xml:space="preserve"> som svar på kommissionens meddelande</w:t>
      </w:r>
      <w:r w:rsidR="00C83893">
        <w:t xml:space="preserve"> som </w:t>
      </w:r>
      <w:r w:rsidR="00436F29">
        <w:t>hanteras</w:t>
      </w:r>
      <w:r w:rsidR="00C83893">
        <w:t xml:space="preserve"> i </w:t>
      </w:r>
      <w:r w:rsidR="00436F29">
        <w:t>a</w:t>
      </w:r>
      <w:r w:rsidR="00436F29" w:rsidRPr="00436F29">
        <w:t xml:space="preserve">rbetsgruppen för humanitärt bistånd och livsmedelsbistånd </w:t>
      </w:r>
      <w:r w:rsidR="00436F29">
        <w:t>(</w:t>
      </w:r>
      <w:r w:rsidR="00C83893">
        <w:t>COHAFA</w:t>
      </w:r>
      <w:r w:rsidR="00436F29">
        <w:t>)</w:t>
      </w:r>
      <w:r w:rsidR="00C83893">
        <w:t xml:space="preserve"> under sommaren och som planeras att antas i samband med </w:t>
      </w:r>
      <w:r w:rsidR="00436F29">
        <w:t xml:space="preserve">rådet för allmänna frågor </w:t>
      </w:r>
      <w:r w:rsidR="00C83893">
        <w:t>den 22 september 2026</w:t>
      </w:r>
      <w:r w:rsidR="00FD2258" w:rsidRPr="00A475C7">
        <w:t xml:space="preserve">. </w:t>
      </w:r>
    </w:p>
    <w:p w14:paraId="7BDDF289" w14:textId="77777777" w:rsidR="007D542F" w:rsidRDefault="00706058" w:rsidP="007D542F">
      <w:pPr>
        <w:pStyle w:val="Rubrik2"/>
      </w:pPr>
      <w:sdt>
        <w:sdtPr>
          <w:id w:val="839665539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Fackuttryck</w:t>
          </w:r>
          <w:r w:rsidR="00821540">
            <w:t xml:space="preserve"> och </w:t>
          </w:r>
          <w:r w:rsidR="007D542F">
            <w:t>termer</w:t>
          </w:r>
        </w:sdtContent>
      </w:sdt>
    </w:p>
    <w:p w14:paraId="0CAE775F" w14:textId="7B6A9224" w:rsidR="007D542F" w:rsidRDefault="007D542F" w:rsidP="00A45A84">
      <w:pPr>
        <w:pStyle w:val="Brdtext"/>
      </w:pPr>
    </w:p>
    <w:sectPr w:rsidR="007D542F" w:rsidSect="00D41021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type w:val="continuous"/>
      <w:pgSz w:w="11907" w:h="16840" w:code="9"/>
      <w:pgMar w:top="567" w:right="3969" w:bottom="4536" w:left="1134" w:header="340" w:footer="396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D578359" w14:textId="77777777" w:rsidR="00706058" w:rsidRDefault="00706058" w:rsidP="00A87A54">
      <w:pPr>
        <w:spacing w:after="0" w:line="240" w:lineRule="auto"/>
      </w:pPr>
      <w:r>
        <w:separator/>
      </w:r>
    </w:p>
  </w:endnote>
  <w:endnote w:type="continuationSeparator" w:id="0">
    <w:p w14:paraId="6865FD31" w14:textId="77777777" w:rsidR="00706058" w:rsidRDefault="00706058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Gill Sans Nova Light">
    <w:charset w:val="00"/>
    <w:family w:val="swiss"/>
    <w:pitch w:val="variable"/>
    <w:sig w:usb0="80000287" w:usb1="00000002" w:usb2="00000000" w:usb3="00000000" w:csb0="0000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4B57364" w14:textId="77777777" w:rsidR="0012208C" w:rsidRDefault="0012208C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C971DAE" w14:textId="77777777" w:rsidR="00BB5EB6" w:rsidRPr="00BB5EB6" w:rsidRDefault="001242F3" w:rsidP="0035266C">
    <w:pPr>
      <w:pStyle w:val="Sidfot"/>
      <w:jc w:val="right"/>
    </w:pPr>
    <w:r>
      <w:fldChar w:fldCharType="begin"/>
    </w:r>
    <w:r>
      <w:instrText>PAGE   \* MERGEFORMAT</w:instrText>
    </w:r>
    <w:r>
      <w:fldChar w:fldCharType="separate"/>
    </w:r>
    <w:r>
      <w:t>2</w:t>
    </w:r>
    <w: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AEE923E" w14:textId="77777777" w:rsidR="0012208C" w:rsidRDefault="0012208C">
    <w:pPr>
      <w:pStyle w:val="Sidfo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8735D7C" w14:textId="77777777" w:rsidR="00706058" w:rsidRDefault="00706058" w:rsidP="00A87A54">
      <w:pPr>
        <w:spacing w:after="0" w:line="240" w:lineRule="auto"/>
      </w:pPr>
      <w:r>
        <w:separator/>
      </w:r>
    </w:p>
  </w:footnote>
  <w:footnote w:type="continuationSeparator" w:id="0">
    <w:p w14:paraId="31A0ABD6" w14:textId="77777777" w:rsidR="00706058" w:rsidRDefault="00706058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FCAA8A2" w14:textId="28140305" w:rsidR="0012208C" w:rsidRDefault="003B5B3B">
    <w:pPr>
      <w:pStyle w:val="Sidhuvud"/>
    </w:pPr>
    <w:r>
      <w:rPr>
        <w:noProof/>
      </w:rPr>
      <mc:AlternateContent>
        <mc:Choice Requires="wps">
          <w:drawing>
            <wp:anchor distT="0" distB="0" distL="0" distR="0" simplePos="0" relativeHeight="251659264" behindDoc="0" locked="0" layoutInCell="1" allowOverlap="1" wp14:anchorId="22C49EC0" wp14:editId="4A4F897A">
              <wp:simplePos x="635" y="635"/>
              <wp:positionH relativeFrom="page">
                <wp:align>left</wp:align>
              </wp:positionH>
              <wp:positionV relativeFrom="page">
                <wp:align>top</wp:align>
              </wp:positionV>
              <wp:extent cx="1560195" cy="399415"/>
              <wp:effectExtent l="0" t="0" r="1905" b="635"/>
              <wp:wrapNone/>
              <wp:docPr id="1820578259" name="Textruta 2" descr="Informationsklass: Intern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560195" cy="39941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14410E93" w14:textId="1ED8CE7C" w:rsidR="003B5B3B" w:rsidRPr="003B5B3B" w:rsidRDefault="003B5B3B" w:rsidP="003B5B3B">
                          <w:pPr>
                            <w:spacing w:after="0"/>
                            <w:rPr>
                              <w:rFonts w:ascii="Gill Sans Nova Light" w:eastAsia="Gill Sans Nova Light" w:hAnsi="Gill Sans Nova Light" w:cs="Gill Sans Nova Light"/>
                              <w:noProof/>
                              <w:color w:val="000000"/>
                            </w:rPr>
                          </w:pPr>
                          <w:r w:rsidRPr="003B5B3B">
                            <w:rPr>
                              <w:rFonts w:ascii="Gill Sans Nova Light" w:eastAsia="Gill Sans Nova Light" w:hAnsi="Gill Sans Nova Light" w:cs="Gill Sans Nova Light"/>
                              <w:noProof/>
                              <w:color w:val="000000"/>
                            </w:rPr>
                            <w:t>Informationsklass: Intern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22C49EC0" id="_x0000_t202" coordsize="21600,21600" o:spt="202" path="m,l,21600r21600,l21600,xe">
              <v:stroke joinstyle="miter"/>
              <v:path gradientshapeok="t" o:connecttype="rect"/>
            </v:shapetype>
            <v:shape id="Textruta 2" o:spid="_x0000_s1026" type="#_x0000_t202" alt="Informationsklass: Intern" style="position:absolute;margin-left:0;margin-top:0;width:122.85pt;height:31.45pt;z-index:251659264;visibility:visible;mso-wrap-style:none;mso-wrap-distance-left:0;mso-wrap-distance-top:0;mso-wrap-distance-right:0;mso-wrap-distance-bottom:0;mso-position-horizontal:left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bJKH0DgIAABsEAAAOAAAAZHJzL2Uyb0RvYy54bWysU1tv2yAUfp+0/4B4X2xnTbVYcaqsVaZJ&#10;UVspnfpMMMSWgIOAxM5+/Q7YSbpuT9Ne4Nw4l+98LO56rchRON+CqWgxySkRhkPdmn1Ff7ysP32h&#10;xAdmaqbAiIqehKd3y48fFp0txRQaULVwBJMYX3a2ok0ItswyzxuhmZ+AFQadEpxmAVW3z2rHOsyu&#10;VTbN89usA1dbB1x4j9aHwUmXKb+UgocnKb0IRFUUewvpdOncxTNbLli5d8w2LR/bYP/QhWatwaKX&#10;VA8sMHJw7R+pdMsdeJBhwkFnIGXLRZoBpynyd9NsG2ZFmgXB8fYCk/9/afnjcWufHQn9V+hxgRGQ&#10;zvrSozHO00un442dEvQjhKcLbKIPhMdHs9u8mM8o4ej7PJ/fFLOYJru+ts6HbwI0iUJFHa4locWO&#10;Gx+G0HNILGZg3SqVVqPMbwbMGS3ZtcUohX7Xj33voD7hOA6GTXvL1y3W3DAfnpnD1eIESNfwhIdU&#10;0FUURomSBtzPv9ljPCKOXko6pEpFDXKZEvXd4Cams5s8j9RKWjHPZ1FzSUNhdxbMQd8DsrDAD2F5&#10;EmNcUGdROtCvyOZVrIYuZjjWrGg4i/dhIC7+Bi5WqxSELLIsbMzW8pg6ghWRfOlfmbMj3AEX9Qhn&#10;MrHyHepDbHzp7eoQEPu0kgjsgOaINzIwLXX8LZHib/UUdf3Ty18AAAD//wMAUEsDBBQABgAIAAAA&#10;IQChDWtG2wAAAAQBAAAPAAAAZHJzL2Rvd25yZXYueG1sTI9PS8NAEMXvgt9hGcGb3RjaqjGbIoKg&#10;YBFr0es0O/mD2dmQ2TTx27t60cvA4z3e+02+mV2njjRI69nA5SIBRVx623JtYP/2cHENSgKyxc4z&#10;GfgigU1xepJjZv3Er3TchVrFEpYMDTQh9JnWUjbkUBa+J45e5QeHIcqh1nbAKZa7TqdJstYOW44L&#10;DfZ031D5uRudgcelfISxqlayfd5OydPk9uPLuzHnZ/PdLahAc/gLww9+RIciMh38yFZUZyA+En5v&#10;9NLl6grUwcA6vQFd5Po/fPENAAD//wMAUEsBAi0AFAAGAAgAAAAhALaDOJL+AAAA4QEAABMAAAAA&#10;AAAAAAAAAAAAAAAAAFtDb250ZW50X1R5cGVzXS54bWxQSwECLQAUAAYACAAAACEAOP0h/9YAAACU&#10;AQAACwAAAAAAAAAAAAAAAAAvAQAAX3JlbHMvLnJlbHNQSwECLQAUAAYACAAAACEA2ySh9A4CAAAb&#10;BAAADgAAAAAAAAAAAAAAAAAuAgAAZHJzL2Uyb0RvYy54bWxQSwECLQAUAAYACAAAACEAoQ1rRtsA&#10;AAAEAQAADwAAAAAAAAAAAAAAAABoBAAAZHJzL2Rvd25yZXYueG1sUEsFBgAAAAAEAAQA8wAAAHAF&#10;AAAAAA==&#10;" filled="f" stroked="f">
              <v:textbox style="mso-fit-shape-to-text:t" inset="20pt,15pt,0,0">
                <w:txbxContent>
                  <w:p w14:paraId="14410E93" w14:textId="1ED8CE7C" w:rsidR="003B5B3B" w:rsidRPr="003B5B3B" w:rsidRDefault="003B5B3B" w:rsidP="003B5B3B">
                    <w:pPr>
                      <w:spacing w:after="0"/>
                      <w:rPr>
                        <w:rFonts w:ascii="Gill Sans Nova Light" w:eastAsia="Gill Sans Nova Light" w:hAnsi="Gill Sans Nova Light" w:cs="Gill Sans Nova Light"/>
                        <w:noProof/>
                        <w:color w:val="000000"/>
                      </w:rPr>
                    </w:pPr>
                    <w:r w:rsidRPr="003B5B3B">
                      <w:rPr>
                        <w:rFonts w:ascii="Gill Sans Nova Light" w:eastAsia="Gill Sans Nova Light" w:hAnsi="Gill Sans Nova Light" w:cs="Gill Sans Nova Light"/>
                        <w:noProof/>
                        <w:color w:val="000000"/>
                      </w:rPr>
                      <w:t>Informationsklass: Intern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111FEF4" w14:textId="5EA6834D" w:rsidR="003C3720" w:rsidRDefault="003B5B3B" w:rsidP="00CD3BFC">
    <w:pPr>
      <w:pStyle w:val="Sidhuvud"/>
      <w:spacing w:before="240"/>
      <w:jc w:val="right"/>
    </w:pPr>
    <w:r>
      <w:rPr>
        <w:noProof/>
      </w:rPr>
      <mc:AlternateContent>
        <mc:Choice Requires="wps">
          <w:drawing>
            <wp:anchor distT="0" distB="0" distL="0" distR="0" simplePos="0" relativeHeight="251660288" behindDoc="0" locked="0" layoutInCell="1" allowOverlap="1" wp14:anchorId="35081B7B" wp14:editId="1262A920">
              <wp:simplePos x="723900" y="219075"/>
              <wp:positionH relativeFrom="page">
                <wp:align>left</wp:align>
              </wp:positionH>
              <wp:positionV relativeFrom="page">
                <wp:align>top</wp:align>
              </wp:positionV>
              <wp:extent cx="1560195" cy="399415"/>
              <wp:effectExtent l="0" t="0" r="1905" b="635"/>
              <wp:wrapNone/>
              <wp:docPr id="1818719059" name="Textruta 3" descr="Informationsklass: Intern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560195" cy="39941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32B03A12" w14:textId="2DB08F65" w:rsidR="003B5B3B" w:rsidRPr="003B5B3B" w:rsidRDefault="003B5B3B" w:rsidP="003B5B3B">
                          <w:pPr>
                            <w:spacing w:after="0"/>
                            <w:rPr>
                              <w:rFonts w:ascii="Gill Sans Nova Light" w:eastAsia="Gill Sans Nova Light" w:hAnsi="Gill Sans Nova Light" w:cs="Gill Sans Nova Light"/>
                              <w:noProof/>
                              <w:color w:val="000000"/>
                            </w:rPr>
                          </w:pPr>
                          <w:r w:rsidRPr="003B5B3B">
                            <w:rPr>
                              <w:rFonts w:ascii="Gill Sans Nova Light" w:eastAsia="Gill Sans Nova Light" w:hAnsi="Gill Sans Nova Light" w:cs="Gill Sans Nova Light"/>
                              <w:noProof/>
                              <w:color w:val="000000"/>
                            </w:rPr>
                            <w:t>Informationsklass: Intern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5081B7B" id="_x0000_t202" coordsize="21600,21600" o:spt="202" path="m,l,21600r21600,l21600,xe">
              <v:stroke joinstyle="miter"/>
              <v:path gradientshapeok="t" o:connecttype="rect"/>
            </v:shapetype>
            <v:shape id="Textruta 3" o:spid="_x0000_s1027" type="#_x0000_t202" alt="Informationsklass: Intern" style="position:absolute;left:0;text-align:left;margin-left:0;margin-top:0;width:122.85pt;height:31.45pt;z-index:251660288;visibility:visible;mso-wrap-style:none;mso-wrap-distance-left:0;mso-wrap-distance-top:0;mso-wrap-distance-right:0;mso-wrap-distance-bottom:0;mso-position-horizontal:left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6HXj8EgIAACIEAAAOAAAAZHJzL2Uyb0RvYy54bWysU01v2zAMvQ/YfxB0X2xnTbEYcYqsRYYB&#10;QVsgHXpWZCk2IImCpMTOfv0oOU66bqdhF5kUaX6897S467UiR+F8C6aixSSnRBgOdWv2Ff3xsv70&#10;hRIfmKmZAiMqehKe3i0/flh0thRTaEDVwhEsYnzZ2Yo2IdgyyzxvhGZ+AlYYDEpwmgV03T6rHeuw&#10;ulbZNM9vsw5cbR1w4T3ePgxBukz1pRQ8PEnpRSCqojhbSKdL5y6e2XLByr1jtmn5eQz2D1No1hps&#10;ein1wAIjB9f+UUq33IEHGSYcdAZStlykHXCbIn+3zbZhVqRdEBxvLzD5/1eWPx639tmR0H+FHgmM&#10;gHTWlx4v4z69dDp+cVKCcYTwdIFN9IHw+NPsNi/mM0o4xj7P5zfFLJbJrn9b58M3AZpEo6IOaUlo&#10;sePGhyF1TInNDKxbpRI1yvx2gTXjTXYdMVqh3/Wkrd+Mv4P6hFs5GAj3lq9bbL1hPjwzhwzjIqja&#10;8ISHVNBVFM4WJQ24n3+7j/kIPEYp6VAxFTUoaUrUd4OETGc3eR4Vlrxins+i55KHxm40zEHfA4qx&#10;wHdheTJjXlCjKR3oVxT1KnbDEDMce1Y0jOZ9GPSLj4KL1SoloZgsCxuztTyWjphFQF/6V+bsGfWA&#10;fD3CqClWvgN/yI1/ers6BKQgMRPxHdA8w45CTNyeH01U+ls/ZV2f9vIXAAAA//8DAFBLAwQUAAYA&#10;CAAAACEAoQ1rRtsAAAAEAQAADwAAAGRycy9kb3ducmV2LnhtbEyPT0vDQBDF74LfYRnBm90Y2qox&#10;myKCoGARa9HrNDv5g9nZkNk08du7etHLwOM93vtNvpldp440SOvZwOUiAUVcettybWD/9nBxDUoC&#10;ssXOMxn4IoFNcXqSY2b9xK903IVaxRKWDA00IfSZ1lI25FAWvieOXuUHhyHKodZ2wCmWu06nSbLW&#10;DluOCw32dN9Q+bkbnYHHpXyEsapWsn3eTsnT5Pbjy7sx52fz3S2oQHP4C8MPfkSHIjId/MhWVGcg&#10;PhJ+b/TS5eoK1MHAOr0BXeT6P3zxDQAA//8DAFBLAQItABQABgAIAAAAIQC2gziS/gAAAOEBAAAT&#10;AAAAAAAAAAAAAAAAAAAAAABbQ29udGVudF9UeXBlc10ueG1sUEsBAi0AFAAGAAgAAAAhADj9If/W&#10;AAAAlAEAAAsAAAAAAAAAAAAAAAAALwEAAF9yZWxzLy5yZWxzUEsBAi0AFAAGAAgAAAAhALodePwS&#10;AgAAIgQAAA4AAAAAAAAAAAAAAAAALgIAAGRycy9lMm9Eb2MueG1sUEsBAi0AFAAGAAgAAAAhAKEN&#10;a0bbAAAABAEAAA8AAAAAAAAAAAAAAAAAbAQAAGRycy9kb3ducmV2LnhtbFBLBQYAAAAABAAEAPMA&#10;AAB0BQAAAAA=&#10;" filled="f" stroked="f">
              <v:textbox style="mso-fit-shape-to-text:t" inset="20pt,15pt,0,0">
                <w:txbxContent>
                  <w:p w14:paraId="32B03A12" w14:textId="2DB08F65" w:rsidR="003B5B3B" w:rsidRPr="003B5B3B" w:rsidRDefault="003B5B3B" w:rsidP="003B5B3B">
                    <w:pPr>
                      <w:spacing w:after="0"/>
                      <w:rPr>
                        <w:rFonts w:ascii="Gill Sans Nova Light" w:eastAsia="Gill Sans Nova Light" w:hAnsi="Gill Sans Nova Light" w:cs="Gill Sans Nova Light"/>
                        <w:noProof/>
                        <w:color w:val="000000"/>
                      </w:rPr>
                    </w:pPr>
                    <w:r w:rsidRPr="003B5B3B">
                      <w:rPr>
                        <w:rFonts w:ascii="Gill Sans Nova Light" w:eastAsia="Gill Sans Nova Light" w:hAnsi="Gill Sans Nova Light" w:cs="Gill Sans Nova Light"/>
                        <w:noProof/>
                        <w:color w:val="000000"/>
                      </w:rPr>
                      <w:t>Informationsklass: Intern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sdt>
      <w:sdtPr>
        <w:alias w:val="Ar"/>
        <w:tag w:val="Ar"/>
        <w:id w:val="375123316"/>
        <w:placeholder>
          <w:docPart w:val="EA5B5E7ED8EC481B95BAEC097AD86FF7"/>
        </w:placeholder>
        <w:dataBinding w:prefixMappings="xmlns:ns0='http://rk.se/faktapm' " w:xpath="/ns0:faktaPM[1]/ns0:Ar[1]" w:storeItemID="{0B9A7431-9D19-4C2A-8E12-639802D7B40B}"/>
        <w:comboBox w:lastValue="2025/26">
          <w:listItem w:displayText="2019/20" w:value="2019/20"/>
          <w:listItem w:displayText="2020/21" w:value="2020/21"/>
          <w:listItem w:displayText="2021/22" w:value="2021/22"/>
          <w:listItem w:displayText="2022/23" w:value="2022/23"/>
          <w:listItem w:displayText="2023/24" w:value="2023/24"/>
          <w:listItem w:displayText="2024/25" w:value="2024/25"/>
        </w:comboBox>
      </w:sdtPr>
      <w:sdtEndPr/>
      <w:sdtContent>
        <w:r w:rsidR="00BC7175">
          <w:t>2025/26</w:t>
        </w:r>
      </w:sdtContent>
    </w:sdt>
    <w:r w:rsidR="0009572A">
      <w:t>:</w:t>
    </w:r>
    <w:r w:rsidR="00002B4B">
      <w:t>FPM</w:t>
    </w:r>
    <w:sdt>
      <w:sdtPr>
        <w:alias w:val="FPMNummer"/>
        <w:tag w:val="FPMNummer"/>
        <w:id w:val="-2000957076"/>
        <w:placeholder>
          <w:docPart w:val="3076D17620B74BE4ABEEC219E5F09EA6"/>
        </w:placeholder>
        <w:dataBinding w:prefixMappings="xmlns:ns0='http://rk.se/faktapm' " w:xpath="/ns0:faktaPM[1]/ns0:Nr[1]" w:storeItemID="{0B9A7431-9D19-4C2A-8E12-639802D7B40B}"/>
        <w:text/>
      </w:sdtPr>
      <w:sdtEndPr/>
      <w:sdtContent>
        <w:r w:rsidR="00BC7175">
          <w:t>97</w:t>
        </w:r>
      </w:sdtContent>
    </w:sdt>
  </w:p>
  <w:p w14:paraId="3A6EBC2B" w14:textId="77777777" w:rsidR="003C3720" w:rsidRDefault="003C3720" w:rsidP="00CD3BFC">
    <w:pPr>
      <w:pStyle w:val="Sidhuvud"/>
      <w:spacing w:after="480"/>
      <w:jc w:val="righ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4924C5B" w14:textId="0EF08E32" w:rsidR="0012208C" w:rsidRDefault="003B5B3B">
    <w:pPr>
      <w:pStyle w:val="Sidhuvud"/>
    </w:pPr>
    <w:r>
      <w:rPr>
        <w:noProof/>
      </w:rPr>
      <mc:AlternateContent>
        <mc:Choice Requires="wps">
          <w:drawing>
            <wp:anchor distT="0" distB="0" distL="0" distR="0" simplePos="0" relativeHeight="251658240" behindDoc="0" locked="0" layoutInCell="1" allowOverlap="1" wp14:anchorId="3D8BBE20" wp14:editId="230088B1">
              <wp:simplePos x="723900" y="219075"/>
              <wp:positionH relativeFrom="page">
                <wp:align>left</wp:align>
              </wp:positionH>
              <wp:positionV relativeFrom="page">
                <wp:align>top</wp:align>
              </wp:positionV>
              <wp:extent cx="1560195" cy="399415"/>
              <wp:effectExtent l="0" t="0" r="1905" b="635"/>
              <wp:wrapNone/>
              <wp:docPr id="1512033601" name="Textruta 1" descr="Informationsklass: Intern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1560195" cy="39941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730780D" w14:textId="797A6FB9" w:rsidR="003B5B3B" w:rsidRPr="003B5B3B" w:rsidRDefault="003B5B3B" w:rsidP="003B5B3B">
                          <w:pPr>
                            <w:spacing w:after="0"/>
                            <w:rPr>
                              <w:rFonts w:ascii="Gill Sans Nova Light" w:eastAsia="Gill Sans Nova Light" w:hAnsi="Gill Sans Nova Light" w:cs="Gill Sans Nova Light"/>
                              <w:noProof/>
                              <w:color w:val="000000"/>
                            </w:rPr>
                          </w:pPr>
                          <w:r w:rsidRPr="003B5B3B">
                            <w:rPr>
                              <w:rFonts w:ascii="Gill Sans Nova Light" w:eastAsia="Gill Sans Nova Light" w:hAnsi="Gill Sans Nova Light" w:cs="Gill Sans Nova Light"/>
                              <w:noProof/>
                              <w:color w:val="000000"/>
                            </w:rPr>
                            <w:t>Informationsklass: Intern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D8BBE20" id="_x0000_t202" coordsize="21600,21600" o:spt="202" path="m,l,21600r21600,l21600,xe">
              <v:stroke joinstyle="miter"/>
              <v:path gradientshapeok="t" o:connecttype="rect"/>
            </v:shapetype>
            <v:shape id="Textruta 1" o:spid="_x0000_s1028" type="#_x0000_t202" alt="Informationsklass: Intern" style="position:absolute;margin-left:0;margin-top:0;width:122.85pt;height:31.45pt;z-index:251658240;visibility:visible;mso-wrap-style:none;mso-wrap-distance-left:0;mso-wrap-distance-top:0;mso-wrap-distance-right:0;mso-wrap-distance-bottom:0;mso-position-horizontal:left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ri4u+EwIAACIEAAAOAAAAZHJzL2Uyb0RvYy54bWysU01v2zAMvQ/YfxB0X2xnTbEYcYqsRYYB&#10;QVsgHXpWZCk2IImCpMTOfv0oOU66bqdhF5kUaX6897S467UiR+F8C6aixSSnRBgOdWv2Ff3xsv70&#10;hRIfmKmZAiMqehKe3i0/flh0thRTaEDVwhEsYnzZ2Yo2IdgyyzxvhGZ+AlYYDEpwmgV03T6rHeuw&#10;ulbZNM9vsw5cbR1w4T3ePgxBukz1pRQ8PEnpRSCqojhbSKdL5y6e2XLByr1jtmn5eQz2D1No1hps&#10;ein1wAIjB9f+UUq33IEHGSYcdAZStlykHXCbIn+3zbZhVqRdEBxvLzD5/1eWPx639tmR0H+FHgmM&#10;gHTWlx4v4z69dDp+cVKCcYTwdIFN9IHw+NPsNi/mM0o4xj7P5zfFLJbJrn9b58M3AZpEo6IOaUlo&#10;sePGhyF1TInNDKxbpRI1yvx2gTXjTXYdMVqh3/WkrSs6HcffQX3CrRwMhHvL1y223jAfnplDhnER&#10;VG14wkMq6CoKZ4uSBtzPv93HfAQeo5R0qJiKGpQ0Jeq7QUKms5s8jwpLXjHPZ9FzyUNjNxrmoO8B&#10;xVjgu7A8mTEvqNGUDvQrinoVu2GIGY49KxpG8z4M+sVHwcVqlZJQTJaFjdlaHktHzCKgL/0rc/aM&#10;ekC+HmHUFCvfgT/kxj+9XR0CUpCYifgOaJ5hRyEmbs+PJir9rZ+yrk97+QsAAP//AwBQSwMEFAAG&#10;AAgAAAAhAKENa0bbAAAABAEAAA8AAABkcnMvZG93bnJldi54bWxMj09Lw0AQxe+C32EZwZvdGNqq&#10;MZsigqBgEWvR6zQ7+YPZ2ZDZNPHbu3rRy8DjPd77Tb6ZXaeONEjr2cDlIgFFXHrbcm1g//ZwcQ1K&#10;ArLFzjMZ+CKBTXF6kmNm/cSvdNyFWsUSlgwNNCH0mdZSNuRQFr4njl7lB4chyqHWdsAplrtOp0my&#10;1g5bjgsN9nTfUPm5G52Bx6V8hLGqVrJ93k7J0+T248u7Medn890tqEBz+AvDD35EhyIyHfzIVlRn&#10;ID4Sfm/00uXqCtTBwDq9AV3k+j988Q0AAP//AwBQSwECLQAUAAYACAAAACEAtoM4kv4AAADhAQAA&#10;EwAAAAAAAAAAAAAAAAAAAAAAW0NvbnRlbnRfVHlwZXNdLnhtbFBLAQItABQABgAIAAAAIQA4/SH/&#10;1gAAAJQBAAALAAAAAAAAAAAAAAAAAC8BAABfcmVscy8ucmVsc1BLAQItABQABgAIAAAAIQDri4u+&#10;EwIAACIEAAAOAAAAAAAAAAAAAAAAAC4CAABkcnMvZTJvRG9jLnhtbFBLAQItABQABgAIAAAAIQCh&#10;DWtG2wAAAAQBAAAPAAAAAAAAAAAAAAAAAG0EAABkcnMvZG93bnJldi54bWxQSwUGAAAAAAQABADz&#10;AAAAdQUAAAAA&#10;" filled="f" stroked="f">
              <v:textbox style="mso-fit-shape-to-text:t" inset="20pt,15pt,0,0">
                <w:txbxContent>
                  <w:p w14:paraId="5730780D" w14:textId="797A6FB9" w:rsidR="003B5B3B" w:rsidRPr="003B5B3B" w:rsidRDefault="003B5B3B" w:rsidP="003B5B3B">
                    <w:pPr>
                      <w:spacing w:after="0"/>
                      <w:rPr>
                        <w:rFonts w:ascii="Gill Sans Nova Light" w:eastAsia="Gill Sans Nova Light" w:hAnsi="Gill Sans Nova Light" w:cs="Gill Sans Nova Light"/>
                        <w:noProof/>
                        <w:color w:val="000000"/>
                      </w:rPr>
                    </w:pPr>
                    <w:r w:rsidRPr="003B5B3B">
                      <w:rPr>
                        <w:rFonts w:ascii="Gill Sans Nova Light" w:eastAsia="Gill Sans Nova Light" w:hAnsi="Gill Sans Nova Light" w:cs="Gill Sans Nova Light"/>
                        <w:noProof/>
                        <w:color w:val="000000"/>
                      </w:rPr>
                      <w:t>Informationsklass: Intern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 w16cid:durableId="1083721450">
    <w:abstractNumId w:val="25"/>
  </w:num>
  <w:num w:numId="2" w16cid:durableId="894582452">
    <w:abstractNumId w:val="32"/>
  </w:num>
  <w:num w:numId="3" w16cid:durableId="205260410">
    <w:abstractNumId w:val="8"/>
  </w:num>
  <w:num w:numId="4" w16cid:durableId="39676334">
    <w:abstractNumId w:val="3"/>
  </w:num>
  <w:num w:numId="5" w16cid:durableId="844242505">
    <w:abstractNumId w:val="9"/>
  </w:num>
  <w:num w:numId="6" w16cid:durableId="2109806160">
    <w:abstractNumId w:val="7"/>
  </w:num>
  <w:num w:numId="7" w16cid:durableId="1494294974">
    <w:abstractNumId w:val="22"/>
  </w:num>
  <w:num w:numId="8" w16cid:durableId="1384938303">
    <w:abstractNumId w:val="20"/>
  </w:num>
  <w:num w:numId="9" w16cid:durableId="1020282935">
    <w:abstractNumId w:val="12"/>
  </w:num>
  <w:num w:numId="10" w16cid:durableId="1649896835">
    <w:abstractNumId w:val="17"/>
  </w:num>
  <w:num w:numId="11" w16cid:durableId="791707506">
    <w:abstractNumId w:val="21"/>
  </w:num>
  <w:num w:numId="12" w16cid:durableId="2097172316">
    <w:abstractNumId w:val="37"/>
  </w:num>
  <w:num w:numId="13" w16cid:durableId="2000574598">
    <w:abstractNumId w:val="30"/>
  </w:num>
  <w:num w:numId="14" w16cid:durableId="1173687943">
    <w:abstractNumId w:val="13"/>
  </w:num>
  <w:num w:numId="15" w16cid:durableId="1012222012">
    <w:abstractNumId w:val="11"/>
  </w:num>
  <w:num w:numId="16" w16cid:durableId="1150712875">
    <w:abstractNumId w:val="34"/>
  </w:num>
  <w:num w:numId="17" w16cid:durableId="61565523">
    <w:abstractNumId w:val="31"/>
  </w:num>
  <w:num w:numId="18" w16cid:durableId="1331177026">
    <w:abstractNumId w:val="10"/>
  </w:num>
  <w:num w:numId="19" w16cid:durableId="1979602978">
    <w:abstractNumId w:val="2"/>
  </w:num>
  <w:num w:numId="20" w16cid:durableId="2104182597">
    <w:abstractNumId w:val="6"/>
  </w:num>
  <w:num w:numId="21" w16cid:durableId="1412854799">
    <w:abstractNumId w:val="19"/>
  </w:num>
  <w:num w:numId="22" w16cid:durableId="1568419271">
    <w:abstractNumId w:val="14"/>
  </w:num>
  <w:num w:numId="23" w16cid:durableId="878972240">
    <w:abstractNumId w:val="27"/>
  </w:num>
  <w:num w:numId="24" w16cid:durableId="1945113755">
    <w:abstractNumId w:val="28"/>
  </w:num>
  <w:num w:numId="25" w16cid:durableId="2022782225">
    <w:abstractNumId w:val="38"/>
  </w:num>
  <w:num w:numId="26" w16cid:durableId="1708604007">
    <w:abstractNumId w:val="23"/>
  </w:num>
  <w:num w:numId="27" w16cid:durableId="77214407">
    <w:abstractNumId w:val="35"/>
  </w:num>
  <w:num w:numId="28" w16cid:durableId="2078701937">
    <w:abstractNumId w:val="18"/>
  </w:num>
  <w:num w:numId="29" w16cid:durableId="522325351">
    <w:abstractNumId w:val="16"/>
  </w:num>
  <w:num w:numId="30" w16cid:durableId="2127773429">
    <w:abstractNumId w:val="36"/>
  </w:num>
  <w:num w:numId="31" w16cid:durableId="1548295441">
    <w:abstractNumId w:val="15"/>
  </w:num>
  <w:num w:numId="32" w16cid:durableId="55517868">
    <w:abstractNumId w:val="29"/>
  </w:num>
  <w:num w:numId="33" w16cid:durableId="600182025">
    <w:abstractNumId w:val="33"/>
  </w:num>
  <w:num w:numId="34" w16cid:durableId="470756272">
    <w:abstractNumId w:val="39"/>
  </w:num>
  <w:num w:numId="35" w16cid:durableId="98574183">
    <w:abstractNumId w:val="26"/>
  </w:num>
  <w:num w:numId="36" w16cid:durableId="760835605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 w16cid:durableId="550269320">
    <w:abstractNumId w:val="18"/>
  </w:num>
  <w:num w:numId="38" w16cid:durableId="657345140">
    <w:abstractNumId w:val="24"/>
  </w:num>
  <w:num w:numId="39" w16cid:durableId="429088090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 w16cid:durableId="1751730115">
    <w:abstractNumId w:val="1"/>
  </w:num>
  <w:num w:numId="41" w16cid:durableId="860700208">
    <w:abstractNumId w:val="0"/>
  </w:num>
  <w:num w:numId="42" w16cid:durableId="661466013">
    <w:abstractNumId w:val="5"/>
  </w:num>
  <w:num w:numId="43" w16cid:durableId="464591419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AnkDat" w:val="2026-07-01"/>
    <w:docVar w:name="Ar" w:val="2025/26"/>
    <w:docVar w:name="Dep" w:val="Utrikesdepartementet"/>
    <w:docVar w:name="GDB1" w:val="JOIN(2026) 25"/>
    <w:docVar w:name="GDB10" w:val=" "/>
    <w:docVar w:name="GDB11" w:val=" "/>
    <w:docVar w:name="GDB12" w:val=" "/>
    <w:docVar w:name="GDB13" w:val=" "/>
    <w:docVar w:name="GDB2" w:val=" "/>
    <w:docVar w:name="GDB3" w:val=" "/>
    <w:docVar w:name="GDB4" w:val=" "/>
    <w:docVar w:name="GDB5" w:val=" "/>
    <w:docVar w:name="GDB6" w:val=" "/>
    <w:docVar w:name="GDB7" w:val=" "/>
    <w:docVar w:name="GDB8" w:val=" "/>
    <w:docVar w:name="GDB9" w:val=" "/>
    <w:docVar w:name="GDT1" w:val="GEMENSAMT MEDDELANDE TILL EUROPAPARLAMENTET OCH RÅDET: Värna värderingar, driva reformer, leverera resultat – EU:s humanitära insatser i en föränderlig omvärld."/>
    <w:docVar w:name="GDT10" w:val=" "/>
    <w:docVar w:name="GDT11" w:val=" "/>
    <w:docVar w:name="GDT12" w:val=" "/>
    <w:docVar w:name="GDT13" w:val=" "/>
    <w:docVar w:name="GDT2" w:val=" "/>
    <w:docVar w:name="GDT3" w:val=" "/>
    <w:docVar w:name="GDT4" w:val=" "/>
    <w:docVar w:name="GDT5" w:val=" "/>
    <w:docVar w:name="GDT6" w:val=" "/>
    <w:docVar w:name="GDT7" w:val=" "/>
    <w:docVar w:name="GDT8" w:val=" "/>
    <w:docVar w:name="GDT9" w:val=" "/>
    <w:docVar w:name="GDTWeb" w:val="JOIN(2026) 25"/>
    <w:docVar w:name="Nr" w:val="97"/>
    <w:docVar w:name="Rub" w:val="EU:s humanitära insatser i en föränderlig omvärld"/>
    <w:docVar w:name="UppDat" w:val="2026-07-01"/>
    <w:docVar w:name="Utsk" w:val="Utrikesutskottet"/>
  </w:docVars>
  <w:rsids>
    <w:rsidRoot w:val="00345C52"/>
    <w:rsid w:val="00000290"/>
    <w:rsid w:val="00001068"/>
    <w:rsid w:val="00002B4B"/>
    <w:rsid w:val="0000412C"/>
    <w:rsid w:val="00004D5C"/>
    <w:rsid w:val="00005F68"/>
    <w:rsid w:val="00006CA7"/>
    <w:rsid w:val="00010D0F"/>
    <w:rsid w:val="000128EB"/>
    <w:rsid w:val="00012B00"/>
    <w:rsid w:val="000147DE"/>
    <w:rsid w:val="00014EF6"/>
    <w:rsid w:val="00016730"/>
    <w:rsid w:val="00017197"/>
    <w:rsid w:val="0001725B"/>
    <w:rsid w:val="00017265"/>
    <w:rsid w:val="000203B0"/>
    <w:rsid w:val="000205ED"/>
    <w:rsid w:val="0002213F"/>
    <w:rsid w:val="00023E7F"/>
    <w:rsid w:val="000241FA"/>
    <w:rsid w:val="00024737"/>
    <w:rsid w:val="00025992"/>
    <w:rsid w:val="00026711"/>
    <w:rsid w:val="0002708E"/>
    <w:rsid w:val="0002763D"/>
    <w:rsid w:val="00030DEF"/>
    <w:rsid w:val="0003679E"/>
    <w:rsid w:val="00041EDC"/>
    <w:rsid w:val="00042CE5"/>
    <w:rsid w:val="0004352E"/>
    <w:rsid w:val="00044C69"/>
    <w:rsid w:val="00051341"/>
    <w:rsid w:val="0005264F"/>
    <w:rsid w:val="00053CAA"/>
    <w:rsid w:val="00055875"/>
    <w:rsid w:val="00057FE0"/>
    <w:rsid w:val="000620FD"/>
    <w:rsid w:val="000631D7"/>
    <w:rsid w:val="00063273"/>
    <w:rsid w:val="00063DCB"/>
    <w:rsid w:val="000647D2"/>
    <w:rsid w:val="000656A1"/>
    <w:rsid w:val="00066BC9"/>
    <w:rsid w:val="000675A3"/>
    <w:rsid w:val="0007033C"/>
    <w:rsid w:val="000707E9"/>
    <w:rsid w:val="00072C86"/>
    <w:rsid w:val="00072FFC"/>
    <w:rsid w:val="00073B75"/>
    <w:rsid w:val="000757FC"/>
    <w:rsid w:val="00075FF0"/>
    <w:rsid w:val="00076667"/>
    <w:rsid w:val="000769B8"/>
    <w:rsid w:val="00080631"/>
    <w:rsid w:val="00082374"/>
    <w:rsid w:val="000862E0"/>
    <w:rsid w:val="000873C3"/>
    <w:rsid w:val="00093408"/>
    <w:rsid w:val="00093BBF"/>
    <w:rsid w:val="0009435C"/>
    <w:rsid w:val="0009572A"/>
    <w:rsid w:val="00096DF5"/>
    <w:rsid w:val="000A13CA"/>
    <w:rsid w:val="000A456A"/>
    <w:rsid w:val="000A5E43"/>
    <w:rsid w:val="000B56A9"/>
    <w:rsid w:val="000B5E2C"/>
    <w:rsid w:val="000C61D1"/>
    <w:rsid w:val="000D1648"/>
    <w:rsid w:val="000D31A9"/>
    <w:rsid w:val="000D370F"/>
    <w:rsid w:val="000D46A9"/>
    <w:rsid w:val="000D5449"/>
    <w:rsid w:val="000D7110"/>
    <w:rsid w:val="000D7D18"/>
    <w:rsid w:val="000E12D9"/>
    <w:rsid w:val="000E3CC3"/>
    <w:rsid w:val="000E431B"/>
    <w:rsid w:val="000E59A9"/>
    <w:rsid w:val="000E638A"/>
    <w:rsid w:val="000E6472"/>
    <w:rsid w:val="000E64CB"/>
    <w:rsid w:val="000F00B8"/>
    <w:rsid w:val="000F1EA7"/>
    <w:rsid w:val="000F2084"/>
    <w:rsid w:val="000F2A8A"/>
    <w:rsid w:val="000F3A92"/>
    <w:rsid w:val="000F6462"/>
    <w:rsid w:val="00101DE6"/>
    <w:rsid w:val="001055DA"/>
    <w:rsid w:val="00105A9C"/>
    <w:rsid w:val="00106F29"/>
    <w:rsid w:val="0011151C"/>
    <w:rsid w:val="0011175F"/>
    <w:rsid w:val="0011273E"/>
    <w:rsid w:val="00113168"/>
    <w:rsid w:val="0011413E"/>
    <w:rsid w:val="00116BC4"/>
    <w:rsid w:val="00116FE4"/>
    <w:rsid w:val="0012033A"/>
    <w:rsid w:val="00121002"/>
    <w:rsid w:val="00121EA2"/>
    <w:rsid w:val="00121FFC"/>
    <w:rsid w:val="0012208C"/>
    <w:rsid w:val="00122D16"/>
    <w:rsid w:val="001235D9"/>
    <w:rsid w:val="001242F3"/>
    <w:rsid w:val="0012582E"/>
    <w:rsid w:val="00125B5E"/>
    <w:rsid w:val="00126408"/>
    <w:rsid w:val="00126E6B"/>
    <w:rsid w:val="00130EC3"/>
    <w:rsid w:val="001318F5"/>
    <w:rsid w:val="001331B1"/>
    <w:rsid w:val="00133CB0"/>
    <w:rsid w:val="00134837"/>
    <w:rsid w:val="0013508E"/>
    <w:rsid w:val="00135111"/>
    <w:rsid w:val="0014242D"/>
    <w:rsid w:val="001428E2"/>
    <w:rsid w:val="001431C6"/>
    <w:rsid w:val="00143E09"/>
    <w:rsid w:val="00144805"/>
    <w:rsid w:val="00150B23"/>
    <w:rsid w:val="00153608"/>
    <w:rsid w:val="001573AF"/>
    <w:rsid w:val="00160090"/>
    <w:rsid w:val="00160B48"/>
    <w:rsid w:val="0016294F"/>
    <w:rsid w:val="00164463"/>
    <w:rsid w:val="00165710"/>
    <w:rsid w:val="00167FA8"/>
    <w:rsid w:val="0017099B"/>
    <w:rsid w:val="00170CE4"/>
    <w:rsid w:val="00170E3E"/>
    <w:rsid w:val="0017300E"/>
    <w:rsid w:val="00173126"/>
    <w:rsid w:val="00176A26"/>
    <w:rsid w:val="001774F8"/>
    <w:rsid w:val="0018096C"/>
    <w:rsid w:val="00180BE1"/>
    <w:rsid w:val="001813DF"/>
    <w:rsid w:val="001857B5"/>
    <w:rsid w:val="00187E1F"/>
    <w:rsid w:val="0019051C"/>
    <w:rsid w:val="0019127B"/>
    <w:rsid w:val="00191B59"/>
    <w:rsid w:val="00192350"/>
    <w:rsid w:val="00192E34"/>
    <w:rsid w:val="0019308B"/>
    <w:rsid w:val="001941B9"/>
    <w:rsid w:val="00195806"/>
    <w:rsid w:val="00196C02"/>
    <w:rsid w:val="00197A8A"/>
    <w:rsid w:val="001A1B33"/>
    <w:rsid w:val="001A2A61"/>
    <w:rsid w:val="001B0B48"/>
    <w:rsid w:val="001B4824"/>
    <w:rsid w:val="001B4BD3"/>
    <w:rsid w:val="001C00C2"/>
    <w:rsid w:val="001C1C7D"/>
    <w:rsid w:val="001C2731"/>
    <w:rsid w:val="001C4566"/>
    <w:rsid w:val="001C4980"/>
    <w:rsid w:val="001C5DC9"/>
    <w:rsid w:val="001C6B85"/>
    <w:rsid w:val="001C71A9"/>
    <w:rsid w:val="001D12FC"/>
    <w:rsid w:val="001D1918"/>
    <w:rsid w:val="001D3805"/>
    <w:rsid w:val="001D3851"/>
    <w:rsid w:val="001D512F"/>
    <w:rsid w:val="001D761A"/>
    <w:rsid w:val="001E0BD5"/>
    <w:rsid w:val="001E1A13"/>
    <w:rsid w:val="001E20CC"/>
    <w:rsid w:val="001E3C02"/>
    <w:rsid w:val="001E3D83"/>
    <w:rsid w:val="001E5DF7"/>
    <w:rsid w:val="001E6477"/>
    <w:rsid w:val="001E72EE"/>
    <w:rsid w:val="001F0629"/>
    <w:rsid w:val="001F0736"/>
    <w:rsid w:val="001F4302"/>
    <w:rsid w:val="001F50BE"/>
    <w:rsid w:val="001F525B"/>
    <w:rsid w:val="001F6BBE"/>
    <w:rsid w:val="00201498"/>
    <w:rsid w:val="00204079"/>
    <w:rsid w:val="00207CF0"/>
    <w:rsid w:val="002102FD"/>
    <w:rsid w:val="00210DAC"/>
    <w:rsid w:val="002116FE"/>
    <w:rsid w:val="00211B4E"/>
    <w:rsid w:val="00211E2A"/>
    <w:rsid w:val="00212A71"/>
    <w:rsid w:val="00213204"/>
    <w:rsid w:val="00213258"/>
    <w:rsid w:val="002161F5"/>
    <w:rsid w:val="0021657C"/>
    <w:rsid w:val="0022187E"/>
    <w:rsid w:val="00222258"/>
    <w:rsid w:val="00223AD6"/>
    <w:rsid w:val="0022666A"/>
    <w:rsid w:val="00227E43"/>
    <w:rsid w:val="002315F5"/>
    <w:rsid w:val="00232EC3"/>
    <w:rsid w:val="00233D52"/>
    <w:rsid w:val="00237147"/>
    <w:rsid w:val="00242AD1"/>
    <w:rsid w:val="0024412C"/>
    <w:rsid w:val="0024537C"/>
    <w:rsid w:val="002479CD"/>
    <w:rsid w:val="00250840"/>
    <w:rsid w:val="00253CC8"/>
    <w:rsid w:val="00260D2D"/>
    <w:rsid w:val="00261975"/>
    <w:rsid w:val="00264503"/>
    <w:rsid w:val="00271D00"/>
    <w:rsid w:val="00274AA3"/>
    <w:rsid w:val="00275872"/>
    <w:rsid w:val="00276396"/>
    <w:rsid w:val="00281106"/>
    <w:rsid w:val="00282263"/>
    <w:rsid w:val="00282417"/>
    <w:rsid w:val="00282D27"/>
    <w:rsid w:val="00283E80"/>
    <w:rsid w:val="00287F0D"/>
    <w:rsid w:val="00292420"/>
    <w:rsid w:val="002963B6"/>
    <w:rsid w:val="002968E1"/>
    <w:rsid w:val="00296B7A"/>
    <w:rsid w:val="002974DC"/>
    <w:rsid w:val="002A0CB3"/>
    <w:rsid w:val="002A39EF"/>
    <w:rsid w:val="002A422F"/>
    <w:rsid w:val="002A6394"/>
    <w:rsid w:val="002A6820"/>
    <w:rsid w:val="002B00E5"/>
    <w:rsid w:val="002B5898"/>
    <w:rsid w:val="002B6849"/>
    <w:rsid w:val="002C1D37"/>
    <w:rsid w:val="002C2A30"/>
    <w:rsid w:val="002C4348"/>
    <w:rsid w:val="002C468B"/>
    <w:rsid w:val="002C476F"/>
    <w:rsid w:val="002C4BAF"/>
    <w:rsid w:val="002C5B48"/>
    <w:rsid w:val="002D014F"/>
    <w:rsid w:val="002D2647"/>
    <w:rsid w:val="002D4298"/>
    <w:rsid w:val="002D4829"/>
    <w:rsid w:val="002D49BB"/>
    <w:rsid w:val="002D6541"/>
    <w:rsid w:val="002E150B"/>
    <w:rsid w:val="002E2C89"/>
    <w:rsid w:val="002E3609"/>
    <w:rsid w:val="002E4D3F"/>
    <w:rsid w:val="002E5668"/>
    <w:rsid w:val="002E61A5"/>
    <w:rsid w:val="002F204A"/>
    <w:rsid w:val="002F3675"/>
    <w:rsid w:val="002F59E0"/>
    <w:rsid w:val="002F66A6"/>
    <w:rsid w:val="002F7FAD"/>
    <w:rsid w:val="00300342"/>
    <w:rsid w:val="0030414B"/>
    <w:rsid w:val="00304401"/>
    <w:rsid w:val="00304879"/>
    <w:rsid w:val="003050DB"/>
    <w:rsid w:val="00310561"/>
    <w:rsid w:val="00310F17"/>
    <w:rsid w:val="00311D8C"/>
    <w:rsid w:val="0031273D"/>
    <w:rsid w:val="003128E2"/>
    <w:rsid w:val="003153D9"/>
    <w:rsid w:val="003172B4"/>
    <w:rsid w:val="00320EA7"/>
    <w:rsid w:val="00321621"/>
    <w:rsid w:val="00323EF7"/>
    <w:rsid w:val="003240E1"/>
    <w:rsid w:val="00325F89"/>
    <w:rsid w:val="00326C03"/>
    <w:rsid w:val="00327474"/>
    <w:rsid w:val="003277B5"/>
    <w:rsid w:val="003342B4"/>
    <w:rsid w:val="00336940"/>
    <w:rsid w:val="00336CD1"/>
    <w:rsid w:val="00340DE0"/>
    <w:rsid w:val="00341F47"/>
    <w:rsid w:val="0034210D"/>
    <w:rsid w:val="00342327"/>
    <w:rsid w:val="0034250B"/>
    <w:rsid w:val="00342EE1"/>
    <w:rsid w:val="00344234"/>
    <w:rsid w:val="00345C52"/>
    <w:rsid w:val="0034750A"/>
    <w:rsid w:val="00347C69"/>
    <w:rsid w:val="00347E11"/>
    <w:rsid w:val="003503DD"/>
    <w:rsid w:val="00350696"/>
    <w:rsid w:val="00350C92"/>
    <w:rsid w:val="0035266C"/>
    <w:rsid w:val="003542C5"/>
    <w:rsid w:val="00355B80"/>
    <w:rsid w:val="00360397"/>
    <w:rsid w:val="00364EFF"/>
    <w:rsid w:val="00365461"/>
    <w:rsid w:val="00367EDA"/>
    <w:rsid w:val="00370311"/>
    <w:rsid w:val="00374FAA"/>
    <w:rsid w:val="00380663"/>
    <w:rsid w:val="003807B5"/>
    <w:rsid w:val="003853E3"/>
    <w:rsid w:val="0038587E"/>
    <w:rsid w:val="00386B49"/>
    <w:rsid w:val="00390335"/>
    <w:rsid w:val="00392ED4"/>
    <w:rsid w:val="00393680"/>
    <w:rsid w:val="00394D4C"/>
    <w:rsid w:val="003953B3"/>
    <w:rsid w:val="00395D9F"/>
    <w:rsid w:val="00397242"/>
    <w:rsid w:val="003A1315"/>
    <w:rsid w:val="003A2E73"/>
    <w:rsid w:val="003A3071"/>
    <w:rsid w:val="003A3A54"/>
    <w:rsid w:val="003A3D17"/>
    <w:rsid w:val="003A5969"/>
    <w:rsid w:val="003A5C58"/>
    <w:rsid w:val="003B0C81"/>
    <w:rsid w:val="003B201F"/>
    <w:rsid w:val="003B5B3B"/>
    <w:rsid w:val="003C36FA"/>
    <w:rsid w:val="003C3720"/>
    <w:rsid w:val="003C7BE0"/>
    <w:rsid w:val="003D0DD3"/>
    <w:rsid w:val="003D17EF"/>
    <w:rsid w:val="003D3535"/>
    <w:rsid w:val="003D4246"/>
    <w:rsid w:val="003D4CA1"/>
    <w:rsid w:val="003D4D9F"/>
    <w:rsid w:val="003D6C46"/>
    <w:rsid w:val="003D7B03"/>
    <w:rsid w:val="003E272B"/>
    <w:rsid w:val="003E30BD"/>
    <w:rsid w:val="003E38CE"/>
    <w:rsid w:val="003E4F93"/>
    <w:rsid w:val="003E5A50"/>
    <w:rsid w:val="003E6020"/>
    <w:rsid w:val="003E7CA0"/>
    <w:rsid w:val="003F1F1F"/>
    <w:rsid w:val="003F2278"/>
    <w:rsid w:val="003F299F"/>
    <w:rsid w:val="003F2F1D"/>
    <w:rsid w:val="003F59B4"/>
    <w:rsid w:val="003F6B53"/>
    <w:rsid w:val="003F6B92"/>
    <w:rsid w:val="004008FB"/>
    <w:rsid w:val="0040090E"/>
    <w:rsid w:val="0040161C"/>
    <w:rsid w:val="00403D11"/>
    <w:rsid w:val="00404DB4"/>
    <w:rsid w:val="004060B1"/>
    <w:rsid w:val="0041093C"/>
    <w:rsid w:val="0041223B"/>
    <w:rsid w:val="004137EE"/>
    <w:rsid w:val="00413A4E"/>
    <w:rsid w:val="00415163"/>
    <w:rsid w:val="00415273"/>
    <w:rsid w:val="004157BE"/>
    <w:rsid w:val="0042068E"/>
    <w:rsid w:val="00421C61"/>
    <w:rsid w:val="00422030"/>
    <w:rsid w:val="00422A7F"/>
    <w:rsid w:val="00426213"/>
    <w:rsid w:val="00431A7B"/>
    <w:rsid w:val="0043623F"/>
    <w:rsid w:val="00436F29"/>
    <w:rsid w:val="00437459"/>
    <w:rsid w:val="00441D70"/>
    <w:rsid w:val="004425C2"/>
    <w:rsid w:val="004451EF"/>
    <w:rsid w:val="00445604"/>
    <w:rsid w:val="00446BAE"/>
    <w:rsid w:val="004508BA"/>
    <w:rsid w:val="004557F3"/>
    <w:rsid w:val="0045607E"/>
    <w:rsid w:val="00456DC3"/>
    <w:rsid w:val="004625D5"/>
    <w:rsid w:val="0046337E"/>
    <w:rsid w:val="004634C8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7537A"/>
    <w:rsid w:val="00475B99"/>
    <w:rsid w:val="00477628"/>
    <w:rsid w:val="00480A8A"/>
    <w:rsid w:val="00480EC3"/>
    <w:rsid w:val="0048317E"/>
    <w:rsid w:val="00485601"/>
    <w:rsid w:val="004865B8"/>
    <w:rsid w:val="00486C0D"/>
    <w:rsid w:val="00487B96"/>
    <w:rsid w:val="004911D9"/>
    <w:rsid w:val="00491257"/>
    <w:rsid w:val="00491796"/>
    <w:rsid w:val="00493416"/>
    <w:rsid w:val="0049423C"/>
    <w:rsid w:val="004951AB"/>
    <w:rsid w:val="0049768A"/>
    <w:rsid w:val="004A33C6"/>
    <w:rsid w:val="004A65BD"/>
    <w:rsid w:val="004A66B1"/>
    <w:rsid w:val="004A7DC4"/>
    <w:rsid w:val="004B1E7B"/>
    <w:rsid w:val="004B3029"/>
    <w:rsid w:val="004B352B"/>
    <w:rsid w:val="004B35E7"/>
    <w:rsid w:val="004B4B73"/>
    <w:rsid w:val="004B63BF"/>
    <w:rsid w:val="004B66DA"/>
    <w:rsid w:val="004B696B"/>
    <w:rsid w:val="004B795E"/>
    <w:rsid w:val="004B7DFF"/>
    <w:rsid w:val="004C0C8D"/>
    <w:rsid w:val="004C3A3F"/>
    <w:rsid w:val="004C52AA"/>
    <w:rsid w:val="004C5686"/>
    <w:rsid w:val="004C70EE"/>
    <w:rsid w:val="004D766C"/>
    <w:rsid w:val="004E0FA8"/>
    <w:rsid w:val="004E1DE3"/>
    <w:rsid w:val="004E251B"/>
    <w:rsid w:val="004E25CD"/>
    <w:rsid w:val="004E2A4B"/>
    <w:rsid w:val="004E4419"/>
    <w:rsid w:val="004E6D22"/>
    <w:rsid w:val="004F0448"/>
    <w:rsid w:val="004F1EA0"/>
    <w:rsid w:val="004F363F"/>
    <w:rsid w:val="004F4021"/>
    <w:rsid w:val="004F5640"/>
    <w:rsid w:val="004F6525"/>
    <w:rsid w:val="004F6FE2"/>
    <w:rsid w:val="004F79F2"/>
    <w:rsid w:val="005011D9"/>
    <w:rsid w:val="0050238B"/>
    <w:rsid w:val="00505905"/>
    <w:rsid w:val="00507F82"/>
    <w:rsid w:val="00511A1B"/>
    <w:rsid w:val="00511A68"/>
    <w:rsid w:val="005121C0"/>
    <w:rsid w:val="00513E7D"/>
    <w:rsid w:val="00514A67"/>
    <w:rsid w:val="00515921"/>
    <w:rsid w:val="005177E2"/>
    <w:rsid w:val="00520A46"/>
    <w:rsid w:val="00521192"/>
    <w:rsid w:val="0052127C"/>
    <w:rsid w:val="00526AEB"/>
    <w:rsid w:val="005302E0"/>
    <w:rsid w:val="00534E52"/>
    <w:rsid w:val="005365B6"/>
    <w:rsid w:val="00536C9A"/>
    <w:rsid w:val="00544738"/>
    <w:rsid w:val="005456E4"/>
    <w:rsid w:val="00547B89"/>
    <w:rsid w:val="00551027"/>
    <w:rsid w:val="005527F1"/>
    <w:rsid w:val="005568AF"/>
    <w:rsid w:val="00556AF5"/>
    <w:rsid w:val="00556B5D"/>
    <w:rsid w:val="005577F2"/>
    <w:rsid w:val="005606BC"/>
    <w:rsid w:val="00562D54"/>
    <w:rsid w:val="00563E73"/>
    <w:rsid w:val="0056426C"/>
    <w:rsid w:val="00565792"/>
    <w:rsid w:val="00567351"/>
    <w:rsid w:val="00567799"/>
    <w:rsid w:val="005710DE"/>
    <w:rsid w:val="00571A0B"/>
    <w:rsid w:val="00573DFD"/>
    <w:rsid w:val="005747D0"/>
    <w:rsid w:val="005822DF"/>
    <w:rsid w:val="005827D5"/>
    <w:rsid w:val="00582918"/>
    <w:rsid w:val="005849E3"/>
    <w:rsid w:val="005850D7"/>
    <w:rsid w:val="0058522F"/>
    <w:rsid w:val="00585282"/>
    <w:rsid w:val="00586266"/>
    <w:rsid w:val="0058703B"/>
    <w:rsid w:val="00592A09"/>
    <w:rsid w:val="00595EDE"/>
    <w:rsid w:val="00596A76"/>
    <w:rsid w:val="00596E2B"/>
    <w:rsid w:val="00597DE3"/>
    <w:rsid w:val="005A0CBA"/>
    <w:rsid w:val="005A2022"/>
    <w:rsid w:val="005A3272"/>
    <w:rsid w:val="005A5193"/>
    <w:rsid w:val="005A6034"/>
    <w:rsid w:val="005A7AC1"/>
    <w:rsid w:val="005B115A"/>
    <w:rsid w:val="005B3ADC"/>
    <w:rsid w:val="005B537F"/>
    <w:rsid w:val="005C120D"/>
    <w:rsid w:val="005C15B3"/>
    <w:rsid w:val="005C6F80"/>
    <w:rsid w:val="005D07C2"/>
    <w:rsid w:val="005E080D"/>
    <w:rsid w:val="005E2F29"/>
    <w:rsid w:val="005E400D"/>
    <w:rsid w:val="005E49D4"/>
    <w:rsid w:val="005E4E79"/>
    <w:rsid w:val="005E5CE7"/>
    <w:rsid w:val="005E790C"/>
    <w:rsid w:val="005F08C5"/>
    <w:rsid w:val="005F29B4"/>
    <w:rsid w:val="005F6EB0"/>
    <w:rsid w:val="0060307E"/>
    <w:rsid w:val="0060318C"/>
    <w:rsid w:val="00604782"/>
    <w:rsid w:val="00605718"/>
    <w:rsid w:val="00605C66"/>
    <w:rsid w:val="00606310"/>
    <w:rsid w:val="00607814"/>
    <w:rsid w:val="00610D87"/>
    <w:rsid w:val="00610E88"/>
    <w:rsid w:val="00613827"/>
    <w:rsid w:val="006153B7"/>
    <w:rsid w:val="006175D7"/>
    <w:rsid w:val="006208E5"/>
    <w:rsid w:val="00622BAB"/>
    <w:rsid w:val="006273E4"/>
    <w:rsid w:val="00631F82"/>
    <w:rsid w:val="006323C5"/>
    <w:rsid w:val="006338D8"/>
    <w:rsid w:val="00633B59"/>
    <w:rsid w:val="00634EF4"/>
    <w:rsid w:val="006357D0"/>
    <w:rsid w:val="006358C8"/>
    <w:rsid w:val="00641165"/>
    <w:rsid w:val="0064133A"/>
    <w:rsid w:val="006416D1"/>
    <w:rsid w:val="006436E7"/>
    <w:rsid w:val="00647FD7"/>
    <w:rsid w:val="00650080"/>
    <w:rsid w:val="00651F17"/>
    <w:rsid w:val="0065382D"/>
    <w:rsid w:val="00654B4D"/>
    <w:rsid w:val="0065559D"/>
    <w:rsid w:val="00655A40"/>
    <w:rsid w:val="00656DF2"/>
    <w:rsid w:val="00657D11"/>
    <w:rsid w:val="00660D84"/>
    <w:rsid w:val="00660EBF"/>
    <w:rsid w:val="0066133A"/>
    <w:rsid w:val="00662EA6"/>
    <w:rsid w:val="00663196"/>
    <w:rsid w:val="0066378C"/>
    <w:rsid w:val="0066661D"/>
    <w:rsid w:val="00667E66"/>
    <w:rsid w:val="006700F0"/>
    <w:rsid w:val="006706EA"/>
    <w:rsid w:val="00670A48"/>
    <w:rsid w:val="00672F6F"/>
    <w:rsid w:val="00674C2F"/>
    <w:rsid w:val="00674C8B"/>
    <w:rsid w:val="006844A2"/>
    <w:rsid w:val="00685C94"/>
    <w:rsid w:val="00691AEE"/>
    <w:rsid w:val="0069523C"/>
    <w:rsid w:val="006962CA"/>
    <w:rsid w:val="00696A95"/>
    <w:rsid w:val="006A09DA"/>
    <w:rsid w:val="006A1835"/>
    <w:rsid w:val="006A2625"/>
    <w:rsid w:val="006B3000"/>
    <w:rsid w:val="006B4A30"/>
    <w:rsid w:val="006B7569"/>
    <w:rsid w:val="006C28EE"/>
    <w:rsid w:val="006C4FF1"/>
    <w:rsid w:val="006C5C02"/>
    <w:rsid w:val="006D2998"/>
    <w:rsid w:val="006D3188"/>
    <w:rsid w:val="006D5159"/>
    <w:rsid w:val="006D6779"/>
    <w:rsid w:val="006D7F15"/>
    <w:rsid w:val="006E08FC"/>
    <w:rsid w:val="006E1B38"/>
    <w:rsid w:val="006F2588"/>
    <w:rsid w:val="00706058"/>
    <w:rsid w:val="00710A6C"/>
    <w:rsid w:val="00710D98"/>
    <w:rsid w:val="00711CE9"/>
    <w:rsid w:val="00712266"/>
    <w:rsid w:val="00712593"/>
    <w:rsid w:val="00712D82"/>
    <w:rsid w:val="00716B08"/>
    <w:rsid w:val="00716E22"/>
    <w:rsid w:val="007171AB"/>
    <w:rsid w:val="007213D0"/>
    <w:rsid w:val="007219C0"/>
    <w:rsid w:val="00721D8B"/>
    <w:rsid w:val="0072347F"/>
    <w:rsid w:val="00731C75"/>
    <w:rsid w:val="00732599"/>
    <w:rsid w:val="00740EEE"/>
    <w:rsid w:val="00743E09"/>
    <w:rsid w:val="00744FCC"/>
    <w:rsid w:val="00747B9C"/>
    <w:rsid w:val="00750C93"/>
    <w:rsid w:val="00751B91"/>
    <w:rsid w:val="00754947"/>
    <w:rsid w:val="00754E24"/>
    <w:rsid w:val="00757B3B"/>
    <w:rsid w:val="007618C5"/>
    <w:rsid w:val="00764FA6"/>
    <w:rsid w:val="00765294"/>
    <w:rsid w:val="00771DFA"/>
    <w:rsid w:val="007720D9"/>
    <w:rsid w:val="00773075"/>
    <w:rsid w:val="00773F36"/>
    <w:rsid w:val="00775BF6"/>
    <w:rsid w:val="00776254"/>
    <w:rsid w:val="007769FC"/>
    <w:rsid w:val="00776C04"/>
    <w:rsid w:val="00777C9B"/>
    <w:rsid w:val="00777CFF"/>
    <w:rsid w:val="007815BC"/>
    <w:rsid w:val="00782B3F"/>
    <w:rsid w:val="00782E3C"/>
    <w:rsid w:val="00785292"/>
    <w:rsid w:val="007900CC"/>
    <w:rsid w:val="00792F37"/>
    <w:rsid w:val="0079641B"/>
    <w:rsid w:val="00797A90"/>
    <w:rsid w:val="007A1856"/>
    <w:rsid w:val="007A1887"/>
    <w:rsid w:val="007A2AAF"/>
    <w:rsid w:val="007A629C"/>
    <w:rsid w:val="007A6348"/>
    <w:rsid w:val="007B023C"/>
    <w:rsid w:val="007B03CC"/>
    <w:rsid w:val="007B2F08"/>
    <w:rsid w:val="007B342B"/>
    <w:rsid w:val="007C39D7"/>
    <w:rsid w:val="007C44FF"/>
    <w:rsid w:val="007C6456"/>
    <w:rsid w:val="007C7BDB"/>
    <w:rsid w:val="007D2FF5"/>
    <w:rsid w:val="007D4BCF"/>
    <w:rsid w:val="007D542F"/>
    <w:rsid w:val="007D73AB"/>
    <w:rsid w:val="007D790E"/>
    <w:rsid w:val="007E2712"/>
    <w:rsid w:val="007E3563"/>
    <w:rsid w:val="007E4645"/>
    <w:rsid w:val="007E4A9C"/>
    <w:rsid w:val="007E5516"/>
    <w:rsid w:val="007E622A"/>
    <w:rsid w:val="007E7EE2"/>
    <w:rsid w:val="007F06CA"/>
    <w:rsid w:val="007F0DD0"/>
    <w:rsid w:val="007F3076"/>
    <w:rsid w:val="007F61D0"/>
    <w:rsid w:val="00800DD8"/>
    <w:rsid w:val="0080228F"/>
    <w:rsid w:val="00802E2B"/>
    <w:rsid w:val="00804C1B"/>
    <w:rsid w:val="0080595A"/>
    <w:rsid w:val="0080608A"/>
    <w:rsid w:val="008150A6"/>
    <w:rsid w:val="00815A8F"/>
    <w:rsid w:val="008162F6"/>
    <w:rsid w:val="00816EF3"/>
    <w:rsid w:val="00817098"/>
    <w:rsid w:val="008178E6"/>
    <w:rsid w:val="00821540"/>
    <w:rsid w:val="0082249C"/>
    <w:rsid w:val="008237FB"/>
    <w:rsid w:val="00824C90"/>
    <w:rsid w:val="00824CCE"/>
    <w:rsid w:val="00827146"/>
    <w:rsid w:val="00830B7B"/>
    <w:rsid w:val="00832661"/>
    <w:rsid w:val="008349AA"/>
    <w:rsid w:val="008375D5"/>
    <w:rsid w:val="00841486"/>
    <w:rsid w:val="00842BC9"/>
    <w:rsid w:val="008431AF"/>
    <w:rsid w:val="0084476E"/>
    <w:rsid w:val="00845137"/>
    <w:rsid w:val="00845B9F"/>
    <w:rsid w:val="008504F6"/>
    <w:rsid w:val="0085240E"/>
    <w:rsid w:val="00852484"/>
    <w:rsid w:val="008573B9"/>
    <w:rsid w:val="0085782D"/>
    <w:rsid w:val="00863BB7"/>
    <w:rsid w:val="008730FD"/>
    <w:rsid w:val="00873DA1"/>
    <w:rsid w:val="00875DDD"/>
    <w:rsid w:val="00881BC6"/>
    <w:rsid w:val="00884056"/>
    <w:rsid w:val="008848F6"/>
    <w:rsid w:val="008860CC"/>
    <w:rsid w:val="00886EEE"/>
    <w:rsid w:val="00887F86"/>
    <w:rsid w:val="00890872"/>
    <w:rsid w:val="00890876"/>
    <w:rsid w:val="00891929"/>
    <w:rsid w:val="00893029"/>
    <w:rsid w:val="0089514A"/>
    <w:rsid w:val="00895C2A"/>
    <w:rsid w:val="008A03E9"/>
    <w:rsid w:val="008A0A0D"/>
    <w:rsid w:val="008A32D9"/>
    <w:rsid w:val="008A3961"/>
    <w:rsid w:val="008A4CEA"/>
    <w:rsid w:val="008A5224"/>
    <w:rsid w:val="008A68D0"/>
    <w:rsid w:val="008A7506"/>
    <w:rsid w:val="008A7D14"/>
    <w:rsid w:val="008B1603"/>
    <w:rsid w:val="008B20ED"/>
    <w:rsid w:val="008B6135"/>
    <w:rsid w:val="008B7BEB"/>
    <w:rsid w:val="008C02B8"/>
    <w:rsid w:val="008C4538"/>
    <w:rsid w:val="008C562B"/>
    <w:rsid w:val="008C6717"/>
    <w:rsid w:val="008D012C"/>
    <w:rsid w:val="008D0305"/>
    <w:rsid w:val="008D0A21"/>
    <w:rsid w:val="008D2D6B"/>
    <w:rsid w:val="008D3090"/>
    <w:rsid w:val="008D4306"/>
    <w:rsid w:val="008D4508"/>
    <w:rsid w:val="008D4DC4"/>
    <w:rsid w:val="008D5BCA"/>
    <w:rsid w:val="008D5E79"/>
    <w:rsid w:val="008D7CAF"/>
    <w:rsid w:val="008E02EE"/>
    <w:rsid w:val="008E65A8"/>
    <w:rsid w:val="008E77D6"/>
    <w:rsid w:val="008F0AC6"/>
    <w:rsid w:val="009036E7"/>
    <w:rsid w:val="0090605F"/>
    <w:rsid w:val="00907069"/>
    <w:rsid w:val="00907A8F"/>
    <w:rsid w:val="0091053B"/>
    <w:rsid w:val="00912158"/>
    <w:rsid w:val="00912945"/>
    <w:rsid w:val="00912CBD"/>
    <w:rsid w:val="009144EE"/>
    <w:rsid w:val="00915D4C"/>
    <w:rsid w:val="0092135B"/>
    <w:rsid w:val="009279B2"/>
    <w:rsid w:val="00935814"/>
    <w:rsid w:val="00941883"/>
    <w:rsid w:val="0094502D"/>
    <w:rsid w:val="00946561"/>
    <w:rsid w:val="00946B39"/>
    <w:rsid w:val="00947013"/>
    <w:rsid w:val="0095062C"/>
    <w:rsid w:val="009546CB"/>
    <w:rsid w:val="00956EA9"/>
    <w:rsid w:val="00966E40"/>
    <w:rsid w:val="00971BC4"/>
    <w:rsid w:val="00973084"/>
    <w:rsid w:val="00973422"/>
    <w:rsid w:val="00973CBD"/>
    <w:rsid w:val="00974520"/>
    <w:rsid w:val="00974B59"/>
    <w:rsid w:val="00975341"/>
    <w:rsid w:val="0097653D"/>
    <w:rsid w:val="00976551"/>
    <w:rsid w:val="00977A0D"/>
    <w:rsid w:val="00977B21"/>
    <w:rsid w:val="00984EA2"/>
    <w:rsid w:val="00986CC3"/>
    <w:rsid w:val="0099068E"/>
    <w:rsid w:val="009920AA"/>
    <w:rsid w:val="00992943"/>
    <w:rsid w:val="009931B3"/>
    <w:rsid w:val="00995A3F"/>
    <w:rsid w:val="00996279"/>
    <w:rsid w:val="009965F7"/>
    <w:rsid w:val="009A0866"/>
    <w:rsid w:val="009A3C05"/>
    <w:rsid w:val="009A4D0A"/>
    <w:rsid w:val="009A6156"/>
    <w:rsid w:val="009A759C"/>
    <w:rsid w:val="009B2B2B"/>
    <w:rsid w:val="009B2F70"/>
    <w:rsid w:val="009B4594"/>
    <w:rsid w:val="009B4DEC"/>
    <w:rsid w:val="009B65C2"/>
    <w:rsid w:val="009C2459"/>
    <w:rsid w:val="009C255A"/>
    <w:rsid w:val="009C2B46"/>
    <w:rsid w:val="009C4448"/>
    <w:rsid w:val="009C610D"/>
    <w:rsid w:val="009C6D10"/>
    <w:rsid w:val="009D10E5"/>
    <w:rsid w:val="009D2A20"/>
    <w:rsid w:val="009D2DC4"/>
    <w:rsid w:val="009D43F3"/>
    <w:rsid w:val="009D4E9F"/>
    <w:rsid w:val="009D5D40"/>
    <w:rsid w:val="009D6B1B"/>
    <w:rsid w:val="009E107B"/>
    <w:rsid w:val="009E18D6"/>
    <w:rsid w:val="009E1E97"/>
    <w:rsid w:val="009E4DCA"/>
    <w:rsid w:val="009E53C8"/>
    <w:rsid w:val="009E5B02"/>
    <w:rsid w:val="009E7B92"/>
    <w:rsid w:val="009E7F45"/>
    <w:rsid w:val="009F19C0"/>
    <w:rsid w:val="009F1F7A"/>
    <w:rsid w:val="009F2CDD"/>
    <w:rsid w:val="009F505F"/>
    <w:rsid w:val="00A00AE4"/>
    <w:rsid w:val="00A00D24"/>
    <w:rsid w:val="00A0129C"/>
    <w:rsid w:val="00A01F5C"/>
    <w:rsid w:val="00A05EDF"/>
    <w:rsid w:val="00A06914"/>
    <w:rsid w:val="00A12A69"/>
    <w:rsid w:val="00A2019A"/>
    <w:rsid w:val="00A21091"/>
    <w:rsid w:val="00A222BA"/>
    <w:rsid w:val="00A23493"/>
    <w:rsid w:val="00A2416A"/>
    <w:rsid w:val="00A30E06"/>
    <w:rsid w:val="00A31925"/>
    <w:rsid w:val="00A31D52"/>
    <w:rsid w:val="00A31D9A"/>
    <w:rsid w:val="00A31EC8"/>
    <w:rsid w:val="00A3270B"/>
    <w:rsid w:val="00A333A9"/>
    <w:rsid w:val="00A379E4"/>
    <w:rsid w:val="00A42F07"/>
    <w:rsid w:val="00A43B02"/>
    <w:rsid w:val="00A44946"/>
    <w:rsid w:val="00A45A84"/>
    <w:rsid w:val="00A46B85"/>
    <w:rsid w:val="00A475C7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60D45"/>
    <w:rsid w:val="00A61F6D"/>
    <w:rsid w:val="00A63A4C"/>
    <w:rsid w:val="00A65996"/>
    <w:rsid w:val="00A67276"/>
    <w:rsid w:val="00A67588"/>
    <w:rsid w:val="00A67840"/>
    <w:rsid w:val="00A7164F"/>
    <w:rsid w:val="00A71A9E"/>
    <w:rsid w:val="00A7382D"/>
    <w:rsid w:val="00A743AC"/>
    <w:rsid w:val="00A75AB7"/>
    <w:rsid w:val="00A833B9"/>
    <w:rsid w:val="00A8483F"/>
    <w:rsid w:val="00A870B0"/>
    <w:rsid w:val="00A8728A"/>
    <w:rsid w:val="00A87A54"/>
    <w:rsid w:val="00AA105C"/>
    <w:rsid w:val="00AA17A6"/>
    <w:rsid w:val="00AA1809"/>
    <w:rsid w:val="00AA1FFE"/>
    <w:rsid w:val="00AA3F2E"/>
    <w:rsid w:val="00AA72F4"/>
    <w:rsid w:val="00AB10E7"/>
    <w:rsid w:val="00AB4D25"/>
    <w:rsid w:val="00AB5033"/>
    <w:rsid w:val="00AB5298"/>
    <w:rsid w:val="00AB5519"/>
    <w:rsid w:val="00AB6313"/>
    <w:rsid w:val="00AB6F47"/>
    <w:rsid w:val="00AB71DD"/>
    <w:rsid w:val="00AC15C5"/>
    <w:rsid w:val="00AC59D3"/>
    <w:rsid w:val="00AD0E75"/>
    <w:rsid w:val="00AE77EB"/>
    <w:rsid w:val="00AE7BD8"/>
    <w:rsid w:val="00AE7D02"/>
    <w:rsid w:val="00AF0BB7"/>
    <w:rsid w:val="00AF0BDE"/>
    <w:rsid w:val="00AF0EDE"/>
    <w:rsid w:val="00AF36DC"/>
    <w:rsid w:val="00AF4853"/>
    <w:rsid w:val="00AF53B9"/>
    <w:rsid w:val="00AF73AD"/>
    <w:rsid w:val="00AF7C6F"/>
    <w:rsid w:val="00B00702"/>
    <w:rsid w:val="00B0110B"/>
    <w:rsid w:val="00B02153"/>
    <w:rsid w:val="00B0234E"/>
    <w:rsid w:val="00B06751"/>
    <w:rsid w:val="00B06B65"/>
    <w:rsid w:val="00B07931"/>
    <w:rsid w:val="00B13241"/>
    <w:rsid w:val="00B13699"/>
    <w:rsid w:val="00B136A7"/>
    <w:rsid w:val="00B149E2"/>
    <w:rsid w:val="00B14E3B"/>
    <w:rsid w:val="00B2131A"/>
    <w:rsid w:val="00B2169D"/>
    <w:rsid w:val="00B216D2"/>
    <w:rsid w:val="00B21CBB"/>
    <w:rsid w:val="00B252F4"/>
    <w:rsid w:val="00B2606D"/>
    <w:rsid w:val="00B263C0"/>
    <w:rsid w:val="00B26E46"/>
    <w:rsid w:val="00B27EBD"/>
    <w:rsid w:val="00B316CA"/>
    <w:rsid w:val="00B31BFB"/>
    <w:rsid w:val="00B3528F"/>
    <w:rsid w:val="00B357AB"/>
    <w:rsid w:val="00B41704"/>
    <w:rsid w:val="00B41F72"/>
    <w:rsid w:val="00B44E90"/>
    <w:rsid w:val="00B45324"/>
    <w:rsid w:val="00B46634"/>
    <w:rsid w:val="00B47018"/>
    <w:rsid w:val="00B47956"/>
    <w:rsid w:val="00B517E1"/>
    <w:rsid w:val="00B556E8"/>
    <w:rsid w:val="00B55E70"/>
    <w:rsid w:val="00B60238"/>
    <w:rsid w:val="00B640A8"/>
    <w:rsid w:val="00B64962"/>
    <w:rsid w:val="00B66AC0"/>
    <w:rsid w:val="00B71634"/>
    <w:rsid w:val="00B73091"/>
    <w:rsid w:val="00B75139"/>
    <w:rsid w:val="00B80840"/>
    <w:rsid w:val="00B815FC"/>
    <w:rsid w:val="00B81623"/>
    <w:rsid w:val="00B82A05"/>
    <w:rsid w:val="00B8330A"/>
    <w:rsid w:val="00B84409"/>
    <w:rsid w:val="00B84500"/>
    <w:rsid w:val="00B84E2D"/>
    <w:rsid w:val="00B8746A"/>
    <w:rsid w:val="00B9277F"/>
    <w:rsid w:val="00B927C9"/>
    <w:rsid w:val="00B94DA5"/>
    <w:rsid w:val="00B952B7"/>
    <w:rsid w:val="00B96EFA"/>
    <w:rsid w:val="00B97CCF"/>
    <w:rsid w:val="00BA3F43"/>
    <w:rsid w:val="00BA5541"/>
    <w:rsid w:val="00BA61AC"/>
    <w:rsid w:val="00BB03E5"/>
    <w:rsid w:val="00BB17B0"/>
    <w:rsid w:val="00BB28BF"/>
    <w:rsid w:val="00BB2F42"/>
    <w:rsid w:val="00BB4AC0"/>
    <w:rsid w:val="00BB5683"/>
    <w:rsid w:val="00BB5EB6"/>
    <w:rsid w:val="00BC112B"/>
    <w:rsid w:val="00BC17DF"/>
    <w:rsid w:val="00BC3F7E"/>
    <w:rsid w:val="00BC6832"/>
    <w:rsid w:val="00BC7175"/>
    <w:rsid w:val="00BD0826"/>
    <w:rsid w:val="00BD15AB"/>
    <w:rsid w:val="00BD181D"/>
    <w:rsid w:val="00BD4D7E"/>
    <w:rsid w:val="00BE0567"/>
    <w:rsid w:val="00BE18F0"/>
    <w:rsid w:val="00BE1BAF"/>
    <w:rsid w:val="00BE302F"/>
    <w:rsid w:val="00BE3210"/>
    <w:rsid w:val="00BE350E"/>
    <w:rsid w:val="00BE3E56"/>
    <w:rsid w:val="00BE4BF7"/>
    <w:rsid w:val="00BE56A7"/>
    <w:rsid w:val="00BE62F6"/>
    <w:rsid w:val="00BE638E"/>
    <w:rsid w:val="00BE7D9C"/>
    <w:rsid w:val="00BF27B2"/>
    <w:rsid w:val="00BF4F06"/>
    <w:rsid w:val="00BF534E"/>
    <w:rsid w:val="00BF5717"/>
    <w:rsid w:val="00BF5C91"/>
    <w:rsid w:val="00BF66D2"/>
    <w:rsid w:val="00C01348"/>
    <w:rsid w:val="00C01585"/>
    <w:rsid w:val="00C01832"/>
    <w:rsid w:val="00C0764A"/>
    <w:rsid w:val="00C102DE"/>
    <w:rsid w:val="00C1410E"/>
    <w:rsid w:val="00C141C6"/>
    <w:rsid w:val="00C15663"/>
    <w:rsid w:val="00C156CA"/>
    <w:rsid w:val="00C16508"/>
    <w:rsid w:val="00C16F5A"/>
    <w:rsid w:val="00C2071A"/>
    <w:rsid w:val="00C20ACB"/>
    <w:rsid w:val="00C23703"/>
    <w:rsid w:val="00C26068"/>
    <w:rsid w:val="00C26DF9"/>
    <w:rsid w:val="00C271A8"/>
    <w:rsid w:val="00C3050C"/>
    <w:rsid w:val="00C31CA9"/>
    <w:rsid w:val="00C31F15"/>
    <w:rsid w:val="00C32067"/>
    <w:rsid w:val="00C346AD"/>
    <w:rsid w:val="00C36E3A"/>
    <w:rsid w:val="00C37A77"/>
    <w:rsid w:val="00C41141"/>
    <w:rsid w:val="00C4283A"/>
    <w:rsid w:val="00C449AD"/>
    <w:rsid w:val="00C44E30"/>
    <w:rsid w:val="00C461E6"/>
    <w:rsid w:val="00C50045"/>
    <w:rsid w:val="00C50771"/>
    <w:rsid w:val="00C508BE"/>
    <w:rsid w:val="00C55FE8"/>
    <w:rsid w:val="00C60682"/>
    <w:rsid w:val="00C63EC4"/>
    <w:rsid w:val="00C64CD9"/>
    <w:rsid w:val="00C659E7"/>
    <w:rsid w:val="00C66E3B"/>
    <w:rsid w:val="00C670F8"/>
    <w:rsid w:val="00C6780B"/>
    <w:rsid w:val="00C73A90"/>
    <w:rsid w:val="00C76D49"/>
    <w:rsid w:val="00C80AD4"/>
    <w:rsid w:val="00C80B5E"/>
    <w:rsid w:val="00C82055"/>
    <w:rsid w:val="00C83893"/>
    <w:rsid w:val="00C85FE1"/>
    <w:rsid w:val="00C8630A"/>
    <w:rsid w:val="00C9061B"/>
    <w:rsid w:val="00C93EBA"/>
    <w:rsid w:val="00C97310"/>
    <w:rsid w:val="00C97A19"/>
    <w:rsid w:val="00C97EF0"/>
    <w:rsid w:val="00CA0BD8"/>
    <w:rsid w:val="00CA2FD7"/>
    <w:rsid w:val="00CA4AE6"/>
    <w:rsid w:val="00CA63B3"/>
    <w:rsid w:val="00CA69E3"/>
    <w:rsid w:val="00CA6B28"/>
    <w:rsid w:val="00CA72BB"/>
    <w:rsid w:val="00CA7FF5"/>
    <w:rsid w:val="00CB0531"/>
    <w:rsid w:val="00CB07E5"/>
    <w:rsid w:val="00CB09E0"/>
    <w:rsid w:val="00CB0A70"/>
    <w:rsid w:val="00CB1C14"/>
    <w:rsid w:val="00CB1E7C"/>
    <w:rsid w:val="00CB2EA1"/>
    <w:rsid w:val="00CB2F84"/>
    <w:rsid w:val="00CB3E75"/>
    <w:rsid w:val="00CB43F1"/>
    <w:rsid w:val="00CB4E5A"/>
    <w:rsid w:val="00CB581E"/>
    <w:rsid w:val="00CB6A8A"/>
    <w:rsid w:val="00CB6EDE"/>
    <w:rsid w:val="00CC41BA"/>
    <w:rsid w:val="00CD09EF"/>
    <w:rsid w:val="00CD1550"/>
    <w:rsid w:val="00CD17C1"/>
    <w:rsid w:val="00CD1C6C"/>
    <w:rsid w:val="00CD37F1"/>
    <w:rsid w:val="00CD3BFC"/>
    <w:rsid w:val="00CD4565"/>
    <w:rsid w:val="00CD6169"/>
    <w:rsid w:val="00CD6D76"/>
    <w:rsid w:val="00CD7B40"/>
    <w:rsid w:val="00CE1C01"/>
    <w:rsid w:val="00CE1E04"/>
    <w:rsid w:val="00CE20BC"/>
    <w:rsid w:val="00CE26C6"/>
    <w:rsid w:val="00CE39E1"/>
    <w:rsid w:val="00CF16D8"/>
    <w:rsid w:val="00CF1FD8"/>
    <w:rsid w:val="00CF20D0"/>
    <w:rsid w:val="00CF2D83"/>
    <w:rsid w:val="00CF44A1"/>
    <w:rsid w:val="00CF45F2"/>
    <w:rsid w:val="00CF4FDC"/>
    <w:rsid w:val="00CF6E13"/>
    <w:rsid w:val="00CF7776"/>
    <w:rsid w:val="00D00E9E"/>
    <w:rsid w:val="00D01FBD"/>
    <w:rsid w:val="00D021D2"/>
    <w:rsid w:val="00D061BB"/>
    <w:rsid w:val="00D07BE1"/>
    <w:rsid w:val="00D116C0"/>
    <w:rsid w:val="00D11D2B"/>
    <w:rsid w:val="00D13433"/>
    <w:rsid w:val="00D13D8A"/>
    <w:rsid w:val="00D158E7"/>
    <w:rsid w:val="00D172C9"/>
    <w:rsid w:val="00D209D7"/>
    <w:rsid w:val="00D20DA7"/>
    <w:rsid w:val="00D249A5"/>
    <w:rsid w:val="00D275B7"/>
    <w:rsid w:val="00D2793F"/>
    <w:rsid w:val="00D279D8"/>
    <w:rsid w:val="00D27C8E"/>
    <w:rsid w:val="00D3026A"/>
    <w:rsid w:val="00D32D62"/>
    <w:rsid w:val="00D3621B"/>
    <w:rsid w:val="00D36E44"/>
    <w:rsid w:val="00D40205"/>
    <w:rsid w:val="00D40C72"/>
    <w:rsid w:val="00D41021"/>
    <w:rsid w:val="00D410F2"/>
    <w:rsid w:val="00D4141B"/>
    <w:rsid w:val="00D4145D"/>
    <w:rsid w:val="00D425CC"/>
    <w:rsid w:val="00D4460B"/>
    <w:rsid w:val="00D458F0"/>
    <w:rsid w:val="00D50668"/>
    <w:rsid w:val="00D50B3B"/>
    <w:rsid w:val="00D51C1C"/>
    <w:rsid w:val="00D51FCC"/>
    <w:rsid w:val="00D5467F"/>
    <w:rsid w:val="00D55837"/>
    <w:rsid w:val="00D56A9F"/>
    <w:rsid w:val="00D57BA2"/>
    <w:rsid w:val="00D60F51"/>
    <w:rsid w:val="00D60FAC"/>
    <w:rsid w:val="00D65E43"/>
    <w:rsid w:val="00D6730A"/>
    <w:rsid w:val="00D674A6"/>
    <w:rsid w:val="00D67C54"/>
    <w:rsid w:val="00D708FC"/>
    <w:rsid w:val="00D7168E"/>
    <w:rsid w:val="00D72719"/>
    <w:rsid w:val="00D73F9D"/>
    <w:rsid w:val="00D74B7C"/>
    <w:rsid w:val="00D76068"/>
    <w:rsid w:val="00D76B01"/>
    <w:rsid w:val="00D804A2"/>
    <w:rsid w:val="00D84704"/>
    <w:rsid w:val="00D84BF9"/>
    <w:rsid w:val="00D8517D"/>
    <w:rsid w:val="00D921FD"/>
    <w:rsid w:val="00D93714"/>
    <w:rsid w:val="00D94034"/>
    <w:rsid w:val="00D95424"/>
    <w:rsid w:val="00D96717"/>
    <w:rsid w:val="00DA4084"/>
    <w:rsid w:val="00DA56ED"/>
    <w:rsid w:val="00DA5A54"/>
    <w:rsid w:val="00DA5C0D"/>
    <w:rsid w:val="00DB0977"/>
    <w:rsid w:val="00DB423C"/>
    <w:rsid w:val="00DB4E26"/>
    <w:rsid w:val="00DB714B"/>
    <w:rsid w:val="00DC1025"/>
    <w:rsid w:val="00DC10F6"/>
    <w:rsid w:val="00DC115D"/>
    <w:rsid w:val="00DC1EB8"/>
    <w:rsid w:val="00DC3E45"/>
    <w:rsid w:val="00DC4598"/>
    <w:rsid w:val="00DD0722"/>
    <w:rsid w:val="00DD0B3D"/>
    <w:rsid w:val="00DD0F22"/>
    <w:rsid w:val="00DD212F"/>
    <w:rsid w:val="00DD73B1"/>
    <w:rsid w:val="00DE18F5"/>
    <w:rsid w:val="00DE1B7C"/>
    <w:rsid w:val="00DE5352"/>
    <w:rsid w:val="00DE73D2"/>
    <w:rsid w:val="00DF5BFB"/>
    <w:rsid w:val="00DF5CD6"/>
    <w:rsid w:val="00E022DA"/>
    <w:rsid w:val="00E032A1"/>
    <w:rsid w:val="00E03BCB"/>
    <w:rsid w:val="00E124DC"/>
    <w:rsid w:val="00E12EB5"/>
    <w:rsid w:val="00E15A41"/>
    <w:rsid w:val="00E16825"/>
    <w:rsid w:val="00E16D29"/>
    <w:rsid w:val="00E16E3E"/>
    <w:rsid w:val="00E22090"/>
    <w:rsid w:val="00E22D68"/>
    <w:rsid w:val="00E24621"/>
    <w:rsid w:val="00E247D9"/>
    <w:rsid w:val="00E258D8"/>
    <w:rsid w:val="00E26DDF"/>
    <w:rsid w:val="00E270E5"/>
    <w:rsid w:val="00E30167"/>
    <w:rsid w:val="00E32C2B"/>
    <w:rsid w:val="00E33493"/>
    <w:rsid w:val="00E37922"/>
    <w:rsid w:val="00E406DF"/>
    <w:rsid w:val="00E415D3"/>
    <w:rsid w:val="00E469E4"/>
    <w:rsid w:val="00E475C3"/>
    <w:rsid w:val="00E509B0"/>
    <w:rsid w:val="00E50B11"/>
    <w:rsid w:val="00E52FE9"/>
    <w:rsid w:val="00E54246"/>
    <w:rsid w:val="00E55D8E"/>
    <w:rsid w:val="00E60444"/>
    <w:rsid w:val="00E6641E"/>
    <w:rsid w:val="00E66F18"/>
    <w:rsid w:val="00E70856"/>
    <w:rsid w:val="00E71557"/>
    <w:rsid w:val="00E727DE"/>
    <w:rsid w:val="00E7426E"/>
    <w:rsid w:val="00E74A30"/>
    <w:rsid w:val="00E77778"/>
    <w:rsid w:val="00E77B7E"/>
    <w:rsid w:val="00E77BA8"/>
    <w:rsid w:val="00E8139F"/>
    <w:rsid w:val="00E82DF1"/>
    <w:rsid w:val="00E84754"/>
    <w:rsid w:val="00E90CAA"/>
    <w:rsid w:val="00E9113B"/>
    <w:rsid w:val="00E93339"/>
    <w:rsid w:val="00E96532"/>
    <w:rsid w:val="00E973A0"/>
    <w:rsid w:val="00EA1688"/>
    <w:rsid w:val="00EA1AFC"/>
    <w:rsid w:val="00EA2317"/>
    <w:rsid w:val="00EA3A7D"/>
    <w:rsid w:val="00EA4C83"/>
    <w:rsid w:val="00EB0A37"/>
    <w:rsid w:val="00EB763D"/>
    <w:rsid w:val="00EB7EC2"/>
    <w:rsid w:val="00EB7FE4"/>
    <w:rsid w:val="00EC0A92"/>
    <w:rsid w:val="00EC110C"/>
    <w:rsid w:val="00EC1DA0"/>
    <w:rsid w:val="00EC329B"/>
    <w:rsid w:val="00EC5EB9"/>
    <w:rsid w:val="00EC6006"/>
    <w:rsid w:val="00EC71A6"/>
    <w:rsid w:val="00EC73EB"/>
    <w:rsid w:val="00ED592E"/>
    <w:rsid w:val="00ED6ABD"/>
    <w:rsid w:val="00ED72E1"/>
    <w:rsid w:val="00EE3C0F"/>
    <w:rsid w:val="00EE5EB8"/>
    <w:rsid w:val="00EE66E5"/>
    <w:rsid w:val="00EE6810"/>
    <w:rsid w:val="00EF1601"/>
    <w:rsid w:val="00EF21FE"/>
    <w:rsid w:val="00EF2A7F"/>
    <w:rsid w:val="00EF2D58"/>
    <w:rsid w:val="00EF37C2"/>
    <w:rsid w:val="00EF4803"/>
    <w:rsid w:val="00EF5127"/>
    <w:rsid w:val="00F02290"/>
    <w:rsid w:val="00F03EAC"/>
    <w:rsid w:val="00F04189"/>
    <w:rsid w:val="00F04B7C"/>
    <w:rsid w:val="00F077C9"/>
    <w:rsid w:val="00F078B5"/>
    <w:rsid w:val="00F14024"/>
    <w:rsid w:val="00F14FA3"/>
    <w:rsid w:val="00F15DB1"/>
    <w:rsid w:val="00F24297"/>
    <w:rsid w:val="00F2564A"/>
    <w:rsid w:val="00F25761"/>
    <w:rsid w:val="00F259D7"/>
    <w:rsid w:val="00F31364"/>
    <w:rsid w:val="00F32482"/>
    <w:rsid w:val="00F32D05"/>
    <w:rsid w:val="00F34BFC"/>
    <w:rsid w:val="00F35263"/>
    <w:rsid w:val="00F35E34"/>
    <w:rsid w:val="00F403BF"/>
    <w:rsid w:val="00F4342F"/>
    <w:rsid w:val="00F45227"/>
    <w:rsid w:val="00F5045C"/>
    <w:rsid w:val="00F520C7"/>
    <w:rsid w:val="00F53AEA"/>
    <w:rsid w:val="00F53BAB"/>
    <w:rsid w:val="00F547AF"/>
    <w:rsid w:val="00F55AC7"/>
    <w:rsid w:val="00F55FC9"/>
    <w:rsid w:val="00F563CD"/>
    <w:rsid w:val="00F5663B"/>
    <w:rsid w:val="00F5674D"/>
    <w:rsid w:val="00F62AC1"/>
    <w:rsid w:val="00F6392C"/>
    <w:rsid w:val="00F64256"/>
    <w:rsid w:val="00F66093"/>
    <w:rsid w:val="00F66518"/>
    <w:rsid w:val="00F66657"/>
    <w:rsid w:val="00F6751E"/>
    <w:rsid w:val="00F70848"/>
    <w:rsid w:val="00F73A60"/>
    <w:rsid w:val="00F740D6"/>
    <w:rsid w:val="00F8015D"/>
    <w:rsid w:val="00F829C7"/>
    <w:rsid w:val="00F834AA"/>
    <w:rsid w:val="00F848D6"/>
    <w:rsid w:val="00F859AE"/>
    <w:rsid w:val="00F9071F"/>
    <w:rsid w:val="00F922B2"/>
    <w:rsid w:val="00F943C8"/>
    <w:rsid w:val="00F96B28"/>
    <w:rsid w:val="00F97976"/>
    <w:rsid w:val="00FA1564"/>
    <w:rsid w:val="00FA3BC4"/>
    <w:rsid w:val="00FA41B4"/>
    <w:rsid w:val="00FA5DDD"/>
    <w:rsid w:val="00FA6255"/>
    <w:rsid w:val="00FA6511"/>
    <w:rsid w:val="00FA723B"/>
    <w:rsid w:val="00FA7644"/>
    <w:rsid w:val="00FB0647"/>
    <w:rsid w:val="00FB1FA3"/>
    <w:rsid w:val="00FB43A8"/>
    <w:rsid w:val="00FB4D12"/>
    <w:rsid w:val="00FB5279"/>
    <w:rsid w:val="00FB62AE"/>
    <w:rsid w:val="00FC069A"/>
    <w:rsid w:val="00FC08A9"/>
    <w:rsid w:val="00FC0BA0"/>
    <w:rsid w:val="00FC7600"/>
    <w:rsid w:val="00FD0385"/>
    <w:rsid w:val="00FD0B7B"/>
    <w:rsid w:val="00FD1A46"/>
    <w:rsid w:val="00FD2258"/>
    <w:rsid w:val="00FD3C79"/>
    <w:rsid w:val="00FD4C08"/>
    <w:rsid w:val="00FD6002"/>
    <w:rsid w:val="00FE1DCC"/>
    <w:rsid w:val="00FE1DD4"/>
    <w:rsid w:val="00FE2B19"/>
    <w:rsid w:val="00FE4B55"/>
    <w:rsid w:val="00FF0538"/>
    <w:rsid w:val="00FF4701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56C1937B"/>
  <w15:docId w15:val="{88CD342E-82E7-4FF6-9984-C236A8D7405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sv-SE" w:eastAsia="en-US" w:bidi="ar-SA"/>
      </w:rPr>
    </w:rPrDefault>
    <w:pPrDefault>
      <w:pPr>
        <w:spacing w:after="24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6338D8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48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Normal"/>
    <w:next w:val="Normal"/>
    <w:uiPriority w:val="35"/>
    <w:semiHidden/>
    <w:qFormat/>
    <w:rsid w:val="00AB6F47"/>
    <w:pPr>
      <w:keepLines/>
      <w:tabs>
        <w:tab w:val="left" w:pos="1701"/>
        <w:tab w:val="left" w:pos="3600"/>
        <w:tab w:val="left" w:pos="5387"/>
      </w:tabs>
      <w:spacing w:before="100" w:line="240" w:lineRule="auto"/>
      <w:textboxTightWrap w:val="firstLineOnly"/>
    </w:pPr>
    <w:rPr>
      <w:rFonts w:asciiTheme="majorHAnsi" w:hAnsiTheme="majorHAnsi" w:cstheme="majorHAnsi"/>
      <w:iCs/>
      <w:spacing w:val="6"/>
      <w:sz w:val="14"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39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Normal"/>
    <w:link w:val="FotnotstextChar"/>
    <w:uiPriority w:val="99"/>
    <w:semiHidden/>
    <w:rsid w:val="00AB6F47"/>
    <w:pPr>
      <w:keepLines/>
      <w:tabs>
        <w:tab w:val="left" w:pos="1701"/>
        <w:tab w:val="left" w:pos="3600"/>
        <w:tab w:val="left" w:pos="5387"/>
      </w:tabs>
      <w:spacing w:before="100" w:after="0" w:line="170" w:lineRule="exact"/>
      <w:textboxTightWrap w:val="firstLineOnly"/>
    </w:pPr>
    <w:rPr>
      <w:rFonts w:asciiTheme="majorHAnsi" w:hAnsiTheme="majorHAnsi" w:cstheme="majorHAnsi"/>
      <w:spacing w:val="6"/>
      <w:sz w:val="14"/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Normal"/>
    <w:next w:val="Normal"/>
    <w:link w:val="KommentarsmneChar"/>
    <w:uiPriority w:val="99"/>
    <w:semiHidden/>
    <w:unhideWhenUsed/>
    <w:rsid w:val="00AB6F47"/>
    <w:rPr>
      <w:b/>
      <w:bCs/>
    </w:rPr>
  </w:style>
  <w:style w:type="character" w:customStyle="1" w:styleId="KommentarsmneChar">
    <w:name w:val="Kommentarsämne Char"/>
    <w:basedOn w:val="Standardstycketeckensnitt"/>
    <w:link w:val="Kommentarsmne"/>
    <w:uiPriority w:val="99"/>
    <w:semiHidden/>
    <w:rsid w:val="00AB6F47"/>
    <w:rPr>
      <w:b/>
      <w:bCs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Kommentarer">
    <w:name w:val="annotation text"/>
    <w:basedOn w:val="Normal"/>
    <w:link w:val="KommentarerChar"/>
    <w:uiPriority w:val="99"/>
    <w:unhideWhenUsed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rPr>
      <w:sz w:val="20"/>
      <w:szCs w:val="20"/>
    </w:rPr>
  </w:style>
  <w:style w:type="character" w:customStyle="1" w:styleId="Departement">
    <w:name w:val="Departement"/>
    <w:basedOn w:val="Standardstycketeckensnitt"/>
    <w:uiPriority w:val="1"/>
    <w:semiHidden/>
    <w:rsid w:val="007E3563"/>
    <w:rPr>
      <w:rFonts w:ascii="Arial" w:hAnsi="Arial"/>
      <w:sz w:val="20"/>
    </w:rPr>
  </w:style>
  <w:style w:type="paragraph" w:styleId="Revision">
    <w:name w:val="Revision"/>
    <w:hidden/>
    <w:uiPriority w:val="99"/>
    <w:semiHidden/>
    <w:rsid w:val="002B5898"/>
    <w:pPr>
      <w:spacing w:after="0" w:line="240" w:lineRule="auto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662180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1267064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42225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1409132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650645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6452043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884067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1737654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6497510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2137679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187682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8161198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595139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515480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9130094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7191557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9169809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2166233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014918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3138429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445336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381129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811043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1334009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503194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06091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5109479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511365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8312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67071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118471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75055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622719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888803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951856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920321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059982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180001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507342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header" Target="header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image" Target="media/image1.emf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24" Type="http://schemas.openxmlformats.org/officeDocument/2006/relationships/glossaryDocument" Target="glossary/document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fontTable" Target="fontTable.xml"/><Relationship Id="rId10" Type="http://schemas.openxmlformats.org/officeDocument/2006/relationships/numbering" Target="numbering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footer" Target="footer3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ml1023ab\AppData\Roaming\Microsoft\Mallar\FaktaPM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75311B67B1D04028AB0B91C25FF2535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CD471A9F-B56B-440A-90F9-CA5694882180}"/>
      </w:docPartPr>
      <w:docPartBody>
        <w:p w:rsidR="008042A1" w:rsidRDefault="008042A1">
          <w:pPr>
            <w:pStyle w:val="75311B67B1D04028AB0B91C25FF2535A"/>
          </w:pPr>
          <w:r w:rsidRPr="00FC36B9">
            <w:rPr>
              <w:rStyle w:val="Platshllartext"/>
            </w:rPr>
            <w:t>Klicka eller tryck här för att ange text.</w:t>
          </w:r>
        </w:p>
      </w:docPartBody>
    </w:docPart>
    <w:docPart>
      <w:docPartPr>
        <w:name w:val="3076D17620B74BE4ABEEC219E5F09EA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F638C618-BB23-4D25-B4C6-0C795108F419}"/>
      </w:docPartPr>
      <w:docPartBody>
        <w:p w:rsidR="008042A1" w:rsidRDefault="008042A1">
          <w:pPr>
            <w:pStyle w:val="3076D17620B74BE4ABEEC219E5F09EA6"/>
          </w:pPr>
          <w:r>
            <w:rPr>
              <w:rStyle w:val="Platshllartext"/>
            </w:rPr>
            <w:t>(sätts av SB)</w:t>
          </w:r>
        </w:p>
      </w:docPartBody>
    </w:docPart>
    <w:docPart>
      <w:docPartPr>
        <w:name w:val="25D66B4ABCA844CDB413881740456E0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A376794-7091-4981-9324-19FFE6125C73}"/>
      </w:docPartPr>
      <w:docPartBody>
        <w:p w:rsidR="008042A1" w:rsidRDefault="008042A1">
          <w:pPr>
            <w:pStyle w:val="25D66B4ABCA844CDB413881740456E0B"/>
          </w:pPr>
          <w:r>
            <w:rPr>
              <w:rStyle w:val="Platshllartext"/>
            </w:rPr>
            <w:t>[K</w:t>
          </w:r>
          <w:r w:rsidRPr="00510C26">
            <w:rPr>
              <w:rStyle w:val="Platshllartext"/>
            </w:rPr>
            <w:t xml:space="preserve">licka här </w:t>
          </w:r>
          <w:r>
            <w:rPr>
              <w:rStyle w:val="Platshllartext"/>
            </w:rPr>
            <w:t>och skriv titel</w:t>
          </w:r>
          <w:r w:rsidRPr="00510C26">
            <w:rPr>
              <w:rStyle w:val="Platshllartext"/>
            </w:rPr>
            <w:t>.</w:t>
          </w:r>
        </w:p>
      </w:docPartBody>
    </w:docPart>
    <w:docPart>
      <w:docPartPr>
        <w:name w:val="877CA1D678904C09ADC7087F9DC957B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D346761-DB88-4CD0-9A26-FA6AAC2D64CA}"/>
      </w:docPartPr>
      <w:docPartBody>
        <w:p w:rsidR="008042A1" w:rsidRDefault="008042A1">
          <w:pPr>
            <w:pStyle w:val="877CA1D678904C09ADC7087F9DC957B0"/>
          </w:pPr>
          <w:r w:rsidRPr="00D31416">
            <w:rPr>
              <w:rStyle w:val="Platshllartext"/>
            </w:rPr>
            <w:t>Ange innehåll som du vill upprepa, inklusive andra innehållskontroller. Du kan också infoga den här kontrollen runt tabellrader om du vill upprepa delar av en tabell.</w:t>
          </w:r>
        </w:p>
      </w:docPartBody>
    </w:docPart>
    <w:docPart>
      <w:docPartPr>
        <w:name w:val="866DBE615F2D41E6B0EFE555865C7941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FDD5EF3F-69F1-4366-B7F1-9C347A9CC64B}"/>
      </w:docPartPr>
      <w:docPartBody>
        <w:p w:rsidR="008042A1" w:rsidRDefault="008042A1">
          <w:pPr>
            <w:pStyle w:val="866DBE615F2D41E6B0EFE555865C7941"/>
          </w:pPr>
          <w:r>
            <w:rPr>
              <w:rStyle w:val="Platshllartext"/>
            </w:rPr>
            <w:t>Klicka här och v</w:t>
          </w:r>
          <w:r w:rsidRPr="00D31416">
            <w:rPr>
              <w:rStyle w:val="Platshllartext"/>
            </w:rPr>
            <w:t xml:space="preserve">älj ett </w:t>
          </w:r>
          <w:r>
            <w:rPr>
              <w:rStyle w:val="Platshllartext"/>
            </w:rPr>
            <w:t>departement.</w:t>
          </w:r>
        </w:p>
      </w:docPartBody>
    </w:docPart>
    <w:docPart>
      <w:docPartPr>
        <w:name w:val="FC196FB5A6E3416DBA5D238B70AD29C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54C1BC52-DF17-4F8F-B4B9-3B4665F50429}"/>
      </w:docPartPr>
      <w:docPartBody>
        <w:p w:rsidR="008042A1" w:rsidRDefault="008042A1">
          <w:pPr>
            <w:pStyle w:val="FC196FB5A6E3416DBA5D238B70AD29CA"/>
          </w:pPr>
          <w:r w:rsidRPr="0066661D">
            <w:rPr>
              <w:rStyle w:val="Platshllartext"/>
            </w:rPr>
            <w:t>Ex COM(202</w:t>
          </w:r>
          <w:r>
            <w:rPr>
              <w:rStyle w:val="Platshllartext"/>
            </w:rPr>
            <w:t>3</w:t>
          </w:r>
          <w:r w:rsidRPr="0066661D">
            <w:rPr>
              <w:rStyle w:val="Platshllartext"/>
            </w:rPr>
            <w:t xml:space="preserve">) </w:t>
          </w:r>
          <w:r>
            <w:rPr>
              <w:rStyle w:val="Platshllartext"/>
            </w:rPr>
            <w:t>123</w:t>
          </w:r>
        </w:p>
      </w:docPartBody>
    </w:docPart>
    <w:docPart>
      <w:docPartPr>
        <w:name w:val="901C51A6B21A4FB0B6BA2BBA2E02561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78BCA5A-20C7-4DA3-8DF2-7BFA3CF5F584}"/>
      </w:docPartPr>
      <w:docPartBody>
        <w:p w:rsidR="008042A1" w:rsidRDefault="008042A1">
          <w:pPr>
            <w:pStyle w:val="901C51A6B21A4FB0B6BA2BBA2E02561B"/>
          </w:pPr>
          <w:r>
            <w:rPr>
              <w:rStyle w:val="Platshllartext"/>
            </w:rPr>
            <w:t>Klicka här och skriv dokumentets fullständiga titel</w:t>
          </w:r>
          <w:r w:rsidRPr="00D31416">
            <w:rPr>
              <w:rStyle w:val="Platshllartext"/>
            </w:rPr>
            <w:t>.</w:t>
          </w:r>
          <w:r>
            <w:rPr>
              <w:rStyle w:val="Platshllartext"/>
            </w:rPr>
            <w:t xml:space="preserve"> För att lägga till fler dokument, klicka här och klicka sedan på plustecknet nere till höger i denna ruta</w:t>
          </w:r>
          <w:r w:rsidRPr="00D31416">
            <w:rPr>
              <w:rStyle w:val="Platshllartext"/>
            </w:rPr>
            <w:t>.</w:t>
          </w:r>
        </w:p>
      </w:docPartBody>
    </w:docPart>
    <w:docPart>
      <w:docPartPr>
        <w:name w:val="EA5B5E7ED8EC481B95BAEC097AD86FF7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E557964-5E72-497A-B7D5-79C06634BD75}"/>
      </w:docPartPr>
      <w:docPartBody>
        <w:p w:rsidR="008042A1" w:rsidRDefault="008042A1">
          <w:pPr>
            <w:pStyle w:val="EA5B5E7ED8EC481B95BAEC097AD86FF7"/>
          </w:pPr>
          <w:r w:rsidRPr="00DB17A3">
            <w:rPr>
              <w:rStyle w:val="Platshllartext"/>
            </w:rPr>
            <w:t xml:space="preserve">Klicka här för att </w:t>
          </w:r>
          <w:r>
            <w:rPr>
              <w:rStyle w:val="Platshllartext"/>
            </w:rPr>
            <w:t>skriva</w:t>
          </w:r>
          <w:r w:rsidRPr="00DB17A3">
            <w:rPr>
              <w:rStyle w:val="Platshllartext"/>
            </w:rPr>
            <w:t xml:space="preserve"> text.</w:t>
          </w:r>
        </w:p>
      </w:docPartBody>
    </w:docPart>
    <w:docPart>
      <w:docPartPr>
        <w:name w:val="02316CAEB6B640C6B0BEF41D4F2D7F3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D4F6E90-DBA3-4B94-B8CD-416C3997AA05}"/>
      </w:docPartPr>
      <w:docPartBody>
        <w:p w:rsidR="004F4F99" w:rsidRDefault="004E270C">
          <w:r w:rsidRPr="007C31EE">
            <w:rPr>
              <w:rStyle w:val="Platshllartext"/>
            </w:rPr>
            <w:t xml:space="preserve"> </w:t>
          </w:r>
        </w:p>
      </w:docPartBody>
    </w:docPart>
    <w:docPart>
      <w:docPartPr>
        <w:name w:val="E7C7814FA83841959CAE8B2F60151DE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403463AC-D8E0-41AA-BE8F-11DF4F97689B}"/>
      </w:docPartPr>
      <w:docPartBody>
        <w:p w:rsidR="004F4F99" w:rsidRDefault="004E270C">
          <w:r w:rsidRPr="007C31EE">
            <w:rPr>
              <w:rStyle w:val="Platshllartext"/>
            </w:rPr>
            <w:t xml:space="preserve"> </w:t>
          </w:r>
        </w:p>
      </w:docPartBody>
    </w:docPart>
    <w:docPart>
      <w:docPartPr>
        <w:name w:val="9A12CDE02CD14DEC83068BD10E61C37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D2F766C-BD63-4882-9393-4B9B898D9B84}"/>
      </w:docPartPr>
      <w:docPartBody>
        <w:p w:rsidR="004F4F99" w:rsidRDefault="004E270C">
          <w:r w:rsidRPr="007C31EE">
            <w:rPr>
              <w:rStyle w:val="Platshllartext"/>
            </w:rPr>
            <w:t xml:space="preserve"> </w:t>
          </w:r>
        </w:p>
      </w:docPartBody>
    </w:docPart>
    <w:docPart>
      <w:docPartPr>
        <w:name w:val="594CE4B61324440090512D9C3CE5C86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E06F10D-4DB7-4BE8-83D8-031133AE678E}"/>
      </w:docPartPr>
      <w:docPartBody>
        <w:p w:rsidR="004F4F99" w:rsidRDefault="004E270C">
          <w:r w:rsidRPr="007C31EE">
            <w:rPr>
              <w:rStyle w:val="Platshlla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Gill Sans Nova Light">
    <w:charset w:val="00"/>
    <w:family w:val="swiss"/>
    <w:pitch w:val="variable"/>
    <w:sig w:usb0="80000287" w:usb1="00000002" w:usb2="00000000" w:usb3="00000000" w:csb0="0000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25743"/>
    <w:rsid w:val="000F7CCF"/>
    <w:rsid w:val="001C00C2"/>
    <w:rsid w:val="001D1918"/>
    <w:rsid w:val="00283E80"/>
    <w:rsid w:val="002C4BAF"/>
    <w:rsid w:val="00313C67"/>
    <w:rsid w:val="00374FAA"/>
    <w:rsid w:val="003A3D17"/>
    <w:rsid w:val="003A643D"/>
    <w:rsid w:val="003E4F93"/>
    <w:rsid w:val="004E270C"/>
    <w:rsid w:val="004F4F99"/>
    <w:rsid w:val="0057325B"/>
    <w:rsid w:val="00625743"/>
    <w:rsid w:val="007A2AAF"/>
    <w:rsid w:val="008042A1"/>
    <w:rsid w:val="00824C90"/>
    <w:rsid w:val="00890872"/>
    <w:rsid w:val="00A05EDF"/>
    <w:rsid w:val="00A31D52"/>
    <w:rsid w:val="00B27EBD"/>
    <w:rsid w:val="00D15115"/>
    <w:rsid w:val="00D56E88"/>
    <w:rsid w:val="00DE1B7C"/>
    <w:rsid w:val="00F073F2"/>
    <w:rsid w:val="00FA3BC4"/>
    <w:rsid w:val="00FA651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sv-SE" w:eastAsia="sv-SE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character" w:styleId="Platshllartext">
    <w:name w:val="Placeholder Text"/>
    <w:basedOn w:val="Standardstycketeckensnitt"/>
    <w:uiPriority w:val="99"/>
    <w:semiHidden/>
    <w:rsid w:val="004E270C"/>
    <w:rPr>
      <w:noProof w:val="0"/>
      <w:color w:val="808080"/>
    </w:rPr>
  </w:style>
  <w:style w:type="paragraph" w:customStyle="1" w:styleId="75311B67B1D04028AB0B91C25FF2535A">
    <w:name w:val="75311B67B1D04028AB0B91C25FF2535A"/>
  </w:style>
  <w:style w:type="paragraph" w:customStyle="1" w:styleId="9439FEDFAA8E401A809195EF06386FE9">
    <w:name w:val="9439FEDFAA8E401A809195EF06386FE9"/>
  </w:style>
  <w:style w:type="paragraph" w:customStyle="1" w:styleId="3076D17620B74BE4ABEEC219E5F09EA6">
    <w:name w:val="3076D17620B74BE4ABEEC219E5F09EA6"/>
  </w:style>
  <w:style w:type="paragraph" w:customStyle="1" w:styleId="CD16F89AA2E244628830F9B4C978364E">
    <w:name w:val="CD16F89AA2E244628830F9B4C978364E"/>
  </w:style>
  <w:style w:type="paragraph" w:customStyle="1" w:styleId="25D66B4ABCA844CDB413881740456E0B">
    <w:name w:val="25D66B4ABCA844CDB413881740456E0B"/>
  </w:style>
  <w:style w:type="paragraph" w:customStyle="1" w:styleId="877CA1D678904C09ADC7087F9DC957B0">
    <w:name w:val="877CA1D678904C09ADC7087F9DC957B0"/>
  </w:style>
  <w:style w:type="paragraph" w:customStyle="1" w:styleId="866DBE615F2D41E6B0EFE555865C7941">
    <w:name w:val="866DBE615F2D41E6B0EFE555865C7941"/>
  </w:style>
  <w:style w:type="paragraph" w:customStyle="1" w:styleId="FC196FB5A6E3416DBA5D238B70AD29CA">
    <w:name w:val="FC196FB5A6E3416DBA5D238B70AD29CA"/>
  </w:style>
  <w:style w:type="paragraph" w:customStyle="1" w:styleId="00F5F30A87A24551928C9140B920781F">
    <w:name w:val="00F5F30A87A24551928C9140B920781F"/>
  </w:style>
  <w:style w:type="paragraph" w:customStyle="1" w:styleId="901C51A6B21A4FB0B6BA2BBA2E02561B">
    <w:name w:val="901C51A6B21A4FB0B6BA2BBA2E02561B"/>
  </w:style>
  <w:style w:type="paragraph" w:customStyle="1" w:styleId="EA5B5E7ED8EC481B95BAEC097AD86FF7">
    <w:name w:val="EA5B5E7ED8EC481B95BAEC097AD86FF7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c625d36-bb37-4650-91b9-0c96159295ba"/>
    <edbe0b5c82304c8e847ab7b8c02a77c3 xmlns="cc625d36-bb37-4650-91b9-0c96159295ba">
      <Terms xmlns="http://schemas.microsoft.com/office/infopath/2007/PartnerControls"/>
    </edbe0b5c82304c8e847ab7b8c02a77c3>
    <DirtyMigration xmlns="4e9c2f0c-7bf8-49af-8356-cbf363fc78a7">false</DirtyMigration>
    <RecordNumber xmlns="4e9c2f0c-7bf8-49af-8356-cbf363fc78a7" xsi:nil="true"/>
    <RKNyckelord xmlns="18f3d968-6251-40b0-9f11-012b293496c2" xsi:nil="true"/>
    <k46d94c0acf84ab9a79866a9d8b1905f xmlns="cc625d36-bb37-4650-91b9-0c96159295ba">
      <Terms xmlns="http://schemas.microsoft.com/office/infopath/2007/PartnerControls"/>
    </k46d94c0acf84ab9a79866a9d8b1905f>
    <_dlc_DocId xmlns="8b66ae41-1ec6-402e-b662-35d1932ca064">JKJESUNFAP3T-2050196627-198917</_dlc_DocId>
    <_dlc_DocIdUrl xmlns="8b66ae41-1ec6-402e-b662-35d1932ca064">
      <Url>https://dhs.sp.regeringskansliet.se/yta/ud-eukorr/_layouts/15/DocIdRedir.aspx?ID=JKJESUNFAP3T-2050196627-198917</Url>
      <Description>JKJESUNFAP3T-2050196627-198917</Description>
    </_dlc_DocIdUrl>
    <IconOverlay xmlns="http://schemas.microsoft.com/sharepoint/v4" xsi:nil="true"/>
  </documentManagement>
</p:properties>
</file>

<file path=customXml/item2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RK Word" ma:contentTypeID="0x010100BBA312BF02777149882D207184EC35C03200A3F07389957D814EB9EA272C4BBCB664" ma:contentTypeVersion="19" ma:contentTypeDescription="Skapa nytt dokument med möjlighet att välja RK-mall" ma:contentTypeScope="" ma:versionID="4e79b438149eab3ed180d787f8edf07a">
  <xsd:schema xmlns:xsd="http://www.w3.org/2001/XMLSchema" xmlns:xs="http://www.w3.org/2001/XMLSchema" xmlns:p="http://schemas.microsoft.com/office/2006/metadata/properties" xmlns:ns2="4e9c2f0c-7bf8-49af-8356-cbf363fc78a7" xmlns:ns3="cc625d36-bb37-4650-91b9-0c96159295ba" xmlns:ns4="18f3d968-6251-40b0-9f11-012b293496c2" xmlns:ns6="8b66ae41-1ec6-402e-b662-35d1932ca064" xmlns:ns7="9c9941df-7074-4a92-bf99-225d24d78d61" xmlns:ns8="http://schemas.microsoft.com/sharepoint/v4" xmlns:ns9="c2869d94-9012-497c-af60-acfe9ddd6658" targetNamespace="http://schemas.microsoft.com/office/2006/metadata/properties" ma:root="true" ma:fieldsID="f03dc46ba6104cb946d8c4ac47c6ca7f" ns2:_="" ns3:_="" ns4:_="" ns6:_="" ns7:_="" ns8:_="" ns9:_="">
    <xsd:import namespace="4e9c2f0c-7bf8-49af-8356-cbf363fc78a7"/>
    <xsd:import namespace="cc625d36-bb37-4650-91b9-0c96159295ba"/>
    <xsd:import namespace="18f3d968-6251-40b0-9f11-012b293496c2"/>
    <xsd:import namespace="8b66ae41-1ec6-402e-b662-35d1932ca064"/>
    <xsd:import namespace="9c9941df-7074-4a92-bf99-225d24d78d61"/>
    <xsd:import namespace="http://schemas.microsoft.com/sharepoint/v4"/>
    <xsd:import namespace="c2869d94-9012-497c-af60-acfe9ddd6658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3:TaxCatchAllLabel" minOccurs="0"/>
                <xsd:element ref="ns3:k46d94c0acf84ab9a79866a9d8b1905f" minOccurs="0"/>
                <xsd:element ref="ns3:TaxCatchAll" minOccurs="0"/>
                <xsd:element ref="ns3:edbe0b5c82304c8e847ab7b8c02a77c3" minOccurs="0"/>
                <xsd:element ref="ns4:RKNyckelord" minOccurs="0"/>
                <xsd:element ref="ns6:_dlc_DocId" minOccurs="0"/>
                <xsd:element ref="ns6:_dlc_DocIdPersistId" minOccurs="0"/>
                <xsd:element ref="ns7:SharedWithUsers" minOccurs="0"/>
                <xsd:element ref="ns6:_dlc_DocIdUrl" minOccurs="0"/>
                <xsd:element ref="ns8:IconOverlay" minOccurs="0"/>
                <xsd:element ref="ns9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Taxonomy Catch All Column1" ma:hidden="true" ma:list="{3b950435-a33d-48da-baf0-ec1ffb87fbb1}" ma:internalName="TaxCatchAllLabel" ma:readOnly="true" ma:showField="CatchAllDataLabel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1" nillable="true" ma:taxonomy="true" ma:internalName="k46d94c0acf84ab9a79866a9d8b1905f" ma:taxonomyFieldName="Organisation" ma:displayName="Organisatorisk enhet" ma:fieldId="{446d94c0-acf8-4ab9-a798-66a9d8b1905f}" ma:sspId="d07acfae-4dfa-4949-99a8-259efd31a6ae" ma:termSetId="8c1436be-a8c9-4c8f-93bb-07dc2d5595bf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hidden="true" ma:list="{3b950435-a33d-48da-baf0-ec1ffb87fbb1}" ma:internalName="TaxCatchAll" ma:showField="CatchAllData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4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6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66ae41-1ec6-402e-b662-35d1932ca064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PersistId" ma:index="19" nillable="true" ma:displayName="Spara ID" ma:description="Behåll ID vid tillägg." ma:hidden="true" ma:internalName="_dlc_DocIdPersistId" ma:readOnly="true">
      <xsd:simpleType>
        <xsd:restriction base="dms:Boolean"/>
      </xsd:simpleType>
    </xsd:element>
    <xsd:element name="_dlc_DocIdUrl" ma:index="21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941df-7074-4a92-bf99-225d24d78d61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Dela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2" nillable="true" ma:displayName="IconOverlay" ma:hidden="true" ma:internalName="IconOverlay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2869d94-9012-497c-af60-acfe9ddd6658" elementFormDefault="qualified">
    <xsd:import namespace="http://schemas.microsoft.com/office/2006/documentManagement/types"/>
    <xsd:import namespace="http://schemas.microsoft.com/office/infopath/2007/PartnerControls"/>
    <xsd:element name="SharedWithDetails" ma:index="23" nillable="true" ma:displayName="Delat med information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haredContentType xmlns="Microsoft.SharePoint.Taxonomy.ContentTypeSync" SourceId="d07acfae-4dfa-4949-99a8-259efd31a6ae" ContentTypeId="0x010100BBA312BF02777149882D207184EC35C032" PreviousValue="true"/>
</file>

<file path=customXml/item5.xml><?xml version="1.0" encoding="utf-8"?>
<!--<?xml version="1.0" encoding="iso-8859-1"?>-->
<DocumentInfo xmlns="http://lp/documentinfo/RK">
  <BaseInfo>
    <RkTemplate>442</RkTemplate>
    <DocType>EU</DocType>
    <DocTypeShowName>EU Faktapromemoria</DocTypeShowName>
    <Status/>
    <Sender>
      <SenderName/>
      <SenderTitle/>
      <SenderMail> </SenderMail>
      <SenderPhone> </SenderPhone>
    </Sender>
    <TopId>1</TopId>
    <TopSender/>
    <OrganisationInfo>
      <Organisatoriskenhet1> </Organisatoriskenhet1>
      <Organisatoriskenhet2> </Organisatoriskenhet2>
      <Organisatoriskenhet3> </Organisatoriskenhet3>
      <Organisatoriskenhet1Id> </Organisatoriskenhet1Id>
      <Organisatoriskenhet2Id> </Organisatoriskenhet2Id>
      <Organisatoriskenhet3Id> </Organisatoriskenhet3Id>
    </OrganisationInfo>
    <HeaderDate>2026-06-05</HeaderDate>
    <Office/>
    <Dnr>UD2026/</Dnr>
    <ParagrafNr/>
    <DocumentTitle/>
    <VisitingAddress/>
    <Extra1/>
    <Extra2/>
    <Extra3/>
    <Number/>
    <Recipient/>
    <SenderText/>
    <DocNumber/>
    <Doclanguage>1053</Doclanguage>
    <Appendix/>
    <LogotypeName/>
  </BaseInfo>
</DocumentInfo>
</file>

<file path=customXml/item6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7.xml><?xml version="1.0" encoding="utf-8"?>
<faktaPM xmlns="http://rk.se/faktapm">
  <Titel>EU:s humanitära insatser i en föränderlig omvärld</Titel>
  <Ar>2025/26</Ar>
  <Nr>97</Nr>
  <UppDat>2026-07-01</UppDat>
  <Rub/>
  <Dep>Utrikesdepartementet</Dep>
  <Utsk>Utrikesutskottet</Utsk>
  <AnkDat>2026-07-01</AnkDat>
  <Egenskap1/>
  <Egenskap2/>
  <Egenskap3/>
  <DepLista>
    <Item>
      <itemnr/>
      <Departementsnamn>Utrikesdepartementet</Departementsnamn>
    </Item>
  </DepLista>
  <DokLista>
    <DokItem>
      <Beteckning>JOIN(2026) 25</Beteckning>
      <Celexnummer>52026JC0025</Celexnummer>
      <DokTitel>GEMENSAMT MEDDELANDE TILL EUROPAPARLAMENTET OCH RÅDET: Värna värderingar, driva reformer, leverera resultat – EU:s humanitära insatser i en föränderlig omvärld. </DokTitel>
    </DokItem>
  </DokLista>
  <GDB1>JOIN(2026) 25</GDB1>
  <GDT1>GEMENSAMT MEDDELANDE TILL EUROPAPARLAMENTET OCH RÅDET: Värna värderingar, driva reformer, leverera resultat – EU:s humanitära insatser i en föränderlig omvärld. </GDT1>
  <GDTWeb>JOIN(2026) 25</GDTWeb>
  <Typ>FPM</Typ>
  <Dokumenttyp>FaktaPM</Dokumenttyp>
  <Epostadress>ml1023ab</Epostadress>
</faktaPM>
</file>

<file path=customXml/item8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9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78FD3D39-91BF-4343-B543-3AE24733FC11}">
  <ds:schemaRefs>
    <ds:schemaRef ds:uri="http://schemas.microsoft.com/office/2006/metadata/properties"/>
    <ds:schemaRef ds:uri="http://schemas.microsoft.com/office/infopath/2007/PartnerControls"/>
    <ds:schemaRef ds:uri="cc625d36-bb37-4650-91b9-0c96159295ba"/>
    <ds:schemaRef ds:uri="4e9c2f0c-7bf8-49af-8356-cbf363fc78a7"/>
    <ds:schemaRef ds:uri="18f3d968-6251-40b0-9f11-012b293496c2"/>
    <ds:schemaRef ds:uri="8b66ae41-1ec6-402e-b662-35d1932ca064"/>
    <ds:schemaRef ds:uri="http://schemas.microsoft.com/sharepoint/v4"/>
  </ds:schemaRefs>
</ds:datastoreItem>
</file>

<file path=customXml/itemProps2.xml><?xml version="1.0" encoding="utf-8"?>
<ds:datastoreItem xmlns:ds="http://schemas.openxmlformats.org/officeDocument/2006/customXml" ds:itemID="{B47A28F8-78E7-4BF2-B53E-2712B8BE0727}">
  <ds:schemaRefs>
    <ds:schemaRef ds:uri="http://schemas.microsoft.com/office/2006/metadata/customXsn"/>
  </ds:schemaRefs>
</ds:datastoreItem>
</file>

<file path=customXml/itemProps3.xml><?xml version="1.0" encoding="utf-8"?>
<ds:datastoreItem xmlns:ds="http://schemas.openxmlformats.org/officeDocument/2006/customXml" ds:itemID="{1758CEFB-DA5C-4891-983D-D897F2B351D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9c2f0c-7bf8-49af-8356-cbf363fc78a7"/>
    <ds:schemaRef ds:uri="cc625d36-bb37-4650-91b9-0c96159295ba"/>
    <ds:schemaRef ds:uri="18f3d968-6251-40b0-9f11-012b293496c2"/>
    <ds:schemaRef ds:uri="8b66ae41-1ec6-402e-b662-35d1932ca064"/>
    <ds:schemaRef ds:uri="9c9941df-7074-4a92-bf99-225d24d78d61"/>
    <ds:schemaRef ds:uri="http://schemas.microsoft.com/sharepoint/v4"/>
    <ds:schemaRef ds:uri="c2869d94-9012-497c-af60-acfe9ddd66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F6290FF2-FE7E-4964-964F-D17BF40BDEEB}">
  <ds:schemaRefs>
    <ds:schemaRef ds:uri="Microsoft.SharePoint.Taxonomy.ContentTypeSync"/>
  </ds:schemaRefs>
</ds:datastoreItem>
</file>

<file path=customXml/itemProps5.xml><?xml version="1.0" encoding="utf-8"?>
<ds:datastoreItem xmlns:ds="http://schemas.openxmlformats.org/officeDocument/2006/customXml" ds:itemID="{213729F6-5FBC-409B-B63C-91179346CDC9}">
  <ds:schemaRefs>
    <ds:schemaRef ds:uri="http://lp/documentinfo/RK"/>
  </ds:schemaRefs>
</ds:datastoreItem>
</file>

<file path=customXml/itemProps6.xml><?xml version="1.0" encoding="utf-8"?>
<ds:datastoreItem xmlns:ds="http://schemas.openxmlformats.org/officeDocument/2006/customXml" ds:itemID="{7822713E-59CB-4F0C-8332-AAFA17A7CF34}">
  <ds:schemaRefs>
    <ds:schemaRef ds:uri="http://schemas.microsoft.com/sharepoint/events"/>
  </ds:schemaRefs>
</ds:datastoreItem>
</file>

<file path=customXml/itemProps7.xml><?xml version="1.0" encoding="utf-8"?>
<ds:datastoreItem xmlns:ds="http://schemas.openxmlformats.org/officeDocument/2006/customXml" ds:itemID="{0B9A7431-9D19-4C2A-8E12-639802D7B40B}">
  <ds:schemaRefs>
    <ds:schemaRef ds:uri="http://rk.se/faktapm"/>
  </ds:schemaRefs>
</ds:datastoreItem>
</file>

<file path=customXml/itemProps8.xml><?xml version="1.0" encoding="utf-8"?>
<ds:datastoreItem xmlns:ds="http://schemas.openxmlformats.org/officeDocument/2006/customXml" ds:itemID="{D5428EA6-428F-467A-92F7-7CC56BFEB4D1}">
  <ds:schemaRefs>
    <ds:schemaRef ds:uri="http://schemas.microsoft.com/sharepoint/v3/contenttype/forms"/>
  </ds:schemaRefs>
</ds:datastoreItem>
</file>

<file path=customXml/itemProps9.xml><?xml version="1.0" encoding="utf-8"?>
<ds:datastoreItem xmlns:ds="http://schemas.openxmlformats.org/officeDocument/2006/customXml" ds:itemID="{D7C85A3A-061B-4586-9B04-05C04FA96BEA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377f354f-0ddc-4c73-8737-c171de2b5851}" enabled="1" method="Privileged" siteId="{22200bd4-83e9-4341-bd3c-6ebe774baa4f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FaktaPM</Template>
  <TotalTime>0</TotalTime>
  <Pages>5</Pages>
  <Words>949</Words>
  <Characters>6486</Characters>
  <Application>Microsoft Office Word</Application>
  <DocSecurity>0</DocSecurity>
  <Lines>124</Lines>
  <Paragraphs>52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>Ellen Hahne</vt:lpstr>
    </vt:vector>
  </TitlesOfParts>
  <Company/>
  <LinksUpToDate>false</LinksUpToDate>
  <CharactersWithSpaces>7441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FPM_202526__97</dc:title>
  <dc:subject/>
  <dc:creator>Ellen Hahne</dc:creator>
  <cp:keywords/>
  <dc:description/>
  <cp:lastModifiedBy>Miguel Palm</cp:lastModifiedBy>
  <cp:revision>2</cp:revision>
  <cp:lastPrinted>2026-07-01T09:07:00Z</cp:lastPrinted>
  <dcterms:created xsi:type="dcterms:W3CDTF">2026-07-01T12:56:00Z</dcterms:created>
  <dcterms:modified xsi:type="dcterms:W3CDTF">2026-07-01T12:56:00Z</dcterms:modified>
  <cp:version>2024.12.10.1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ibbon">
    <vt:lpwstr>PM</vt:lpwstr>
  </property>
  <property fmtid="{D5CDD505-2E9C-101B-9397-08002B2CF9AE}" pid="3" name="ShowStyleSet">
    <vt:lpwstr>RKStyleSet</vt:lpwstr>
  </property>
  <property fmtid="{D5CDD505-2E9C-101B-9397-08002B2CF9AE}" pid="4" name="ContentTypeId">
    <vt:lpwstr>0x010100BBA312BF02777149882D207184EC35C03200A3F07389957D814EB9EA272C4BBCB664</vt:lpwstr>
  </property>
  <property fmtid="{D5CDD505-2E9C-101B-9397-08002B2CF9AE}" pid="5" name="_dlc_DocIdItemGuid">
    <vt:lpwstr>6c2797c3-5a7a-435a-bd7a-1ee5e1b4f20b</vt:lpwstr>
  </property>
  <property fmtid="{D5CDD505-2E9C-101B-9397-08002B2CF9AE}" pid="6" name="Organisation">
    <vt:lpwstr/>
  </property>
  <property fmtid="{D5CDD505-2E9C-101B-9397-08002B2CF9AE}" pid="7" name="ActivityCategory">
    <vt:lpwstr/>
  </property>
  <property fmtid="{D5CDD505-2E9C-101B-9397-08002B2CF9AE}" pid="8" name="ClassificationContentMarkingHeaderShapeIds">
    <vt:lpwstr>5a1fcd41,6c83d1d3,6c677353</vt:lpwstr>
  </property>
  <property fmtid="{D5CDD505-2E9C-101B-9397-08002B2CF9AE}" pid="9" name="ClassificationContentMarkingHeaderFontProps">
    <vt:lpwstr>#000000,11,Gill Sans Nova Light</vt:lpwstr>
  </property>
  <property fmtid="{D5CDD505-2E9C-101B-9397-08002B2CF9AE}" pid="10" name="ClassificationContentMarkingHeaderText">
    <vt:lpwstr>Informationsklass: Intern</vt:lpwstr>
  </property>
  <property fmtid="{D5CDD505-2E9C-101B-9397-08002B2CF9AE}" pid="11" name="GDB1">
    <vt:lpwstr>JOIN(2026) 25</vt:lpwstr>
  </property>
  <property fmtid="{D5CDD505-2E9C-101B-9397-08002B2CF9AE}" pid="12" name="GDB2">
    <vt:lpwstr> </vt:lpwstr>
  </property>
  <property fmtid="{D5CDD505-2E9C-101B-9397-08002B2CF9AE}" pid="13" name="GDB3">
    <vt:lpwstr> </vt:lpwstr>
  </property>
  <property fmtid="{D5CDD505-2E9C-101B-9397-08002B2CF9AE}" pid="14" name="GDB4">
    <vt:lpwstr> </vt:lpwstr>
  </property>
  <property fmtid="{D5CDD505-2E9C-101B-9397-08002B2CF9AE}" pid="15" name="GDB5">
    <vt:lpwstr> </vt:lpwstr>
  </property>
  <property fmtid="{D5CDD505-2E9C-101B-9397-08002B2CF9AE}" pid="16" name="GDB6">
    <vt:lpwstr> </vt:lpwstr>
  </property>
  <property fmtid="{D5CDD505-2E9C-101B-9397-08002B2CF9AE}" pid="17" name="GDB7">
    <vt:lpwstr> </vt:lpwstr>
  </property>
  <property fmtid="{D5CDD505-2E9C-101B-9397-08002B2CF9AE}" pid="18" name="GDB8">
    <vt:lpwstr> </vt:lpwstr>
  </property>
  <property fmtid="{D5CDD505-2E9C-101B-9397-08002B2CF9AE}" pid="19" name="GDB9">
    <vt:lpwstr> </vt:lpwstr>
  </property>
  <property fmtid="{D5CDD505-2E9C-101B-9397-08002B2CF9AE}" pid="20" name="GDB10">
    <vt:lpwstr> </vt:lpwstr>
  </property>
  <property fmtid="{D5CDD505-2E9C-101B-9397-08002B2CF9AE}" pid="21" name="GDB11">
    <vt:lpwstr> </vt:lpwstr>
  </property>
  <property fmtid="{D5CDD505-2E9C-101B-9397-08002B2CF9AE}" pid="22" name="GDB12">
    <vt:lpwstr> </vt:lpwstr>
  </property>
  <property fmtid="{D5CDD505-2E9C-101B-9397-08002B2CF9AE}" pid="23" name="GDB13">
    <vt:lpwstr> </vt:lpwstr>
  </property>
  <property fmtid="{D5CDD505-2E9C-101B-9397-08002B2CF9AE}" pid="24" name="Rub">
    <vt:lpwstr>EU:s humanitära insatser i en föränderlig omvärld</vt:lpwstr>
  </property>
  <property fmtid="{D5CDD505-2E9C-101B-9397-08002B2CF9AE}" pid="25" name="Ar">
    <vt:lpwstr>2025/26</vt:lpwstr>
  </property>
  <property fmtid="{D5CDD505-2E9C-101B-9397-08002B2CF9AE}" pid="26" name="Nr">
    <vt:lpwstr>97</vt:lpwstr>
  </property>
  <property fmtid="{D5CDD505-2E9C-101B-9397-08002B2CF9AE}" pid="27" name="UppDat">
    <vt:lpwstr>2026-07-01</vt:lpwstr>
  </property>
  <property fmtid="{D5CDD505-2E9C-101B-9397-08002B2CF9AE}" pid="28" name="Dep">
    <vt:lpwstr>Utrikesdepartementet</vt:lpwstr>
  </property>
  <property fmtid="{D5CDD505-2E9C-101B-9397-08002B2CF9AE}" pid="29" name="GDT1">
    <vt:lpwstr>GEMENSAMT MEDDELANDE TILL EUROPAPARLAMENTET OCH RÅDET: Värna värderingar, driva reformer, leverera resultat – EU:s humanitära insatser i en föränderlig omvärld. </vt:lpwstr>
  </property>
  <property fmtid="{D5CDD505-2E9C-101B-9397-08002B2CF9AE}" pid="30" name="GDT2">
    <vt:lpwstr> </vt:lpwstr>
  </property>
  <property fmtid="{D5CDD505-2E9C-101B-9397-08002B2CF9AE}" pid="31" name="GDT3">
    <vt:lpwstr> </vt:lpwstr>
  </property>
  <property fmtid="{D5CDD505-2E9C-101B-9397-08002B2CF9AE}" pid="32" name="GDT4">
    <vt:lpwstr> </vt:lpwstr>
  </property>
  <property fmtid="{D5CDD505-2E9C-101B-9397-08002B2CF9AE}" pid="33" name="GDT5">
    <vt:lpwstr> </vt:lpwstr>
  </property>
  <property fmtid="{D5CDD505-2E9C-101B-9397-08002B2CF9AE}" pid="34" name="GDT6">
    <vt:lpwstr> </vt:lpwstr>
  </property>
  <property fmtid="{D5CDD505-2E9C-101B-9397-08002B2CF9AE}" pid="35" name="GDT7">
    <vt:lpwstr> </vt:lpwstr>
  </property>
  <property fmtid="{D5CDD505-2E9C-101B-9397-08002B2CF9AE}" pid="36" name="GDT8">
    <vt:lpwstr> </vt:lpwstr>
  </property>
  <property fmtid="{D5CDD505-2E9C-101B-9397-08002B2CF9AE}" pid="37" name="GDT9">
    <vt:lpwstr> </vt:lpwstr>
  </property>
  <property fmtid="{D5CDD505-2E9C-101B-9397-08002B2CF9AE}" pid="38" name="GDT10">
    <vt:lpwstr> </vt:lpwstr>
  </property>
  <property fmtid="{D5CDD505-2E9C-101B-9397-08002B2CF9AE}" pid="39" name="GDT11">
    <vt:lpwstr> </vt:lpwstr>
  </property>
  <property fmtid="{D5CDD505-2E9C-101B-9397-08002B2CF9AE}" pid="40" name="GDT12">
    <vt:lpwstr> </vt:lpwstr>
  </property>
  <property fmtid="{D5CDD505-2E9C-101B-9397-08002B2CF9AE}" pid="41" name="GDT13">
    <vt:lpwstr> </vt:lpwstr>
  </property>
  <property fmtid="{D5CDD505-2E9C-101B-9397-08002B2CF9AE}" pid="42" name="Typ">
    <vt:lpwstr>FPM</vt:lpwstr>
  </property>
  <property fmtid="{D5CDD505-2E9C-101B-9397-08002B2CF9AE}" pid="43" name="AnkDat">
    <vt:lpwstr>2026-07-01</vt:lpwstr>
  </property>
  <property fmtid="{D5CDD505-2E9C-101B-9397-08002B2CF9AE}" pid="44" name="Utsk">
    <vt:lpwstr>Utrikesutskottet</vt:lpwstr>
  </property>
  <property fmtid="{D5CDD505-2E9C-101B-9397-08002B2CF9AE}" pid="45" name="Dokumenttyp">
    <vt:lpwstr>FaktaPM</vt:lpwstr>
  </property>
  <property fmtid="{D5CDD505-2E9C-101B-9397-08002B2CF9AE}" pid="46" name="Epostadress">
    <vt:lpwstr>ml1023ab</vt:lpwstr>
  </property>
</Properties>
</file>